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70" r:id="rId5"/>
    <p:sldId id="297" r:id="rId6"/>
    <p:sldId id="298" r:id="rId7"/>
    <p:sldId id="299" r:id="rId8"/>
    <p:sldId id="300" r:id="rId9"/>
    <p:sldId id="301" r:id="rId10"/>
    <p:sldId id="303" r:id="rId11"/>
    <p:sldId id="304" r:id="rId12"/>
    <p:sldId id="305" r:id="rId13"/>
    <p:sldId id="302" r:id="rId14"/>
    <p:sldId id="271" r:id="rId15"/>
    <p:sldId id="261" r:id="rId1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êu đề bản chiếu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1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>
            <a:noFill/>
          </a:ln>
          <a:effectLst/>
        </p:spPr>
        <p:txBody>
          <a:bodyPr lIns="95782" tIns="47891" rIns="95782" bIns="47891">
            <a:spAutoFit/>
          </a:bodyPr>
          <a:lstStyle>
            <a:lvl1pPr defTabSz="9575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9425" defTabSz="9575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7580" defTabSz="9575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7005" defTabSz="9575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6430" defTabSz="95758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3630" defTabSz="957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0830" defTabSz="957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8030" defTabSz="957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230" defTabSz="957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57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LOGO</a:t>
            </a:r>
            <a:endParaRPr kumimoji="0" lang="en-US" sz="21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3076" name="Group 42"/>
          <p:cNvGrpSpPr/>
          <p:nvPr/>
        </p:nvGrpSpPr>
        <p:grpSpPr>
          <a:xfrm>
            <a:off x="-11112" y="-12700"/>
            <a:ext cx="9175750" cy="6870700"/>
            <a:chOff x="-7" y="-8"/>
            <a:chExt cx="5780" cy="4328"/>
          </a:xfrm>
        </p:grpSpPr>
        <p:sp>
          <p:nvSpPr>
            <p:cNvPr id="17" name="AutoShape 36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9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80" name="Freeform 37"/>
            <p:cNvSpPr/>
            <p:nvPr/>
          </p:nvSpPr>
          <p:spPr>
            <a:xfrm>
              <a:off x="-3" y="-8"/>
              <a:ext cx="295" cy="289"/>
            </a:xfrm>
            <a:custGeom>
              <a:avLst/>
              <a:gdLst/>
              <a:ahLst/>
              <a:cxnLst>
                <a:cxn ang="0">
                  <a:pos x="1" y="154"/>
                </a:cxn>
                <a:cxn ang="0">
                  <a:pos x="29" y="85"/>
                </a:cxn>
                <a:cxn ang="0">
                  <a:pos x="91" y="20"/>
                </a:cxn>
                <a:cxn ang="0">
                  <a:pos x="158" y="0"/>
                </a:cxn>
                <a:cxn ang="0">
                  <a:pos x="0" y="0"/>
                </a:cxn>
              </a:cxnLst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1" name="Freeform 38"/>
            <p:cNvSpPr/>
            <p:nvPr/>
          </p:nvSpPr>
          <p:spPr>
            <a:xfrm>
              <a:off x="-7" y="3982"/>
              <a:ext cx="287" cy="338"/>
            </a:xfrm>
            <a:custGeom>
              <a:avLst/>
              <a:gdLst/>
              <a:ahLst/>
              <a:cxnLst>
                <a:cxn ang="0">
                  <a:pos x="155" y="173"/>
                </a:cxn>
                <a:cxn ang="0">
                  <a:pos x="59" y="129"/>
                </a:cxn>
                <a:cxn ang="0">
                  <a:pos x="17" y="74"/>
                </a:cxn>
                <a:cxn ang="0">
                  <a:pos x="0" y="0"/>
                </a:cxn>
                <a:cxn ang="0">
                  <a:pos x="1" y="172"/>
                </a:cxn>
              </a:cxnLst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082" name="Freeform 39"/>
            <p:cNvSpPr/>
            <p:nvPr/>
          </p:nvSpPr>
          <p:spPr>
            <a:xfrm>
              <a:off x="5499" y="4026"/>
              <a:ext cx="274" cy="287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70" y="141"/>
                </a:cxn>
                <a:cxn ang="0">
                  <a:pos x="162" y="244"/>
                </a:cxn>
                <a:cxn ang="0">
                  <a:pos x="0" y="281"/>
                </a:cxn>
                <a:cxn ang="0">
                  <a:pos x="383" y="278"/>
                </a:cxn>
              </a:cxnLst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>
                <a:alpha val="100000"/>
              </a:schemeClr>
            </a:solidFill>
            <a:ln w="9525" cap="flat" cmpd="sng">
              <a:solidFill>
                <a:schemeClr val="bg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3" name="Freeform 40"/>
            <p:cNvSpPr/>
            <p:nvPr/>
          </p:nvSpPr>
          <p:spPr>
            <a:xfrm>
              <a:off x="5467" y="0"/>
              <a:ext cx="30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3" y="35"/>
                </a:cxn>
                <a:cxn ang="0">
                  <a:pos x="149" y="84"/>
                </a:cxn>
                <a:cxn ang="0">
                  <a:pos x="169" y="147"/>
                </a:cxn>
                <a:cxn ang="0">
                  <a:pos x="169" y="0"/>
                </a:cxn>
              </a:cxnLst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vi-VN" noProof="0" smtClean="0"/>
              <a:t>Bấm &amp; sửa kiểu tiêu đề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9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vi-VN" noProof="0" smtClean="0"/>
              <a:t>Bấm &amp; sửa kiểu phụ đề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5782" tIns="47891" rIns="95782" bIns="47891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5758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vi-VN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Bấm biểu tượng để thêm hình ảnh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êu đề và Bả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542925" y="53975"/>
            <a:ext cx="7392988" cy="563563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Bảng 2"/>
          <p:cNvSpPr>
            <a:spLocks noGrp="1"/>
          </p:cNvSpPr>
          <p:nvPr>
            <p:ph type="tbl" idx="1" hasCustomPrompt="1"/>
          </p:nvPr>
        </p:nvSpPr>
        <p:spPr>
          <a:xfrm>
            <a:off x="457200" y="1076325"/>
            <a:ext cx="8229600" cy="5248275"/>
          </a:xfrm>
        </p:spPr>
        <p:txBody>
          <a:bodyPr vert="horz" wrap="square" lIns="95782" tIns="47891" rIns="95782" bIns="47891" numCol="1" anchor="t" anchorCtr="0" compatLnSpc="1"/>
          <a:lstStyle/>
          <a:p>
            <a:pPr marL="358775" marR="0" lvl="0" indent="-358775" algn="l" defTabSz="95758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vi-VN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Bấm biểu tượng để thêm bảng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3.jpeg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vi-VN" altLang="en-US" dirty="0"/>
              <a:t>Bấm &amp; sửa kiểu tiêu đề</a:t>
            </a:r>
            <a:endParaRPr lang="en-US" altLang="en-US" dirty="0"/>
          </a:p>
        </p:txBody>
      </p:sp>
      <p:sp>
        <p:nvSpPr>
          <p:cNvPr id="1027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vi-VN" altLang="en-US" dirty="0"/>
              <a:t>Bấm &amp; sửa kiểu tiêu đề</a:t>
            </a:r>
            <a:endParaRPr lang="vi-VN" altLang="en-US" dirty="0"/>
          </a:p>
          <a:p>
            <a:pPr lvl="1"/>
            <a:r>
              <a:rPr lang="vi-VN" altLang="en-US" dirty="0"/>
              <a:t>Mức hai</a:t>
            </a:r>
            <a:endParaRPr lang="vi-VN" altLang="en-US" dirty="0"/>
          </a:p>
          <a:p>
            <a:pPr lvl="2"/>
            <a:r>
              <a:rPr lang="vi-VN" altLang="en-US" dirty="0"/>
              <a:t>Mức ba</a:t>
            </a:r>
            <a:endParaRPr lang="vi-VN" altLang="en-US" dirty="0"/>
          </a:p>
          <a:p>
            <a:pPr lvl="3"/>
            <a:r>
              <a:rPr lang="vi-VN" altLang="en-US" dirty="0"/>
              <a:t>Mức bốn</a:t>
            </a:r>
            <a:endParaRPr lang="vi-VN" altLang="en-US" dirty="0"/>
          </a:p>
          <a:p>
            <a:pPr lvl="4"/>
            <a:r>
              <a:rPr lang="vi-VN" altLang="en-US" dirty="0"/>
              <a:t>Mức năm</a:t>
            </a:r>
            <a:endParaRPr lang="en-US" altLang="en-US" dirty="0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681087-6114-4339-A644-A22AA89E73D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896A8C-3293-4536-B8AD-4669BA34CAC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Freeform 15" descr="29641"/>
          <p:cNvSpPr/>
          <p:nvPr/>
        </p:nvSpPr>
        <p:spPr>
          <a:xfrm>
            <a:off x="36513" y="80963"/>
            <a:ext cx="9077325" cy="1595437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rotWithShape="1">
            <a:blip r:embed="rId14"/>
            <a:stretch>
              <a:fillRect/>
            </a:stretch>
          </a:blip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</a:ln>
        </p:spPr>
        <p:txBody>
          <a:bodyPr lIns="95782" tIns="47891" rIns="95782" bIns="47891"/>
          <a:p>
            <a:pPr lvl="0"/>
            <a:r>
              <a:rPr lang="vi-VN" altLang="en-US" dirty="0"/>
              <a:t>Bấm &amp; sửa kiểu tiêu đề</a:t>
            </a:r>
            <a:endParaRPr lang="vi-VN" altLang="en-US" dirty="0"/>
          </a:p>
          <a:p>
            <a:pPr lvl="1"/>
            <a:r>
              <a:rPr lang="vi-VN" altLang="en-US" dirty="0"/>
              <a:t>Mức hai</a:t>
            </a:r>
            <a:endParaRPr lang="vi-VN" altLang="en-US" dirty="0"/>
          </a:p>
          <a:p>
            <a:pPr lvl="2"/>
            <a:r>
              <a:rPr lang="vi-VN" altLang="en-US" dirty="0"/>
              <a:t>Mức ba</a:t>
            </a:r>
            <a:endParaRPr lang="vi-VN" altLang="en-US" dirty="0"/>
          </a:p>
          <a:p>
            <a:pPr lvl="3"/>
            <a:r>
              <a:rPr lang="vi-VN" altLang="en-US" dirty="0"/>
              <a:t>Mức bốn</a:t>
            </a:r>
            <a:endParaRPr lang="vi-VN" altLang="en-US" dirty="0"/>
          </a:p>
          <a:p>
            <a:pPr lvl="4"/>
            <a:r>
              <a:rPr lang="vi-VN" altLang="en-US" dirty="0"/>
              <a:t>Mức năm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8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82" tIns="47891" rIns="95782" bIns="47891" numCol="1" anchor="t" anchorCtr="0" compatLnSpc="1"/>
          <a:lstStyle>
            <a:lvl1pPr algn="r" eaLnBrk="1" hangingPunct="1">
              <a:defRPr sz="1300" b="1">
                <a:solidFill>
                  <a:srgbClr val="000066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www.themegallery.com</a:t>
            </a:r>
            <a:endParaRPr kumimoji="0" 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782" tIns="47891" rIns="95782" bIns="47891" numCol="1" anchor="t" anchorCtr="0" compatLnSpc="1"/>
          <a:lstStyle>
            <a:lvl1pPr algn="ctr" eaLnBrk="1" hangingPunct="1">
              <a:defRPr sz="1300" b="1" smtClean="0">
                <a:solidFill>
                  <a:srgbClr val="000066"/>
                </a:solidFill>
                <a:latin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0C8FCE-AA8A-4DCA-99D3-02700345D68E}" type="slidenum">
              <a:rPr kumimoji="0" lang="en-US" altLang="en-US" sz="1300" b="1" i="0" u="none" strike="noStrike" kern="1200" cap="none" spc="0" normalizeH="0" baseline="0" noProof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3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4" name="Rectangle 2"/>
          <p:cNvSpPr>
            <a:spLocks noGrp="1"/>
          </p:cNvSpPr>
          <p:nvPr>
            <p:ph type="title"/>
          </p:nvPr>
        </p:nvSpPr>
        <p:spPr>
          <a:xfrm>
            <a:off x="542925" y="53975"/>
            <a:ext cx="7392988" cy="563563"/>
          </a:xfrm>
          <a:prstGeom prst="rect">
            <a:avLst/>
          </a:prstGeom>
          <a:noFill/>
          <a:ln w="9525">
            <a:noFill/>
          </a:ln>
        </p:spPr>
        <p:txBody>
          <a:bodyPr lIns="95782" tIns="47891" rIns="95782" bIns="47891" anchor="ctr"/>
          <a:p>
            <a:pPr lvl="0"/>
            <a:r>
              <a:rPr lang="vi-VN" altLang="en-US" dirty="0"/>
              <a:t>Bấm &amp; sửa kiểu tiêu đề</a:t>
            </a:r>
            <a:endParaRPr lang="en-US" altLang="en-US" dirty="0"/>
          </a:p>
        </p:txBody>
      </p:sp>
      <p:grpSp>
        <p:nvGrpSpPr>
          <p:cNvPr id="2055" name="Group 16"/>
          <p:cNvGrpSpPr/>
          <p:nvPr/>
        </p:nvGrpSpPr>
        <p:grpSpPr>
          <a:xfrm>
            <a:off x="-1587" y="0"/>
            <a:ext cx="9145587" cy="6858000"/>
            <a:chOff x="-1" y="0"/>
            <a:chExt cx="8065" cy="6048"/>
          </a:xfrm>
        </p:grpSpPr>
        <p:sp>
          <p:nvSpPr>
            <p:cNvPr id="2057" name="Freeform 17"/>
            <p:cNvSpPr/>
            <p:nvPr/>
          </p:nvSpPr>
          <p:spPr>
            <a:xfrm>
              <a:off x="-1" y="5629"/>
              <a:ext cx="389" cy="417"/>
            </a:xfrm>
            <a:custGeom>
              <a:avLst/>
              <a:gdLst/>
              <a:ahLst/>
              <a:cxnLst>
                <a:cxn ang="0">
                  <a:pos x="314" y="416"/>
                </a:cxn>
                <a:cxn ang="0">
                  <a:pos x="389" y="417"/>
                </a:cxn>
                <a:cxn ang="0">
                  <a:pos x="158" y="297"/>
                </a:cxn>
                <a:cxn ang="0">
                  <a:pos x="39" y="179"/>
                </a:cxn>
                <a:cxn ang="0">
                  <a:pos x="0" y="0"/>
                </a:cxn>
                <a:cxn ang="0">
                  <a:pos x="1" y="417"/>
                </a:cxn>
              </a:cxnLst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58" name="Freeform 18"/>
            <p:cNvSpPr/>
            <p:nvPr/>
          </p:nvSpPr>
          <p:spPr>
            <a:xfrm>
              <a:off x="7701" y="5645"/>
              <a:ext cx="363" cy="403"/>
            </a:xfrm>
            <a:custGeom>
              <a:avLst/>
              <a:gdLst/>
              <a:ahLst/>
              <a:cxnLst>
                <a:cxn ang="0">
                  <a:pos x="876" y="0"/>
                </a:cxn>
                <a:cxn ang="0">
                  <a:pos x="629" y="386"/>
                </a:cxn>
                <a:cxn ang="0">
                  <a:pos x="374" y="680"/>
                </a:cxn>
                <a:cxn ang="0">
                  <a:pos x="0" y="778"/>
                </a:cxn>
                <a:cxn ang="0">
                  <a:pos x="889" y="770"/>
                </a:cxn>
              </a:cxnLst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>
                <a:alpha val="100000"/>
              </a:schemeClr>
            </a:solidFill>
            <a:ln w="9525" cap="flat" cmpd="sng">
              <a:solidFill>
                <a:schemeClr val="bg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59" name="AutoShape 19"/>
            <p:cNvSpPr>
              <a:spLocks noChangeArrowheads="1"/>
            </p:cNvSpPr>
            <p:nvPr/>
          </p:nvSpPr>
          <p:spPr bwMode="gray">
            <a:xfrm>
              <a:off x="26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en-US" sz="1900" b="0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60" name="Freeform 20"/>
            <p:cNvSpPr/>
            <p:nvPr/>
          </p:nvSpPr>
          <p:spPr>
            <a:xfrm>
              <a:off x="-1" y="13"/>
              <a:ext cx="405" cy="441"/>
            </a:xfrm>
            <a:custGeom>
              <a:avLst/>
              <a:gdLst/>
              <a:ahLst/>
              <a:cxnLst>
                <a:cxn ang="0">
                  <a:pos x="2" y="441"/>
                </a:cxn>
                <a:cxn ang="0">
                  <a:pos x="107" y="175"/>
                </a:cxn>
                <a:cxn ang="0">
                  <a:pos x="387" y="0"/>
                </a:cxn>
                <a:cxn ang="0">
                  <a:pos x="1" y="0"/>
                </a:cxn>
              </a:cxnLst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1" name="Freeform 21"/>
            <p:cNvSpPr/>
            <p:nvPr/>
          </p:nvSpPr>
          <p:spPr>
            <a:xfrm>
              <a:off x="7588" y="0"/>
              <a:ext cx="470" cy="48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42" y="150"/>
                </a:cxn>
                <a:cxn ang="0">
                  <a:pos x="470" y="461"/>
                </a:cxn>
                <a:cxn ang="0">
                  <a:pos x="470" y="0"/>
                </a:cxn>
              </a:cxnLst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2056" name="Line 22"/>
          <p:cNvSpPr/>
          <p:nvPr/>
        </p:nvSpPr>
        <p:spPr>
          <a:xfrm>
            <a:off x="323850" y="6500813"/>
            <a:ext cx="85693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57580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580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2pPr>
      <a:lvl3pPr algn="ctr" defTabSz="957580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3pPr>
      <a:lvl4pPr algn="ctr" defTabSz="957580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4pPr>
      <a:lvl5pPr algn="ctr" defTabSz="957580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5pPr>
      <a:lvl6pPr marL="457200" algn="ctr" defTabSz="957580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6pPr>
      <a:lvl7pPr marL="914400" algn="ctr" defTabSz="957580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7pPr>
      <a:lvl8pPr marL="1371600" algn="ctr" defTabSz="957580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8pPr>
      <a:lvl9pPr marL="1828800" algn="ctr" defTabSz="957580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58775" indent="-358775" algn="l" defTabSz="95758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58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j-lt"/>
        </a:defRPr>
      </a:lvl2pPr>
      <a:lvl3pPr marL="1196975" indent="-240030" algn="l" defTabSz="95758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100">
          <a:solidFill>
            <a:schemeClr val="tx1"/>
          </a:solidFill>
          <a:latin typeface="+mj-lt"/>
        </a:defRPr>
      </a:lvl3pPr>
      <a:lvl4pPr marL="1676400" indent="-240030" algn="l" defTabSz="95758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4pPr>
      <a:lvl5pPr marL="2154555" indent="-238125" algn="l" defTabSz="95758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5pPr>
      <a:lvl6pPr marL="2611755" indent="-238125" algn="l" defTabSz="957580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6pPr>
      <a:lvl7pPr marL="3068955" indent="-238125" algn="l" defTabSz="957580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7pPr>
      <a:lvl8pPr marL="3526155" indent="-238125" algn="l" defTabSz="957580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8pPr>
      <a:lvl9pPr marL="3983355" indent="-238125" algn="l" defTabSz="957580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ctrTitle" hasCustomPrompt="1"/>
          </p:nvPr>
        </p:nvSpPr>
        <p:spPr>
          <a:xfrm>
            <a:off x="0" y="2514600"/>
            <a:ext cx="9144000" cy="1295400"/>
          </a:xfrm>
          <a:ln/>
        </p:spPr>
        <p:txBody>
          <a:bodyPr vert="horz" wrap="square" lIns="95782" tIns="47891" rIns="95782" bIns="47891" anchor="ctr"/>
          <a:p>
            <a:pPr defTabSz="957580" eaLnBrk="1" hangingPunct="1">
              <a:buClrTx/>
              <a:buSzTx/>
              <a:buFontTx/>
            </a:pPr>
            <a:r>
              <a:rPr lang="en-US" altLang="en-US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CHUYÊN ĐỀ 4: KỸ NĂNG THỰC HIỆN </a:t>
            </a:r>
            <a:br>
              <a:rPr lang="en-US" altLang="en-US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altLang="en-US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HỢP ĐỒNG NGOẠI THƯƠNG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381000" y="6248400"/>
            <a:ext cx="8763000" cy="457200"/>
          </a:xfrm>
          <a:ln/>
        </p:spPr>
        <p:txBody>
          <a:bodyPr vert="horz" wrap="square" lIns="95782" tIns="47891" rIns="95782" bIns="47891" anchor="t"/>
          <a:p>
            <a:pPr defTabSz="957580" eaLnBrk="1" hangingPunct="1">
              <a:buSzTx/>
            </a:pPr>
            <a:r>
              <a:rPr lang="en-US" altLang="vi-VN" sz="1600" dirty="0"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ThS Nguyễn Cương, Viện KT&amp;KDQT, Đại học Ngoại Thương, 0989 148 784</a:t>
            </a:r>
            <a:endParaRPr lang="en-US" altLang="vi-VN" sz="1600" dirty="0"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" descr="https://encrypted-tbn2.gstatic.com/images?q=tbn:ANd9GcSgILsIo2sCWUOEyc9CDELWHGwEWHlZ6k3bqhZLI5BEbnxKuW_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Title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5782" tIns="47891" rIns="95782" bIns="47891" anchor="ctr"/>
          <a:p>
            <a:endParaRPr lang="en-US" altLang="en-US" dirty="0"/>
          </a:p>
        </p:txBody>
      </p:sp>
      <p:sp>
        <p:nvSpPr>
          <p:cNvPr id="13316" name="Content Placeholder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5782" tIns="47891" rIns="95782" bIns="47891" anchor="t"/>
          <a:p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Content Placeholder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5782" tIns="47891" rIns="95782" bIns="47891" anchor="t"/>
          <a:p>
            <a:pPr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Bước 8: L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thủ tục thanh toán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Thanh toán bằng LC: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Nguyên tắc: Lập bộ chứng từ đúng quy định của LC v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gửi tới ngân h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thanh toán trong thời hạn hiệu lực của LC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Bước 9: Khiếu nại v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giải quyết khiếu nại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7392988" cy="563563"/>
          </a:xfrm>
          <a:ln/>
        </p:spPr>
        <p:txBody>
          <a:bodyPr vert="horz" wrap="square" lIns="95782" tIns="47891" rIns="95782" bIns="47891" anchor="ctr"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THỰC HIỆN HĐ XUẤT KHẨU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Picture 5" descr="C:\Users\CUONGN\Desktop\Picture3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066800"/>
            <a:ext cx="8332788" cy="5303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Content Placeholder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5782" tIns="47891" rIns="95782" bIns="47891" anchor="t"/>
          <a:p>
            <a:endParaRPr lang="en-US" altLang="en-US" dirty="0"/>
          </a:p>
        </p:txBody>
      </p:sp>
      <p:sp>
        <p:nvSpPr>
          <p:cNvPr id="15364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7392988" cy="563563"/>
          </a:xfrm>
          <a:ln/>
        </p:spPr>
        <p:txBody>
          <a:bodyPr vert="horz" wrap="square" lIns="95782" tIns="47891" rIns="95782" bIns="47891" anchor="ctr"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THỰC HIỆN HĐ NHẬP KHẨU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69" name="WordArt 5"/>
          <p:cNvSpPr>
            <a:spLocks noChangeArrowheads="1" noChangeShapeType="1" noTextEdit="1"/>
          </p:cNvSpPr>
          <p:nvPr/>
        </p:nvSpPr>
        <p:spPr bwMode="gray">
          <a:xfrm>
            <a:off x="2051050" y="2777835"/>
            <a:ext cx="5092700" cy="717550"/>
          </a:xfrm>
          <a:prstGeom prst="rect">
            <a:avLst/>
          </a:prstGeom>
        </p:spPr>
        <p:txBody>
          <a:bodyPr wrap="none" numCol="1" fromWordArt="1">
            <a:prstTxWarp prst="textDeflate">
              <a:avLst>
                <a:gd name="adj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0" cap="none" spc="0" normalizeH="0" baseline="0" noProof="0">
                <a:ln w="19050">
                  <a:solidFill>
                    <a:srgbClr val="FFFFFF"/>
                  </a:solidFill>
                  <a:round/>
                </a:ln>
                <a:gradFill rotWithShape="1">
                  <a:gsLst>
                    <a:gs pos="0">
                      <a:srgbClr val="35BBE5"/>
                    </a:gs>
                    <a:gs pos="50000">
                      <a:srgbClr val="35BBE5">
                        <a:gamma/>
                        <a:tint val="0"/>
                        <a:invGamma/>
                      </a:srgbClr>
                    </a:gs>
                    <a:gs pos="100000">
                      <a:srgbClr val="35BBE5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Arial" panose="020B0604020202020204"/>
              </a:rPr>
              <a:t>CẢM ƠN!</a:t>
            </a:r>
            <a:endParaRPr kumimoji="0" lang="en-US" sz="3600" b="1" i="0" u="none" strike="noStrike" kern="10" cap="none" spc="0" normalizeH="0" baseline="0" noProof="0">
              <a:ln w="19050">
                <a:solidFill>
                  <a:srgbClr val="FFFFFF"/>
                </a:solidFill>
                <a:round/>
              </a:ln>
              <a:gradFill rotWithShape="1">
                <a:gsLst>
                  <a:gs pos="0">
                    <a:srgbClr val="35BBE5"/>
                  </a:gs>
                  <a:gs pos="50000">
                    <a:srgbClr val="35BBE5">
                      <a:gamma/>
                      <a:tint val="0"/>
                      <a:invGamma/>
                    </a:srgbClr>
                  </a:gs>
                  <a:gs pos="100000">
                    <a:srgbClr val="35BBE5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uLnTx/>
              <a:uFillTx/>
              <a:latin typeface="Arial" panose="020B0604020202020204"/>
              <a:ea typeface="+mn-ea"/>
              <a:cs typeface="Arial" panose="020B0604020202020204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6172200"/>
            <a:ext cx="889952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5782" tIns="47891" rIns="95782" bIns="47891"/>
          <a:p>
            <a:pPr marL="358775" indent="-358775" algn="ctr" defTabSz="95758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altLang="vi-VN" sz="1600" b="1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ThS Nguyễn Cương, Viện KT&amp;KDQT, Đại học Ngoại Thương, 0989 148 784</a:t>
            </a:r>
            <a:endParaRPr lang="en-US" altLang="vi-VN" sz="1600" b="1" dirty="0">
              <a:solidFill>
                <a:schemeClr val="bg1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5" descr="C:\Users\CUONGN\Desktop\Picture4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1066800"/>
            <a:ext cx="8356600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52400"/>
            <a:ext cx="7392988" cy="563563"/>
          </a:xfrm>
          <a:ln/>
        </p:spPr>
        <p:txBody>
          <a:bodyPr vert="horz" wrap="square" lIns="95782" tIns="47891" rIns="95782" bIns="47891" anchor="ctr"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THỰC HIỆN HĐ XUẤT KHẨU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5782" tIns="47891" rIns="95782" bIns="47891" anchor="t"/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5782" tIns="47891" rIns="95782" bIns="47891" numCol="1" anchor="t" anchorCtr="0" compatLnSpc="1"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1: Xin phép XK, CO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Xin phép XK 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(tham khảo phụ lục Nghị định 187/ NĐ – CP/ 2013)</a:t>
            </a:r>
            <a:endParaRPr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Xin CO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</a:pPr>
            <a:r>
              <a:rPr dirty="0">
                <a:solidFill>
                  <a:srgbClr val="0011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 chứng nhận xuất xứ ( C/O)</a:t>
            </a:r>
            <a:endParaRPr dirty="0">
              <a:solidFill>
                <a:srgbClr val="0011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Tx/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Chức năng C/O</a:t>
            </a:r>
            <a:endParaRPr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Tx/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Xác định nguồn gốc của h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hóa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Tx/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Công cụ để thực hiện các ưu đãi, tự vệ, kiểm soát thương mại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Tx/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loại C/O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Mẫu A, B, D, E, S, T, AK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Tx/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 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Cơ quan cấp C/O:</a:t>
            </a:r>
            <a:endParaRPr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Tx/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 Bộ Công thương Việt Nam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Tx/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VCCI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Tx/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52400"/>
            <a:ext cx="7392988" cy="563563"/>
          </a:xfrm>
          <a:ln/>
        </p:spPr>
        <p:txBody>
          <a:bodyPr vert="horz" wrap="square" lIns="95782" tIns="47891" rIns="95782" bIns="47891" anchor="ctr"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THỰC HIỆN HĐ XUẤT KHẨU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95782" tIns="47891" rIns="95782" bIns="47891" numCol="1" anchor="t" anchorCtr="0" compatLnSpc="1"/>
          <a:p>
            <a:pPr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Bước 2: Yêu cầu đối tác thực hiện thủ tục thuộc nghĩa vụ thanh toán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sz="2800" dirty="0">
                <a:solidFill>
                  <a:srgbClr val="0000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Giục người mua mở thư tín dụng</a:t>
            </a:r>
            <a:endParaRPr sz="2800" dirty="0">
              <a:solidFill>
                <a:srgbClr val="0000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L/C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Đối chiếu với HĐMB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ü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sửa đổi L/C nếu cần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Bước 3: Chuẩn bị h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hóa theo HĐ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Thu gom, bao bì, ký mã hiệu, lập Packing List, bảng kê chi tiết, kiểm tra v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lấy giấy chứng nhận kiểm tra chất lượng, khối lượng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52400"/>
            <a:ext cx="7392988" cy="563563"/>
          </a:xfrm>
          <a:ln/>
        </p:spPr>
        <p:txBody>
          <a:bodyPr vert="horz" wrap="square" lIns="95782" tIns="47891" rIns="95782" bIns="47891" anchor="ctr"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THỰC HIỆN HĐ XUẤT KHẨU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600"/>
            <a:ext cx="8229600" cy="5486400"/>
          </a:xfrm>
          <a:ln/>
        </p:spPr>
        <p:txBody>
          <a:bodyPr vert="horz" wrap="square" lIns="95782" tIns="47891" rIns="95782" bIns="47891" anchor="t"/>
          <a:p>
            <a:pPr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Bước 4: Thuê t</a:t>
            </a:r>
            <a:r>
              <a:rPr lang="en-US" alt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phương thức thuê t</a:t>
            </a:r>
            <a:r>
              <a:rPr lang="en-US" alt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u: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chợ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chuyến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Thuê định hạn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Căn cứ thuê t</a:t>
            </a:r>
            <a:r>
              <a:rPr lang="en-US" alt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Hợp đồng mua bán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Incoterms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Mua bảo hiểm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phương thức mua bảo hiểm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Bảo hiểm bao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Bảo hiểm chuyến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Căn cứ mua bảo hiểm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Hợp đồng mua bán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Incoterms</a:t>
            </a:r>
            <a:endParaRPr lang="en-US" alt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52400"/>
            <a:ext cx="7392988" cy="563563"/>
          </a:xfrm>
          <a:ln/>
        </p:spPr>
        <p:txBody>
          <a:bodyPr vert="horz" wrap="square" lIns="95782" tIns="47891" rIns="95782" bIns="47891" anchor="ctr"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THỰC HIỆN HĐ XUẤT KHẨU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Content Placeholder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5782" tIns="47891" rIns="95782" bIns="47891" anchor="t"/>
          <a:p>
            <a:pPr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Bước 6: Thông quan xuất khẩu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Khai v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nộp TKHQ, nộp vá xuất trình các chứng từ thuộc bộ hồ sơ hải quan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Đưa h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hóa, phương tiện vận tải tới địa điểm quy định để kiểm tra thực tế (nếu cần)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các nghĩa vụ t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chính (thuế, lệ phí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Bước 7: Giao h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Giao h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không đóng trong container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Lập Booking note gửi người vận tải đổi lấy sơ đồ xếp h</a:t>
            </a:r>
            <a:r>
              <a:rPr lang="en-US" alt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Liên hệ với cảng để biết thời gian l</a:t>
            </a:r>
            <a:r>
              <a:rPr lang="en-US" alt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h</a:t>
            </a:r>
            <a:r>
              <a:rPr lang="en-US" alt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Vận chuyển h</a:t>
            </a:r>
            <a:r>
              <a:rPr lang="en-US" alt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v</a:t>
            </a:r>
            <a:r>
              <a:rPr lang="en-US" alt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cảng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 dõi quá trình bốc h</a:t>
            </a:r>
            <a:r>
              <a:rPr lang="en-US" alt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Lấy MR rồi đổi lấy B/L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en-US" dirty="0"/>
          </a:p>
        </p:txBody>
      </p:sp>
      <p:sp>
        <p:nvSpPr>
          <p:cNvPr id="921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7392988" cy="563563"/>
          </a:xfrm>
          <a:ln/>
        </p:spPr>
        <p:txBody>
          <a:bodyPr vert="horz" wrap="square" lIns="95782" tIns="47891" rIns="95782" bIns="47891" anchor="ctr"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THỰC HIỆN HĐ XUẤT KHẨU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76325"/>
            <a:ext cx="8229600" cy="5400675"/>
          </a:xfrm>
          <a:ln/>
        </p:spPr>
        <p:txBody>
          <a:bodyPr vert="horz" wrap="square" lIns="95782" tIns="47891" rIns="95782" bIns="47891" anchor="t"/>
          <a:p>
            <a:pPr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Giao h</a:t>
            </a:r>
            <a:r>
              <a:rPr lang="en-US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đóng trong container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altLang="en-US" sz="2800" dirty="0">
                <a:solidFill>
                  <a:srgbClr val="3366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nguyên container - FCL</a:t>
            </a:r>
            <a:endParaRPr lang="en-US" altLang="en-US" sz="2800" dirty="0">
              <a:solidFill>
                <a:srgbClr val="33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Thuê container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Lập container list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thủ tục hải quan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Đóng h</a:t>
            </a:r>
            <a:r>
              <a:rPr lang="en-US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ng, niêm phong kẹp chì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Mang h</a:t>
            </a:r>
            <a:r>
              <a:rPr lang="en-US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tới CY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Lấy B/L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altLang="en-US" sz="2800" dirty="0">
                <a:solidFill>
                  <a:srgbClr val="3366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33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lẻ – LCL</a:t>
            </a:r>
            <a:endParaRPr lang="en-US" altLang="en-US" sz="2800" dirty="0">
              <a:solidFill>
                <a:srgbClr val="3366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Lập bảng kê chi tiết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Mang h</a:t>
            </a:r>
            <a:r>
              <a:rPr lang="en-US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ra CFS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Xếp h</a:t>
            </a:r>
            <a:r>
              <a:rPr lang="en-US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v</a:t>
            </a:r>
            <a:r>
              <a:rPr lang="en-US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container, l</a:t>
            </a:r>
            <a:r>
              <a:rPr lang="en-US" alt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TTHQ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Lấy B/L</a:t>
            </a:r>
            <a:endParaRPr lang="en-US" alt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endParaRPr lang="en-US" altLang="en-US" dirty="0"/>
          </a:p>
        </p:txBody>
      </p:sp>
      <p:sp>
        <p:nvSpPr>
          <p:cNvPr id="10243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52400"/>
            <a:ext cx="7392988" cy="563563"/>
          </a:xfrm>
          <a:ln/>
        </p:spPr>
        <p:txBody>
          <a:bodyPr vert="horz" wrap="square" lIns="95782" tIns="47891" rIns="95782" bIns="47891" anchor="ctr"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QUY TRÌNH THỰC HIỆN HĐ XUẤT KHẨU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5" descr="HD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itle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5782" tIns="47891" rIns="95782" bIns="47891" anchor="ctr"/>
          <a:p>
            <a:endParaRPr lang="en-US" altLang="en-US" dirty="0"/>
          </a:p>
        </p:txBody>
      </p:sp>
      <p:sp>
        <p:nvSpPr>
          <p:cNvPr id="11268" name="Content Placeholder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5782" tIns="47891" rIns="95782" bIns="47891" anchor="t"/>
          <a:p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" descr="https://encrypted-tbn0.gstatic.com/images?q=tbn:ANd9GcR17Axtr9Epunu-YwrGEfQ8u9p0Y5J1CJ4hALbQcxpP8ym3UYgyb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itle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5782" tIns="47891" rIns="95782" bIns="47891" anchor="ctr"/>
          <a:p>
            <a:endParaRPr lang="en-US" altLang="en-US" dirty="0"/>
          </a:p>
        </p:txBody>
      </p:sp>
      <p:sp>
        <p:nvSpPr>
          <p:cNvPr id="12292" name="Content Placeholder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5782" tIns="47891" rIns="95782" bIns="47891" anchor="t"/>
          <a:p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b2004c019l">
  <a:themeElements>
    <a:clrScheme name="sample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5758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5758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mple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2282</Words>
  <Application>WPS Presentation</Application>
  <PresentationFormat/>
  <Paragraphs>99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Arial</vt:lpstr>
      <vt:lpstr>SimSun</vt:lpstr>
      <vt:lpstr>Wingdings</vt:lpstr>
      <vt:lpstr>Calibri</vt:lpstr>
      <vt:lpstr>Verdana</vt:lpstr>
      <vt:lpstr>Times New Roman</vt:lpstr>
      <vt:lpstr>MS PGothic</vt:lpstr>
      <vt:lpstr>Arial</vt:lpstr>
      <vt:lpstr>Microsoft YaHei</vt:lpstr>
      <vt:lpstr/>
      <vt:lpstr>Arial Unicode MS</vt:lpstr>
      <vt:lpstr>Chủ đề của Office</vt:lpstr>
      <vt:lpstr>cdb2004c019l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MA^PowerPoint</dc:title>
  <dc:creator>Carcassonno</dc:creator>
  <cp:lastModifiedBy>ACER</cp:lastModifiedBy>
  <cp:revision>32</cp:revision>
  <dcterms:created xsi:type="dcterms:W3CDTF">2013-03-30T05:32:17Z</dcterms:created>
  <dcterms:modified xsi:type="dcterms:W3CDTF">2020-07-22T09:29:17Z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