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74"/>
  </p:handoutMasterIdLst>
  <p:sldIdLst>
    <p:sldId id="260" r:id="rId3"/>
    <p:sldId id="459" r:id="rId5"/>
    <p:sldId id="511" r:id="rId6"/>
    <p:sldId id="512" r:id="rId7"/>
    <p:sldId id="563" r:id="rId8"/>
    <p:sldId id="513" r:id="rId9"/>
    <p:sldId id="564" r:id="rId10"/>
    <p:sldId id="514" r:id="rId11"/>
    <p:sldId id="515" r:id="rId12"/>
    <p:sldId id="516" r:id="rId13"/>
    <p:sldId id="593" r:id="rId14"/>
    <p:sldId id="594" r:id="rId15"/>
    <p:sldId id="592" r:id="rId16"/>
    <p:sldId id="595" r:id="rId17"/>
    <p:sldId id="596" r:id="rId18"/>
    <p:sldId id="597" r:id="rId19"/>
    <p:sldId id="517" r:id="rId20"/>
    <p:sldId id="588" r:id="rId21"/>
    <p:sldId id="525" r:id="rId22"/>
    <p:sldId id="518" r:id="rId23"/>
    <p:sldId id="526" r:id="rId24"/>
    <p:sldId id="519" r:id="rId25"/>
    <p:sldId id="616" r:id="rId26"/>
    <p:sldId id="520" r:id="rId27"/>
    <p:sldId id="540" r:id="rId28"/>
    <p:sldId id="603" r:id="rId29"/>
    <p:sldId id="605" r:id="rId30"/>
    <p:sldId id="606" r:id="rId31"/>
    <p:sldId id="598" r:id="rId32"/>
    <p:sldId id="599" r:id="rId33"/>
    <p:sldId id="600" r:id="rId34"/>
    <p:sldId id="542" r:id="rId35"/>
    <p:sldId id="617" r:id="rId36"/>
    <p:sldId id="543" r:id="rId37"/>
    <p:sldId id="578" r:id="rId38"/>
    <p:sldId id="614" r:id="rId39"/>
    <p:sldId id="601" r:id="rId40"/>
    <p:sldId id="607" r:id="rId41"/>
    <p:sldId id="608" r:id="rId42"/>
    <p:sldId id="609" r:id="rId43"/>
    <p:sldId id="610" r:id="rId44"/>
    <p:sldId id="611" r:id="rId45"/>
    <p:sldId id="551" r:id="rId46"/>
    <p:sldId id="545" r:id="rId47"/>
    <p:sldId id="612" r:id="rId48"/>
    <p:sldId id="613" r:id="rId49"/>
    <p:sldId id="546" r:id="rId50"/>
    <p:sldId id="565" r:id="rId51"/>
    <p:sldId id="566" r:id="rId52"/>
    <p:sldId id="577" r:id="rId53"/>
    <p:sldId id="567" r:id="rId54"/>
    <p:sldId id="568" r:id="rId55"/>
    <p:sldId id="569" r:id="rId56"/>
    <p:sldId id="570" r:id="rId57"/>
    <p:sldId id="571" r:id="rId58"/>
    <p:sldId id="573" r:id="rId59"/>
    <p:sldId id="574" r:id="rId60"/>
    <p:sldId id="615" r:id="rId61"/>
    <p:sldId id="575" r:id="rId62"/>
    <p:sldId id="576" r:id="rId63"/>
    <p:sldId id="579" r:id="rId64"/>
    <p:sldId id="580" r:id="rId65"/>
    <p:sldId id="581" r:id="rId66"/>
    <p:sldId id="582" r:id="rId67"/>
    <p:sldId id="585" r:id="rId68"/>
    <p:sldId id="584" r:id="rId69"/>
    <p:sldId id="586" r:id="rId70"/>
    <p:sldId id="587" r:id="rId71"/>
    <p:sldId id="589" r:id="rId72"/>
    <p:sldId id="467" r:id="rId73"/>
  </p:sldIdLst>
  <p:sldSz cx="9144000" cy="6858000" type="screen4x3"/>
  <p:notesSz cx="6669405" cy="9928225"/>
  <p:defaultTextStyle>
    <a:defPPr>
      <a:defRPr lang="en-US"/>
    </a:defPPr>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vl6pPr marL="2286000" lvl="5"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6pPr>
    <a:lvl7pPr marL="2743200" lvl="6"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7pPr>
    <a:lvl8pPr marL="3200400" lvl="7"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8pPr>
    <a:lvl9pPr marL="3657600" lvl="8"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1BF4"/>
    <a:srgbClr val="006600"/>
    <a:srgbClr val="FFFFFF"/>
    <a:srgbClr val="788402"/>
    <a:srgbClr val="200185"/>
    <a:srgbClr val="F40C43"/>
    <a:srgbClr val="800F06"/>
    <a:srgbClr val="FD030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vertBarState="maximized">
    <p:restoredLeft sz="26498"/>
    <p:restoredTop sz="96551"/>
  </p:normalViewPr>
  <p:slideViewPr>
    <p:cSldViewPr showGuides="1">
      <p:cViewPr varScale="1">
        <p:scale>
          <a:sx n="65" d="100"/>
          <a:sy n="65" d="100"/>
        </p:scale>
        <p:origin x="64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showFormatting="0">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7" Type="http://schemas.openxmlformats.org/officeDocument/2006/relationships/tableStyles" Target="tableStyles.xml"/><Relationship Id="rId76" Type="http://schemas.openxmlformats.org/officeDocument/2006/relationships/viewProps" Target="viewProps.xml"/><Relationship Id="rId75" Type="http://schemas.openxmlformats.org/officeDocument/2006/relationships/presProps" Target="presProps.xml"/><Relationship Id="rId74" Type="http://schemas.openxmlformats.org/officeDocument/2006/relationships/handoutMaster" Target="handoutMasters/handoutMaster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9C497968-95A5-43C3-8904-A3A3CC235F32}" type="doc">
      <dgm:prSet loTypeId="urn:microsoft.com/office/officeart/2005/8/layout/gear1" loCatId="process" qsTypeId="urn:microsoft.com/office/officeart/2005/8/quickstyle/3d2" qsCatId="3D" csTypeId="urn:microsoft.com/office/officeart/2005/8/colors/accent2_4" csCatId="accent2" phldr="1"/>
      <dgm:spPr/>
    </dgm:pt>
    <dgm:pt modelId="{FD1A2C24-C56C-476E-A1D5-160D1FD9FD82}">
      <dgm:prSet phldrT="[Text]"/>
      <dgm:spPr/>
      <dgm:t>
        <a:bodyPr/>
        <a:lstStyle/>
        <a:p>
          <a:endParaRPr lang="en-US" dirty="0"/>
        </a:p>
      </dgm:t>
    </dgm:pt>
    <dgm:pt modelId="{CE81085F-1CD1-484C-A0BF-7A51E39A681E}" cxnId="{CBDCC1D8-D880-49C6-98FD-B0D299247E25}" type="parTrans">
      <dgm:prSet/>
      <dgm:spPr/>
      <dgm:t>
        <a:bodyPr/>
        <a:lstStyle/>
        <a:p>
          <a:endParaRPr lang="en-US"/>
        </a:p>
      </dgm:t>
    </dgm:pt>
    <dgm:pt modelId="{8F785FA9-3E7D-4800-99A9-132CB6F5BBE0}" cxnId="{CBDCC1D8-D880-49C6-98FD-B0D299247E25}" type="sibTrans">
      <dgm:prSet/>
      <dgm:spPr/>
      <dgm:t>
        <a:bodyPr/>
        <a:lstStyle/>
        <a:p>
          <a:endParaRPr lang="en-US"/>
        </a:p>
      </dgm:t>
    </dgm:pt>
    <dgm:pt modelId="{2FFFC194-145B-4E9D-B95B-0F4895A213FC}">
      <dgm:prSet phldrT="[Text]"/>
      <dgm:spPr/>
      <dgm:t>
        <a:bodyPr/>
        <a:lstStyle/>
        <a:p>
          <a:endParaRPr lang="en-US" dirty="0"/>
        </a:p>
      </dgm:t>
    </dgm:pt>
    <dgm:pt modelId="{EF278DEB-17B8-4753-8600-703F7279DA8A}" cxnId="{6CDC80B0-7BF2-48AE-9A40-BC33B5A7AFB2}" type="parTrans">
      <dgm:prSet/>
      <dgm:spPr/>
      <dgm:t>
        <a:bodyPr/>
        <a:lstStyle/>
        <a:p>
          <a:endParaRPr lang="en-US"/>
        </a:p>
      </dgm:t>
    </dgm:pt>
    <dgm:pt modelId="{EAF68D01-84FC-4F35-8FC6-C9775CD0B5F7}" cxnId="{6CDC80B0-7BF2-48AE-9A40-BC33B5A7AFB2}" type="sibTrans">
      <dgm:prSet/>
      <dgm:spPr/>
      <dgm:t>
        <a:bodyPr/>
        <a:lstStyle/>
        <a:p>
          <a:endParaRPr lang="en-US"/>
        </a:p>
      </dgm:t>
    </dgm:pt>
    <dgm:pt modelId="{A9963B43-AAE7-480B-A876-49F14EECABDD}">
      <dgm:prSet phldrT="[Text]"/>
      <dgm:spPr/>
      <dgm:t>
        <a:bodyPr/>
        <a:lstStyle/>
        <a:p>
          <a:endParaRPr lang="en-US" dirty="0"/>
        </a:p>
      </dgm:t>
    </dgm:pt>
    <dgm:pt modelId="{0D615165-BC3D-495C-A007-F197DFC22B90}" cxnId="{02CD27EA-323C-43EA-8ED0-0879FFA92F50}" type="parTrans">
      <dgm:prSet/>
      <dgm:spPr/>
      <dgm:t>
        <a:bodyPr/>
        <a:lstStyle/>
        <a:p>
          <a:endParaRPr lang="en-US"/>
        </a:p>
      </dgm:t>
    </dgm:pt>
    <dgm:pt modelId="{8DC25D14-BC4D-4786-9A0B-E3DA566C6109}" cxnId="{02CD27EA-323C-43EA-8ED0-0879FFA92F50}" type="sibTrans">
      <dgm:prSet/>
      <dgm:spPr/>
      <dgm:t>
        <a:bodyPr/>
        <a:lstStyle/>
        <a:p>
          <a:endParaRPr lang="en-US"/>
        </a:p>
      </dgm:t>
    </dgm:pt>
    <dgm:pt modelId="{D5189F75-0951-44FC-B5D1-FD2013165773}" type="pres">
      <dgm:prSet presAssocID="{9C497968-95A5-43C3-8904-A3A3CC235F32}" presName="composite" presStyleCnt="0">
        <dgm:presLayoutVars>
          <dgm:chMax val="3"/>
          <dgm:animLvl val="lvl"/>
          <dgm:resizeHandles val="exact"/>
        </dgm:presLayoutVars>
      </dgm:prSet>
      <dgm:spPr/>
    </dgm:pt>
    <dgm:pt modelId="{7E3E697C-A19C-44DD-BD93-096250D42BB7}" type="pres">
      <dgm:prSet presAssocID="{FD1A2C24-C56C-476E-A1D5-160D1FD9FD82}" presName="gear1" presStyleLbl="node1" presStyleIdx="0" presStyleCnt="3" custLinFactNeighborX="2273" custLinFactNeighborY="2273">
        <dgm:presLayoutVars>
          <dgm:chMax val="1"/>
          <dgm:bulletEnabled val="1"/>
        </dgm:presLayoutVars>
      </dgm:prSet>
      <dgm:spPr/>
      <dgm:t>
        <a:bodyPr/>
        <a:lstStyle/>
        <a:p>
          <a:endParaRPr lang="en-US"/>
        </a:p>
      </dgm:t>
    </dgm:pt>
    <dgm:pt modelId="{94B6EFE1-2C30-4A81-B74A-EF038FBAC246}" type="pres">
      <dgm:prSet presAssocID="{FD1A2C24-C56C-476E-A1D5-160D1FD9FD82}" presName="gear1srcNode" presStyleLbl="node1" presStyleIdx="0" presStyleCnt="3"/>
      <dgm:spPr/>
      <dgm:t>
        <a:bodyPr/>
        <a:lstStyle/>
        <a:p>
          <a:endParaRPr lang="en-US"/>
        </a:p>
      </dgm:t>
    </dgm:pt>
    <dgm:pt modelId="{A8BB6060-A363-4025-AEAF-4A093A0BD085}" type="pres">
      <dgm:prSet presAssocID="{FD1A2C24-C56C-476E-A1D5-160D1FD9FD82}" presName="gear1dstNode" presStyleLbl="node1" presStyleIdx="0" presStyleCnt="3"/>
      <dgm:spPr/>
      <dgm:t>
        <a:bodyPr/>
        <a:lstStyle/>
        <a:p>
          <a:endParaRPr lang="en-US"/>
        </a:p>
      </dgm:t>
    </dgm:pt>
    <dgm:pt modelId="{64CE1738-6C63-4370-AF9A-79822BE7F0A4}" type="pres">
      <dgm:prSet presAssocID="{2FFFC194-145B-4E9D-B95B-0F4895A213FC}" presName="gear2" presStyleLbl="node1" presStyleIdx="1" presStyleCnt="3" custLinFactNeighborX="3214" custLinFactNeighborY="-1429">
        <dgm:presLayoutVars>
          <dgm:chMax val="1"/>
          <dgm:bulletEnabled val="1"/>
        </dgm:presLayoutVars>
      </dgm:prSet>
      <dgm:spPr/>
      <dgm:t>
        <a:bodyPr/>
        <a:lstStyle/>
        <a:p>
          <a:endParaRPr lang="en-US"/>
        </a:p>
      </dgm:t>
    </dgm:pt>
    <dgm:pt modelId="{F347F23B-F720-4BA1-BB26-925D737331B7}" type="pres">
      <dgm:prSet presAssocID="{2FFFC194-145B-4E9D-B95B-0F4895A213FC}" presName="gear2srcNode" presStyleLbl="node1" presStyleIdx="1" presStyleCnt="3"/>
      <dgm:spPr/>
      <dgm:t>
        <a:bodyPr/>
        <a:lstStyle/>
        <a:p>
          <a:endParaRPr lang="en-US"/>
        </a:p>
      </dgm:t>
    </dgm:pt>
    <dgm:pt modelId="{AFAAB87E-8239-4EE1-967B-252F41D75B52}" type="pres">
      <dgm:prSet presAssocID="{2FFFC194-145B-4E9D-B95B-0F4895A213FC}" presName="gear2dstNode" presStyleLbl="node1" presStyleIdx="1" presStyleCnt="3"/>
      <dgm:spPr/>
      <dgm:t>
        <a:bodyPr/>
        <a:lstStyle/>
        <a:p>
          <a:endParaRPr lang="en-US"/>
        </a:p>
      </dgm:t>
    </dgm:pt>
    <dgm:pt modelId="{92AD2171-C393-4114-9187-EEDCC7ECF4D1}" type="pres">
      <dgm:prSet presAssocID="{A9963B43-AAE7-480B-A876-49F14EECABDD}" presName="gear3" presStyleLbl="node1" presStyleIdx="2" presStyleCnt="3" custLinFactNeighborX="1122" custLinFactNeighborY="-3205"/>
      <dgm:spPr/>
      <dgm:t>
        <a:bodyPr/>
        <a:lstStyle/>
        <a:p>
          <a:endParaRPr lang="en-US"/>
        </a:p>
      </dgm:t>
    </dgm:pt>
    <dgm:pt modelId="{7E85E0E5-AA1D-4E3E-9769-B6857D13C2DB}" type="pres">
      <dgm:prSet presAssocID="{A9963B43-AAE7-480B-A876-49F14EECABDD}" presName="gear3tx" presStyleLbl="node1" presStyleIdx="2" presStyleCnt="3">
        <dgm:presLayoutVars>
          <dgm:chMax val="1"/>
          <dgm:bulletEnabled val="1"/>
        </dgm:presLayoutVars>
      </dgm:prSet>
      <dgm:spPr/>
      <dgm:t>
        <a:bodyPr/>
        <a:lstStyle/>
        <a:p>
          <a:endParaRPr lang="en-US"/>
        </a:p>
      </dgm:t>
    </dgm:pt>
    <dgm:pt modelId="{6241E52C-39BD-44F8-B6BA-9613B2DAE830}" type="pres">
      <dgm:prSet presAssocID="{A9963B43-AAE7-480B-A876-49F14EECABDD}" presName="gear3srcNode" presStyleLbl="node1" presStyleIdx="2" presStyleCnt="3"/>
      <dgm:spPr/>
      <dgm:t>
        <a:bodyPr/>
        <a:lstStyle/>
        <a:p>
          <a:endParaRPr lang="en-US"/>
        </a:p>
      </dgm:t>
    </dgm:pt>
    <dgm:pt modelId="{D5048EA9-3857-4612-8736-057B6CE3E505}" type="pres">
      <dgm:prSet presAssocID="{A9963B43-AAE7-480B-A876-49F14EECABDD}" presName="gear3dstNode" presStyleLbl="node1" presStyleIdx="2" presStyleCnt="3"/>
      <dgm:spPr/>
      <dgm:t>
        <a:bodyPr/>
        <a:lstStyle/>
        <a:p>
          <a:endParaRPr lang="en-US"/>
        </a:p>
      </dgm:t>
    </dgm:pt>
    <dgm:pt modelId="{54ED5AA0-BD8A-4BAC-8FC1-1FD7E3FDA5EB}" type="pres">
      <dgm:prSet presAssocID="{8F785FA9-3E7D-4800-99A9-132CB6F5BBE0}" presName="connector1" presStyleLbl="sibTrans2D1" presStyleIdx="0" presStyleCnt="3"/>
      <dgm:spPr/>
      <dgm:t>
        <a:bodyPr/>
        <a:lstStyle/>
        <a:p>
          <a:endParaRPr lang="en-US"/>
        </a:p>
      </dgm:t>
    </dgm:pt>
    <dgm:pt modelId="{796BF469-8301-4A19-9945-5AACB7EC1C9C}" type="pres">
      <dgm:prSet presAssocID="{EAF68D01-84FC-4F35-8FC6-C9775CD0B5F7}" presName="connector2" presStyleLbl="sibTrans2D1" presStyleIdx="1" presStyleCnt="3"/>
      <dgm:spPr/>
      <dgm:t>
        <a:bodyPr/>
        <a:lstStyle/>
        <a:p>
          <a:endParaRPr lang="en-US"/>
        </a:p>
      </dgm:t>
    </dgm:pt>
    <dgm:pt modelId="{B348C172-7D6A-4C42-836D-04F8AFC1683C}" type="pres">
      <dgm:prSet presAssocID="{8DC25D14-BC4D-4786-9A0B-E3DA566C6109}" presName="connector3" presStyleLbl="sibTrans2D1" presStyleIdx="2" presStyleCnt="3"/>
      <dgm:spPr/>
      <dgm:t>
        <a:bodyPr/>
        <a:lstStyle/>
        <a:p>
          <a:endParaRPr lang="en-US"/>
        </a:p>
      </dgm:t>
    </dgm:pt>
  </dgm:ptLst>
  <dgm:cxnLst>
    <dgm:cxn modelId="{059DF1C3-7148-4496-8A09-43D0B73150AC}" type="presOf" srcId="{A9963B43-AAE7-480B-A876-49F14EECABDD}" destId="{D5048EA9-3857-4612-8736-057B6CE3E505}" srcOrd="3" destOrd="0" presId="urn:microsoft.com/office/officeart/2005/8/layout/gear1"/>
    <dgm:cxn modelId="{9D68D53F-7A82-4407-A415-68ABF3A80CC7}" type="presOf" srcId="{EAF68D01-84FC-4F35-8FC6-C9775CD0B5F7}" destId="{796BF469-8301-4A19-9945-5AACB7EC1C9C}" srcOrd="0" destOrd="0" presId="urn:microsoft.com/office/officeart/2005/8/layout/gear1"/>
    <dgm:cxn modelId="{51340A21-9998-4D62-80EE-F46F2C4EC09D}" type="presOf" srcId="{FD1A2C24-C56C-476E-A1D5-160D1FD9FD82}" destId="{94B6EFE1-2C30-4A81-B74A-EF038FBAC246}" srcOrd="1" destOrd="0" presId="urn:microsoft.com/office/officeart/2005/8/layout/gear1"/>
    <dgm:cxn modelId="{8A1652C5-0D1A-4E2C-942E-F629B753F5DB}" type="presOf" srcId="{2FFFC194-145B-4E9D-B95B-0F4895A213FC}" destId="{F347F23B-F720-4BA1-BB26-925D737331B7}" srcOrd="1" destOrd="0" presId="urn:microsoft.com/office/officeart/2005/8/layout/gear1"/>
    <dgm:cxn modelId="{0924B14C-CE6C-4E98-9696-A6741DFD5E08}" type="presOf" srcId="{A9963B43-AAE7-480B-A876-49F14EECABDD}" destId="{6241E52C-39BD-44F8-B6BA-9613B2DAE830}" srcOrd="2" destOrd="0" presId="urn:microsoft.com/office/officeart/2005/8/layout/gear1"/>
    <dgm:cxn modelId="{02CD27EA-323C-43EA-8ED0-0879FFA92F50}" srcId="{9C497968-95A5-43C3-8904-A3A3CC235F32}" destId="{A9963B43-AAE7-480B-A876-49F14EECABDD}" srcOrd="2" destOrd="0" parTransId="{0D615165-BC3D-495C-A007-F197DFC22B90}" sibTransId="{8DC25D14-BC4D-4786-9A0B-E3DA566C6109}"/>
    <dgm:cxn modelId="{CD9B7E7F-12E6-4E46-8E6B-524CED4A8336}" type="presOf" srcId="{FD1A2C24-C56C-476E-A1D5-160D1FD9FD82}" destId="{7E3E697C-A19C-44DD-BD93-096250D42BB7}" srcOrd="0" destOrd="0" presId="urn:microsoft.com/office/officeart/2005/8/layout/gear1"/>
    <dgm:cxn modelId="{17CD790C-3C3F-4CB3-A104-2C6187220E0D}" type="presOf" srcId="{2FFFC194-145B-4E9D-B95B-0F4895A213FC}" destId="{64CE1738-6C63-4370-AF9A-79822BE7F0A4}" srcOrd="0" destOrd="0" presId="urn:microsoft.com/office/officeart/2005/8/layout/gear1"/>
    <dgm:cxn modelId="{6CDC80B0-7BF2-48AE-9A40-BC33B5A7AFB2}" srcId="{9C497968-95A5-43C3-8904-A3A3CC235F32}" destId="{2FFFC194-145B-4E9D-B95B-0F4895A213FC}" srcOrd="1" destOrd="0" parTransId="{EF278DEB-17B8-4753-8600-703F7279DA8A}" sibTransId="{EAF68D01-84FC-4F35-8FC6-C9775CD0B5F7}"/>
    <dgm:cxn modelId="{AA5A71AE-EFE8-4834-B0BE-B9BC707796F1}" type="presOf" srcId="{A9963B43-AAE7-480B-A876-49F14EECABDD}" destId="{92AD2171-C393-4114-9187-EEDCC7ECF4D1}" srcOrd="0" destOrd="0" presId="urn:microsoft.com/office/officeart/2005/8/layout/gear1"/>
    <dgm:cxn modelId="{CABF49A4-3AFF-4355-B148-89F934B96052}" type="presOf" srcId="{9C497968-95A5-43C3-8904-A3A3CC235F32}" destId="{D5189F75-0951-44FC-B5D1-FD2013165773}" srcOrd="0" destOrd="0" presId="urn:microsoft.com/office/officeart/2005/8/layout/gear1"/>
    <dgm:cxn modelId="{AF4E5985-C94E-497C-AD2F-FDA770712FC1}" type="presOf" srcId="{FD1A2C24-C56C-476E-A1D5-160D1FD9FD82}" destId="{A8BB6060-A363-4025-AEAF-4A093A0BD085}" srcOrd="2" destOrd="0" presId="urn:microsoft.com/office/officeart/2005/8/layout/gear1"/>
    <dgm:cxn modelId="{6C279253-763E-457F-93FB-4E5345BCD299}" type="presOf" srcId="{A9963B43-AAE7-480B-A876-49F14EECABDD}" destId="{7E85E0E5-AA1D-4E3E-9769-B6857D13C2DB}" srcOrd="1" destOrd="0" presId="urn:microsoft.com/office/officeart/2005/8/layout/gear1"/>
    <dgm:cxn modelId="{8A3503C7-3E15-4417-BF92-DCE8D016153C}" type="presOf" srcId="{8F785FA9-3E7D-4800-99A9-132CB6F5BBE0}" destId="{54ED5AA0-BD8A-4BAC-8FC1-1FD7E3FDA5EB}" srcOrd="0" destOrd="0" presId="urn:microsoft.com/office/officeart/2005/8/layout/gear1"/>
    <dgm:cxn modelId="{CBDCC1D8-D880-49C6-98FD-B0D299247E25}" srcId="{9C497968-95A5-43C3-8904-A3A3CC235F32}" destId="{FD1A2C24-C56C-476E-A1D5-160D1FD9FD82}" srcOrd="0" destOrd="0" parTransId="{CE81085F-1CD1-484C-A0BF-7A51E39A681E}" sibTransId="{8F785FA9-3E7D-4800-99A9-132CB6F5BBE0}"/>
    <dgm:cxn modelId="{F6203B91-53B8-44EE-93AF-E2E7341C7463}" type="presOf" srcId="{2FFFC194-145B-4E9D-B95B-0F4895A213FC}" destId="{AFAAB87E-8239-4EE1-967B-252F41D75B52}" srcOrd="2" destOrd="0" presId="urn:microsoft.com/office/officeart/2005/8/layout/gear1"/>
    <dgm:cxn modelId="{D4406C13-A061-456B-8F03-625784406225}" type="presOf" srcId="{8DC25D14-BC4D-4786-9A0B-E3DA566C6109}" destId="{B348C172-7D6A-4C42-836D-04F8AFC1683C}" srcOrd="0" destOrd="0" presId="urn:microsoft.com/office/officeart/2005/8/layout/gear1"/>
    <dgm:cxn modelId="{A8FCFD1D-A75A-4F18-98AA-B4A5361B3038}" type="presParOf" srcId="{D5189F75-0951-44FC-B5D1-FD2013165773}" destId="{7E3E697C-A19C-44DD-BD93-096250D42BB7}" srcOrd="0" destOrd="0" presId="urn:microsoft.com/office/officeart/2005/8/layout/gear1"/>
    <dgm:cxn modelId="{7DDDD2DD-8429-45B4-A284-8017B0A2B300}" type="presParOf" srcId="{D5189F75-0951-44FC-B5D1-FD2013165773}" destId="{94B6EFE1-2C30-4A81-B74A-EF038FBAC246}" srcOrd="1" destOrd="0" presId="urn:microsoft.com/office/officeart/2005/8/layout/gear1"/>
    <dgm:cxn modelId="{F1265545-0C0C-4800-B23B-2D6FF54D2DAA}" type="presParOf" srcId="{D5189F75-0951-44FC-B5D1-FD2013165773}" destId="{A8BB6060-A363-4025-AEAF-4A093A0BD085}" srcOrd="2" destOrd="0" presId="urn:microsoft.com/office/officeart/2005/8/layout/gear1"/>
    <dgm:cxn modelId="{573C6AC1-03BF-4088-ABF2-51781708070A}" type="presParOf" srcId="{D5189F75-0951-44FC-B5D1-FD2013165773}" destId="{64CE1738-6C63-4370-AF9A-79822BE7F0A4}" srcOrd="3" destOrd="0" presId="urn:microsoft.com/office/officeart/2005/8/layout/gear1"/>
    <dgm:cxn modelId="{D1599044-0F15-402A-830B-1F0F67A43970}" type="presParOf" srcId="{D5189F75-0951-44FC-B5D1-FD2013165773}" destId="{F347F23B-F720-4BA1-BB26-925D737331B7}" srcOrd="4" destOrd="0" presId="urn:microsoft.com/office/officeart/2005/8/layout/gear1"/>
    <dgm:cxn modelId="{1F9FE37F-6B5A-4B0F-8D63-01E64C7146CE}" type="presParOf" srcId="{D5189F75-0951-44FC-B5D1-FD2013165773}" destId="{AFAAB87E-8239-4EE1-967B-252F41D75B52}" srcOrd="5" destOrd="0" presId="urn:microsoft.com/office/officeart/2005/8/layout/gear1"/>
    <dgm:cxn modelId="{D25FAF92-E385-4E99-9DD4-96149FBDF4C0}" type="presParOf" srcId="{D5189F75-0951-44FC-B5D1-FD2013165773}" destId="{92AD2171-C393-4114-9187-EEDCC7ECF4D1}" srcOrd="6" destOrd="0" presId="urn:microsoft.com/office/officeart/2005/8/layout/gear1"/>
    <dgm:cxn modelId="{0753FDCC-5C8F-4F46-8E0B-C714D13A2512}" type="presParOf" srcId="{D5189F75-0951-44FC-B5D1-FD2013165773}" destId="{7E85E0E5-AA1D-4E3E-9769-B6857D13C2DB}" srcOrd="7" destOrd="0" presId="urn:microsoft.com/office/officeart/2005/8/layout/gear1"/>
    <dgm:cxn modelId="{0D68BA46-E452-4163-9CA0-9F9CCF6604E4}" type="presParOf" srcId="{D5189F75-0951-44FC-B5D1-FD2013165773}" destId="{6241E52C-39BD-44F8-B6BA-9613B2DAE830}" srcOrd="8" destOrd="0" presId="urn:microsoft.com/office/officeart/2005/8/layout/gear1"/>
    <dgm:cxn modelId="{11D76BC8-2B9B-412A-946A-232234CB8CFA}" type="presParOf" srcId="{D5189F75-0951-44FC-B5D1-FD2013165773}" destId="{D5048EA9-3857-4612-8736-057B6CE3E505}" srcOrd="9" destOrd="0" presId="urn:microsoft.com/office/officeart/2005/8/layout/gear1"/>
    <dgm:cxn modelId="{9428E777-68BA-4557-B4F4-BECEC4DFE5AC}" type="presParOf" srcId="{D5189F75-0951-44FC-B5D1-FD2013165773}" destId="{54ED5AA0-BD8A-4BAC-8FC1-1FD7E3FDA5EB}" srcOrd="10" destOrd="0" presId="urn:microsoft.com/office/officeart/2005/8/layout/gear1"/>
    <dgm:cxn modelId="{8B6173CF-63D6-43B0-92FB-EBFD4797838E}" type="presParOf" srcId="{D5189F75-0951-44FC-B5D1-FD2013165773}" destId="{796BF469-8301-4A19-9945-5AACB7EC1C9C}" srcOrd="11" destOrd="0" presId="urn:microsoft.com/office/officeart/2005/8/layout/gear1"/>
    <dgm:cxn modelId="{7CB238A7-44D2-4FBE-BE14-89249EFF33E9}" type="presParOf" srcId="{D5189F75-0951-44FC-B5D1-FD2013165773}" destId="{B348C172-7D6A-4C42-836D-04F8AFC1683C}" srcOrd="12" destOrd="0" presId="urn:microsoft.com/office/officeart/2005/8/layout/gear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3E697C-A19C-44DD-BD93-096250D42BB7}">
      <dsp:nvSpPr>
        <dsp:cNvPr id="0" name=""/>
        <dsp:cNvSpPr/>
      </dsp:nvSpPr>
      <dsp:spPr>
        <a:xfrm>
          <a:off x="2260288" y="1680210"/>
          <a:ext cx="2053590" cy="2053590"/>
        </a:xfrm>
        <a:prstGeom prst="gear9">
          <a:avLst/>
        </a:prstGeom>
        <a:gradFill rotWithShape="0">
          <a:gsLst>
            <a:gs pos="0">
              <a:schemeClr val="accent2">
                <a:shade val="50000"/>
                <a:hueOff val="0"/>
                <a:satOff val="0"/>
                <a:lumOff val="0"/>
                <a:alphaOff val="0"/>
                <a:shade val="51000"/>
                <a:satMod val="130000"/>
              </a:schemeClr>
            </a:gs>
            <a:gs pos="80000">
              <a:schemeClr val="accent2">
                <a:shade val="50000"/>
                <a:hueOff val="0"/>
                <a:satOff val="0"/>
                <a:lumOff val="0"/>
                <a:alphaOff val="0"/>
                <a:shade val="93000"/>
                <a:satMod val="130000"/>
              </a:schemeClr>
            </a:gs>
            <a:gs pos="100000">
              <a:schemeClr val="accent2">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1280" tIns="81280" rIns="81280" bIns="81280" numCol="1" spcCol="1270" anchor="ctr" anchorCtr="0">
          <a:noAutofit/>
        </a:bodyPr>
        <a:lstStyle/>
        <a:p>
          <a:pPr lvl="0" algn="ctr" defTabSz="2844800">
            <a:lnSpc>
              <a:spcPct val="90000"/>
            </a:lnSpc>
            <a:spcBef>
              <a:spcPct val="0"/>
            </a:spcBef>
            <a:spcAft>
              <a:spcPct val="35000"/>
            </a:spcAft>
          </a:pPr>
          <a:endParaRPr lang="en-US" sz="6400" kern="1200" dirty="0"/>
        </a:p>
      </dsp:txBody>
      <dsp:txXfrm>
        <a:off x="2673151" y="2161254"/>
        <a:ext cx="1227864" cy="1055587"/>
      </dsp:txXfrm>
    </dsp:sp>
    <dsp:sp modelId="{64CE1738-6C63-4370-AF9A-79822BE7F0A4}">
      <dsp:nvSpPr>
        <dsp:cNvPr id="0" name=""/>
        <dsp:cNvSpPr/>
      </dsp:nvSpPr>
      <dsp:spPr>
        <a:xfrm>
          <a:off x="1066795" y="1173473"/>
          <a:ext cx="1493520" cy="1493520"/>
        </a:xfrm>
        <a:prstGeom prst="gear6">
          <a:avLst/>
        </a:prstGeom>
        <a:gradFill rotWithShape="0">
          <a:gsLst>
            <a:gs pos="0">
              <a:schemeClr val="accent2">
                <a:shade val="50000"/>
                <a:hueOff val="-493739"/>
                <a:satOff val="-19930"/>
                <a:lumOff val="34355"/>
                <a:alphaOff val="0"/>
                <a:shade val="51000"/>
                <a:satMod val="130000"/>
              </a:schemeClr>
            </a:gs>
            <a:gs pos="80000">
              <a:schemeClr val="accent2">
                <a:shade val="50000"/>
                <a:hueOff val="-493739"/>
                <a:satOff val="-19930"/>
                <a:lumOff val="34355"/>
                <a:alphaOff val="0"/>
                <a:shade val="93000"/>
                <a:satMod val="130000"/>
              </a:schemeClr>
            </a:gs>
            <a:gs pos="100000">
              <a:schemeClr val="accent2">
                <a:shade val="50000"/>
                <a:hueOff val="-493739"/>
                <a:satOff val="-19930"/>
                <a:lumOff val="343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5880" tIns="55880" rIns="55880" bIns="55880" numCol="1" spcCol="1270" anchor="ctr" anchorCtr="0">
          <a:noAutofit/>
        </a:bodyPr>
        <a:lstStyle/>
        <a:p>
          <a:pPr lvl="0" algn="ctr" defTabSz="1955800">
            <a:lnSpc>
              <a:spcPct val="90000"/>
            </a:lnSpc>
            <a:spcBef>
              <a:spcPct val="0"/>
            </a:spcBef>
            <a:spcAft>
              <a:spcPct val="35000"/>
            </a:spcAft>
          </a:pPr>
          <a:endParaRPr lang="en-US" sz="4400" kern="1200" dirty="0"/>
        </a:p>
      </dsp:txBody>
      <dsp:txXfrm>
        <a:off x="1442793" y="1551744"/>
        <a:ext cx="741524" cy="736978"/>
      </dsp:txXfrm>
    </dsp:sp>
    <dsp:sp modelId="{92AD2171-C393-4114-9187-EEDCC7ECF4D1}">
      <dsp:nvSpPr>
        <dsp:cNvPr id="0" name=""/>
        <dsp:cNvSpPr/>
      </dsp:nvSpPr>
      <dsp:spPr>
        <a:xfrm rot="20700000">
          <a:off x="1875426" y="164439"/>
          <a:ext cx="1463344" cy="1463344"/>
        </a:xfrm>
        <a:prstGeom prst="gear6">
          <a:avLst/>
        </a:prstGeom>
        <a:gradFill rotWithShape="0">
          <a:gsLst>
            <a:gs pos="0">
              <a:schemeClr val="accent2">
                <a:shade val="50000"/>
                <a:hueOff val="-493739"/>
                <a:satOff val="-19930"/>
                <a:lumOff val="34355"/>
                <a:alphaOff val="0"/>
                <a:shade val="51000"/>
                <a:satMod val="130000"/>
              </a:schemeClr>
            </a:gs>
            <a:gs pos="80000">
              <a:schemeClr val="accent2">
                <a:shade val="50000"/>
                <a:hueOff val="-493739"/>
                <a:satOff val="-19930"/>
                <a:lumOff val="34355"/>
                <a:alphaOff val="0"/>
                <a:shade val="93000"/>
                <a:satMod val="130000"/>
              </a:schemeClr>
            </a:gs>
            <a:gs pos="100000">
              <a:schemeClr val="accent2">
                <a:shade val="50000"/>
                <a:hueOff val="-493739"/>
                <a:satOff val="-19930"/>
                <a:lumOff val="3435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2230" tIns="62230" rIns="62230" bIns="62230" numCol="1" spcCol="1270" anchor="ctr" anchorCtr="0">
          <a:noAutofit/>
        </a:bodyPr>
        <a:lstStyle/>
        <a:p>
          <a:pPr lvl="0" algn="ctr" defTabSz="2178050">
            <a:lnSpc>
              <a:spcPct val="90000"/>
            </a:lnSpc>
            <a:spcBef>
              <a:spcPct val="0"/>
            </a:spcBef>
            <a:spcAft>
              <a:spcPct val="35000"/>
            </a:spcAft>
          </a:pPr>
          <a:endParaRPr lang="en-US" sz="4900" kern="1200" dirty="0"/>
        </a:p>
      </dsp:txBody>
      <dsp:txXfrm rot="-20700000">
        <a:off x="2196380" y="485394"/>
        <a:ext cx="821436" cy="821436"/>
      </dsp:txXfrm>
    </dsp:sp>
    <dsp:sp modelId="{54ED5AA0-BD8A-4BAC-8FC1-1FD7E3FDA5EB}">
      <dsp:nvSpPr>
        <dsp:cNvPr id="0" name=""/>
        <dsp:cNvSpPr/>
      </dsp:nvSpPr>
      <dsp:spPr>
        <a:xfrm>
          <a:off x="2050714" y="1373153"/>
          <a:ext cx="2628595" cy="2628595"/>
        </a:xfrm>
        <a:prstGeom prst="circularArrow">
          <a:avLst>
            <a:gd name="adj1" fmla="val 4687"/>
            <a:gd name="adj2" fmla="val 299029"/>
            <a:gd name="adj3" fmla="val 2504221"/>
            <a:gd name="adj4" fmla="val 15887251"/>
            <a:gd name="adj5" fmla="val 5469"/>
          </a:avLst>
        </a:prstGeom>
        <a:solidFill>
          <a:schemeClr val="accent2">
            <a:shade val="90000"/>
            <a:hueOff val="0"/>
            <a:satOff val="0"/>
            <a:lumOff val="0"/>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796BF469-8301-4A19-9945-5AACB7EC1C9C}">
      <dsp:nvSpPr>
        <dsp:cNvPr id="0" name=""/>
        <dsp:cNvSpPr/>
      </dsp:nvSpPr>
      <dsp:spPr>
        <a:xfrm>
          <a:off x="754294" y="866332"/>
          <a:ext cx="1909838" cy="1909838"/>
        </a:xfrm>
        <a:prstGeom prst="leftCircularArrow">
          <a:avLst>
            <a:gd name="adj1" fmla="val 6452"/>
            <a:gd name="adj2" fmla="val 429999"/>
            <a:gd name="adj3" fmla="val 10489124"/>
            <a:gd name="adj4" fmla="val 14837806"/>
            <a:gd name="adj5" fmla="val 7527"/>
          </a:avLst>
        </a:prstGeom>
        <a:solidFill>
          <a:schemeClr val="accent2">
            <a:shade val="90000"/>
            <a:hueOff val="-482638"/>
            <a:satOff val="-17622"/>
            <a:lumOff val="2583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 modelId="{B348C172-7D6A-4C42-836D-04F8AFC1683C}">
      <dsp:nvSpPr>
        <dsp:cNvPr id="0" name=""/>
        <dsp:cNvSpPr/>
      </dsp:nvSpPr>
      <dsp:spPr>
        <a:xfrm>
          <a:off x="1516830" y="-154111"/>
          <a:ext cx="2059190" cy="2059190"/>
        </a:xfrm>
        <a:prstGeom prst="circularArrow">
          <a:avLst>
            <a:gd name="adj1" fmla="val 5984"/>
            <a:gd name="adj2" fmla="val 394124"/>
            <a:gd name="adj3" fmla="val 13313824"/>
            <a:gd name="adj4" fmla="val 10508221"/>
            <a:gd name="adj5" fmla="val 6981"/>
          </a:avLst>
        </a:prstGeom>
        <a:solidFill>
          <a:schemeClr val="accent2">
            <a:shade val="90000"/>
            <a:hueOff val="-482638"/>
            <a:satOff val="-17622"/>
            <a:lumOff val="25836"/>
            <a:alphaOff val="0"/>
          </a:schemeClr>
        </a:solidFill>
        <a:ln>
          <a:noFill/>
        </a:ln>
        <a:effectLst>
          <a:outerShdw blurRad="40000" dist="23000" dir="5400000" rotWithShape="0">
            <a:srgbClr val="000000">
              <a:alpha val="35000"/>
            </a:srgbClr>
          </a:outerShdw>
        </a:effectLst>
        <a:scene3d>
          <a:camera prst="orthographicFront"/>
          <a:lightRig rig="threePt" dir="t">
            <a:rot lat="0" lon="0" rev="7500000"/>
          </a:lightRig>
        </a:scene3d>
        <a:sp3d z="-70000" extrusionH="63500" prstMaterial="matte">
          <a:bevelT w="25400" h="6350" prst="relaxedInset"/>
          <a:contourClr>
            <a:schemeClr val="bg1"/>
          </a:contourClr>
        </a:sp3d>
      </dsp:spPr>
      <dsp:style>
        <a:lnRef idx="0">
          <a:scrgbClr r="0" g="0" b="0"/>
        </a:lnRef>
        <a:fillRef idx="1">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type="gear6" r:blip="" rot="-15">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srcNode" val="gear1srcNode"/>
          <dgm:param type="dstNode" val="gear1dstNode"/>
          <dgm:param type="connRout" val="curv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srcNode" val="gear2srcNode"/>
          <dgm:param type="dstNode" val="gear2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srcNode" val="gear3srcNode"/>
          <dgm:param type="dstNode" val="gear3dstNode"/>
          <dgm:param type="connRout" val="curv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86018" name="Rectangle 2"/>
          <p:cNvSpPr>
            <a:spLocks noGrp="1" noChangeArrowheads="1"/>
          </p:cNvSpPr>
          <p:nvPr>
            <p:ph type="hdr" sz="quarter"/>
          </p:nvPr>
        </p:nvSpPr>
        <p:spPr bwMode="auto">
          <a:xfrm>
            <a:off x="0" y="0"/>
            <a:ext cx="2889250" cy="496888"/>
          </a:xfrm>
          <a:prstGeom prst="rect">
            <a:avLst/>
          </a:prstGeom>
          <a:noFill/>
          <a:ln w="9525">
            <a:noFill/>
            <a:miter lim="800000"/>
          </a:ln>
          <a:effectLst/>
        </p:spPr>
        <p:txBody>
          <a:bodyPr vert="horz" wrap="square" lIns="91440" tIns="45720" rIns="91440" bIns="45720" numCol="1" anchor="t" anchorCtr="0" compatLnSpc="1"/>
          <a:lstStyle>
            <a:lvl1pPr eaLnBrk="1" hangingPunct="1">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6019" name="Rectangle 3"/>
          <p:cNvSpPr>
            <a:spLocks noGrp="1" noChangeArrowheads="1"/>
          </p:cNvSpPr>
          <p:nvPr>
            <p:ph type="dt" sz="quarter" idx="1"/>
          </p:nvPr>
        </p:nvSpPr>
        <p:spPr bwMode="auto">
          <a:xfrm>
            <a:off x="3778250" y="0"/>
            <a:ext cx="2889250" cy="496888"/>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200" b="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6CF265CA-A085-46FC-9F26-EF8C70B7DCC1}"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6020" name="Rectangle 4"/>
          <p:cNvSpPr>
            <a:spLocks noGrp="1" noChangeArrowheads="1"/>
          </p:cNvSpPr>
          <p:nvPr>
            <p:ph type="ftr" sz="quarter" idx="2"/>
          </p:nvPr>
        </p:nvSpPr>
        <p:spPr bwMode="auto">
          <a:xfrm>
            <a:off x="0" y="9429750"/>
            <a:ext cx="2889250" cy="496888"/>
          </a:xfrm>
          <a:prstGeom prst="rect">
            <a:avLst/>
          </a:prstGeom>
          <a:noFill/>
          <a:ln w="9525">
            <a:noFill/>
            <a:miter lim="800000"/>
          </a:ln>
          <a:effectLst/>
        </p:spPr>
        <p:txBody>
          <a:bodyPr vert="horz" wrap="square" lIns="91440" tIns="45720" rIns="91440" bIns="45720" numCol="1" anchor="b" anchorCtr="0" compatLnSpc="1"/>
          <a:lstStyle>
            <a:lvl1pPr eaLnBrk="1" hangingPunct="1">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6021" name="Rectangle 5"/>
          <p:cNvSpPr>
            <a:spLocks noGrp="1" noChangeArrowheads="1"/>
          </p:cNvSpPr>
          <p:nvPr>
            <p:ph type="sldNum" sz="quarter" idx="3"/>
          </p:nvPr>
        </p:nvSpPr>
        <p:spPr bwMode="auto">
          <a:xfrm>
            <a:off x="3778250" y="9429750"/>
            <a:ext cx="2889250" cy="496888"/>
          </a:xfrm>
          <a:prstGeom prst="rect">
            <a:avLst/>
          </a:prstGeom>
          <a:noFill/>
          <a:ln w="9525">
            <a:noFill/>
            <a:miter lim="800000"/>
          </a:ln>
          <a:effectLst/>
        </p:spPr>
        <p:txBody>
          <a:bodyPr vert="horz" wrap="square" lIns="91440" tIns="45720" rIns="91440" bIns="45720" numCol="1" anchor="b" anchorCtr="0" compatLnSpc="1"/>
          <a:lstStyle>
            <a:lvl1pPr algn="r" eaLnBrk="1" hangingPunct="1">
              <a:defRPr sz="1200" b="0"/>
            </a:lvl1pPr>
          </a:lstStyle>
          <a:p>
            <a:pPr marL="0" marR="0" lvl="0" indent="0" algn="r" defTabSz="914400" rtl="0" eaLnBrk="1" fontAlgn="base" latinLnBrk="0" hangingPunct="1">
              <a:lnSpc>
                <a:spcPct val="100000"/>
              </a:lnSpc>
              <a:spcBef>
                <a:spcPct val="0"/>
              </a:spcBef>
              <a:spcAft>
                <a:spcPct val="0"/>
              </a:spcAft>
              <a:buClrTx/>
              <a:buSzTx/>
              <a:buFontTx/>
              <a:buNone/>
              <a:defRPr/>
            </a:pPr>
            <a:fld id="{EF16288E-604B-4F80-82F0-5F213CAEB236}"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2" name="Header Placeholder 1"/>
          <p:cNvSpPr>
            <a:spLocks noGrp="1"/>
          </p:cNvSpPr>
          <p:nvPr>
            <p:ph type="hdr" sz="quarter"/>
          </p:nvPr>
        </p:nvSpPr>
        <p:spPr>
          <a:xfrm>
            <a:off x="0" y="0"/>
            <a:ext cx="2889250" cy="496888"/>
          </a:xfrm>
          <a:prstGeom prst="rect">
            <a:avLst/>
          </a:prstGeom>
        </p:spPr>
        <p:txBody>
          <a:bodyPr vert="horz" lIns="91440" tIns="45720" rIns="91440" bIns="45720" rtlCol="0"/>
          <a:lstStyle>
            <a:lvl1pPr algn="l" eaLnBrk="1" hangingPunct="1">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Date Placeholder 2"/>
          <p:cNvSpPr>
            <a:spLocks noGrp="1"/>
          </p:cNvSpPr>
          <p:nvPr>
            <p:ph type="dt" idx="1"/>
          </p:nvPr>
        </p:nvSpPr>
        <p:spPr>
          <a:xfrm>
            <a:off x="3778250" y="0"/>
            <a:ext cx="2889250" cy="496888"/>
          </a:xfrm>
          <a:prstGeom prst="rect">
            <a:avLst/>
          </a:prstGeom>
        </p:spPr>
        <p:txBody>
          <a:bodyPr vert="horz" lIns="91440" tIns="45720" rIns="91440" bIns="45720" rtlCol="0"/>
          <a:lstStyle>
            <a:lvl1pPr algn="r" eaLnBrk="1" hangingPunct="1">
              <a:defRPr sz="1200" b="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050A50A4-C736-4A49-9B5A-953E910E2BD5}" type="datetimeFigureOut">
              <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Image Placeholder 3"/>
          <p:cNvSpPr>
            <a:spLocks noGrp="1" noRot="1" noChangeAspect="1"/>
          </p:cNvSpPr>
          <p:nvPr>
            <p:ph type="sldImg" idx="2"/>
          </p:nvPr>
        </p:nvSpPr>
        <p:spPr>
          <a:xfrm>
            <a:off x="852488" y="744538"/>
            <a:ext cx="4964113" cy="3722688"/>
          </a:xfrm>
          <a:prstGeom prst="rect">
            <a:avLst/>
          </a:prstGeom>
          <a:noFill/>
          <a:ln w="12700">
            <a:solidFill>
              <a:prstClr val="black"/>
            </a:solidFill>
          </a:ln>
        </p:spPr>
        <p:txBody>
          <a:bodyPr vert="horz" lIns="91440" tIns="45720" rIns="91440" bIns="45720" rtlCol="0" anchor="ctr"/>
          <a:lstStyle/>
          <a:p>
            <a:pPr marL="0" marR="0" lvl="0" indent="0" algn="l" defTabSz="914400" rtl="0" eaLnBrk="0" fontAlgn="base" latinLnBrk="0" hangingPunct="0">
              <a:lnSpc>
                <a:spcPct val="100000"/>
              </a:lnSpc>
              <a:spcBef>
                <a:spcPct val="3000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5" name="Notes Placeholder 4"/>
          <p:cNvSpPr>
            <a:spLocks noGrp="1"/>
          </p:cNvSpPr>
          <p:nvPr>
            <p:ph type="body" sz="quarter" idx="3"/>
          </p:nvPr>
        </p:nvSpPr>
        <p:spPr>
          <a:xfrm>
            <a:off x="666750" y="4716463"/>
            <a:ext cx="5335588" cy="4467225"/>
          </a:xfrm>
          <a:prstGeom prst="rect">
            <a:avLst/>
          </a:prstGeom>
        </p:spPr>
        <p:txBody>
          <a:bodyPr vert="horz" lIns="91440" tIns="45720" rIns="91440" bIns="45720" rtlCol="0">
            <a:normAutofit/>
          </a:bodyPr>
          <a:lstStyle/>
          <a:p>
            <a:pPr marL="0" marR="0" lvl="0"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Click to edit Master text styles</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457200" marR="0" lvl="1"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Second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914400" marR="0" lvl="2"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Third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371600" marR="0" lvl="3"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Fourth level</a:t>
            </a:r>
            <a:endParaRPr kumimoji="0" lang="en-US" sz="1200" b="0" i="0" u="none" strike="noStrike" kern="1200" cap="none" spc="0" normalizeH="0" baseline="0" noProof="0" smtClean="0">
              <a:ln>
                <a:noFill/>
              </a:ln>
              <a:solidFill>
                <a:schemeClr val="tx1"/>
              </a:solidFill>
              <a:effectLst/>
              <a:uLnTx/>
              <a:uFillTx/>
              <a:latin typeface="+mn-lt"/>
              <a:ea typeface="+mn-ea"/>
              <a:cs typeface="+mn-cs"/>
            </a:endParaRPr>
          </a:p>
          <a:p>
            <a:pPr marL="1828800" marR="0" lvl="4" indent="0" algn="l" defTabSz="914400" rtl="0" eaLnBrk="0" fontAlgn="base" latinLnBrk="0" hangingPunct="0">
              <a:lnSpc>
                <a:spcPct val="100000"/>
              </a:lnSpc>
              <a:spcBef>
                <a:spcPct val="30000"/>
              </a:spcBef>
              <a:spcAft>
                <a:spcPct val="0"/>
              </a:spcAft>
              <a:buClrTx/>
              <a:buSzTx/>
              <a:buFontTx/>
              <a:buNone/>
              <a:defRPr/>
            </a:pPr>
            <a:r>
              <a:rPr kumimoji="0" lang="en-US" sz="1200" b="0" i="0" u="none" strike="noStrike" kern="1200" cap="none" spc="0" normalizeH="0" baseline="0" noProof="0" smtClean="0">
                <a:ln>
                  <a:noFill/>
                </a:ln>
                <a:solidFill>
                  <a:schemeClr val="tx1"/>
                </a:solidFill>
                <a:effectLst/>
                <a:uLnTx/>
                <a:uFillTx/>
                <a:latin typeface="+mn-lt"/>
                <a:ea typeface="+mn-ea"/>
                <a:cs typeface="+mn-cs"/>
              </a:rPr>
              <a:t>Fifth level</a:t>
            </a:r>
            <a:endParaRPr kumimoji="0" lang="en-US" sz="1200" b="0" i="0" u="none" strike="noStrike" kern="1200" cap="none" spc="0" normalizeH="0" baseline="0" noProof="0">
              <a:ln>
                <a:noFill/>
              </a:ln>
              <a:solidFill>
                <a:schemeClr val="tx1"/>
              </a:solidFill>
              <a:effectLst/>
              <a:uLnTx/>
              <a:uFillTx/>
              <a:latin typeface="+mn-lt"/>
              <a:ea typeface="+mn-ea"/>
              <a:cs typeface="+mn-cs"/>
            </a:endParaRPr>
          </a:p>
        </p:txBody>
      </p:sp>
      <p:sp>
        <p:nvSpPr>
          <p:cNvPr id="6" name="Footer Placeholder 5"/>
          <p:cNvSpPr>
            <a:spLocks noGrp="1"/>
          </p:cNvSpPr>
          <p:nvPr>
            <p:ph type="ftr" sz="quarter" idx="4"/>
          </p:nvPr>
        </p:nvSpPr>
        <p:spPr>
          <a:xfrm>
            <a:off x="0" y="9429750"/>
            <a:ext cx="2889250" cy="496888"/>
          </a:xfrm>
          <a:prstGeom prst="rect">
            <a:avLst/>
          </a:prstGeom>
        </p:spPr>
        <p:txBody>
          <a:bodyPr vert="horz" lIns="91440" tIns="45720" rIns="91440" bIns="45720" rtlCol="0" anchor="b"/>
          <a:lstStyle>
            <a:lvl1pPr algn="l" eaLnBrk="1" hangingPunct="1">
              <a:defRPr sz="12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5"/>
          </p:nvPr>
        </p:nvSpPr>
        <p:spPr>
          <a:xfrm>
            <a:off x="3778250" y="9429750"/>
            <a:ext cx="2889250" cy="496888"/>
          </a:xfrm>
          <a:prstGeom prst="rect">
            <a:avLst/>
          </a:prstGeom>
        </p:spPr>
        <p:txBody>
          <a:bodyPr vert="horz" wrap="square" lIns="91440" tIns="45720" rIns="91440" bIns="45720" numCol="1" anchor="b" anchorCtr="0" compatLnSpc="1"/>
          <a:lstStyle>
            <a:lvl1pPr algn="r" eaLnBrk="1" hangingPunct="1">
              <a:defRPr sz="1200" b="0"/>
            </a:lvl1pPr>
          </a:lstStyle>
          <a:p>
            <a:pPr marL="0" marR="0" lvl="0" indent="0" algn="r" defTabSz="914400" rtl="0" eaLnBrk="1" fontAlgn="base" latinLnBrk="0" hangingPunct="1">
              <a:lnSpc>
                <a:spcPct val="100000"/>
              </a:lnSpc>
              <a:spcBef>
                <a:spcPct val="0"/>
              </a:spcBef>
              <a:spcAft>
                <a:spcPct val="0"/>
              </a:spcAft>
              <a:buClrTx/>
              <a:buSzTx/>
              <a:buFontTx/>
              <a:buNone/>
              <a:defRPr/>
            </a:pPr>
            <a:fld id="{FFB3AA47-CD70-46AC-9614-3CC046C596A8}"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Slide Image Placeholder 1"/>
          <p:cNvSpPr>
            <a:spLocks noGrp="1" noRot="1" noChangeAspect="1" noTextEdit="1"/>
          </p:cNvSpPr>
          <p:nvPr>
            <p:ph type="sldImg"/>
          </p:nvPr>
        </p:nvSpPr>
        <p:spPr>
          <a:xfrm>
            <a:off x="852488" y="744538"/>
            <a:ext cx="4964112" cy="3722687"/>
          </a:xfrm>
          <a:ln>
            <a:solidFill>
              <a:srgbClr val="000000">
                <a:alpha val="100000"/>
              </a:srgbClr>
            </a:solidFill>
            <a:miter lim="800000"/>
          </a:ln>
        </p:spPr>
      </p:sp>
      <p:sp>
        <p:nvSpPr>
          <p:cNvPr id="6147" name="Notes Placeholder 2"/>
          <p:cNvSpPr>
            <a:spLocks noGrp="1"/>
          </p:cNvSpPr>
          <p:nvPr>
            <p:ph type="body" idx="1"/>
          </p:nvPr>
        </p:nvSpPr>
        <p:spPr>
          <a:noFill/>
          <a:ln>
            <a:noFill/>
          </a:ln>
        </p:spPr>
        <p:txBody>
          <a:bodyPr wrap="square" lIns="91440" tIns="45720" rIns="91440" bIns="45720" anchor="t" anchorCtr="0"/>
          <a:p>
            <a:pPr lvl="0" eaLnBrk="1" hangingPunct="1">
              <a:spcBef>
                <a:spcPct val="0"/>
              </a:spcBef>
            </a:pPr>
            <a:endParaRPr lang="en-US" altLang="en-US" dirty="0"/>
          </a:p>
        </p:txBody>
      </p:sp>
      <p:sp>
        <p:nvSpPr>
          <p:cNvPr id="6148" name="Slide Number Placeholder 3"/>
          <p:cNvSpPr txBox="1">
            <a:spLocks noGrp="1"/>
          </p:cNvSpPr>
          <p:nvPr>
            <p:ph type="sldNum" sz="quarter"/>
          </p:nvPr>
        </p:nvSpPr>
        <p:spPr>
          <a:xfrm>
            <a:off x="3778250" y="9429750"/>
            <a:ext cx="2889250" cy="496888"/>
          </a:xfrm>
          <a:prstGeom prst="rect">
            <a:avLst/>
          </a:prstGeom>
          <a:noFill/>
          <a:ln w="9525">
            <a:noFill/>
          </a:ln>
        </p:spPr>
        <p:txBody>
          <a:bodyPr anchor="b" anchorCtr="0"/>
          <a:p>
            <a:pPr lvl="0" algn="r" eaLnBrk="1" hangingPunct="1"/>
            <a:fld id="{9A0DB2DC-4C9A-4742-B13C-FB6460FD3503}" type="slidenum">
              <a:rPr lang="en-US" altLang="en-US" sz="1200" b="0" dirty="0"/>
            </a:fld>
            <a:endParaRPr lang="en-US" altLang="en-US" sz="1200" b="0" dirty="0"/>
          </a:p>
        </p:txBody>
      </p:sp>
    </p:spTree>
  </p:cSld>
  <p:clrMapOvr>
    <a:masterClrMapping/>
  </p:clrMapOvr>
</p:notes>
</file>

<file path=ppt/slideLayouts/_rels/slideLayout1.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bg>
      <p:bgPr>
        <a:gradFill rotWithShape="0">
          <a:gsLst>
            <a:gs pos="0">
              <a:schemeClr val="bg1"/>
            </a:gs>
            <a:gs pos="100000">
              <a:srgbClr val="FFFFFF"/>
            </a:gs>
          </a:gsLst>
          <a:lin ang="2700000" scaled="1"/>
          <a:tileRect/>
        </a:gradFill>
        <a:effectLst/>
      </p:bgPr>
    </p:bg>
    <p:spTree>
      <p:nvGrpSpPr>
        <p:cNvPr id="1" name=""/>
        <p:cNvGrpSpPr/>
        <p:nvPr/>
      </p:nvGrpSpPr>
      <p:grpSpPr>
        <a:xfrm>
          <a:off x="0" y="0"/>
          <a:ext cx="0" cy="0"/>
          <a:chOff x="0" y="0"/>
          <a:chExt cx="0" cy="0"/>
        </a:xfrm>
      </p:grpSpPr>
      <p:grpSp>
        <p:nvGrpSpPr>
          <p:cNvPr id="2050" name="Group 131"/>
          <p:cNvGrpSpPr/>
          <p:nvPr/>
        </p:nvGrpSpPr>
        <p:grpSpPr>
          <a:xfrm flipH="1">
            <a:off x="12700" y="692150"/>
            <a:ext cx="9093200" cy="6165850"/>
            <a:chOff x="0" y="436"/>
            <a:chExt cx="5760" cy="3884"/>
          </a:xfrm>
        </p:grpSpPr>
        <p:sp>
          <p:nvSpPr>
            <p:cNvPr id="2063" name="Line 132"/>
            <p:cNvSpPr/>
            <p:nvPr userDrawn="1"/>
          </p:nvSpPr>
          <p:spPr>
            <a:xfrm>
              <a:off x="1472" y="448"/>
              <a:ext cx="4288" cy="2946"/>
            </a:xfrm>
            <a:prstGeom prst="line">
              <a:avLst/>
            </a:prstGeom>
            <a:ln w="3175" cap="flat" cmpd="sng">
              <a:solidFill>
                <a:srgbClr val="FFFFFF"/>
              </a:solidFill>
              <a:prstDash val="solid"/>
              <a:headEnd type="none" w="sm" len="sm"/>
              <a:tailEnd type="none" w="sm" len="sm"/>
            </a:ln>
          </p:spPr>
        </p:sp>
        <p:sp>
          <p:nvSpPr>
            <p:cNvPr id="2064" name="Line 133"/>
            <p:cNvSpPr/>
            <p:nvPr userDrawn="1"/>
          </p:nvSpPr>
          <p:spPr>
            <a:xfrm>
              <a:off x="1472" y="448"/>
              <a:ext cx="4288" cy="3471"/>
            </a:xfrm>
            <a:prstGeom prst="line">
              <a:avLst/>
            </a:prstGeom>
            <a:ln w="3175" cap="flat" cmpd="sng">
              <a:solidFill>
                <a:srgbClr val="FFFFFF"/>
              </a:solidFill>
              <a:prstDash val="solid"/>
              <a:headEnd type="none" w="sm" len="sm"/>
              <a:tailEnd type="none" w="sm" len="sm"/>
            </a:ln>
          </p:spPr>
        </p:sp>
        <p:sp>
          <p:nvSpPr>
            <p:cNvPr id="2065" name="Line 134"/>
            <p:cNvSpPr/>
            <p:nvPr userDrawn="1"/>
          </p:nvSpPr>
          <p:spPr>
            <a:xfrm>
              <a:off x="1472" y="448"/>
              <a:ext cx="4067" cy="3872"/>
            </a:xfrm>
            <a:prstGeom prst="line">
              <a:avLst/>
            </a:prstGeom>
            <a:ln w="3175" cap="flat" cmpd="sng">
              <a:solidFill>
                <a:srgbClr val="FFFFFF"/>
              </a:solidFill>
              <a:prstDash val="solid"/>
              <a:headEnd type="none" w="sm" len="sm"/>
              <a:tailEnd type="none" w="sm" len="sm"/>
            </a:ln>
          </p:spPr>
        </p:sp>
        <p:sp>
          <p:nvSpPr>
            <p:cNvPr id="2066" name="Line 135"/>
            <p:cNvSpPr/>
            <p:nvPr userDrawn="1"/>
          </p:nvSpPr>
          <p:spPr>
            <a:xfrm>
              <a:off x="1472" y="448"/>
              <a:ext cx="3407" cy="3872"/>
            </a:xfrm>
            <a:prstGeom prst="line">
              <a:avLst/>
            </a:prstGeom>
            <a:ln w="3175" cap="flat" cmpd="sng">
              <a:solidFill>
                <a:srgbClr val="FFFFFF"/>
              </a:solidFill>
              <a:prstDash val="solid"/>
              <a:headEnd type="none" w="sm" len="sm"/>
              <a:tailEnd type="none" w="sm" len="sm"/>
            </a:ln>
          </p:spPr>
        </p:sp>
        <p:sp>
          <p:nvSpPr>
            <p:cNvPr id="2067" name="Line 136"/>
            <p:cNvSpPr/>
            <p:nvPr userDrawn="1"/>
          </p:nvSpPr>
          <p:spPr>
            <a:xfrm>
              <a:off x="1472" y="448"/>
              <a:ext cx="2763" cy="3872"/>
            </a:xfrm>
            <a:prstGeom prst="line">
              <a:avLst/>
            </a:prstGeom>
            <a:ln w="3175" cap="flat" cmpd="sng">
              <a:solidFill>
                <a:srgbClr val="FFFFFF"/>
              </a:solidFill>
              <a:prstDash val="solid"/>
              <a:headEnd type="none" w="sm" len="sm"/>
              <a:tailEnd type="none" w="sm" len="sm"/>
            </a:ln>
          </p:spPr>
        </p:sp>
        <p:sp>
          <p:nvSpPr>
            <p:cNvPr id="2068" name="Line 137"/>
            <p:cNvSpPr/>
            <p:nvPr userDrawn="1"/>
          </p:nvSpPr>
          <p:spPr>
            <a:xfrm>
              <a:off x="1472" y="448"/>
              <a:ext cx="2162" cy="3872"/>
            </a:xfrm>
            <a:prstGeom prst="line">
              <a:avLst/>
            </a:prstGeom>
            <a:ln w="3175" cap="flat" cmpd="sng">
              <a:solidFill>
                <a:srgbClr val="FFFFFF"/>
              </a:solidFill>
              <a:prstDash val="solid"/>
              <a:headEnd type="none" w="sm" len="sm"/>
              <a:tailEnd type="none" w="sm" len="sm"/>
            </a:ln>
          </p:spPr>
        </p:sp>
        <p:sp>
          <p:nvSpPr>
            <p:cNvPr id="2069" name="Line 138"/>
            <p:cNvSpPr/>
            <p:nvPr userDrawn="1"/>
          </p:nvSpPr>
          <p:spPr>
            <a:xfrm>
              <a:off x="1472" y="448"/>
              <a:ext cx="1612" cy="3872"/>
            </a:xfrm>
            <a:prstGeom prst="line">
              <a:avLst/>
            </a:prstGeom>
            <a:ln w="3175" cap="flat" cmpd="sng">
              <a:solidFill>
                <a:srgbClr val="FFFFFF"/>
              </a:solidFill>
              <a:prstDash val="solid"/>
              <a:headEnd type="none" w="sm" len="sm"/>
              <a:tailEnd type="none" w="sm" len="sm"/>
            </a:ln>
          </p:spPr>
        </p:sp>
        <p:sp>
          <p:nvSpPr>
            <p:cNvPr id="2070" name="Line 139"/>
            <p:cNvSpPr/>
            <p:nvPr userDrawn="1"/>
          </p:nvSpPr>
          <p:spPr>
            <a:xfrm>
              <a:off x="1472" y="448"/>
              <a:ext cx="1065" cy="3872"/>
            </a:xfrm>
            <a:prstGeom prst="line">
              <a:avLst/>
            </a:prstGeom>
            <a:ln w="3175" cap="flat" cmpd="sng">
              <a:solidFill>
                <a:srgbClr val="FFFFFF"/>
              </a:solidFill>
              <a:prstDash val="solid"/>
              <a:headEnd type="none" w="sm" len="sm"/>
              <a:tailEnd type="none" w="sm" len="sm"/>
            </a:ln>
          </p:spPr>
        </p:sp>
        <p:sp>
          <p:nvSpPr>
            <p:cNvPr id="2071" name="Line 140"/>
            <p:cNvSpPr/>
            <p:nvPr userDrawn="1"/>
          </p:nvSpPr>
          <p:spPr>
            <a:xfrm>
              <a:off x="1472" y="448"/>
              <a:ext cx="514" cy="3872"/>
            </a:xfrm>
            <a:prstGeom prst="line">
              <a:avLst/>
            </a:prstGeom>
            <a:ln w="3175" cap="flat" cmpd="sng">
              <a:solidFill>
                <a:srgbClr val="FFFFFF"/>
              </a:solidFill>
              <a:prstDash val="solid"/>
              <a:headEnd type="none" w="sm" len="sm"/>
              <a:tailEnd type="none" w="sm" len="sm"/>
            </a:ln>
          </p:spPr>
        </p:sp>
        <p:sp>
          <p:nvSpPr>
            <p:cNvPr id="2072" name="Line 141"/>
            <p:cNvSpPr/>
            <p:nvPr userDrawn="1"/>
          </p:nvSpPr>
          <p:spPr>
            <a:xfrm>
              <a:off x="1472" y="448"/>
              <a:ext cx="0" cy="3872"/>
            </a:xfrm>
            <a:prstGeom prst="line">
              <a:avLst/>
            </a:prstGeom>
            <a:ln w="3175" cap="flat" cmpd="sng">
              <a:solidFill>
                <a:srgbClr val="FFFFFF"/>
              </a:solidFill>
              <a:prstDash val="solid"/>
              <a:headEnd type="none" w="sm" len="sm"/>
              <a:tailEnd type="none" w="sm" len="sm"/>
            </a:ln>
          </p:spPr>
        </p:sp>
        <p:sp>
          <p:nvSpPr>
            <p:cNvPr id="2073" name="Line 142"/>
            <p:cNvSpPr/>
            <p:nvPr userDrawn="1"/>
          </p:nvSpPr>
          <p:spPr>
            <a:xfrm>
              <a:off x="1472" y="448"/>
              <a:ext cx="4288" cy="2549"/>
            </a:xfrm>
            <a:prstGeom prst="line">
              <a:avLst/>
            </a:prstGeom>
            <a:ln w="3175" cap="flat" cmpd="sng">
              <a:solidFill>
                <a:srgbClr val="FFFFFF"/>
              </a:solidFill>
              <a:prstDash val="solid"/>
              <a:headEnd type="none" w="sm" len="sm"/>
              <a:tailEnd type="none" w="sm" len="sm"/>
            </a:ln>
          </p:spPr>
        </p:sp>
        <p:sp>
          <p:nvSpPr>
            <p:cNvPr id="2074" name="Line 143"/>
            <p:cNvSpPr/>
            <p:nvPr userDrawn="1"/>
          </p:nvSpPr>
          <p:spPr>
            <a:xfrm>
              <a:off x="1472" y="448"/>
              <a:ext cx="4288" cy="2195"/>
            </a:xfrm>
            <a:prstGeom prst="line">
              <a:avLst/>
            </a:prstGeom>
            <a:ln w="3175" cap="flat" cmpd="sng">
              <a:solidFill>
                <a:srgbClr val="FFFFFF"/>
              </a:solidFill>
              <a:prstDash val="solid"/>
              <a:headEnd type="none" w="sm" len="sm"/>
              <a:tailEnd type="none" w="sm" len="sm"/>
            </a:ln>
          </p:spPr>
        </p:sp>
        <p:sp>
          <p:nvSpPr>
            <p:cNvPr id="2075" name="Line 144"/>
            <p:cNvSpPr/>
            <p:nvPr userDrawn="1"/>
          </p:nvSpPr>
          <p:spPr>
            <a:xfrm>
              <a:off x="1472" y="448"/>
              <a:ext cx="4288" cy="1891"/>
            </a:xfrm>
            <a:prstGeom prst="line">
              <a:avLst/>
            </a:prstGeom>
            <a:ln w="3175" cap="flat" cmpd="sng">
              <a:solidFill>
                <a:srgbClr val="FFFFFF"/>
              </a:solidFill>
              <a:prstDash val="solid"/>
              <a:headEnd type="none" w="sm" len="sm"/>
              <a:tailEnd type="none" w="sm" len="sm"/>
            </a:ln>
          </p:spPr>
        </p:sp>
        <p:sp>
          <p:nvSpPr>
            <p:cNvPr id="2076" name="Line 145"/>
            <p:cNvSpPr/>
            <p:nvPr userDrawn="1"/>
          </p:nvSpPr>
          <p:spPr>
            <a:xfrm>
              <a:off x="1472" y="448"/>
              <a:ext cx="4288" cy="1584"/>
            </a:xfrm>
            <a:prstGeom prst="line">
              <a:avLst/>
            </a:prstGeom>
            <a:ln w="3175" cap="flat" cmpd="sng">
              <a:solidFill>
                <a:srgbClr val="FFFFFF"/>
              </a:solidFill>
              <a:prstDash val="solid"/>
              <a:headEnd type="none" w="sm" len="sm"/>
              <a:tailEnd type="none" w="sm" len="sm"/>
            </a:ln>
          </p:spPr>
        </p:sp>
        <p:sp>
          <p:nvSpPr>
            <p:cNvPr id="2077" name="Line 146"/>
            <p:cNvSpPr/>
            <p:nvPr userDrawn="1"/>
          </p:nvSpPr>
          <p:spPr>
            <a:xfrm>
              <a:off x="1515" y="462"/>
              <a:ext cx="4245" cy="1307"/>
            </a:xfrm>
            <a:prstGeom prst="line">
              <a:avLst/>
            </a:prstGeom>
            <a:ln w="3175" cap="flat" cmpd="sng">
              <a:solidFill>
                <a:srgbClr val="FFFFFF"/>
              </a:solidFill>
              <a:prstDash val="solid"/>
              <a:headEnd type="none" w="sm" len="sm"/>
              <a:tailEnd type="none" w="sm" len="sm"/>
            </a:ln>
          </p:spPr>
        </p:sp>
        <p:sp>
          <p:nvSpPr>
            <p:cNvPr id="2078" name="Line 147"/>
            <p:cNvSpPr/>
            <p:nvPr userDrawn="1"/>
          </p:nvSpPr>
          <p:spPr>
            <a:xfrm>
              <a:off x="1472" y="448"/>
              <a:ext cx="4288" cy="1057"/>
            </a:xfrm>
            <a:prstGeom prst="line">
              <a:avLst/>
            </a:prstGeom>
            <a:ln w="3175" cap="flat" cmpd="sng">
              <a:solidFill>
                <a:srgbClr val="FFFFFF"/>
              </a:solidFill>
              <a:prstDash val="solid"/>
              <a:headEnd type="none" w="sm" len="sm"/>
              <a:tailEnd type="none" w="sm" len="sm"/>
            </a:ln>
          </p:spPr>
        </p:sp>
        <p:sp>
          <p:nvSpPr>
            <p:cNvPr id="2079" name="Line 148"/>
            <p:cNvSpPr/>
            <p:nvPr userDrawn="1"/>
          </p:nvSpPr>
          <p:spPr>
            <a:xfrm>
              <a:off x="1472" y="448"/>
              <a:ext cx="4288" cy="833"/>
            </a:xfrm>
            <a:prstGeom prst="line">
              <a:avLst/>
            </a:prstGeom>
            <a:ln w="3175" cap="flat" cmpd="sng">
              <a:solidFill>
                <a:srgbClr val="FFFFFF"/>
              </a:solidFill>
              <a:prstDash val="solid"/>
              <a:headEnd type="none" w="sm" len="sm"/>
              <a:tailEnd type="none" w="sm" len="sm"/>
            </a:ln>
          </p:spPr>
        </p:sp>
        <p:sp>
          <p:nvSpPr>
            <p:cNvPr id="2080" name="Line 149"/>
            <p:cNvSpPr/>
            <p:nvPr userDrawn="1"/>
          </p:nvSpPr>
          <p:spPr>
            <a:xfrm>
              <a:off x="1472" y="448"/>
              <a:ext cx="4288" cy="613"/>
            </a:xfrm>
            <a:prstGeom prst="line">
              <a:avLst/>
            </a:prstGeom>
            <a:ln w="3175" cap="flat" cmpd="sng">
              <a:solidFill>
                <a:srgbClr val="FFFFFF"/>
              </a:solidFill>
              <a:prstDash val="solid"/>
              <a:headEnd type="none" w="sm" len="sm"/>
              <a:tailEnd type="none" w="sm" len="sm"/>
            </a:ln>
          </p:spPr>
        </p:sp>
        <p:sp>
          <p:nvSpPr>
            <p:cNvPr id="2081" name="Line 150"/>
            <p:cNvSpPr/>
            <p:nvPr userDrawn="1"/>
          </p:nvSpPr>
          <p:spPr>
            <a:xfrm>
              <a:off x="1472" y="448"/>
              <a:ext cx="4288" cy="438"/>
            </a:xfrm>
            <a:prstGeom prst="line">
              <a:avLst/>
            </a:prstGeom>
            <a:ln w="3175" cap="flat" cmpd="sng">
              <a:solidFill>
                <a:srgbClr val="FFFFFF"/>
              </a:solidFill>
              <a:prstDash val="solid"/>
              <a:headEnd type="none" w="sm" len="sm"/>
              <a:tailEnd type="none" w="sm" len="sm"/>
            </a:ln>
          </p:spPr>
        </p:sp>
        <p:sp>
          <p:nvSpPr>
            <p:cNvPr id="2082" name="Line 151"/>
            <p:cNvSpPr/>
            <p:nvPr userDrawn="1"/>
          </p:nvSpPr>
          <p:spPr>
            <a:xfrm>
              <a:off x="1472" y="448"/>
              <a:ext cx="4288" cy="259"/>
            </a:xfrm>
            <a:prstGeom prst="line">
              <a:avLst/>
            </a:prstGeom>
            <a:ln w="3175" cap="flat" cmpd="sng">
              <a:solidFill>
                <a:srgbClr val="FFFFFF"/>
              </a:solidFill>
              <a:prstDash val="solid"/>
              <a:headEnd type="none" w="sm" len="sm"/>
              <a:tailEnd type="none" w="sm" len="sm"/>
            </a:ln>
          </p:spPr>
        </p:sp>
        <p:sp>
          <p:nvSpPr>
            <p:cNvPr id="2083" name="Line 152"/>
            <p:cNvSpPr/>
            <p:nvPr userDrawn="1"/>
          </p:nvSpPr>
          <p:spPr>
            <a:xfrm>
              <a:off x="1472" y="448"/>
              <a:ext cx="4288" cy="130"/>
            </a:xfrm>
            <a:prstGeom prst="line">
              <a:avLst/>
            </a:prstGeom>
            <a:ln w="3175" cap="flat" cmpd="sng">
              <a:solidFill>
                <a:srgbClr val="FFFFFF"/>
              </a:solidFill>
              <a:prstDash val="solid"/>
              <a:headEnd type="none" w="sm" len="sm"/>
              <a:tailEnd type="none" w="sm" len="sm"/>
            </a:ln>
          </p:spPr>
        </p:sp>
        <p:sp>
          <p:nvSpPr>
            <p:cNvPr id="2084" name="Line 153"/>
            <p:cNvSpPr/>
            <p:nvPr userDrawn="1"/>
          </p:nvSpPr>
          <p:spPr>
            <a:xfrm flipH="1">
              <a:off x="0" y="449"/>
              <a:ext cx="1474" cy="0"/>
            </a:xfrm>
            <a:prstGeom prst="line">
              <a:avLst/>
            </a:prstGeom>
            <a:ln w="3175" cap="flat" cmpd="sng">
              <a:solidFill>
                <a:srgbClr val="FFFFFF"/>
              </a:solidFill>
              <a:prstDash val="solid"/>
              <a:headEnd type="none" w="sm" len="sm"/>
              <a:tailEnd type="none" w="sm" len="sm"/>
            </a:ln>
          </p:spPr>
        </p:sp>
        <p:sp>
          <p:nvSpPr>
            <p:cNvPr id="2085" name="Line 154"/>
            <p:cNvSpPr/>
            <p:nvPr userDrawn="1"/>
          </p:nvSpPr>
          <p:spPr>
            <a:xfrm flipH="1">
              <a:off x="0" y="436"/>
              <a:ext cx="1474" cy="2514"/>
            </a:xfrm>
            <a:prstGeom prst="line">
              <a:avLst/>
            </a:prstGeom>
            <a:ln w="3175" cap="flat" cmpd="sng">
              <a:solidFill>
                <a:srgbClr val="FFFFFF"/>
              </a:solidFill>
              <a:prstDash val="solid"/>
              <a:headEnd type="none" w="sm" len="sm"/>
              <a:tailEnd type="none" w="sm" len="sm"/>
            </a:ln>
          </p:spPr>
        </p:sp>
        <p:sp>
          <p:nvSpPr>
            <p:cNvPr id="2086" name="Line 155"/>
            <p:cNvSpPr/>
            <p:nvPr userDrawn="1"/>
          </p:nvSpPr>
          <p:spPr>
            <a:xfrm flipH="1">
              <a:off x="0" y="462"/>
              <a:ext cx="1461" cy="3461"/>
            </a:xfrm>
            <a:prstGeom prst="line">
              <a:avLst/>
            </a:prstGeom>
            <a:ln w="3175" cap="flat" cmpd="sng">
              <a:solidFill>
                <a:srgbClr val="FFFFFF"/>
              </a:solidFill>
              <a:prstDash val="solid"/>
              <a:headEnd type="none" w="sm" len="sm"/>
              <a:tailEnd type="none" w="sm" len="sm"/>
            </a:ln>
          </p:spPr>
        </p:sp>
        <p:sp>
          <p:nvSpPr>
            <p:cNvPr id="2087" name="Line 156"/>
            <p:cNvSpPr/>
            <p:nvPr userDrawn="1"/>
          </p:nvSpPr>
          <p:spPr>
            <a:xfrm flipH="1">
              <a:off x="249" y="463"/>
              <a:ext cx="1215" cy="3857"/>
            </a:xfrm>
            <a:prstGeom prst="line">
              <a:avLst/>
            </a:prstGeom>
            <a:ln w="3175" cap="flat" cmpd="sng">
              <a:solidFill>
                <a:srgbClr val="FFFFFF"/>
              </a:solidFill>
              <a:prstDash val="solid"/>
              <a:headEnd type="none" w="sm" len="sm"/>
              <a:tailEnd type="none" w="sm" len="sm"/>
            </a:ln>
          </p:spPr>
        </p:sp>
        <p:sp>
          <p:nvSpPr>
            <p:cNvPr id="2088" name="Line 157"/>
            <p:cNvSpPr/>
            <p:nvPr userDrawn="1"/>
          </p:nvSpPr>
          <p:spPr>
            <a:xfrm flipH="1">
              <a:off x="657" y="472"/>
              <a:ext cx="808" cy="3848"/>
            </a:xfrm>
            <a:prstGeom prst="line">
              <a:avLst/>
            </a:prstGeom>
            <a:ln w="3175" cap="flat" cmpd="sng">
              <a:solidFill>
                <a:srgbClr val="FFFFFF"/>
              </a:solidFill>
              <a:prstDash val="solid"/>
              <a:headEnd type="none" w="sm" len="sm"/>
              <a:tailEnd type="none" w="sm" len="sm"/>
            </a:ln>
          </p:spPr>
        </p:sp>
        <p:sp>
          <p:nvSpPr>
            <p:cNvPr id="2089" name="Line 158"/>
            <p:cNvSpPr/>
            <p:nvPr userDrawn="1"/>
          </p:nvSpPr>
          <p:spPr>
            <a:xfrm flipH="1">
              <a:off x="1066" y="463"/>
              <a:ext cx="404" cy="3857"/>
            </a:xfrm>
            <a:prstGeom prst="line">
              <a:avLst/>
            </a:prstGeom>
            <a:ln w="3175" cap="flat" cmpd="sng">
              <a:solidFill>
                <a:srgbClr val="FFFFFF"/>
              </a:solidFill>
              <a:prstDash val="solid"/>
              <a:headEnd type="none" w="sm" len="sm"/>
              <a:tailEnd type="none" w="sm" len="sm"/>
            </a:ln>
          </p:spPr>
        </p:sp>
        <p:sp>
          <p:nvSpPr>
            <p:cNvPr id="2090" name="Line 159"/>
            <p:cNvSpPr/>
            <p:nvPr userDrawn="1"/>
          </p:nvSpPr>
          <p:spPr>
            <a:xfrm flipH="1">
              <a:off x="0" y="436"/>
              <a:ext cx="1474" cy="1875"/>
            </a:xfrm>
            <a:prstGeom prst="line">
              <a:avLst/>
            </a:prstGeom>
            <a:ln w="3175" cap="flat" cmpd="sng">
              <a:solidFill>
                <a:srgbClr val="FFFFFF"/>
              </a:solidFill>
              <a:prstDash val="solid"/>
              <a:headEnd type="none" w="sm" len="sm"/>
              <a:tailEnd type="none" w="sm" len="sm"/>
            </a:ln>
          </p:spPr>
        </p:sp>
        <p:sp>
          <p:nvSpPr>
            <p:cNvPr id="2091" name="Line 160"/>
            <p:cNvSpPr/>
            <p:nvPr userDrawn="1"/>
          </p:nvSpPr>
          <p:spPr>
            <a:xfrm flipH="1">
              <a:off x="0" y="466"/>
              <a:ext cx="1447" cy="1327"/>
            </a:xfrm>
            <a:prstGeom prst="line">
              <a:avLst/>
            </a:prstGeom>
            <a:ln w="3175" cap="flat" cmpd="sng">
              <a:solidFill>
                <a:srgbClr val="FFFFFF"/>
              </a:solidFill>
              <a:prstDash val="solid"/>
              <a:headEnd type="none" w="sm" len="sm"/>
              <a:tailEnd type="none" w="sm" len="sm"/>
            </a:ln>
          </p:spPr>
        </p:sp>
        <p:sp>
          <p:nvSpPr>
            <p:cNvPr id="2092" name="Line 161"/>
            <p:cNvSpPr/>
            <p:nvPr userDrawn="1"/>
          </p:nvSpPr>
          <p:spPr>
            <a:xfrm flipH="1">
              <a:off x="0" y="449"/>
              <a:ext cx="1474" cy="896"/>
            </a:xfrm>
            <a:prstGeom prst="line">
              <a:avLst/>
            </a:prstGeom>
            <a:ln w="3175" cap="flat" cmpd="sng">
              <a:solidFill>
                <a:srgbClr val="FFFFFF"/>
              </a:solidFill>
              <a:prstDash val="solid"/>
              <a:headEnd type="none" w="sm" len="sm"/>
              <a:tailEnd type="none" w="sm" len="sm"/>
            </a:ln>
          </p:spPr>
        </p:sp>
        <p:sp>
          <p:nvSpPr>
            <p:cNvPr id="2093" name="Line 162"/>
            <p:cNvSpPr/>
            <p:nvPr userDrawn="1"/>
          </p:nvSpPr>
          <p:spPr>
            <a:xfrm flipH="1">
              <a:off x="0" y="471"/>
              <a:ext cx="1435" cy="500"/>
            </a:xfrm>
            <a:prstGeom prst="line">
              <a:avLst/>
            </a:prstGeom>
            <a:ln w="3175" cap="flat" cmpd="sng">
              <a:solidFill>
                <a:srgbClr val="FFFFFF"/>
              </a:solidFill>
              <a:prstDash val="solid"/>
              <a:headEnd type="none" w="sm" len="sm"/>
              <a:tailEnd type="none" w="sm" len="sm"/>
            </a:ln>
          </p:spPr>
        </p:sp>
        <p:sp>
          <p:nvSpPr>
            <p:cNvPr id="2094" name="Line 163"/>
            <p:cNvSpPr/>
            <p:nvPr userDrawn="1"/>
          </p:nvSpPr>
          <p:spPr>
            <a:xfrm flipH="1">
              <a:off x="0" y="463"/>
              <a:ext cx="1464" cy="206"/>
            </a:xfrm>
            <a:prstGeom prst="line">
              <a:avLst/>
            </a:prstGeom>
            <a:ln w="3175" cap="flat" cmpd="sng">
              <a:solidFill>
                <a:srgbClr val="FFFFFF"/>
              </a:solidFill>
              <a:prstDash val="solid"/>
              <a:headEnd type="none" w="sm" len="sm"/>
              <a:tailEnd type="none" w="sm" len="sm"/>
            </a:ln>
          </p:spPr>
        </p:sp>
        <p:sp>
          <p:nvSpPr>
            <p:cNvPr id="2095" name="Line 164"/>
            <p:cNvSpPr/>
            <p:nvPr userDrawn="1"/>
          </p:nvSpPr>
          <p:spPr>
            <a:xfrm flipH="1">
              <a:off x="0" y="436"/>
              <a:ext cx="1474" cy="124"/>
            </a:xfrm>
            <a:prstGeom prst="line">
              <a:avLst/>
            </a:prstGeom>
            <a:ln w="3175" cap="flat" cmpd="sng">
              <a:solidFill>
                <a:srgbClr val="FFFFFF"/>
              </a:solidFill>
              <a:prstDash val="solid"/>
              <a:headEnd type="none" w="sm" len="sm"/>
              <a:tailEnd type="none" w="sm" len="sm"/>
            </a:ln>
          </p:spPr>
        </p:sp>
        <p:grpSp>
          <p:nvGrpSpPr>
            <p:cNvPr id="2096" name="Group 165"/>
            <p:cNvGrpSpPr/>
            <p:nvPr userDrawn="1"/>
          </p:nvGrpSpPr>
          <p:grpSpPr>
            <a:xfrm>
              <a:off x="0" y="13"/>
              <a:ext cx="5760" cy="699"/>
              <a:chOff x="235" y="2750"/>
              <a:chExt cx="5241" cy="699"/>
            </a:xfrm>
          </p:grpSpPr>
          <p:sp>
            <p:nvSpPr>
              <p:cNvPr id="2106" name="Line 166"/>
              <p:cNvSpPr/>
              <p:nvPr/>
            </p:nvSpPr>
            <p:spPr>
              <a:xfrm>
                <a:off x="235" y="3449"/>
                <a:ext cx="5241" cy="0"/>
              </a:xfrm>
              <a:prstGeom prst="line">
                <a:avLst/>
              </a:prstGeom>
              <a:ln w="3175" cap="flat" cmpd="sng">
                <a:solidFill>
                  <a:srgbClr val="FFFFFF"/>
                </a:solidFill>
                <a:prstDash val="solid"/>
                <a:headEnd type="none" w="sm" len="sm"/>
                <a:tailEnd type="none" w="sm" len="sm"/>
              </a:ln>
            </p:spPr>
          </p:sp>
          <p:sp>
            <p:nvSpPr>
              <p:cNvPr id="2107" name="Line 167"/>
              <p:cNvSpPr/>
              <p:nvPr/>
            </p:nvSpPr>
            <p:spPr>
              <a:xfrm>
                <a:off x="235" y="3191"/>
                <a:ext cx="5241" cy="0"/>
              </a:xfrm>
              <a:prstGeom prst="line">
                <a:avLst/>
              </a:prstGeom>
              <a:ln w="3175" cap="flat" cmpd="sng">
                <a:solidFill>
                  <a:srgbClr val="FFFFFF"/>
                </a:solidFill>
                <a:prstDash val="solid"/>
                <a:headEnd type="none" w="sm" len="sm"/>
                <a:tailEnd type="none" w="sm" len="sm"/>
              </a:ln>
            </p:spPr>
          </p:sp>
          <p:sp>
            <p:nvSpPr>
              <p:cNvPr id="2108" name="Line 168"/>
              <p:cNvSpPr/>
              <p:nvPr/>
            </p:nvSpPr>
            <p:spPr>
              <a:xfrm>
                <a:off x="235" y="2958"/>
                <a:ext cx="5239" cy="0"/>
              </a:xfrm>
              <a:prstGeom prst="line">
                <a:avLst/>
              </a:prstGeom>
              <a:ln w="3175" cap="flat" cmpd="sng">
                <a:solidFill>
                  <a:srgbClr val="FFFFFF"/>
                </a:solidFill>
                <a:prstDash val="solid"/>
                <a:headEnd type="none" w="sm" len="sm"/>
                <a:tailEnd type="none" w="sm" len="sm"/>
              </a:ln>
            </p:spPr>
          </p:sp>
          <p:sp>
            <p:nvSpPr>
              <p:cNvPr id="2109" name="Line 169"/>
              <p:cNvSpPr/>
              <p:nvPr/>
            </p:nvSpPr>
            <p:spPr>
              <a:xfrm>
                <a:off x="235" y="2750"/>
                <a:ext cx="5239" cy="0"/>
              </a:xfrm>
              <a:prstGeom prst="line">
                <a:avLst/>
              </a:prstGeom>
              <a:ln w="3175" cap="flat" cmpd="sng">
                <a:solidFill>
                  <a:srgbClr val="FFFFFF"/>
                </a:solidFill>
                <a:prstDash val="solid"/>
                <a:headEnd type="none" w="sm" len="sm"/>
                <a:tailEnd type="none" w="sm" len="sm"/>
              </a:ln>
            </p:spPr>
          </p:sp>
        </p:grpSp>
        <p:sp>
          <p:nvSpPr>
            <p:cNvPr id="2097" name="Line 170"/>
            <p:cNvSpPr/>
            <p:nvPr userDrawn="1"/>
          </p:nvSpPr>
          <p:spPr>
            <a:xfrm>
              <a:off x="0" y="1753"/>
              <a:ext cx="5760" cy="0"/>
            </a:xfrm>
            <a:prstGeom prst="line">
              <a:avLst/>
            </a:prstGeom>
            <a:ln w="3175" cap="flat" cmpd="sng">
              <a:solidFill>
                <a:srgbClr val="FFFFFF"/>
              </a:solidFill>
              <a:prstDash val="solid"/>
              <a:headEnd type="none" w="sm" len="sm"/>
              <a:tailEnd type="none" w="sm" len="sm"/>
            </a:ln>
          </p:spPr>
        </p:sp>
        <p:sp>
          <p:nvSpPr>
            <p:cNvPr id="2098" name="Line 171"/>
            <p:cNvSpPr/>
            <p:nvPr userDrawn="1"/>
          </p:nvSpPr>
          <p:spPr>
            <a:xfrm flipV="1">
              <a:off x="0" y="1455"/>
              <a:ext cx="5760" cy="1"/>
            </a:xfrm>
            <a:prstGeom prst="line">
              <a:avLst/>
            </a:prstGeom>
            <a:ln w="3175" cap="flat" cmpd="sng">
              <a:solidFill>
                <a:srgbClr val="FFFFFF"/>
              </a:solidFill>
              <a:prstDash val="solid"/>
              <a:headEnd type="none" w="sm" len="sm"/>
              <a:tailEnd type="none" w="sm" len="sm"/>
            </a:ln>
          </p:spPr>
        </p:sp>
        <p:sp>
          <p:nvSpPr>
            <p:cNvPr id="2099" name="Line 172"/>
            <p:cNvSpPr/>
            <p:nvPr userDrawn="1"/>
          </p:nvSpPr>
          <p:spPr>
            <a:xfrm>
              <a:off x="0" y="1182"/>
              <a:ext cx="5760" cy="9"/>
            </a:xfrm>
            <a:prstGeom prst="line">
              <a:avLst/>
            </a:prstGeom>
            <a:ln w="3175" cap="flat" cmpd="sng">
              <a:solidFill>
                <a:srgbClr val="FFFFFF"/>
              </a:solidFill>
              <a:prstDash val="solid"/>
              <a:headEnd type="none" w="sm" len="sm"/>
              <a:tailEnd type="none" w="sm" len="sm"/>
            </a:ln>
          </p:spPr>
        </p:sp>
        <p:sp>
          <p:nvSpPr>
            <p:cNvPr id="2100" name="Line 173"/>
            <p:cNvSpPr/>
            <p:nvPr userDrawn="1"/>
          </p:nvSpPr>
          <p:spPr>
            <a:xfrm>
              <a:off x="0" y="965"/>
              <a:ext cx="5734" cy="0"/>
            </a:xfrm>
            <a:prstGeom prst="line">
              <a:avLst/>
            </a:prstGeom>
            <a:ln w="3175" cap="flat" cmpd="sng">
              <a:solidFill>
                <a:srgbClr val="FFFFFF"/>
              </a:solidFill>
              <a:prstDash val="solid"/>
              <a:headEnd type="none" w="sm" len="sm"/>
              <a:tailEnd type="none" w="sm" len="sm"/>
            </a:ln>
          </p:spPr>
        </p:sp>
        <p:sp>
          <p:nvSpPr>
            <p:cNvPr id="2101" name="Line 174"/>
            <p:cNvSpPr/>
            <p:nvPr userDrawn="1"/>
          </p:nvSpPr>
          <p:spPr>
            <a:xfrm flipV="1">
              <a:off x="0" y="780"/>
              <a:ext cx="5760" cy="11"/>
            </a:xfrm>
            <a:prstGeom prst="line">
              <a:avLst/>
            </a:prstGeom>
            <a:ln w="3175" cap="flat" cmpd="sng">
              <a:solidFill>
                <a:srgbClr val="FFFFFF"/>
              </a:solidFill>
              <a:prstDash val="solid"/>
              <a:headEnd type="none" w="sm" len="sm"/>
              <a:tailEnd type="none" w="sm" len="sm"/>
            </a:ln>
          </p:spPr>
        </p:sp>
        <p:sp>
          <p:nvSpPr>
            <p:cNvPr id="2102" name="Line 175"/>
            <p:cNvSpPr/>
            <p:nvPr userDrawn="1"/>
          </p:nvSpPr>
          <p:spPr>
            <a:xfrm>
              <a:off x="0" y="661"/>
              <a:ext cx="5760" cy="7"/>
            </a:xfrm>
            <a:prstGeom prst="line">
              <a:avLst/>
            </a:prstGeom>
            <a:ln w="3175" cap="flat" cmpd="sng">
              <a:solidFill>
                <a:srgbClr val="FFFFFF"/>
              </a:solidFill>
              <a:prstDash val="solid"/>
              <a:headEnd type="none" w="sm" len="sm"/>
              <a:tailEnd type="none" w="sm" len="sm"/>
            </a:ln>
          </p:spPr>
        </p:sp>
        <p:sp>
          <p:nvSpPr>
            <p:cNvPr id="2103" name="Line 176"/>
            <p:cNvSpPr/>
            <p:nvPr userDrawn="1"/>
          </p:nvSpPr>
          <p:spPr>
            <a:xfrm flipV="1">
              <a:off x="0" y="558"/>
              <a:ext cx="5760" cy="17"/>
            </a:xfrm>
            <a:prstGeom prst="line">
              <a:avLst/>
            </a:prstGeom>
            <a:ln w="3175" cap="flat" cmpd="sng">
              <a:solidFill>
                <a:srgbClr val="FFFFFF"/>
              </a:solidFill>
              <a:prstDash val="solid"/>
              <a:headEnd type="none" w="sm" len="sm"/>
              <a:tailEnd type="none" w="sm" len="sm"/>
            </a:ln>
          </p:spPr>
        </p:sp>
        <p:sp>
          <p:nvSpPr>
            <p:cNvPr id="2104" name="Line 177"/>
            <p:cNvSpPr/>
            <p:nvPr userDrawn="1"/>
          </p:nvSpPr>
          <p:spPr>
            <a:xfrm>
              <a:off x="25" y="521"/>
              <a:ext cx="5735" cy="0"/>
            </a:xfrm>
            <a:prstGeom prst="line">
              <a:avLst/>
            </a:prstGeom>
            <a:ln w="3175" cap="flat" cmpd="sng">
              <a:solidFill>
                <a:srgbClr val="FFFFFF"/>
              </a:solidFill>
              <a:prstDash val="solid"/>
              <a:headEnd type="none" w="sm" len="sm"/>
              <a:tailEnd type="none" w="sm" len="sm"/>
            </a:ln>
          </p:spPr>
        </p:sp>
        <p:sp>
          <p:nvSpPr>
            <p:cNvPr id="2105" name="Line 178"/>
            <p:cNvSpPr/>
            <p:nvPr userDrawn="1"/>
          </p:nvSpPr>
          <p:spPr>
            <a:xfrm>
              <a:off x="0" y="482"/>
              <a:ext cx="5760" cy="0"/>
            </a:xfrm>
            <a:prstGeom prst="line">
              <a:avLst/>
            </a:prstGeom>
            <a:ln w="3175" cap="flat" cmpd="sng">
              <a:solidFill>
                <a:srgbClr val="FFFFFF"/>
              </a:solidFill>
              <a:prstDash val="solid"/>
              <a:headEnd type="none" w="sm" len="sm"/>
              <a:tailEnd type="none" w="sm" len="sm"/>
            </a:ln>
          </p:spPr>
        </p:sp>
      </p:grpSp>
      <p:grpSp>
        <p:nvGrpSpPr>
          <p:cNvPr id="2051" name="Group 179"/>
          <p:cNvGrpSpPr/>
          <p:nvPr/>
        </p:nvGrpSpPr>
        <p:grpSpPr>
          <a:xfrm flipH="1">
            <a:off x="0" y="0"/>
            <a:ext cx="9144000" cy="2159000"/>
            <a:chOff x="-1" y="0"/>
            <a:chExt cx="5769" cy="1360"/>
          </a:xfrm>
        </p:grpSpPr>
        <p:sp>
          <p:nvSpPr>
            <p:cNvPr id="113" name="Freeform 180"/>
            <p:cNvSpPr/>
            <p:nvPr/>
          </p:nvSpPr>
          <p:spPr bwMode="gray">
            <a:xfrm>
              <a:off x="0" y="0"/>
              <a:ext cx="5768" cy="1360"/>
            </a:xfrm>
            <a:custGeom>
              <a:avLst/>
              <a:gdLst/>
              <a:ahLst/>
              <a:cxnLst>
                <a:cxn ang="0">
                  <a:pos x="0" y="0"/>
                </a:cxn>
                <a:cxn ang="0">
                  <a:pos x="0" y="616"/>
                </a:cxn>
                <a:cxn ang="0">
                  <a:pos x="1496" y="460"/>
                </a:cxn>
                <a:cxn ang="0">
                  <a:pos x="5768" y="1360"/>
                </a:cxn>
                <a:cxn ang="0">
                  <a:pos x="5768" y="0"/>
                </a:cxn>
                <a:cxn ang="0">
                  <a:pos x="0" y="0"/>
                </a:cxn>
              </a:cxnLst>
              <a:rect l="0" t="0" r="r" b="b"/>
              <a:pathLst>
                <a:path w="5768" h="1360">
                  <a:moveTo>
                    <a:pt x="0" y="0"/>
                  </a:moveTo>
                  <a:lnTo>
                    <a:pt x="0" y="616"/>
                  </a:lnTo>
                  <a:cubicBezTo>
                    <a:pt x="72" y="608"/>
                    <a:pt x="264" y="510"/>
                    <a:pt x="1496" y="460"/>
                  </a:cubicBezTo>
                  <a:cubicBezTo>
                    <a:pt x="2728" y="411"/>
                    <a:pt x="4632" y="672"/>
                    <a:pt x="5768" y="1360"/>
                  </a:cubicBezTo>
                  <a:lnTo>
                    <a:pt x="5768" y="0"/>
                  </a:lnTo>
                  <a:lnTo>
                    <a:pt x="0" y="0"/>
                  </a:lnTo>
                  <a:close/>
                </a:path>
              </a:pathLst>
            </a:custGeom>
            <a:gradFill rotWithShape="1">
              <a:gsLst>
                <a:gs pos="0">
                  <a:schemeClr val="hlink"/>
                </a:gs>
                <a:gs pos="100000">
                  <a:schemeClr val="hlink">
                    <a:gamma/>
                    <a:shade val="63529"/>
                    <a:invGamma/>
                  </a:schemeClr>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14" name="Freeform 181"/>
            <p:cNvSpPr/>
            <p:nvPr/>
          </p:nvSpPr>
          <p:spPr bwMode="gray">
            <a:xfrm>
              <a:off x="-1" y="0"/>
              <a:ext cx="5761" cy="1104"/>
            </a:xfrm>
            <a:custGeom>
              <a:avLst/>
              <a:gdLst/>
              <a:ahLst/>
              <a:cxnLst>
                <a:cxn ang="0">
                  <a:pos x="0" y="0"/>
                </a:cxn>
                <a:cxn ang="0">
                  <a:pos x="0" y="632"/>
                </a:cxn>
                <a:cxn ang="0">
                  <a:pos x="1521" y="448"/>
                </a:cxn>
                <a:cxn ang="0">
                  <a:pos x="5761" y="1104"/>
                </a:cxn>
                <a:cxn ang="0">
                  <a:pos x="5760" y="8"/>
                </a:cxn>
                <a:cxn ang="0">
                  <a:pos x="0" y="0"/>
                </a:cxn>
              </a:cxnLst>
              <a:rect l="0" t="0" r="r" b="b"/>
              <a:pathLst>
                <a:path w="5761" h="1104">
                  <a:moveTo>
                    <a:pt x="0" y="0"/>
                  </a:moveTo>
                  <a:lnTo>
                    <a:pt x="0" y="632"/>
                  </a:lnTo>
                  <a:cubicBezTo>
                    <a:pt x="72" y="625"/>
                    <a:pt x="401" y="504"/>
                    <a:pt x="1521" y="448"/>
                  </a:cubicBezTo>
                  <a:cubicBezTo>
                    <a:pt x="2641" y="392"/>
                    <a:pt x="4505" y="504"/>
                    <a:pt x="5761" y="1104"/>
                  </a:cubicBezTo>
                  <a:lnTo>
                    <a:pt x="5760" y="8"/>
                  </a:lnTo>
                  <a:lnTo>
                    <a:pt x="0" y="0"/>
                  </a:lnTo>
                  <a:close/>
                </a:path>
              </a:pathLst>
            </a:custGeom>
            <a:gradFill rotWithShape="1">
              <a:gsLst>
                <a:gs pos="0">
                  <a:schemeClr val="hlink">
                    <a:gamma/>
                    <a:shade val="63529"/>
                    <a:invGamma/>
                  </a:schemeClr>
                </a:gs>
                <a:gs pos="100000">
                  <a:schemeClr val="hlink"/>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grpSp>
      <p:pic>
        <p:nvPicPr>
          <p:cNvPr id="2052" name="Picture 182" descr="figure07_b"/>
          <p:cNvPicPr>
            <a:picLocks noChangeAspect="1"/>
          </p:cNvPicPr>
          <p:nvPr/>
        </p:nvPicPr>
        <p:blipFill>
          <a:blip r:embed="rId2"/>
          <a:stretch>
            <a:fillRect/>
          </a:stretch>
        </p:blipFill>
        <p:spPr>
          <a:xfrm>
            <a:off x="5638800" y="3124200"/>
            <a:ext cx="2447925" cy="2044700"/>
          </a:xfrm>
          <a:prstGeom prst="rect">
            <a:avLst/>
          </a:prstGeom>
          <a:noFill/>
          <a:ln w="9525">
            <a:noFill/>
          </a:ln>
        </p:spPr>
      </p:pic>
      <p:pic>
        <p:nvPicPr>
          <p:cNvPr id="2053" name="Picture 183" descr="figure07_g"/>
          <p:cNvPicPr>
            <a:picLocks noChangeAspect="1"/>
          </p:cNvPicPr>
          <p:nvPr/>
        </p:nvPicPr>
        <p:blipFill>
          <a:blip r:embed="rId3"/>
          <a:stretch>
            <a:fillRect/>
          </a:stretch>
        </p:blipFill>
        <p:spPr>
          <a:xfrm>
            <a:off x="7019925" y="4005263"/>
            <a:ext cx="2124075" cy="1774825"/>
          </a:xfrm>
          <a:prstGeom prst="rect">
            <a:avLst/>
          </a:prstGeom>
          <a:noFill/>
          <a:ln w="9525">
            <a:noFill/>
          </a:ln>
        </p:spPr>
      </p:pic>
      <p:pic>
        <p:nvPicPr>
          <p:cNvPr id="2054" name="Picture 184" descr="figure07_o copy"/>
          <p:cNvPicPr>
            <a:picLocks noChangeAspect="1"/>
          </p:cNvPicPr>
          <p:nvPr/>
        </p:nvPicPr>
        <p:blipFill>
          <a:blip r:embed="rId4"/>
          <a:stretch>
            <a:fillRect/>
          </a:stretch>
        </p:blipFill>
        <p:spPr>
          <a:xfrm>
            <a:off x="6227763" y="4868863"/>
            <a:ext cx="1619250" cy="1352550"/>
          </a:xfrm>
          <a:prstGeom prst="rect">
            <a:avLst/>
          </a:prstGeom>
          <a:noFill/>
          <a:ln w="9525">
            <a:noFill/>
          </a:ln>
        </p:spPr>
      </p:pic>
      <p:sp>
        <p:nvSpPr>
          <p:cNvPr id="118" name="Text Box 14"/>
          <p:cNvSpPr txBox="1">
            <a:spLocks noChangeArrowheads="1"/>
          </p:cNvSpPr>
          <p:nvPr/>
        </p:nvSpPr>
        <p:spPr bwMode="white">
          <a:xfrm>
            <a:off x="228600" y="304800"/>
            <a:ext cx="15240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b="1">
                <a:solidFill>
                  <a:schemeClr val="tx1"/>
                </a:solidFill>
                <a:latin typeface="Arial" panose="020B0604020202020204" pitchFamily="34" charset="0"/>
              </a:defRPr>
            </a:lvl1pPr>
            <a:lvl2pPr marL="742950" indent="-285750">
              <a:defRPr sz="2800" b="1">
                <a:solidFill>
                  <a:schemeClr val="tx1"/>
                </a:solidFill>
                <a:latin typeface="Arial" panose="020B0604020202020204" pitchFamily="34" charset="0"/>
              </a:defRPr>
            </a:lvl2pPr>
            <a:lvl3pPr marL="1143000" indent="-228600">
              <a:defRPr sz="2800" b="1">
                <a:solidFill>
                  <a:schemeClr val="tx1"/>
                </a:solidFill>
                <a:latin typeface="Arial" panose="020B0604020202020204" pitchFamily="34" charset="0"/>
              </a:defRPr>
            </a:lvl3pPr>
            <a:lvl4pPr marL="1600200" indent="-228600">
              <a:defRPr sz="2800" b="1">
                <a:solidFill>
                  <a:schemeClr val="tx1"/>
                </a:solidFill>
                <a:latin typeface="Arial" panose="020B0604020202020204" pitchFamily="34" charset="0"/>
              </a:defRPr>
            </a:lvl4pPr>
            <a:lvl5pPr marL="2057400" indent="-22860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en-US" sz="3200" b="1" i="0" u="none" strike="noStrike" kern="1200" cap="none" spc="0" normalizeH="0" baseline="0" noProof="0" smtClean="0">
                <a:ln>
                  <a:noFill/>
                </a:ln>
                <a:solidFill>
                  <a:srgbClr val="FFFFFF"/>
                </a:solidFill>
                <a:effectLst/>
                <a:uLnTx/>
                <a:uFillTx/>
                <a:latin typeface="Verdana" panose="020B0604030504040204" pitchFamily="34" charset="0"/>
                <a:ea typeface="+mn-ea"/>
                <a:cs typeface="+mn-cs"/>
              </a:rPr>
              <a:t>LOGO</a:t>
            </a:r>
            <a:endParaRPr kumimoji="0" lang="en-US" altLang="en-US" sz="3200" b="1" i="0" u="none" strike="noStrike" kern="1200" cap="none" spc="0" normalizeH="0" baseline="0" noProof="0" smtClean="0">
              <a:ln>
                <a:noFill/>
              </a:ln>
              <a:solidFill>
                <a:srgbClr val="FFFFFF"/>
              </a:solidFill>
              <a:effectLst/>
              <a:uLnTx/>
              <a:uFillTx/>
              <a:latin typeface="Verdana" panose="020B0604030504040204" pitchFamily="34" charset="0"/>
              <a:ea typeface="+mn-ea"/>
              <a:cs typeface="+mn-cs"/>
            </a:endParaRPr>
          </a:p>
        </p:txBody>
      </p:sp>
      <p:sp>
        <p:nvSpPr>
          <p:cNvPr id="3075" name="Rectangle 3"/>
          <p:cNvSpPr>
            <a:spLocks noGrp="1" noChangeArrowheads="1"/>
          </p:cNvSpPr>
          <p:nvPr>
            <p:ph type="subTitle" idx="1" hasCustomPrompt="1"/>
          </p:nvPr>
        </p:nvSpPr>
        <p:spPr bwMode="black">
          <a:xfrm>
            <a:off x="457200" y="5334000"/>
            <a:ext cx="7086600" cy="381000"/>
          </a:xfrm>
        </p:spPr>
        <p:txBody>
          <a:bodyPr/>
          <a:lstStyle>
            <a:lvl1pPr marL="0" indent="0">
              <a:buFont typeface="Wingdings" panose="05000000000000000000" pitchFamily="2" charset="2"/>
              <a:buNone/>
              <a:defRPr sz="2400" b="1">
                <a:solidFill>
                  <a:schemeClr val="tx2"/>
                </a:solidFill>
              </a:defRPr>
            </a:lvl1pPr>
          </a:lstStyle>
          <a:p>
            <a:r>
              <a:rPr lang="en-US"/>
              <a:t>Click to edit Master subtitle </a:t>
            </a:r>
            <a:endParaRPr lang="en-US"/>
          </a:p>
          <a:p>
            <a:r>
              <a:rPr lang="en-US"/>
              <a:t>style</a:t>
            </a:r>
            <a:endParaRPr lang="en-US"/>
          </a:p>
        </p:txBody>
      </p:sp>
      <p:sp>
        <p:nvSpPr>
          <p:cNvPr id="3258" name="Rectangle 186"/>
          <p:cNvSpPr>
            <a:spLocks noGrp="1" noChangeArrowheads="1"/>
          </p:cNvSpPr>
          <p:nvPr>
            <p:ph type="ctrTitle" sz="quarter" hasCustomPrompt="1"/>
          </p:nvPr>
        </p:nvSpPr>
        <p:spPr bwMode="gray">
          <a:xfrm>
            <a:off x="457200" y="4191000"/>
            <a:ext cx="5410200" cy="1219200"/>
          </a:xfrm>
          <a:effectLst>
            <a:outerShdw dist="35921" dir="2700000" algn="ctr" rotWithShape="0">
              <a:schemeClr val="bg2"/>
            </a:outerShdw>
          </a:effectLst>
        </p:spPr>
        <p:txBody>
          <a:bodyPr/>
          <a:lstStyle>
            <a:lvl1pPr algn="l">
              <a:defRPr sz="4000">
                <a:solidFill>
                  <a:schemeClr val="tx1"/>
                </a:solidFill>
              </a:defRPr>
            </a:lvl1pPr>
          </a:lstStyle>
          <a:p>
            <a:r>
              <a:rPr lang="en-US" altLang="ko-KR"/>
              <a:t>Click to edit </a:t>
            </a:r>
            <a:br>
              <a:rPr lang="en-US" altLang="ko-KR"/>
            </a:br>
            <a:r>
              <a:rPr lang="en-US" altLang="ko-KR"/>
              <a:t>Master title </a:t>
            </a:r>
            <a:br>
              <a:rPr lang="en-US" altLang="ko-KR"/>
            </a:br>
            <a:r>
              <a:rPr lang="en-US" altLang="ko-KR"/>
              <a:t>style</a:t>
            </a:r>
            <a:endParaRPr lang="en-US" altLang="ko-KR"/>
          </a:p>
        </p:txBody>
      </p:sp>
      <p:sp>
        <p:nvSpPr>
          <p:cNvPr id="119" name="Rectangle 4"/>
          <p:cNvSpPr>
            <a:spLocks noGrp="1" noChangeArrowheads="1"/>
          </p:cNvSpPr>
          <p:nvPr>
            <p:ph type="dt" sz="half" idx="2"/>
          </p:nvPr>
        </p:nvSpPr>
        <p:spPr bwMode="auto">
          <a:xfrm>
            <a:off x="457200" y="6477000"/>
            <a:ext cx="2133600" cy="244475"/>
          </a:xfrm>
          <a:prstGeom prst="rect">
            <a:avLst/>
          </a:prstGeom>
          <a:ln>
            <a:miter lim="800000"/>
          </a:ln>
        </p:spPr>
        <p:txBody>
          <a:bodyPr vert="horz" wrap="square" lIns="91440" tIns="45720" rIns="91440" bIns="45720" numCol="1" anchor="t" anchorCtr="0" compatLnSpc="1"/>
          <a:lstStyle>
            <a:lvl1pPr>
              <a:defRPr sz="12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0" name="Rectangle 5"/>
          <p:cNvSpPr>
            <a:spLocks noGrp="1" noChangeArrowheads="1"/>
          </p:cNvSpPr>
          <p:nvPr>
            <p:ph type="ftr" sz="quarter" idx="3"/>
          </p:nvPr>
        </p:nvSpPr>
        <p:spPr bwMode="auto">
          <a:xfrm>
            <a:off x="3124200" y="6477000"/>
            <a:ext cx="2895600" cy="244475"/>
          </a:xfrm>
          <a:prstGeom prst="rect">
            <a:avLst/>
          </a:prstGeom>
          <a:ln>
            <a:miter lim="800000"/>
          </a:ln>
        </p:spPr>
        <p:txBody>
          <a:bodyPr vert="horz" wrap="square" lIns="91440" tIns="45720" rIns="91440" bIns="45720" numCol="1" anchor="t" anchorCtr="0" compatLnSpc="1"/>
          <a:lstStyle>
            <a:lvl1pPr>
              <a:defRPr sz="1200"/>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21" name="Rectangle 6"/>
          <p:cNvSpPr>
            <a:spLocks noGrp="1" noChangeArrowheads="1"/>
          </p:cNvSpPr>
          <p:nvPr>
            <p:ph type="sldNum" sz="quarter" idx="4"/>
          </p:nvPr>
        </p:nvSpPr>
        <p:spPr bwMode="auto">
          <a:xfrm>
            <a:off x="6553200" y="6477000"/>
            <a:ext cx="2133600" cy="244475"/>
          </a:xfrm>
          <a:prstGeom prst="rect">
            <a:avLst/>
          </a:prstGeom>
          <a:ln>
            <a:miter lim="800000"/>
          </a:ln>
        </p:spPr>
        <p:txBody>
          <a:bodyPr vert="horz" wrap="square" lIns="91440" tIns="45720" rIns="91440" bIns="45720" numCol="1" anchor="t" anchorCtr="0" compatLnSpc="1"/>
          <a:lstStyle>
            <a:lvl1pP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B30F4452-5E50-4BB2-9BCC-66748961F58B}" type="slidenum">
              <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2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7EFAE99-0960-44D7-B577-26A4D51DBF0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3238" y="209550"/>
            <a:ext cx="2024062" cy="60531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6288" y="209550"/>
            <a:ext cx="5924550" cy="60531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7EFAE99-0960-44D7-B577-26A4D51DBF0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900" y="209550"/>
            <a:ext cx="7391400" cy="56356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76288" y="1347788"/>
            <a:ext cx="3802062" cy="491490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quarter" idx="2"/>
          </p:nvPr>
        </p:nvSpPr>
        <p:spPr>
          <a:xfrm>
            <a:off x="4730750" y="1347788"/>
            <a:ext cx="3803650" cy="238125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Content Placeholder 4"/>
          <p:cNvSpPr>
            <a:spLocks noGrp="1"/>
          </p:cNvSpPr>
          <p:nvPr>
            <p:ph sz="quarter" idx="3"/>
          </p:nvPr>
        </p:nvSpPr>
        <p:spPr>
          <a:xfrm>
            <a:off x="4730750" y="3881438"/>
            <a:ext cx="3803650" cy="2381250"/>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Date Placeholder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Footer Placeholder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Slide Number Placeholder 7"/>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7EFAE99-0960-44D7-B577-26A4D51DBF0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6288" y="209550"/>
            <a:ext cx="8101012" cy="60531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7EFAE99-0960-44D7-B577-26A4D51DBF0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85900" y="-24"/>
            <a:ext cx="7391400" cy="563563"/>
          </a:xfrm>
        </p:spPr>
        <p:txBody>
          <a:bodyPr/>
          <a:lstStyle>
            <a:lvl1pPr>
              <a:defRPr>
                <a:solidFill>
                  <a:srgbClr val="FFFF0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91707" y="1214422"/>
            <a:ext cx="8160587" cy="5048266"/>
          </a:xfrm>
        </p:spPr>
        <p:txBody>
          <a:bodyPr/>
          <a:lstStyle>
            <a:lvl1pPr algn="just">
              <a:defRPr b="1">
                <a:latin typeface="Times New Roman" panose="02020603050405020304" pitchFamily="18" charset="0"/>
                <a:cs typeface="Times New Roman" panose="02020603050405020304" pitchFamily="18" charset="0"/>
              </a:defRPr>
            </a:lvl1pPr>
            <a:lvl2pPr algn="just">
              <a:defRPr sz="2400">
                <a:latin typeface="Times New Roman" panose="02020603050405020304" pitchFamily="18" charset="0"/>
                <a:cs typeface="Times New Roman" panose="02020603050405020304" pitchFamily="18" charset="0"/>
              </a:defRPr>
            </a:lvl2pPr>
            <a:lvl3pPr>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en-US" dirty="0" smtClean="0"/>
              <a:t>Click to edit Master text styles</a:t>
            </a:r>
            <a:endParaRPr lang="en-US" dirty="0" smtClean="0"/>
          </a:p>
          <a:p>
            <a:pPr lvl="1"/>
            <a:r>
              <a:rPr lang="en-US" dirty="0" smtClean="0"/>
              <a:t>Second level</a:t>
            </a:r>
            <a:endParaRPr lang="en-US" dirty="0" smtClean="0"/>
          </a:p>
          <a:p>
            <a:pPr lvl="2"/>
            <a:r>
              <a:rPr lang="en-US" dirty="0" smtClean="0"/>
              <a:t>Third level</a:t>
            </a:r>
            <a:endParaRPr lang="en-US" dirty="0" smtClean="0"/>
          </a:p>
          <a:p>
            <a:pPr lvl="3"/>
            <a:r>
              <a:rPr lang="en-US" dirty="0" smtClean="0"/>
              <a:t>Fourth level</a:t>
            </a:r>
            <a:endParaRPr lang="en-US" dirty="0" smtClean="0"/>
          </a:p>
          <a:p>
            <a:pPr lvl="4"/>
            <a:r>
              <a:rPr lang="en-US" dirty="0" smtClean="0"/>
              <a:t>Fifth level</a:t>
            </a:r>
            <a:endParaRPr lang="en-US" dirty="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7EFAE99-0960-44D7-B577-26A4D51DBF0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7EFAE99-0960-44D7-B577-26A4D51DBF0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6288" y="1347788"/>
            <a:ext cx="3802062"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4730750" y="1347788"/>
            <a:ext cx="3803650" cy="4914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7EFAE99-0960-44D7-B577-26A4D51DBF0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7EFAE99-0960-44D7-B577-26A4D51DBF0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FFFF00"/>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7EFAE99-0960-44D7-B577-26A4D51DBF0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7EFAE99-0960-44D7-B577-26A4D51DBF0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7EFAE99-0960-44D7-B577-26A4D51DBF0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sz="3200" b="0" i="0" u="none" strike="noStrike" kern="0" cap="none" spc="0" normalizeH="0" baseline="0" noProof="0" smtClean="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7EFAE99-0960-44D7-B577-26A4D51DBF0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4.png"/><Relationship Id="rId15" Type="http://schemas.openxmlformats.org/officeDocument/2006/relationships/image" Target="../media/image1.png"/><Relationship Id="rId14" Type="http://schemas.openxmlformats.org/officeDocument/2006/relationships/image" Target="../media/image3.png"/><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rgbClr val="FFFFFF"/>
            </a:gs>
          </a:gsLst>
          <a:lin ang="2700000" scaled="1"/>
          <a:tileRect/>
        </a:gradFill>
        <a:effectLst/>
      </p:bgPr>
    </p:bg>
    <p:spTree>
      <p:nvGrpSpPr>
        <p:cNvPr id="1" name=""/>
        <p:cNvGrpSpPr/>
        <p:nvPr/>
      </p:nvGrpSpPr>
      <p:grpSpPr/>
      <p:grpSp>
        <p:nvGrpSpPr>
          <p:cNvPr id="1026" name="Group 15"/>
          <p:cNvGrpSpPr/>
          <p:nvPr/>
        </p:nvGrpSpPr>
        <p:grpSpPr>
          <a:xfrm>
            <a:off x="-12700" y="692150"/>
            <a:ext cx="9144000" cy="6165850"/>
            <a:chOff x="0" y="436"/>
            <a:chExt cx="5760" cy="3884"/>
          </a:xfrm>
        </p:grpSpPr>
        <p:sp>
          <p:nvSpPr>
            <p:cNvPr id="1041" name="Line 16"/>
            <p:cNvSpPr/>
            <p:nvPr userDrawn="1"/>
          </p:nvSpPr>
          <p:spPr>
            <a:xfrm>
              <a:off x="1472" y="448"/>
              <a:ext cx="4288" cy="2946"/>
            </a:xfrm>
            <a:prstGeom prst="line">
              <a:avLst/>
            </a:prstGeom>
            <a:ln w="3175" cap="flat" cmpd="sng">
              <a:solidFill>
                <a:srgbClr val="FFFFFF"/>
              </a:solidFill>
              <a:prstDash val="solid"/>
              <a:headEnd type="none" w="sm" len="sm"/>
              <a:tailEnd type="none" w="sm" len="sm"/>
            </a:ln>
          </p:spPr>
        </p:sp>
        <p:sp>
          <p:nvSpPr>
            <p:cNvPr id="1042" name="Line 17"/>
            <p:cNvSpPr/>
            <p:nvPr userDrawn="1"/>
          </p:nvSpPr>
          <p:spPr>
            <a:xfrm>
              <a:off x="1472" y="448"/>
              <a:ext cx="4288" cy="3471"/>
            </a:xfrm>
            <a:prstGeom prst="line">
              <a:avLst/>
            </a:prstGeom>
            <a:ln w="3175" cap="flat" cmpd="sng">
              <a:solidFill>
                <a:srgbClr val="FFFFFF"/>
              </a:solidFill>
              <a:prstDash val="solid"/>
              <a:headEnd type="none" w="sm" len="sm"/>
              <a:tailEnd type="none" w="sm" len="sm"/>
            </a:ln>
          </p:spPr>
        </p:sp>
        <p:sp>
          <p:nvSpPr>
            <p:cNvPr id="1043" name="Line 18"/>
            <p:cNvSpPr/>
            <p:nvPr userDrawn="1"/>
          </p:nvSpPr>
          <p:spPr>
            <a:xfrm>
              <a:off x="1472" y="448"/>
              <a:ext cx="4067" cy="3872"/>
            </a:xfrm>
            <a:prstGeom prst="line">
              <a:avLst/>
            </a:prstGeom>
            <a:ln w="3175" cap="flat" cmpd="sng">
              <a:solidFill>
                <a:srgbClr val="FFFFFF"/>
              </a:solidFill>
              <a:prstDash val="solid"/>
              <a:headEnd type="none" w="sm" len="sm"/>
              <a:tailEnd type="none" w="sm" len="sm"/>
            </a:ln>
          </p:spPr>
        </p:sp>
        <p:sp>
          <p:nvSpPr>
            <p:cNvPr id="1044" name="Line 19"/>
            <p:cNvSpPr/>
            <p:nvPr userDrawn="1"/>
          </p:nvSpPr>
          <p:spPr>
            <a:xfrm>
              <a:off x="1472" y="448"/>
              <a:ext cx="3407" cy="3872"/>
            </a:xfrm>
            <a:prstGeom prst="line">
              <a:avLst/>
            </a:prstGeom>
            <a:ln w="3175" cap="flat" cmpd="sng">
              <a:solidFill>
                <a:srgbClr val="FFFFFF"/>
              </a:solidFill>
              <a:prstDash val="solid"/>
              <a:headEnd type="none" w="sm" len="sm"/>
              <a:tailEnd type="none" w="sm" len="sm"/>
            </a:ln>
          </p:spPr>
        </p:sp>
        <p:sp>
          <p:nvSpPr>
            <p:cNvPr id="1045" name="Line 20"/>
            <p:cNvSpPr/>
            <p:nvPr userDrawn="1"/>
          </p:nvSpPr>
          <p:spPr>
            <a:xfrm>
              <a:off x="1472" y="448"/>
              <a:ext cx="2787" cy="3872"/>
            </a:xfrm>
            <a:prstGeom prst="line">
              <a:avLst/>
            </a:prstGeom>
            <a:ln w="3175" cap="flat" cmpd="sng">
              <a:solidFill>
                <a:srgbClr val="FFFFFF"/>
              </a:solidFill>
              <a:prstDash val="solid"/>
              <a:headEnd type="none" w="sm" len="sm"/>
              <a:tailEnd type="none" w="sm" len="sm"/>
            </a:ln>
          </p:spPr>
        </p:sp>
        <p:sp>
          <p:nvSpPr>
            <p:cNvPr id="1046" name="Line 21"/>
            <p:cNvSpPr/>
            <p:nvPr userDrawn="1"/>
          </p:nvSpPr>
          <p:spPr>
            <a:xfrm>
              <a:off x="1472" y="448"/>
              <a:ext cx="2162" cy="3872"/>
            </a:xfrm>
            <a:prstGeom prst="line">
              <a:avLst/>
            </a:prstGeom>
            <a:ln w="3175" cap="flat" cmpd="sng">
              <a:solidFill>
                <a:srgbClr val="FFFFFF"/>
              </a:solidFill>
              <a:prstDash val="solid"/>
              <a:headEnd type="none" w="sm" len="sm"/>
              <a:tailEnd type="none" w="sm" len="sm"/>
            </a:ln>
          </p:spPr>
        </p:sp>
        <p:sp>
          <p:nvSpPr>
            <p:cNvPr id="1047" name="Line 22"/>
            <p:cNvSpPr/>
            <p:nvPr userDrawn="1"/>
          </p:nvSpPr>
          <p:spPr>
            <a:xfrm>
              <a:off x="1472" y="448"/>
              <a:ext cx="1612" cy="3872"/>
            </a:xfrm>
            <a:prstGeom prst="line">
              <a:avLst/>
            </a:prstGeom>
            <a:ln w="3175" cap="flat" cmpd="sng">
              <a:solidFill>
                <a:srgbClr val="FFFFFF"/>
              </a:solidFill>
              <a:prstDash val="solid"/>
              <a:headEnd type="none" w="sm" len="sm"/>
              <a:tailEnd type="none" w="sm" len="sm"/>
            </a:ln>
          </p:spPr>
        </p:sp>
        <p:sp>
          <p:nvSpPr>
            <p:cNvPr id="1048" name="Line 23"/>
            <p:cNvSpPr/>
            <p:nvPr userDrawn="1"/>
          </p:nvSpPr>
          <p:spPr>
            <a:xfrm>
              <a:off x="1472" y="448"/>
              <a:ext cx="1065" cy="3872"/>
            </a:xfrm>
            <a:prstGeom prst="line">
              <a:avLst/>
            </a:prstGeom>
            <a:ln w="3175" cap="flat" cmpd="sng">
              <a:solidFill>
                <a:srgbClr val="FFFFFF"/>
              </a:solidFill>
              <a:prstDash val="solid"/>
              <a:headEnd type="none" w="sm" len="sm"/>
              <a:tailEnd type="none" w="sm" len="sm"/>
            </a:ln>
          </p:spPr>
        </p:sp>
        <p:sp>
          <p:nvSpPr>
            <p:cNvPr id="1049" name="Line 24"/>
            <p:cNvSpPr/>
            <p:nvPr userDrawn="1"/>
          </p:nvSpPr>
          <p:spPr>
            <a:xfrm>
              <a:off x="1472" y="448"/>
              <a:ext cx="514" cy="3872"/>
            </a:xfrm>
            <a:prstGeom prst="line">
              <a:avLst/>
            </a:prstGeom>
            <a:ln w="3175" cap="flat" cmpd="sng">
              <a:solidFill>
                <a:srgbClr val="FFFFFF"/>
              </a:solidFill>
              <a:prstDash val="solid"/>
              <a:headEnd type="none" w="sm" len="sm"/>
              <a:tailEnd type="none" w="sm" len="sm"/>
            </a:ln>
          </p:spPr>
        </p:sp>
        <p:sp>
          <p:nvSpPr>
            <p:cNvPr id="1050" name="Line 25"/>
            <p:cNvSpPr/>
            <p:nvPr userDrawn="1"/>
          </p:nvSpPr>
          <p:spPr>
            <a:xfrm>
              <a:off x="1472" y="448"/>
              <a:ext cx="0" cy="3872"/>
            </a:xfrm>
            <a:prstGeom prst="line">
              <a:avLst/>
            </a:prstGeom>
            <a:ln w="3175" cap="flat" cmpd="sng">
              <a:solidFill>
                <a:srgbClr val="FFFFFF"/>
              </a:solidFill>
              <a:prstDash val="solid"/>
              <a:headEnd type="none" w="sm" len="sm"/>
              <a:tailEnd type="none" w="sm" len="sm"/>
            </a:ln>
          </p:spPr>
        </p:sp>
        <p:sp>
          <p:nvSpPr>
            <p:cNvPr id="1051" name="Line 26"/>
            <p:cNvSpPr/>
            <p:nvPr userDrawn="1"/>
          </p:nvSpPr>
          <p:spPr>
            <a:xfrm>
              <a:off x="1472" y="448"/>
              <a:ext cx="4288" cy="2549"/>
            </a:xfrm>
            <a:prstGeom prst="line">
              <a:avLst/>
            </a:prstGeom>
            <a:ln w="3175" cap="flat" cmpd="sng">
              <a:solidFill>
                <a:srgbClr val="FFFFFF"/>
              </a:solidFill>
              <a:prstDash val="solid"/>
              <a:headEnd type="none" w="sm" len="sm"/>
              <a:tailEnd type="none" w="sm" len="sm"/>
            </a:ln>
          </p:spPr>
        </p:sp>
        <p:sp>
          <p:nvSpPr>
            <p:cNvPr id="1052" name="Line 27"/>
            <p:cNvSpPr/>
            <p:nvPr userDrawn="1"/>
          </p:nvSpPr>
          <p:spPr>
            <a:xfrm>
              <a:off x="1472" y="448"/>
              <a:ext cx="4288" cy="2195"/>
            </a:xfrm>
            <a:prstGeom prst="line">
              <a:avLst/>
            </a:prstGeom>
            <a:ln w="3175" cap="flat" cmpd="sng">
              <a:solidFill>
                <a:srgbClr val="FFFFFF"/>
              </a:solidFill>
              <a:prstDash val="solid"/>
              <a:headEnd type="none" w="sm" len="sm"/>
              <a:tailEnd type="none" w="sm" len="sm"/>
            </a:ln>
          </p:spPr>
        </p:sp>
        <p:sp>
          <p:nvSpPr>
            <p:cNvPr id="1053" name="Line 28"/>
            <p:cNvSpPr/>
            <p:nvPr userDrawn="1"/>
          </p:nvSpPr>
          <p:spPr>
            <a:xfrm>
              <a:off x="1472" y="448"/>
              <a:ext cx="4288" cy="1891"/>
            </a:xfrm>
            <a:prstGeom prst="line">
              <a:avLst/>
            </a:prstGeom>
            <a:ln w="3175" cap="flat" cmpd="sng">
              <a:solidFill>
                <a:srgbClr val="FFFFFF"/>
              </a:solidFill>
              <a:prstDash val="solid"/>
              <a:headEnd type="none" w="sm" len="sm"/>
              <a:tailEnd type="none" w="sm" len="sm"/>
            </a:ln>
          </p:spPr>
        </p:sp>
        <p:sp>
          <p:nvSpPr>
            <p:cNvPr id="1054" name="Line 29"/>
            <p:cNvSpPr/>
            <p:nvPr userDrawn="1"/>
          </p:nvSpPr>
          <p:spPr>
            <a:xfrm>
              <a:off x="1472" y="448"/>
              <a:ext cx="4288" cy="1584"/>
            </a:xfrm>
            <a:prstGeom prst="line">
              <a:avLst/>
            </a:prstGeom>
            <a:ln w="3175" cap="flat" cmpd="sng">
              <a:solidFill>
                <a:srgbClr val="FFFFFF"/>
              </a:solidFill>
              <a:prstDash val="solid"/>
              <a:headEnd type="none" w="sm" len="sm"/>
              <a:tailEnd type="none" w="sm" len="sm"/>
            </a:ln>
          </p:spPr>
        </p:sp>
        <p:sp>
          <p:nvSpPr>
            <p:cNvPr id="1055" name="Line 30"/>
            <p:cNvSpPr/>
            <p:nvPr userDrawn="1"/>
          </p:nvSpPr>
          <p:spPr>
            <a:xfrm>
              <a:off x="1515" y="462"/>
              <a:ext cx="4245" cy="1307"/>
            </a:xfrm>
            <a:prstGeom prst="line">
              <a:avLst/>
            </a:prstGeom>
            <a:ln w="3175" cap="flat" cmpd="sng">
              <a:solidFill>
                <a:srgbClr val="FFFFFF"/>
              </a:solidFill>
              <a:prstDash val="solid"/>
              <a:headEnd type="none" w="sm" len="sm"/>
              <a:tailEnd type="none" w="sm" len="sm"/>
            </a:ln>
          </p:spPr>
        </p:sp>
        <p:sp>
          <p:nvSpPr>
            <p:cNvPr id="1056" name="Line 31"/>
            <p:cNvSpPr/>
            <p:nvPr userDrawn="1"/>
          </p:nvSpPr>
          <p:spPr>
            <a:xfrm>
              <a:off x="1472" y="448"/>
              <a:ext cx="4288" cy="1057"/>
            </a:xfrm>
            <a:prstGeom prst="line">
              <a:avLst/>
            </a:prstGeom>
            <a:ln w="3175" cap="flat" cmpd="sng">
              <a:solidFill>
                <a:srgbClr val="FFFFFF"/>
              </a:solidFill>
              <a:prstDash val="solid"/>
              <a:headEnd type="none" w="sm" len="sm"/>
              <a:tailEnd type="none" w="sm" len="sm"/>
            </a:ln>
          </p:spPr>
        </p:sp>
        <p:sp>
          <p:nvSpPr>
            <p:cNvPr id="1057" name="Line 32"/>
            <p:cNvSpPr/>
            <p:nvPr userDrawn="1"/>
          </p:nvSpPr>
          <p:spPr>
            <a:xfrm>
              <a:off x="1472" y="448"/>
              <a:ext cx="4288" cy="833"/>
            </a:xfrm>
            <a:prstGeom prst="line">
              <a:avLst/>
            </a:prstGeom>
            <a:ln w="3175" cap="flat" cmpd="sng">
              <a:solidFill>
                <a:srgbClr val="FFFFFF"/>
              </a:solidFill>
              <a:prstDash val="solid"/>
              <a:headEnd type="none" w="sm" len="sm"/>
              <a:tailEnd type="none" w="sm" len="sm"/>
            </a:ln>
          </p:spPr>
        </p:sp>
        <p:sp>
          <p:nvSpPr>
            <p:cNvPr id="1058" name="Line 33"/>
            <p:cNvSpPr/>
            <p:nvPr userDrawn="1"/>
          </p:nvSpPr>
          <p:spPr>
            <a:xfrm>
              <a:off x="1472" y="448"/>
              <a:ext cx="4288" cy="613"/>
            </a:xfrm>
            <a:prstGeom prst="line">
              <a:avLst/>
            </a:prstGeom>
            <a:ln w="3175" cap="flat" cmpd="sng">
              <a:solidFill>
                <a:srgbClr val="FFFFFF"/>
              </a:solidFill>
              <a:prstDash val="solid"/>
              <a:headEnd type="none" w="sm" len="sm"/>
              <a:tailEnd type="none" w="sm" len="sm"/>
            </a:ln>
          </p:spPr>
        </p:sp>
        <p:sp>
          <p:nvSpPr>
            <p:cNvPr id="1059" name="Line 34"/>
            <p:cNvSpPr/>
            <p:nvPr userDrawn="1"/>
          </p:nvSpPr>
          <p:spPr>
            <a:xfrm>
              <a:off x="1472" y="448"/>
              <a:ext cx="4288" cy="438"/>
            </a:xfrm>
            <a:prstGeom prst="line">
              <a:avLst/>
            </a:prstGeom>
            <a:ln w="3175" cap="flat" cmpd="sng">
              <a:solidFill>
                <a:srgbClr val="FFFFFF"/>
              </a:solidFill>
              <a:prstDash val="solid"/>
              <a:headEnd type="none" w="sm" len="sm"/>
              <a:tailEnd type="none" w="sm" len="sm"/>
            </a:ln>
          </p:spPr>
        </p:sp>
        <p:sp>
          <p:nvSpPr>
            <p:cNvPr id="1060" name="Line 35"/>
            <p:cNvSpPr/>
            <p:nvPr userDrawn="1"/>
          </p:nvSpPr>
          <p:spPr>
            <a:xfrm>
              <a:off x="1472" y="448"/>
              <a:ext cx="4288" cy="259"/>
            </a:xfrm>
            <a:prstGeom prst="line">
              <a:avLst/>
            </a:prstGeom>
            <a:ln w="3175" cap="flat" cmpd="sng">
              <a:solidFill>
                <a:srgbClr val="FFFFFF"/>
              </a:solidFill>
              <a:prstDash val="solid"/>
              <a:headEnd type="none" w="sm" len="sm"/>
              <a:tailEnd type="none" w="sm" len="sm"/>
            </a:ln>
          </p:spPr>
        </p:sp>
        <p:sp>
          <p:nvSpPr>
            <p:cNvPr id="1061" name="Line 36"/>
            <p:cNvSpPr/>
            <p:nvPr userDrawn="1"/>
          </p:nvSpPr>
          <p:spPr>
            <a:xfrm>
              <a:off x="1472" y="448"/>
              <a:ext cx="4288" cy="130"/>
            </a:xfrm>
            <a:prstGeom prst="line">
              <a:avLst/>
            </a:prstGeom>
            <a:ln w="3175" cap="flat" cmpd="sng">
              <a:solidFill>
                <a:srgbClr val="FFFFFF"/>
              </a:solidFill>
              <a:prstDash val="solid"/>
              <a:headEnd type="none" w="sm" len="sm"/>
              <a:tailEnd type="none" w="sm" len="sm"/>
            </a:ln>
          </p:spPr>
        </p:sp>
        <p:sp>
          <p:nvSpPr>
            <p:cNvPr id="1062" name="Line 37"/>
            <p:cNvSpPr/>
            <p:nvPr userDrawn="1"/>
          </p:nvSpPr>
          <p:spPr>
            <a:xfrm flipH="1">
              <a:off x="0" y="449"/>
              <a:ext cx="1474" cy="0"/>
            </a:xfrm>
            <a:prstGeom prst="line">
              <a:avLst/>
            </a:prstGeom>
            <a:ln w="3175" cap="flat" cmpd="sng">
              <a:solidFill>
                <a:srgbClr val="FFFFFF"/>
              </a:solidFill>
              <a:prstDash val="solid"/>
              <a:headEnd type="none" w="sm" len="sm"/>
              <a:tailEnd type="none" w="sm" len="sm"/>
            </a:ln>
          </p:spPr>
        </p:sp>
        <p:sp>
          <p:nvSpPr>
            <p:cNvPr id="1063" name="Line 38"/>
            <p:cNvSpPr/>
            <p:nvPr userDrawn="1"/>
          </p:nvSpPr>
          <p:spPr>
            <a:xfrm flipH="1">
              <a:off x="0" y="436"/>
              <a:ext cx="1474" cy="2514"/>
            </a:xfrm>
            <a:prstGeom prst="line">
              <a:avLst/>
            </a:prstGeom>
            <a:ln w="3175" cap="flat" cmpd="sng">
              <a:solidFill>
                <a:srgbClr val="FFFFFF"/>
              </a:solidFill>
              <a:prstDash val="solid"/>
              <a:headEnd type="none" w="sm" len="sm"/>
              <a:tailEnd type="none" w="sm" len="sm"/>
            </a:ln>
          </p:spPr>
        </p:sp>
        <p:sp>
          <p:nvSpPr>
            <p:cNvPr id="1064" name="Line 39"/>
            <p:cNvSpPr/>
            <p:nvPr userDrawn="1"/>
          </p:nvSpPr>
          <p:spPr>
            <a:xfrm flipH="1">
              <a:off x="0" y="462"/>
              <a:ext cx="1461" cy="3461"/>
            </a:xfrm>
            <a:prstGeom prst="line">
              <a:avLst/>
            </a:prstGeom>
            <a:ln w="3175" cap="flat" cmpd="sng">
              <a:solidFill>
                <a:srgbClr val="FFFFFF"/>
              </a:solidFill>
              <a:prstDash val="solid"/>
              <a:headEnd type="none" w="sm" len="sm"/>
              <a:tailEnd type="none" w="sm" len="sm"/>
            </a:ln>
          </p:spPr>
        </p:sp>
        <p:sp>
          <p:nvSpPr>
            <p:cNvPr id="1065" name="Line 40"/>
            <p:cNvSpPr/>
            <p:nvPr userDrawn="1"/>
          </p:nvSpPr>
          <p:spPr>
            <a:xfrm flipH="1">
              <a:off x="249" y="463"/>
              <a:ext cx="1215" cy="3857"/>
            </a:xfrm>
            <a:prstGeom prst="line">
              <a:avLst/>
            </a:prstGeom>
            <a:ln w="3175" cap="flat" cmpd="sng">
              <a:solidFill>
                <a:srgbClr val="FFFFFF"/>
              </a:solidFill>
              <a:prstDash val="solid"/>
              <a:headEnd type="none" w="sm" len="sm"/>
              <a:tailEnd type="none" w="sm" len="sm"/>
            </a:ln>
          </p:spPr>
        </p:sp>
        <p:sp>
          <p:nvSpPr>
            <p:cNvPr id="1066" name="Line 41"/>
            <p:cNvSpPr/>
            <p:nvPr userDrawn="1"/>
          </p:nvSpPr>
          <p:spPr>
            <a:xfrm flipH="1">
              <a:off x="657" y="472"/>
              <a:ext cx="808" cy="3848"/>
            </a:xfrm>
            <a:prstGeom prst="line">
              <a:avLst/>
            </a:prstGeom>
            <a:ln w="3175" cap="flat" cmpd="sng">
              <a:solidFill>
                <a:srgbClr val="FFFFFF"/>
              </a:solidFill>
              <a:prstDash val="solid"/>
              <a:headEnd type="none" w="sm" len="sm"/>
              <a:tailEnd type="none" w="sm" len="sm"/>
            </a:ln>
          </p:spPr>
        </p:sp>
        <p:sp>
          <p:nvSpPr>
            <p:cNvPr id="1067" name="Line 42"/>
            <p:cNvSpPr/>
            <p:nvPr userDrawn="1"/>
          </p:nvSpPr>
          <p:spPr>
            <a:xfrm flipH="1">
              <a:off x="1066" y="463"/>
              <a:ext cx="404" cy="3857"/>
            </a:xfrm>
            <a:prstGeom prst="line">
              <a:avLst/>
            </a:prstGeom>
            <a:ln w="3175" cap="flat" cmpd="sng">
              <a:solidFill>
                <a:srgbClr val="FFFFFF"/>
              </a:solidFill>
              <a:prstDash val="solid"/>
              <a:headEnd type="none" w="sm" len="sm"/>
              <a:tailEnd type="none" w="sm" len="sm"/>
            </a:ln>
          </p:spPr>
        </p:sp>
        <p:sp>
          <p:nvSpPr>
            <p:cNvPr id="1068" name="Line 43"/>
            <p:cNvSpPr/>
            <p:nvPr userDrawn="1"/>
          </p:nvSpPr>
          <p:spPr>
            <a:xfrm flipH="1">
              <a:off x="0" y="436"/>
              <a:ext cx="1474" cy="1875"/>
            </a:xfrm>
            <a:prstGeom prst="line">
              <a:avLst/>
            </a:prstGeom>
            <a:ln w="3175" cap="flat" cmpd="sng">
              <a:solidFill>
                <a:srgbClr val="FFFFFF"/>
              </a:solidFill>
              <a:prstDash val="solid"/>
              <a:headEnd type="none" w="sm" len="sm"/>
              <a:tailEnd type="none" w="sm" len="sm"/>
            </a:ln>
          </p:spPr>
        </p:sp>
        <p:sp>
          <p:nvSpPr>
            <p:cNvPr id="1069" name="Line 44"/>
            <p:cNvSpPr/>
            <p:nvPr userDrawn="1"/>
          </p:nvSpPr>
          <p:spPr>
            <a:xfrm flipH="1">
              <a:off x="0" y="466"/>
              <a:ext cx="1447" cy="1327"/>
            </a:xfrm>
            <a:prstGeom prst="line">
              <a:avLst/>
            </a:prstGeom>
            <a:ln w="3175" cap="flat" cmpd="sng">
              <a:solidFill>
                <a:srgbClr val="FFFFFF"/>
              </a:solidFill>
              <a:prstDash val="solid"/>
              <a:headEnd type="none" w="sm" len="sm"/>
              <a:tailEnd type="none" w="sm" len="sm"/>
            </a:ln>
          </p:spPr>
        </p:sp>
        <p:sp>
          <p:nvSpPr>
            <p:cNvPr id="1070" name="Line 45"/>
            <p:cNvSpPr/>
            <p:nvPr userDrawn="1"/>
          </p:nvSpPr>
          <p:spPr>
            <a:xfrm flipH="1">
              <a:off x="0" y="449"/>
              <a:ext cx="1474" cy="896"/>
            </a:xfrm>
            <a:prstGeom prst="line">
              <a:avLst/>
            </a:prstGeom>
            <a:ln w="3175" cap="flat" cmpd="sng">
              <a:solidFill>
                <a:srgbClr val="FFFFFF"/>
              </a:solidFill>
              <a:prstDash val="solid"/>
              <a:headEnd type="none" w="sm" len="sm"/>
              <a:tailEnd type="none" w="sm" len="sm"/>
            </a:ln>
          </p:spPr>
        </p:sp>
        <p:sp>
          <p:nvSpPr>
            <p:cNvPr id="1071" name="Line 46"/>
            <p:cNvSpPr/>
            <p:nvPr userDrawn="1"/>
          </p:nvSpPr>
          <p:spPr>
            <a:xfrm flipH="1">
              <a:off x="0" y="471"/>
              <a:ext cx="1435" cy="500"/>
            </a:xfrm>
            <a:prstGeom prst="line">
              <a:avLst/>
            </a:prstGeom>
            <a:ln w="3175" cap="flat" cmpd="sng">
              <a:solidFill>
                <a:srgbClr val="FFFFFF"/>
              </a:solidFill>
              <a:prstDash val="solid"/>
              <a:headEnd type="none" w="sm" len="sm"/>
              <a:tailEnd type="none" w="sm" len="sm"/>
            </a:ln>
          </p:spPr>
        </p:sp>
        <p:sp>
          <p:nvSpPr>
            <p:cNvPr id="1072" name="Line 47"/>
            <p:cNvSpPr/>
            <p:nvPr userDrawn="1"/>
          </p:nvSpPr>
          <p:spPr>
            <a:xfrm flipH="1">
              <a:off x="0" y="463"/>
              <a:ext cx="1464" cy="206"/>
            </a:xfrm>
            <a:prstGeom prst="line">
              <a:avLst/>
            </a:prstGeom>
            <a:ln w="3175" cap="flat" cmpd="sng">
              <a:solidFill>
                <a:srgbClr val="FFFFFF"/>
              </a:solidFill>
              <a:prstDash val="solid"/>
              <a:headEnd type="none" w="sm" len="sm"/>
              <a:tailEnd type="none" w="sm" len="sm"/>
            </a:ln>
          </p:spPr>
        </p:sp>
        <p:sp>
          <p:nvSpPr>
            <p:cNvPr id="1073" name="Line 48"/>
            <p:cNvSpPr/>
            <p:nvPr userDrawn="1"/>
          </p:nvSpPr>
          <p:spPr>
            <a:xfrm flipH="1">
              <a:off x="0" y="436"/>
              <a:ext cx="1474" cy="124"/>
            </a:xfrm>
            <a:prstGeom prst="line">
              <a:avLst/>
            </a:prstGeom>
            <a:ln w="3175" cap="flat" cmpd="sng">
              <a:solidFill>
                <a:srgbClr val="FFFFFF"/>
              </a:solidFill>
              <a:prstDash val="solid"/>
              <a:headEnd type="none" w="sm" len="sm"/>
              <a:tailEnd type="none" w="sm" len="sm"/>
            </a:ln>
          </p:spPr>
        </p:sp>
        <p:grpSp>
          <p:nvGrpSpPr>
            <p:cNvPr id="1074" name="Group 49"/>
            <p:cNvGrpSpPr/>
            <p:nvPr userDrawn="1"/>
          </p:nvGrpSpPr>
          <p:grpSpPr>
            <a:xfrm>
              <a:off x="0" y="2063"/>
              <a:ext cx="5760" cy="1220"/>
              <a:chOff x="235" y="2750"/>
              <a:chExt cx="5241" cy="699"/>
            </a:xfrm>
          </p:grpSpPr>
          <p:sp>
            <p:nvSpPr>
              <p:cNvPr id="1084" name="Line 50"/>
              <p:cNvSpPr/>
              <p:nvPr/>
            </p:nvSpPr>
            <p:spPr>
              <a:xfrm>
                <a:off x="235" y="3449"/>
                <a:ext cx="5241" cy="0"/>
              </a:xfrm>
              <a:prstGeom prst="line">
                <a:avLst/>
              </a:prstGeom>
              <a:ln w="3175" cap="flat" cmpd="sng">
                <a:solidFill>
                  <a:srgbClr val="FFFFFF"/>
                </a:solidFill>
                <a:prstDash val="solid"/>
                <a:headEnd type="none" w="sm" len="sm"/>
                <a:tailEnd type="none" w="sm" len="sm"/>
              </a:ln>
            </p:spPr>
          </p:sp>
          <p:sp>
            <p:nvSpPr>
              <p:cNvPr id="1085" name="Line 51"/>
              <p:cNvSpPr/>
              <p:nvPr/>
            </p:nvSpPr>
            <p:spPr>
              <a:xfrm>
                <a:off x="235" y="3191"/>
                <a:ext cx="5241" cy="0"/>
              </a:xfrm>
              <a:prstGeom prst="line">
                <a:avLst/>
              </a:prstGeom>
              <a:ln w="3175" cap="flat" cmpd="sng">
                <a:solidFill>
                  <a:srgbClr val="FFFFFF"/>
                </a:solidFill>
                <a:prstDash val="solid"/>
                <a:headEnd type="none" w="sm" len="sm"/>
                <a:tailEnd type="none" w="sm" len="sm"/>
              </a:ln>
            </p:spPr>
          </p:sp>
          <p:sp>
            <p:nvSpPr>
              <p:cNvPr id="1086" name="Line 52"/>
              <p:cNvSpPr/>
              <p:nvPr/>
            </p:nvSpPr>
            <p:spPr>
              <a:xfrm>
                <a:off x="235" y="2958"/>
                <a:ext cx="5239" cy="0"/>
              </a:xfrm>
              <a:prstGeom prst="line">
                <a:avLst/>
              </a:prstGeom>
              <a:ln w="3175" cap="flat" cmpd="sng">
                <a:solidFill>
                  <a:srgbClr val="FFFFFF"/>
                </a:solidFill>
                <a:prstDash val="solid"/>
                <a:headEnd type="none" w="sm" len="sm"/>
                <a:tailEnd type="none" w="sm" len="sm"/>
              </a:ln>
            </p:spPr>
          </p:sp>
          <p:sp>
            <p:nvSpPr>
              <p:cNvPr id="1087" name="Line 53"/>
              <p:cNvSpPr/>
              <p:nvPr/>
            </p:nvSpPr>
            <p:spPr>
              <a:xfrm>
                <a:off x="235" y="2750"/>
                <a:ext cx="5239" cy="0"/>
              </a:xfrm>
              <a:prstGeom prst="line">
                <a:avLst/>
              </a:prstGeom>
              <a:ln w="3175" cap="flat" cmpd="sng">
                <a:solidFill>
                  <a:srgbClr val="FFFFFF"/>
                </a:solidFill>
                <a:prstDash val="solid"/>
                <a:headEnd type="none" w="sm" len="sm"/>
                <a:tailEnd type="none" w="sm" len="sm"/>
              </a:ln>
            </p:spPr>
          </p:sp>
        </p:grpSp>
        <p:sp>
          <p:nvSpPr>
            <p:cNvPr id="1075" name="Line 54"/>
            <p:cNvSpPr/>
            <p:nvPr userDrawn="1"/>
          </p:nvSpPr>
          <p:spPr>
            <a:xfrm>
              <a:off x="0" y="1753"/>
              <a:ext cx="5760" cy="0"/>
            </a:xfrm>
            <a:prstGeom prst="line">
              <a:avLst/>
            </a:prstGeom>
            <a:ln w="3175" cap="flat" cmpd="sng">
              <a:solidFill>
                <a:srgbClr val="FFFFFF"/>
              </a:solidFill>
              <a:prstDash val="solid"/>
              <a:headEnd type="none" w="sm" len="sm"/>
              <a:tailEnd type="none" w="sm" len="sm"/>
            </a:ln>
          </p:spPr>
        </p:sp>
        <p:sp>
          <p:nvSpPr>
            <p:cNvPr id="1076" name="Line 55"/>
            <p:cNvSpPr/>
            <p:nvPr userDrawn="1"/>
          </p:nvSpPr>
          <p:spPr>
            <a:xfrm flipV="1">
              <a:off x="0" y="1455"/>
              <a:ext cx="5760" cy="1"/>
            </a:xfrm>
            <a:prstGeom prst="line">
              <a:avLst/>
            </a:prstGeom>
            <a:ln w="3175" cap="flat" cmpd="sng">
              <a:solidFill>
                <a:srgbClr val="FFFFFF"/>
              </a:solidFill>
              <a:prstDash val="solid"/>
              <a:headEnd type="none" w="sm" len="sm"/>
              <a:tailEnd type="none" w="sm" len="sm"/>
            </a:ln>
          </p:spPr>
        </p:sp>
        <p:sp>
          <p:nvSpPr>
            <p:cNvPr id="1077" name="Line 56"/>
            <p:cNvSpPr/>
            <p:nvPr userDrawn="1"/>
          </p:nvSpPr>
          <p:spPr>
            <a:xfrm>
              <a:off x="0" y="1182"/>
              <a:ext cx="5760" cy="9"/>
            </a:xfrm>
            <a:prstGeom prst="line">
              <a:avLst/>
            </a:prstGeom>
            <a:ln w="3175" cap="flat" cmpd="sng">
              <a:solidFill>
                <a:srgbClr val="FFFFFF"/>
              </a:solidFill>
              <a:prstDash val="solid"/>
              <a:headEnd type="none" w="sm" len="sm"/>
              <a:tailEnd type="none" w="sm" len="sm"/>
            </a:ln>
          </p:spPr>
        </p:sp>
        <p:sp>
          <p:nvSpPr>
            <p:cNvPr id="1078" name="Line 57"/>
            <p:cNvSpPr/>
            <p:nvPr userDrawn="1"/>
          </p:nvSpPr>
          <p:spPr>
            <a:xfrm>
              <a:off x="0" y="965"/>
              <a:ext cx="5734" cy="0"/>
            </a:xfrm>
            <a:prstGeom prst="line">
              <a:avLst/>
            </a:prstGeom>
            <a:ln w="3175" cap="flat" cmpd="sng">
              <a:solidFill>
                <a:srgbClr val="FFFFFF"/>
              </a:solidFill>
              <a:prstDash val="solid"/>
              <a:headEnd type="none" w="sm" len="sm"/>
              <a:tailEnd type="none" w="sm" len="sm"/>
            </a:ln>
          </p:spPr>
        </p:sp>
        <p:sp>
          <p:nvSpPr>
            <p:cNvPr id="1079" name="Line 58"/>
            <p:cNvSpPr/>
            <p:nvPr userDrawn="1"/>
          </p:nvSpPr>
          <p:spPr>
            <a:xfrm flipV="1">
              <a:off x="0" y="780"/>
              <a:ext cx="5760" cy="11"/>
            </a:xfrm>
            <a:prstGeom prst="line">
              <a:avLst/>
            </a:prstGeom>
            <a:ln w="3175" cap="flat" cmpd="sng">
              <a:solidFill>
                <a:srgbClr val="FFFFFF"/>
              </a:solidFill>
              <a:prstDash val="solid"/>
              <a:headEnd type="none" w="sm" len="sm"/>
              <a:tailEnd type="none" w="sm" len="sm"/>
            </a:ln>
          </p:spPr>
        </p:sp>
        <p:sp>
          <p:nvSpPr>
            <p:cNvPr id="1080" name="Line 59"/>
            <p:cNvSpPr/>
            <p:nvPr userDrawn="1"/>
          </p:nvSpPr>
          <p:spPr>
            <a:xfrm>
              <a:off x="0" y="661"/>
              <a:ext cx="5760" cy="7"/>
            </a:xfrm>
            <a:prstGeom prst="line">
              <a:avLst/>
            </a:prstGeom>
            <a:ln w="3175" cap="flat" cmpd="sng">
              <a:solidFill>
                <a:srgbClr val="FFFFFF"/>
              </a:solidFill>
              <a:prstDash val="solid"/>
              <a:headEnd type="none" w="sm" len="sm"/>
              <a:tailEnd type="none" w="sm" len="sm"/>
            </a:ln>
          </p:spPr>
        </p:sp>
        <p:sp>
          <p:nvSpPr>
            <p:cNvPr id="1081" name="Line 60"/>
            <p:cNvSpPr/>
            <p:nvPr userDrawn="1"/>
          </p:nvSpPr>
          <p:spPr>
            <a:xfrm flipV="1">
              <a:off x="0" y="558"/>
              <a:ext cx="5760" cy="17"/>
            </a:xfrm>
            <a:prstGeom prst="line">
              <a:avLst/>
            </a:prstGeom>
            <a:ln w="3175" cap="flat" cmpd="sng">
              <a:solidFill>
                <a:srgbClr val="FFFFFF"/>
              </a:solidFill>
              <a:prstDash val="solid"/>
              <a:headEnd type="none" w="sm" len="sm"/>
              <a:tailEnd type="none" w="sm" len="sm"/>
            </a:ln>
          </p:spPr>
        </p:sp>
        <p:sp>
          <p:nvSpPr>
            <p:cNvPr id="1082" name="Line 61"/>
            <p:cNvSpPr/>
            <p:nvPr userDrawn="1"/>
          </p:nvSpPr>
          <p:spPr>
            <a:xfrm>
              <a:off x="25" y="521"/>
              <a:ext cx="5735" cy="0"/>
            </a:xfrm>
            <a:prstGeom prst="line">
              <a:avLst/>
            </a:prstGeom>
            <a:ln w="3175" cap="flat" cmpd="sng">
              <a:solidFill>
                <a:srgbClr val="FFFFFF"/>
              </a:solidFill>
              <a:prstDash val="solid"/>
              <a:headEnd type="none" w="sm" len="sm"/>
              <a:tailEnd type="none" w="sm" len="sm"/>
            </a:ln>
          </p:spPr>
        </p:sp>
        <p:sp>
          <p:nvSpPr>
            <p:cNvPr id="1083" name="Line 62"/>
            <p:cNvSpPr/>
            <p:nvPr userDrawn="1"/>
          </p:nvSpPr>
          <p:spPr>
            <a:xfrm>
              <a:off x="0" y="482"/>
              <a:ext cx="5760" cy="0"/>
            </a:xfrm>
            <a:prstGeom prst="line">
              <a:avLst/>
            </a:prstGeom>
            <a:ln w="3175" cap="flat" cmpd="sng">
              <a:solidFill>
                <a:srgbClr val="FFFFFF"/>
              </a:solidFill>
              <a:prstDash val="solid"/>
              <a:headEnd type="none" w="sm" len="sm"/>
              <a:tailEnd type="none" w="sm" len="sm"/>
            </a:ln>
          </p:spPr>
        </p:sp>
      </p:grpSp>
      <p:sp>
        <p:nvSpPr>
          <p:cNvPr id="1027" name="Line 63"/>
          <p:cNvSpPr/>
          <p:nvPr/>
        </p:nvSpPr>
        <p:spPr>
          <a:xfrm flipH="1">
            <a:off x="-12700" y="712788"/>
            <a:ext cx="2339975" cy="0"/>
          </a:xfrm>
          <a:prstGeom prst="line">
            <a:avLst/>
          </a:prstGeom>
          <a:ln w="3175" cap="flat" cmpd="sng">
            <a:solidFill>
              <a:srgbClr val="FFFFFF"/>
            </a:solidFill>
            <a:prstDash val="solid"/>
            <a:headEnd type="none" w="sm" len="sm"/>
            <a:tailEnd type="none" w="sm" len="sm"/>
          </a:ln>
        </p:spPr>
      </p:sp>
      <p:sp>
        <p:nvSpPr>
          <p:cNvPr id="1028" name="Line 64"/>
          <p:cNvSpPr/>
          <p:nvPr/>
        </p:nvSpPr>
        <p:spPr>
          <a:xfrm flipH="1">
            <a:off x="-12700" y="712788"/>
            <a:ext cx="2339975" cy="349250"/>
          </a:xfrm>
          <a:prstGeom prst="line">
            <a:avLst/>
          </a:prstGeom>
          <a:ln w="3175" cap="flat" cmpd="sng">
            <a:solidFill>
              <a:srgbClr val="FFFFFF"/>
            </a:solidFill>
            <a:prstDash val="solid"/>
            <a:headEnd type="none" w="sm" len="sm"/>
            <a:tailEnd type="none" w="sm" len="sm"/>
          </a:ln>
        </p:spPr>
      </p:sp>
      <p:sp>
        <p:nvSpPr>
          <p:cNvPr id="1029" name="Line 65"/>
          <p:cNvSpPr/>
          <p:nvPr/>
        </p:nvSpPr>
        <p:spPr>
          <a:xfrm flipH="1">
            <a:off x="-12700" y="692150"/>
            <a:ext cx="2339975" cy="196850"/>
          </a:xfrm>
          <a:prstGeom prst="line">
            <a:avLst/>
          </a:prstGeom>
          <a:ln w="3175" cap="flat" cmpd="sng">
            <a:solidFill>
              <a:srgbClr val="FFFFFF"/>
            </a:solidFill>
            <a:prstDash val="solid"/>
            <a:headEnd type="none" w="sm" len="sm"/>
            <a:tailEnd type="none" w="sm" len="sm"/>
          </a:ln>
        </p:spPr>
      </p:sp>
      <p:sp>
        <p:nvSpPr>
          <p:cNvPr id="1030" name="Line 66"/>
          <p:cNvSpPr/>
          <p:nvPr/>
        </p:nvSpPr>
        <p:spPr>
          <a:xfrm>
            <a:off x="-12700" y="765175"/>
            <a:ext cx="9144000" cy="0"/>
          </a:xfrm>
          <a:prstGeom prst="line">
            <a:avLst/>
          </a:prstGeom>
          <a:ln w="3175" cap="flat" cmpd="sng">
            <a:solidFill>
              <a:srgbClr val="FFFFFF"/>
            </a:solidFill>
            <a:prstDash val="solid"/>
            <a:headEnd type="none" w="sm" len="sm"/>
            <a:tailEnd type="none" w="sm" len="sm"/>
          </a:ln>
        </p:spPr>
      </p:sp>
      <p:sp>
        <p:nvSpPr>
          <p:cNvPr id="1091" name="Freeform 67"/>
          <p:cNvSpPr/>
          <p:nvPr/>
        </p:nvSpPr>
        <p:spPr bwMode="gray">
          <a:xfrm>
            <a:off x="-12700" y="0"/>
            <a:ext cx="9156700" cy="2011363"/>
          </a:xfrm>
          <a:custGeom>
            <a:avLst/>
            <a:gdLst/>
            <a:ahLst/>
            <a:cxnLst>
              <a:cxn ang="0">
                <a:pos x="0" y="0"/>
              </a:cxn>
              <a:cxn ang="0">
                <a:pos x="0" y="688"/>
              </a:cxn>
              <a:cxn ang="0">
                <a:pos x="2008" y="492"/>
              </a:cxn>
              <a:cxn ang="0">
                <a:pos x="5768" y="1008"/>
              </a:cxn>
              <a:cxn ang="0">
                <a:pos x="5768" y="0"/>
              </a:cxn>
              <a:cxn ang="0">
                <a:pos x="0" y="0"/>
              </a:cxn>
            </a:cxnLst>
            <a:rect l="0" t="0" r="r" b="b"/>
            <a:pathLst>
              <a:path w="5768" h="1008">
                <a:moveTo>
                  <a:pt x="0" y="0"/>
                </a:moveTo>
                <a:lnTo>
                  <a:pt x="0" y="688"/>
                </a:lnTo>
                <a:cubicBezTo>
                  <a:pt x="72" y="682"/>
                  <a:pt x="776" y="535"/>
                  <a:pt x="2008" y="492"/>
                </a:cubicBezTo>
                <a:cubicBezTo>
                  <a:pt x="3240" y="449"/>
                  <a:pt x="4792" y="608"/>
                  <a:pt x="5768" y="1008"/>
                </a:cubicBezTo>
                <a:lnTo>
                  <a:pt x="5768" y="0"/>
                </a:lnTo>
                <a:lnTo>
                  <a:pt x="0" y="0"/>
                </a:lnTo>
                <a:close/>
              </a:path>
            </a:pathLst>
          </a:custGeom>
          <a:gradFill rotWithShape="1">
            <a:gsLst>
              <a:gs pos="0">
                <a:schemeClr val="hlink"/>
              </a:gs>
              <a:gs pos="100000">
                <a:schemeClr val="hlink">
                  <a:gamma/>
                  <a:shade val="63529"/>
                  <a:invGamma/>
                </a:schemeClr>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92" name="Freeform 68"/>
          <p:cNvSpPr/>
          <p:nvPr/>
        </p:nvSpPr>
        <p:spPr bwMode="gray">
          <a:xfrm>
            <a:off x="-12700" y="-12700"/>
            <a:ext cx="9156700" cy="1354138"/>
          </a:xfrm>
          <a:custGeom>
            <a:avLst/>
            <a:gdLst/>
            <a:ahLst/>
            <a:cxnLst>
              <a:cxn ang="0">
                <a:pos x="0" y="0"/>
              </a:cxn>
              <a:cxn ang="0">
                <a:pos x="0" y="767"/>
              </a:cxn>
              <a:cxn ang="0">
                <a:pos x="2104" y="448"/>
              </a:cxn>
              <a:cxn ang="0">
                <a:pos x="5768" y="848"/>
              </a:cxn>
              <a:cxn ang="0">
                <a:pos x="5760" y="8"/>
              </a:cxn>
              <a:cxn ang="0">
                <a:pos x="0" y="0"/>
              </a:cxn>
            </a:cxnLst>
            <a:rect l="0" t="0" r="r" b="b"/>
            <a:pathLst>
              <a:path w="5768" h="848">
                <a:moveTo>
                  <a:pt x="0" y="0"/>
                </a:moveTo>
                <a:lnTo>
                  <a:pt x="0" y="767"/>
                </a:lnTo>
                <a:cubicBezTo>
                  <a:pt x="72" y="760"/>
                  <a:pt x="879" y="496"/>
                  <a:pt x="2104" y="448"/>
                </a:cubicBezTo>
                <a:cubicBezTo>
                  <a:pt x="3330" y="401"/>
                  <a:pt x="4792" y="472"/>
                  <a:pt x="5768" y="848"/>
                </a:cubicBezTo>
                <a:lnTo>
                  <a:pt x="5760" y="8"/>
                </a:lnTo>
                <a:lnTo>
                  <a:pt x="0" y="0"/>
                </a:lnTo>
                <a:close/>
              </a:path>
            </a:pathLst>
          </a:custGeom>
          <a:gradFill rotWithShape="1">
            <a:gsLst>
              <a:gs pos="0">
                <a:schemeClr val="hlink">
                  <a:gamma/>
                  <a:shade val="63529"/>
                  <a:invGamma/>
                </a:schemeClr>
              </a:gs>
              <a:gs pos="100000">
                <a:schemeClr val="hlink"/>
              </a:gs>
            </a:gsLst>
            <a:lin ang="0" scaled="1"/>
          </a:gradFill>
          <a:ln w="9525">
            <a:noFill/>
            <a:round/>
          </a:ln>
          <a:effectLst/>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2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pic>
        <p:nvPicPr>
          <p:cNvPr id="1033" name="Picture 69" descr="figure07_o copy"/>
          <p:cNvPicPr>
            <a:picLocks noChangeAspect="1"/>
          </p:cNvPicPr>
          <p:nvPr/>
        </p:nvPicPr>
        <p:blipFill>
          <a:blip r:embed="rId14"/>
          <a:stretch>
            <a:fillRect/>
          </a:stretch>
        </p:blipFill>
        <p:spPr>
          <a:xfrm>
            <a:off x="600075" y="115888"/>
            <a:ext cx="1079500" cy="792162"/>
          </a:xfrm>
          <a:prstGeom prst="rect">
            <a:avLst/>
          </a:prstGeom>
          <a:noFill/>
          <a:ln w="9525">
            <a:noFill/>
          </a:ln>
        </p:spPr>
      </p:pic>
      <p:pic>
        <p:nvPicPr>
          <p:cNvPr id="1034" name="Picture 70" descr="figure07_b"/>
          <p:cNvPicPr>
            <a:picLocks noChangeAspect="1"/>
          </p:cNvPicPr>
          <p:nvPr/>
        </p:nvPicPr>
        <p:blipFill>
          <a:blip r:embed="rId15"/>
          <a:stretch>
            <a:fillRect/>
          </a:stretch>
        </p:blipFill>
        <p:spPr>
          <a:xfrm>
            <a:off x="-12700" y="333375"/>
            <a:ext cx="1439863" cy="1203325"/>
          </a:xfrm>
          <a:prstGeom prst="rect">
            <a:avLst/>
          </a:prstGeom>
          <a:noFill/>
          <a:ln w="9525">
            <a:noFill/>
          </a:ln>
        </p:spPr>
      </p:pic>
      <p:pic>
        <p:nvPicPr>
          <p:cNvPr id="1035" name="Picture 71" descr="figure07_g"/>
          <p:cNvPicPr>
            <a:picLocks noChangeAspect="1"/>
          </p:cNvPicPr>
          <p:nvPr/>
        </p:nvPicPr>
        <p:blipFill>
          <a:blip r:embed="rId16"/>
          <a:stretch>
            <a:fillRect/>
          </a:stretch>
        </p:blipFill>
        <p:spPr>
          <a:xfrm>
            <a:off x="1174750" y="404813"/>
            <a:ext cx="649288" cy="542925"/>
          </a:xfrm>
          <a:prstGeom prst="rect">
            <a:avLst/>
          </a:prstGeom>
          <a:noFill/>
          <a:ln w="9525">
            <a:noFill/>
          </a:ln>
        </p:spPr>
      </p:pic>
      <p:sp>
        <p:nvSpPr>
          <p:cNvPr id="1036" name="Rectangle 3"/>
          <p:cNvSpPr>
            <a:spLocks noGrp="1"/>
          </p:cNvSpPr>
          <p:nvPr>
            <p:ph type="body" idx="1"/>
          </p:nvPr>
        </p:nvSpPr>
        <p:spPr>
          <a:xfrm>
            <a:off x="776288" y="1347788"/>
            <a:ext cx="7758112" cy="4914900"/>
          </a:xfrm>
          <a:prstGeom prst="rect">
            <a:avLst/>
          </a:prstGeom>
          <a:noFill/>
          <a:ln w="9525">
            <a:noFill/>
          </a:ln>
        </p:spPr>
        <p:txBody>
          <a:bodyPr/>
          <a:p>
            <a:pPr lvl="0"/>
            <a:r>
              <a:rPr lang="en-US" altLang="en-US" dirty="0"/>
              <a:t>Click to edit Master text styles</a:t>
            </a:r>
            <a:endParaRPr lang="en-US" altLang="en-US" dirty="0"/>
          </a:p>
          <a:p>
            <a:pPr lvl="1"/>
            <a:r>
              <a:rPr lang="en-US" altLang="en-US" dirty="0"/>
              <a:t>Second level</a:t>
            </a:r>
            <a:endParaRPr lang="en-US" altLang="en-US" dirty="0"/>
          </a:p>
          <a:p>
            <a:pPr lvl="2"/>
            <a:r>
              <a:rPr lang="en-US" altLang="en-US" dirty="0"/>
              <a:t>Third level</a:t>
            </a:r>
            <a:endParaRPr lang="en-US" altLang="en-US" dirty="0"/>
          </a:p>
          <a:p>
            <a:pPr lvl="3"/>
            <a:r>
              <a:rPr lang="en-US" altLang="en-US" dirty="0"/>
              <a:t>Fourth level</a:t>
            </a:r>
            <a:endParaRPr lang="en-US" altLang="en-US" dirty="0"/>
          </a:p>
          <a:p>
            <a:pPr lvl="4"/>
            <a:r>
              <a:rPr lang="en-US" altLang="en-US" dirty="0"/>
              <a:t>Fifth level</a:t>
            </a:r>
            <a:endParaRPr lang="en-US" altLang="en-US" dirty="0"/>
          </a:p>
        </p:txBody>
      </p:sp>
      <p:sp>
        <p:nvSpPr>
          <p:cNvPr id="2" name="Rectangle 4"/>
          <p:cNvSpPr>
            <a:spLocks noGrp="1" noChangeArrowheads="1"/>
          </p:cNvSpPr>
          <p:nvPr>
            <p:ph type="dt" sz="half" idx="2"/>
          </p:nvPr>
        </p:nvSpPr>
        <p:spPr bwMode="auto">
          <a:xfrm>
            <a:off x="457200" y="6429375"/>
            <a:ext cx="2133600" cy="320675"/>
          </a:xfrm>
          <a:prstGeom prst="rect">
            <a:avLst/>
          </a:prstGeom>
          <a:noFill/>
          <a:ln w="9525">
            <a:noFill/>
            <a:miter lim="800000"/>
          </a:ln>
          <a:effectLst/>
        </p:spPr>
        <p:txBody>
          <a:bodyPr vert="horz" wrap="square" lIns="91440" tIns="45720" rIns="91440" bIns="45720" numCol="1" anchor="t" anchorCtr="0" compatLnSpc="1"/>
          <a:lstStyle>
            <a:lvl1pPr eaLnBrk="1" hangingPunct="1">
              <a:defRPr sz="1400" b="0">
                <a:latin typeface="Arial" panose="020B0604020202020204" pitchFamily="34" charset="0"/>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3"/>
          </p:nvPr>
        </p:nvSpPr>
        <p:spPr bwMode="auto">
          <a:xfrm>
            <a:off x="3124200" y="6429375"/>
            <a:ext cx="2895600" cy="320675"/>
          </a:xfrm>
          <a:prstGeom prst="rect">
            <a:avLst/>
          </a:prstGeom>
          <a:noFill/>
          <a:ln w="9525">
            <a:noFill/>
            <a:miter lim="800000"/>
          </a:ln>
          <a:effectLst/>
        </p:spPr>
        <p:txBody>
          <a:bodyPr vert="horz" wrap="square" lIns="91440" tIns="45720" rIns="91440" bIns="45720" numCol="1" anchor="t" anchorCtr="0" compatLnSpc="1"/>
          <a:lstStyle>
            <a:lvl1pPr algn="ctr" eaLnBrk="1" hangingPunct="1">
              <a:defRPr sz="1400" b="0">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Rectangle 6"/>
          <p:cNvSpPr>
            <a:spLocks noGrp="1" noChangeArrowheads="1"/>
          </p:cNvSpPr>
          <p:nvPr>
            <p:ph type="sldNum" sz="quarter" idx="4"/>
          </p:nvPr>
        </p:nvSpPr>
        <p:spPr bwMode="auto">
          <a:xfrm>
            <a:off x="6553200" y="6429375"/>
            <a:ext cx="2133600" cy="320675"/>
          </a:xfrm>
          <a:prstGeom prst="rect">
            <a:avLst/>
          </a:prstGeom>
          <a:noFill/>
          <a:ln w="9525">
            <a:noFill/>
            <a:miter lim="800000"/>
          </a:ln>
          <a:effectLst/>
        </p:spPr>
        <p:txBody>
          <a:bodyPr vert="horz" wrap="square" lIns="91440" tIns="45720" rIns="91440" bIns="45720" numCol="1" anchor="t" anchorCtr="0" compatLnSpc="1"/>
          <a:lstStyle>
            <a:lvl1pPr algn="r" eaLnBrk="1" hangingPunct="1">
              <a:defRPr sz="1400" b="0"/>
            </a:lvl1pPr>
          </a:lstStyle>
          <a:p>
            <a:pPr marL="0" marR="0" lvl="0" indent="0" algn="r" defTabSz="914400" rtl="0" eaLnBrk="1" fontAlgn="base" latinLnBrk="0" hangingPunct="1">
              <a:lnSpc>
                <a:spcPct val="100000"/>
              </a:lnSpc>
              <a:spcBef>
                <a:spcPct val="0"/>
              </a:spcBef>
              <a:spcAft>
                <a:spcPct val="0"/>
              </a:spcAft>
              <a:buClrTx/>
              <a:buSzTx/>
              <a:buFontTx/>
              <a:buNone/>
              <a:defRPr/>
            </a:pPr>
            <a:fld id="{E7EFAE99-0960-44D7-B577-26A4D51DBF08}" type="slidenum">
              <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rPr>
            </a:fld>
            <a:endParaRPr kumimoji="0" lang="en-US" alt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40" name="Rectangle 2"/>
          <p:cNvSpPr>
            <a:spLocks noGrp="1"/>
          </p:cNvSpPr>
          <p:nvPr>
            <p:ph type="title"/>
          </p:nvPr>
        </p:nvSpPr>
        <p:spPr>
          <a:xfrm>
            <a:off x="1485900" y="209550"/>
            <a:ext cx="7391400" cy="563563"/>
          </a:xfrm>
          <a:prstGeom prst="rect">
            <a:avLst/>
          </a:prstGeom>
          <a:noFill/>
          <a:ln w="9525">
            <a:noFill/>
          </a:ln>
        </p:spPr>
        <p:txBody>
          <a:bodyPr anchor="ctr" anchorCtr="0"/>
          <a:p>
            <a:pPr lvl="0"/>
            <a:r>
              <a:rPr lang="en-US" altLang="en-US" dirty="0"/>
              <a:t>Click to edit Master title style</a:t>
            </a:r>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ctr" rtl="0" eaLnBrk="0" fontAlgn="base" hangingPunct="0">
        <a:spcBef>
          <a:spcPct val="0"/>
        </a:spcBef>
        <a:spcAft>
          <a:spcPct val="0"/>
        </a:spcAft>
        <a:defRPr sz="3200" b="1">
          <a:solidFill>
            <a:srgbClr val="FFFFFF"/>
          </a:solidFill>
          <a:latin typeface="+mj-lt"/>
          <a:ea typeface="+mj-ea"/>
          <a:cs typeface="+mj-cs"/>
        </a:defRPr>
      </a:lvl1pPr>
      <a:lvl2pPr algn="ctr" rtl="0" eaLnBrk="0" fontAlgn="base" hangingPunct="0">
        <a:spcBef>
          <a:spcPct val="0"/>
        </a:spcBef>
        <a:spcAft>
          <a:spcPct val="0"/>
        </a:spcAft>
        <a:defRPr sz="3200" b="1">
          <a:solidFill>
            <a:srgbClr val="FFFFFF"/>
          </a:solidFill>
          <a:latin typeface="Verdana" panose="020B0604030504040204" pitchFamily="34" charset="0"/>
        </a:defRPr>
      </a:lvl2pPr>
      <a:lvl3pPr algn="ctr" rtl="0" eaLnBrk="0" fontAlgn="base" hangingPunct="0">
        <a:spcBef>
          <a:spcPct val="0"/>
        </a:spcBef>
        <a:spcAft>
          <a:spcPct val="0"/>
        </a:spcAft>
        <a:defRPr sz="3200" b="1">
          <a:solidFill>
            <a:srgbClr val="FFFFFF"/>
          </a:solidFill>
          <a:latin typeface="Verdana" panose="020B0604030504040204" pitchFamily="34" charset="0"/>
        </a:defRPr>
      </a:lvl3pPr>
      <a:lvl4pPr algn="ctr" rtl="0" eaLnBrk="0" fontAlgn="base" hangingPunct="0">
        <a:spcBef>
          <a:spcPct val="0"/>
        </a:spcBef>
        <a:spcAft>
          <a:spcPct val="0"/>
        </a:spcAft>
        <a:defRPr sz="3200" b="1">
          <a:solidFill>
            <a:srgbClr val="FFFFFF"/>
          </a:solidFill>
          <a:latin typeface="Verdana" panose="020B0604030504040204" pitchFamily="34" charset="0"/>
        </a:defRPr>
      </a:lvl4pPr>
      <a:lvl5pPr algn="ctr" rtl="0" eaLnBrk="0" fontAlgn="base" hangingPunct="0">
        <a:spcBef>
          <a:spcPct val="0"/>
        </a:spcBef>
        <a:spcAft>
          <a:spcPct val="0"/>
        </a:spcAft>
        <a:defRPr sz="3200" b="1">
          <a:solidFill>
            <a:srgbClr val="FFFFFF"/>
          </a:solidFill>
          <a:latin typeface="Verdana" panose="020B0604030504040204" pitchFamily="34" charset="0"/>
        </a:defRPr>
      </a:lvl5pPr>
      <a:lvl6pPr marL="457200" algn="ctr" rtl="0" fontAlgn="base">
        <a:spcBef>
          <a:spcPct val="0"/>
        </a:spcBef>
        <a:spcAft>
          <a:spcPct val="0"/>
        </a:spcAft>
        <a:defRPr sz="3200" b="1">
          <a:solidFill>
            <a:srgbClr val="FFFFFF"/>
          </a:solidFill>
          <a:latin typeface="Verdana" panose="020B0604030504040204" pitchFamily="34" charset="0"/>
        </a:defRPr>
      </a:lvl6pPr>
      <a:lvl7pPr marL="914400" algn="ctr" rtl="0" fontAlgn="base">
        <a:spcBef>
          <a:spcPct val="0"/>
        </a:spcBef>
        <a:spcAft>
          <a:spcPct val="0"/>
        </a:spcAft>
        <a:defRPr sz="3200" b="1">
          <a:solidFill>
            <a:srgbClr val="FFFFFF"/>
          </a:solidFill>
          <a:latin typeface="Verdana" panose="020B0604030504040204" pitchFamily="34" charset="0"/>
        </a:defRPr>
      </a:lvl7pPr>
      <a:lvl8pPr marL="1371600" algn="ctr" rtl="0" fontAlgn="base">
        <a:spcBef>
          <a:spcPct val="0"/>
        </a:spcBef>
        <a:spcAft>
          <a:spcPct val="0"/>
        </a:spcAft>
        <a:defRPr sz="3200" b="1">
          <a:solidFill>
            <a:srgbClr val="FFFFFF"/>
          </a:solidFill>
          <a:latin typeface="Verdana" panose="020B0604030504040204" pitchFamily="34" charset="0"/>
        </a:defRPr>
      </a:lvl8pPr>
      <a:lvl9pPr marL="1828800" algn="ctr" rtl="0" fontAlgn="base">
        <a:spcBef>
          <a:spcPct val="0"/>
        </a:spcBef>
        <a:spcAft>
          <a:spcPct val="0"/>
        </a:spcAft>
        <a:defRPr sz="3200" b="1">
          <a:solidFill>
            <a:srgbClr val="FFFFFF"/>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Arial" panose="020B0604020202020204" pitchFamily="34" charset="0"/>
        </a:defRPr>
      </a:lvl6pPr>
      <a:lvl7pPr marL="2971800" indent="-228600" algn="l" rtl="0" fontAlgn="base">
        <a:spcBef>
          <a:spcPct val="20000"/>
        </a:spcBef>
        <a:spcAft>
          <a:spcPct val="0"/>
        </a:spcAft>
        <a:buChar char="»"/>
        <a:defRPr sz="2000">
          <a:solidFill>
            <a:schemeClr val="tx1"/>
          </a:solidFill>
          <a:latin typeface="Arial" panose="020B0604020202020204" pitchFamily="34" charset="0"/>
        </a:defRPr>
      </a:lvl7pPr>
      <a:lvl8pPr marL="3429000" indent="-228600" algn="l" rtl="0" fontAlgn="base">
        <a:spcBef>
          <a:spcPct val="20000"/>
        </a:spcBef>
        <a:spcAft>
          <a:spcPct val="0"/>
        </a:spcAft>
        <a:buChar char="»"/>
        <a:defRPr sz="2000">
          <a:solidFill>
            <a:schemeClr val="tx1"/>
          </a:solidFill>
          <a:latin typeface="Arial" panose="020B0604020202020204" pitchFamily="34" charset="0"/>
        </a:defRPr>
      </a:lvl8pPr>
      <a:lvl9pPr marL="3886200" indent="-228600" algn="l" rtl="0" fontAlgn="base">
        <a:spcBef>
          <a:spcPct val="20000"/>
        </a:spcBef>
        <a:spcAft>
          <a:spcPct val="0"/>
        </a:spcAft>
        <a:buChar char="»"/>
        <a:defRPr sz="2000">
          <a:solidFill>
            <a:schemeClr val="tx1"/>
          </a:solidFill>
          <a:latin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0.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7.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8.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8.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6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9.jpe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mailto:Ngmhao1978@gmail.com"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2" name="Rectangle 2"/>
          <p:cNvSpPr>
            <a:spLocks noGrp="1"/>
          </p:cNvSpPr>
          <p:nvPr>
            <p:ph type="title"/>
          </p:nvPr>
        </p:nvSpPr>
        <p:spPr>
          <a:xfrm>
            <a:off x="827088" y="0"/>
            <a:ext cx="7391400" cy="692150"/>
          </a:xfrm>
          <a:ln/>
        </p:spPr>
        <p:txBody>
          <a:bodyPr vert="horz" wrap="square" lIns="91440" tIns="45720" rIns="91440" bIns="45720" anchor="ctr" anchorCtr="0"/>
          <a:p>
            <a:pPr/>
            <a:r>
              <a:rPr lang="en-US" altLang="en-US" sz="2400" dirty="0">
                <a:solidFill>
                  <a:srgbClr val="FFFF00"/>
                </a:solidFill>
                <a:latin typeface="Times New Roman" panose="02020603050405020304" pitchFamily="18" charset="0"/>
                <a:ea typeface="+mj-ea"/>
                <a:cs typeface="Times New Roman" panose="02020603050405020304" pitchFamily="18" charset="0"/>
              </a:rPr>
              <a:t>HẢI QUAN VIỆT NAM</a:t>
            </a:r>
            <a:endParaRPr lang="en-US" altLang="en-US" sz="2400" dirty="0">
              <a:solidFill>
                <a:srgbClr val="FFFF00"/>
              </a:solidFill>
              <a:latin typeface="Times New Roman" panose="02020603050405020304" pitchFamily="18" charset="0"/>
              <a:ea typeface="Times New Roman" panose="02020603050405020304" pitchFamily="18" charset="0"/>
              <a:cs typeface="+mj-cs"/>
            </a:endParaRPr>
          </a:p>
        </p:txBody>
      </p:sp>
      <p:sp>
        <p:nvSpPr>
          <p:cNvPr id="5123" name="AutoShape 8"/>
          <p:cNvSpPr>
            <a:spLocks noChangeAspect="1" noTextEdit="1"/>
          </p:cNvSpPr>
          <p:nvPr/>
        </p:nvSpPr>
        <p:spPr>
          <a:xfrm flipH="1">
            <a:off x="4868863" y="3252788"/>
            <a:ext cx="909637" cy="1244600"/>
          </a:xfrm>
          <a:prstGeom prst="rect">
            <a:avLst/>
          </a:prstGeom>
          <a:noFill/>
          <a:ln w="9525">
            <a:noFill/>
          </a:ln>
        </p:spPr>
        <p:txBody>
          <a:bodyPr/>
          <a:p>
            <a:endParaRPr lang="en-US"/>
          </a:p>
        </p:txBody>
      </p:sp>
      <p:sp>
        <p:nvSpPr>
          <p:cNvPr id="5124" name="Text Box 21"/>
          <p:cNvSpPr txBox="1"/>
          <p:nvPr/>
        </p:nvSpPr>
        <p:spPr>
          <a:xfrm>
            <a:off x="1662113" y="2843213"/>
            <a:ext cx="5762625" cy="5191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ctr" eaLnBrk="1" hangingPunct="1">
              <a:spcBef>
                <a:spcPct val="0"/>
              </a:spcBef>
              <a:buClrTx/>
              <a:buFontTx/>
              <a:buNone/>
            </a:pPr>
            <a:r>
              <a:rPr lang="en-US" altLang="en-US" b="1" dirty="0">
                <a:latin typeface="Times New Roman" panose="02020603050405020304" pitchFamily="18" charset="0"/>
              </a:rPr>
              <a:t>BÀI GIẢNG </a:t>
            </a:r>
            <a:endParaRPr lang="en-US" altLang="en-US" b="1" dirty="0">
              <a:latin typeface="Times New Roman" panose="02020603050405020304" pitchFamily="18" charset="0"/>
            </a:endParaRPr>
          </a:p>
        </p:txBody>
      </p:sp>
      <p:sp>
        <p:nvSpPr>
          <p:cNvPr id="5125" name="Text Box 22"/>
          <p:cNvSpPr txBox="1"/>
          <p:nvPr/>
        </p:nvSpPr>
        <p:spPr>
          <a:xfrm>
            <a:off x="0" y="3429000"/>
            <a:ext cx="8820150" cy="12509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ctr" eaLnBrk="1" hangingPunct="1">
              <a:spcBef>
                <a:spcPct val="0"/>
              </a:spcBef>
              <a:buClrTx/>
              <a:buFontTx/>
              <a:buNone/>
            </a:pPr>
            <a:r>
              <a:rPr lang="en-US" altLang="en-US" sz="3800" b="1" dirty="0">
                <a:solidFill>
                  <a:srgbClr val="FF0000"/>
                </a:solidFill>
                <a:latin typeface="Times New Roman" panose="02020603050405020304" pitchFamily="18" charset="0"/>
              </a:rPr>
              <a:t>CHÍNH SÁCH THUẾ ĐỐI VỚI HÀNG HÓA XUẤT KHẨU, NHẬP KHẨU</a:t>
            </a:r>
            <a:endParaRPr lang="en-US" altLang="en-US" sz="3800" dirty="0">
              <a:solidFill>
                <a:srgbClr val="FF0000"/>
              </a:solidFill>
              <a:latin typeface="Arial" panose="020B0604020202020204" pitchFamily="34" charset="0"/>
            </a:endParaRPr>
          </a:p>
        </p:txBody>
      </p:sp>
      <p:sp>
        <p:nvSpPr>
          <p:cNvPr id="5126" name="Rectangle 29"/>
          <p:cNvSpPr/>
          <p:nvPr/>
        </p:nvSpPr>
        <p:spPr>
          <a:xfrm>
            <a:off x="1219200" y="6477000"/>
            <a:ext cx="6705600" cy="381000"/>
          </a:xfrm>
          <a:prstGeom prst="rect">
            <a:avLst/>
          </a:prstGeom>
          <a:noFill/>
          <a:ln w="9525">
            <a:noFill/>
          </a:ln>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ctr" eaLnBrk="1" hangingPunct="1">
              <a:lnSpc>
                <a:spcPct val="90000"/>
              </a:lnSpc>
              <a:buNone/>
            </a:pPr>
            <a:r>
              <a:rPr lang="en-US" altLang="en-US" sz="1700" b="1" dirty="0">
                <a:solidFill>
                  <a:srgbClr val="3B4A1F"/>
                </a:solidFill>
                <a:latin typeface="Times New Roman" panose="02020603050405020304" pitchFamily="18" charset="0"/>
              </a:rPr>
              <a:t>HÀ NỘI, 03/2019</a:t>
            </a:r>
            <a:endParaRPr lang="en-US" altLang="en-US" sz="1700" b="1" dirty="0">
              <a:solidFill>
                <a:srgbClr val="3B4A1F"/>
              </a:solidFill>
              <a:latin typeface="Times New Roman" panose="02020603050405020304" pitchFamily="18" charset="0"/>
            </a:endParaRPr>
          </a:p>
        </p:txBody>
      </p:sp>
      <p:pic>
        <p:nvPicPr>
          <p:cNvPr id="5127" name="Picture 11" descr="logo%202_101023"/>
          <p:cNvPicPr>
            <a:picLocks noChangeAspect="1"/>
          </p:cNvPicPr>
          <p:nvPr/>
        </p:nvPicPr>
        <p:blipFill>
          <a:blip r:embed="rId1"/>
          <a:stretch>
            <a:fillRect/>
          </a:stretch>
        </p:blipFill>
        <p:spPr>
          <a:xfrm>
            <a:off x="3500438" y="1071563"/>
            <a:ext cx="1938337" cy="1789112"/>
          </a:xfrm>
          <a:prstGeom prst="rect">
            <a:avLst/>
          </a:prstGeom>
          <a:noFill/>
          <a:ln w="9525">
            <a:noFill/>
          </a:ln>
        </p:spPr>
      </p:pic>
      <p:sp>
        <p:nvSpPr>
          <p:cNvPr id="8" name="Rectangle 7"/>
          <p:cNvSpPr/>
          <p:nvPr/>
        </p:nvSpPr>
        <p:spPr>
          <a:xfrm>
            <a:off x="4714875" y="4872038"/>
            <a:ext cx="4000500" cy="1282700"/>
          </a:xfrm>
          <a:prstGeom prst="rect">
            <a:avLst/>
          </a:prstGeom>
        </p:spPr>
        <p:txBody>
          <a:bodyPr>
            <a:spAutoFit/>
          </a:bodyPr>
          <a:p>
            <a:pPr eaLnBrk="1" hangingPunct="1">
              <a:buNone/>
            </a:pPr>
            <a:r>
              <a:rPr sz="2600" b="0" dirty="0">
                <a:solidFill>
                  <a:srgbClr val="0A0AFF"/>
                </a:solidFill>
                <a:latin typeface="Times New Roman" panose="02020603050405020304" pitchFamily="18" charset="0"/>
                <a:cs typeface="Times New Roman" panose="02020603050405020304" pitchFamily="18" charset="0"/>
              </a:rPr>
              <a:t>Người trình b</a:t>
            </a:r>
            <a:r>
              <a:rPr sz="2600" b="0" dirty="0">
                <a:solidFill>
                  <a:srgbClr val="0A0AFF"/>
                </a:solidFill>
                <a:latin typeface="Times New Roman" panose="02020603050405020304" pitchFamily="18" charset="0"/>
                <a:ea typeface="Times New Roman" panose="02020603050405020304" pitchFamily="18" charset="0"/>
              </a:rPr>
              <a:t>à</a:t>
            </a:r>
            <a:r>
              <a:rPr sz="2600" b="0" dirty="0">
                <a:solidFill>
                  <a:srgbClr val="0A0AFF"/>
                </a:solidFill>
                <a:latin typeface="Times New Roman" panose="02020603050405020304" pitchFamily="18" charset="0"/>
                <a:cs typeface="Times New Roman" panose="02020603050405020304" pitchFamily="18" charset="0"/>
              </a:rPr>
              <a:t>y:</a:t>
            </a:r>
            <a:endParaRPr sz="2600" b="0" dirty="0">
              <a:solidFill>
                <a:srgbClr val="0A0AFF"/>
              </a:solidFill>
              <a:latin typeface="Times New Roman" panose="02020603050405020304" pitchFamily="18" charset="0"/>
              <a:cs typeface="Times New Roman" panose="02020603050405020304" pitchFamily="18" charset="0"/>
            </a:endParaRPr>
          </a:p>
          <a:p>
            <a:pPr eaLnBrk="1" hangingPunct="1">
              <a:buNone/>
            </a:pPr>
            <a:r>
              <a:rPr sz="2600" b="0" dirty="0">
                <a:solidFill>
                  <a:srgbClr val="0A0AFF"/>
                </a:solidFill>
                <a:latin typeface="Times New Roman" panose="02020603050405020304" pitchFamily="18" charset="0"/>
                <a:cs typeface="Times New Roman" panose="02020603050405020304" pitchFamily="18" charset="0"/>
              </a:rPr>
              <a:t>Ths: </a:t>
            </a:r>
            <a:r>
              <a:rPr sz="2600" dirty="0">
                <a:solidFill>
                  <a:srgbClr val="0A0AFF"/>
                </a:solidFill>
                <a:latin typeface="Times New Roman" panose="02020603050405020304" pitchFamily="18" charset="0"/>
                <a:cs typeface="Times New Roman" panose="02020603050405020304" pitchFamily="18" charset="0"/>
              </a:rPr>
              <a:t>Nguyễn Mạnh Hảo</a:t>
            </a:r>
            <a:endParaRPr sz="2600" dirty="0">
              <a:solidFill>
                <a:srgbClr val="0A0AFF"/>
              </a:solidFill>
              <a:latin typeface="Times New Roman" panose="02020603050405020304" pitchFamily="18" charset="0"/>
              <a:cs typeface="Times New Roman" panose="02020603050405020304" pitchFamily="18" charset="0"/>
            </a:endParaRPr>
          </a:p>
          <a:p>
            <a:pPr eaLnBrk="1" hangingPunct="1">
              <a:buNone/>
            </a:pPr>
            <a:r>
              <a:rPr sz="2600" b="0" dirty="0">
                <a:solidFill>
                  <a:srgbClr val="0A0AFF"/>
                </a:solidFill>
                <a:latin typeface="Times New Roman" panose="02020603050405020304" pitchFamily="18" charset="0"/>
                <a:cs typeface="Times New Roman" panose="02020603050405020304" pitchFamily="18" charset="0"/>
              </a:rPr>
              <a:t>Đơn vị: Tổng cục Hải quan</a:t>
            </a:r>
            <a:endParaRPr sz="2600" dirty="0">
              <a:latin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5362"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NHỮNG VẤN ĐỀ CƠ BẢN VỀ THUẾ</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a:spLocks noChangeArrowheads="1"/>
          </p:cNvSpPr>
          <p:nvPr/>
        </p:nvSpPr>
        <p:spPr bwMode="auto">
          <a:xfrm>
            <a:off x="179388" y="1109663"/>
            <a:ext cx="8248650" cy="1958975"/>
          </a:xfrm>
          <a:prstGeom prst="rect">
            <a:avLst/>
          </a:prstGeom>
          <a:noFill/>
          <a:ln w="9525">
            <a:noFill/>
            <a:miter lim="800000"/>
          </a:ln>
        </p:spPr>
        <p:txBody>
          <a:bodyPr>
            <a:spAutoFit/>
          </a:bodyPr>
          <a:p>
            <a:pPr algn="just" eaLnBrk="1" hangingPunct="1">
              <a:lnSpc>
                <a:spcPct val="90000"/>
              </a:lnSpc>
              <a:spcBef>
                <a:spcPct val="20000"/>
              </a:spcBef>
              <a:buFont typeface="Wingdings" panose="05000000000000000000" pitchFamily="2" charset="2"/>
              <a:buChar char="v"/>
            </a:pPr>
            <a:r>
              <a:rPr lang="en-US" altLang="en-US" sz="2900" dirty="0">
                <a:solidFill>
                  <a:srgbClr val="FF0000"/>
                </a:solidFill>
                <a:latin typeface="Times New Roman" panose="02020603050405020304" pitchFamily="18" charset="0"/>
                <a:cs typeface="Times New Roman" panose="02020603050405020304" pitchFamily="18" charset="0"/>
              </a:rPr>
              <a:t> Thời hạn nộp thuế (Điều 42 TT38)</a:t>
            </a:r>
            <a:endParaRPr lang="en-US" altLang="en-US" sz="2900"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20000"/>
              </a:spcBef>
              <a:buAutoNum type="arabicPeriod"/>
            </a:pPr>
            <a:r>
              <a:rPr lang="en-US" altLang="en-US" sz="2600" b="0" dirty="0">
                <a:solidFill>
                  <a:srgbClr val="101BF4"/>
                </a:solidFill>
                <a:latin typeface="Times New Roman" panose="02020603050405020304" pitchFamily="18" charset="0"/>
              </a:rPr>
              <a:t>Thời hạn nộp thuế chậm nhất là ngày cuối cùng của nộp hồ sơ khai thuế (nộp thuế ngay).</a:t>
            </a:r>
            <a:endParaRPr lang="en-US" altLang="en-US" sz="2600" b="0" dirty="0">
              <a:solidFill>
                <a:srgbClr val="101BF4"/>
              </a:solidFill>
              <a:latin typeface="Times New Roman" panose="02020603050405020304" pitchFamily="18" charset="0"/>
            </a:endParaRPr>
          </a:p>
          <a:p>
            <a:pPr algn="just" eaLnBrk="1" hangingPunct="1">
              <a:spcBef>
                <a:spcPct val="20000"/>
              </a:spcBef>
              <a:buAutoNum type="arabicPeriod"/>
            </a:pPr>
            <a:endParaRPr lang="en-US" altLang="en-US" b="0" dirty="0">
              <a:solidFill>
                <a:srgbClr val="101BF4"/>
              </a:solidFill>
              <a:latin typeface="Times New Roman" panose="02020603050405020304" pitchFamily="18" charset="0"/>
            </a:endParaRPr>
          </a:p>
        </p:txBody>
      </p:sp>
      <p:pic>
        <p:nvPicPr>
          <p:cNvPr id="15364" name="Picture 3" descr="image_gallery.jpg"/>
          <p:cNvPicPr>
            <a:picLocks noChangeAspect="1"/>
          </p:cNvPicPr>
          <p:nvPr/>
        </p:nvPicPr>
        <p:blipFill>
          <a:blip r:embed="rId1"/>
          <a:stretch>
            <a:fillRect/>
          </a:stretch>
        </p:blipFill>
        <p:spPr>
          <a:xfrm>
            <a:off x="4500563" y="2492375"/>
            <a:ext cx="4737100" cy="4116388"/>
          </a:xfrm>
          <a:prstGeom prst="rect">
            <a:avLst/>
          </a:prstGeom>
          <a:noFill/>
          <a:ln w="9525">
            <a:noFill/>
          </a:ln>
        </p:spPr>
      </p:pic>
      <p:sp>
        <p:nvSpPr>
          <p:cNvPr id="2" name="Rectangle 1"/>
          <p:cNvSpPr/>
          <p:nvPr/>
        </p:nvSpPr>
        <p:spPr>
          <a:xfrm>
            <a:off x="179388" y="2565400"/>
            <a:ext cx="4032250" cy="3773488"/>
          </a:xfrm>
          <a:prstGeom prst="rect">
            <a:avLst/>
          </a:prstGeom>
        </p:spPr>
        <p:txBody>
          <a:bodyPr>
            <a:spAutoFit/>
          </a:bodyPr>
          <a:lstStyle/>
          <a:p>
            <a:pPr marL="514350" marR="0" lvl="0" indent="-514350" algn="just" defTabSz="914400" rtl="0" eaLnBrk="1" fontAlgn="base" latinLnBrk="0" hangingPunct="1">
              <a:lnSpc>
                <a:spcPct val="100000"/>
              </a:lnSpc>
              <a:spcBef>
                <a:spcPct val="20000"/>
              </a:spcBef>
              <a:spcAft>
                <a:spcPct val="0"/>
              </a:spcAft>
              <a:buClrTx/>
              <a:buSzTx/>
              <a:buFontTx/>
              <a:buNone/>
              <a:defRPr/>
            </a:pP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2.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Phải</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nộp</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thuế</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trước</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khi</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thông</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quan</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giải</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phóng</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hàng</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a:t>
            </a:r>
            <a:endPar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endParaRPr>
          </a:p>
          <a:p>
            <a:pPr marL="0" marR="0" lvl="0" indent="0" algn="just" defTabSz="914400" rtl="0" eaLnBrk="1" fontAlgn="base" latinLnBrk="0" hangingPunct="1">
              <a:lnSpc>
                <a:spcPct val="100000"/>
              </a:lnSpc>
              <a:spcBef>
                <a:spcPct val="20000"/>
              </a:spcBef>
              <a:spcAft>
                <a:spcPct val="0"/>
              </a:spcAft>
              <a:buClrTx/>
              <a:buSzTx/>
              <a:buFontTx/>
              <a:buNone/>
              <a:defRPr/>
            </a:pP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Nếu</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được</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bảo</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lãnh</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thì</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thời</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hạn</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nộp</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thuế</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là</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thời</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hạn</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bảo</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lãnh</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tối</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đa</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30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ngày</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Chú</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ý: DN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vẫn</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phải</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nộp</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thuế</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chậm</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nộp</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kể</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từ</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ngày</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thông</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quan</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giải</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phóng</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 </a:t>
            </a:r>
            <a:r>
              <a:rPr kumimoji="0" lang="en-US" altLang="en-US" sz="2600" b="0" i="0" u="none" strike="noStrike" kern="1200" cap="none" spc="0" normalizeH="0" baseline="0" noProof="0" dirty="0" err="1">
                <a:ln>
                  <a:noFill/>
                </a:ln>
                <a:solidFill>
                  <a:srgbClr val="101BF4"/>
                </a:solidFill>
                <a:effectLst/>
                <a:uLnTx/>
                <a:uFillTx/>
                <a:latin typeface="Times New Roman" panose="02020603050405020304" pitchFamily="18" charset="0"/>
                <a:ea typeface="+mn-ea"/>
                <a:cs typeface="+mn-cs"/>
              </a:rPr>
              <a:t>hàng</a:t>
            </a:r>
            <a:r>
              <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rPr>
              <a:t>.</a:t>
            </a:r>
            <a:endParaRPr kumimoji="0" lang="en-US" altLang="en-US" sz="2600" b="0" i="0" u="none" strike="noStrike" kern="1200" cap="none" spc="0" normalizeH="0" baseline="0" noProof="0" dirty="0">
              <a:ln>
                <a:noFill/>
              </a:ln>
              <a:solidFill>
                <a:srgbClr val="101BF4"/>
              </a:solidFill>
              <a:effectLst/>
              <a:uLnTx/>
              <a:uFillTx/>
              <a:latin typeface="Times New Roman" panose="02020603050405020304" pitchFamily="18" charset="0"/>
              <a:ea typeface="+mn-ea"/>
              <a:cs typeface="+mn-cs"/>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charRg st="34" end="12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charRg st="0" end="5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charRg st="56" end="2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NHỮNG VẤN ĐỀ CƠ BẢN VỀ THUẾ</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p:nvPr/>
        </p:nvSpPr>
        <p:spPr>
          <a:xfrm>
            <a:off x="428625" y="981075"/>
            <a:ext cx="8286750" cy="51482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buClrTx/>
            </a:pPr>
            <a:r>
              <a:rPr lang="en-US" altLang="en-US" sz="2900" b="1" dirty="0">
                <a:solidFill>
                  <a:srgbClr val="FF0000"/>
                </a:solidFill>
                <a:latin typeface="Times New Roman" panose="02020603050405020304" pitchFamily="18" charset="0"/>
                <a:cs typeface="Times New Roman" panose="02020603050405020304" pitchFamily="18" charset="0"/>
              </a:rPr>
              <a:t> Kiểm tra thuế:</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buClrTx/>
              <a:buFontTx/>
              <a:buNone/>
            </a:pPr>
            <a:r>
              <a:rPr lang="en-US" altLang="en-US" i="1" dirty="0">
                <a:solidFill>
                  <a:srgbClr val="101BF4"/>
                </a:solidFill>
                <a:latin typeface="Times New Roman" panose="02020603050405020304" pitchFamily="18" charset="0"/>
              </a:rPr>
              <a:t>1. Kiểm tra trong quá trình làm thủ tục Hải quan:</a:t>
            </a:r>
            <a:endParaRPr lang="en-US" altLang="en-US" i="1" dirty="0">
              <a:solidFill>
                <a:srgbClr val="101BF4"/>
              </a:solidFill>
              <a:latin typeface="Times New Roman" panose="02020603050405020304" pitchFamily="18" charset="0"/>
            </a:endParaRPr>
          </a:p>
          <a:p>
            <a:pPr marL="0" lvl="0" indent="0" algn="just" eaLnBrk="1" hangingPunct="1">
              <a:buClrTx/>
              <a:buFontTx/>
              <a:buChar char="-"/>
            </a:pPr>
            <a:r>
              <a:rPr lang="en-US" altLang="en-US" dirty="0">
                <a:solidFill>
                  <a:srgbClr val="101BF4"/>
                </a:solidFill>
                <a:latin typeface="Times New Roman" panose="02020603050405020304" pitchFamily="18" charset="0"/>
              </a:rPr>
              <a:t>Kiểm tra trong quá trình đăng ký tờ khai (hệ thống)</a:t>
            </a:r>
            <a:endParaRPr lang="en-US" altLang="en-US" dirty="0">
              <a:solidFill>
                <a:srgbClr val="101BF4"/>
              </a:solidFill>
              <a:latin typeface="Times New Roman" panose="02020603050405020304" pitchFamily="18" charset="0"/>
            </a:endParaRPr>
          </a:p>
          <a:p>
            <a:pPr marL="0" lvl="0" indent="0" algn="just" eaLnBrk="1" hangingPunct="1">
              <a:buClrTx/>
              <a:buFontTx/>
              <a:buChar char="-"/>
            </a:pPr>
            <a:r>
              <a:rPr lang="en-US" altLang="en-US" dirty="0">
                <a:solidFill>
                  <a:srgbClr val="101BF4"/>
                </a:solidFill>
                <a:latin typeface="Times New Roman" panose="02020603050405020304" pitchFamily="18" charset="0"/>
              </a:rPr>
              <a:t>Kiểm tra trong quá trình làm thủ tục</a:t>
            </a:r>
            <a:endParaRPr lang="en-US" altLang="en-US" dirty="0">
              <a:solidFill>
                <a:srgbClr val="101BF4"/>
              </a:solidFill>
              <a:latin typeface="Times New Roman" panose="02020603050405020304" pitchFamily="18" charset="0"/>
            </a:endParaRPr>
          </a:p>
          <a:p>
            <a:pPr marL="0" lvl="0" indent="0" algn="just" eaLnBrk="1" hangingPunct="1">
              <a:buClrTx/>
              <a:buFontTx/>
              <a:buNone/>
            </a:pPr>
            <a:r>
              <a:rPr lang="en-US" altLang="en-US" i="1" dirty="0">
                <a:solidFill>
                  <a:srgbClr val="101BF4"/>
                </a:solidFill>
                <a:latin typeface="Times New Roman" panose="02020603050405020304" pitchFamily="18" charset="0"/>
              </a:rPr>
              <a:t>2. Kiểm tra sau thông quan</a:t>
            </a:r>
            <a:endParaRPr lang="en-US" altLang="en-US" i="1" dirty="0">
              <a:solidFill>
                <a:srgbClr val="101BF4"/>
              </a:solidFill>
              <a:latin typeface="Times New Roman" panose="02020603050405020304" pitchFamily="18" charset="0"/>
            </a:endParaRPr>
          </a:p>
          <a:p>
            <a:pPr marL="0" lvl="0" indent="0" algn="just" eaLnBrk="1" hangingPunct="1">
              <a:buClrTx/>
              <a:buFontTx/>
              <a:buChar char="-"/>
            </a:pPr>
            <a:r>
              <a:rPr lang="en-US" altLang="en-US" dirty="0">
                <a:solidFill>
                  <a:srgbClr val="101BF4"/>
                </a:solidFill>
                <a:latin typeface="Times New Roman" panose="02020603050405020304" pitchFamily="18" charset="0"/>
              </a:rPr>
              <a:t>Kiểm tra tại trụ sở cơ quan hải quan</a:t>
            </a:r>
            <a:endParaRPr lang="en-US" altLang="en-US" dirty="0">
              <a:solidFill>
                <a:srgbClr val="101BF4"/>
              </a:solidFill>
              <a:latin typeface="Times New Roman" panose="02020603050405020304" pitchFamily="18" charset="0"/>
            </a:endParaRPr>
          </a:p>
          <a:p>
            <a:pPr marL="0" lvl="0" indent="0" algn="just" eaLnBrk="1" hangingPunct="1">
              <a:buClrTx/>
              <a:buFontTx/>
              <a:buChar char="-"/>
            </a:pPr>
            <a:r>
              <a:rPr lang="en-US" altLang="en-US" dirty="0">
                <a:solidFill>
                  <a:srgbClr val="101BF4"/>
                </a:solidFill>
                <a:latin typeface="Times New Roman" panose="02020603050405020304" pitchFamily="18" charset="0"/>
              </a:rPr>
              <a:t>Kiểm tra tại trụ sở doanh người nộp thuế</a:t>
            </a:r>
            <a:endParaRPr lang="en-US" altLang="en-US" dirty="0">
              <a:solidFill>
                <a:srgbClr val="101BF4"/>
              </a:solidFill>
              <a:latin typeface="Times New Roman" panose="02020603050405020304" pitchFamily="18" charset="0"/>
            </a:endParaRPr>
          </a:p>
          <a:p>
            <a:pPr marL="0" lvl="0" indent="0" algn="just" eaLnBrk="1" hangingPunct="1">
              <a:buClrTx/>
              <a:buFontTx/>
              <a:buNone/>
            </a:pPr>
            <a:r>
              <a:rPr lang="en-US" altLang="en-US" i="1" dirty="0">
                <a:solidFill>
                  <a:srgbClr val="101BF4"/>
                </a:solidFill>
                <a:latin typeface="Times New Roman" panose="02020603050405020304" pitchFamily="18" charset="0"/>
              </a:rPr>
              <a:t>3. Thanh tra thuế.</a:t>
            </a:r>
            <a:endParaRPr lang="en-US" altLang="en-US" i="1" dirty="0">
              <a:solidFill>
                <a:srgbClr val="101BF4"/>
              </a:solidFill>
              <a:latin typeface="Times New Roman" panose="02020603050405020304" pitchFamily="18" charset="0"/>
            </a:endParaRPr>
          </a:p>
          <a:p>
            <a:pPr marL="0" lvl="0" indent="0" algn="just" eaLnBrk="1" hangingPunct="1">
              <a:buClrTx/>
              <a:buFontTx/>
              <a:buNone/>
            </a:pPr>
            <a:r>
              <a:rPr lang="en-US" altLang="en-US" dirty="0">
                <a:solidFill>
                  <a:srgbClr val="101BF4"/>
                </a:solidFill>
                <a:latin typeface="Times New Roman" panose="02020603050405020304" pitchFamily="18" charset="0"/>
              </a:rPr>
              <a:t>- Thanh tra thuế tại cơ quan Hải quan</a:t>
            </a:r>
            <a:endParaRPr lang="en-US" altLang="en-US" dirty="0">
              <a:solidFill>
                <a:srgbClr val="101BF4"/>
              </a:solidFill>
              <a:latin typeface="Times New Roman" panose="02020603050405020304" pitchFamily="18" charset="0"/>
            </a:endParaRPr>
          </a:p>
          <a:p>
            <a:pPr marL="0" lvl="0" indent="0" algn="just" eaLnBrk="1" hangingPunct="1">
              <a:buClrTx/>
              <a:buFontTx/>
              <a:buNone/>
            </a:pPr>
            <a:r>
              <a:rPr lang="en-US" altLang="en-US" dirty="0">
                <a:solidFill>
                  <a:srgbClr val="101BF4"/>
                </a:solidFill>
                <a:latin typeface="Times New Roman" panose="02020603050405020304" pitchFamily="18" charset="0"/>
              </a:rPr>
              <a:t>- Thanh tra thuế tại trụ sở doanh nghiệp</a:t>
            </a: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charRg st="16" end="6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charRg st="66" end="118"/>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099">
                                            <p:txEl>
                                              <p:charRg st="118" end="15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charRg st="155" end="18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099">
                                            <p:txEl>
                                              <p:charRg st="182" end="21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99">
                                            <p:txEl>
                                              <p:charRg st="219" end="26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099">
                                            <p:txEl>
                                              <p:charRg st="260" end="27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099">
                                            <p:txEl>
                                              <p:charRg st="279" end="31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099">
                                            <p:txEl>
                                              <p:charRg st="317" end="35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NHỮNG VẤN ĐỀ CƠ BẢN VỀ THUẾ</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a:spLocks noChangeArrowheads="1"/>
          </p:cNvSpPr>
          <p:nvPr/>
        </p:nvSpPr>
        <p:spPr bwMode="auto">
          <a:xfrm>
            <a:off x="214313" y="981075"/>
            <a:ext cx="8786813" cy="1958975"/>
          </a:xfrm>
          <a:prstGeom prst="rect">
            <a:avLst/>
          </a:prstGeom>
          <a:noFill/>
          <a:ln w="9525">
            <a:noFill/>
            <a:miter lim="800000"/>
          </a:ln>
        </p:spPr>
        <p:txBody>
          <a:bodyPr>
            <a:spAutoFit/>
          </a:bodyPr>
          <a:p>
            <a:pPr algn="just" eaLnBrk="1" hangingPunct="1">
              <a:lnSpc>
                <a:spcPct val="90000"/>
              </a:lnSpc>
              <a:spcBef>
                <a:spcPct val="20000"/>
              </a:spcBef>
              <a:buFont typeface="Wingdings" panose="05000000000000000000" pitchFamily="2" charset="2"/>
              <a:buChar char="v"/>
            </a:pPr>
            <a:r>
              <a:rPr lang="en-US" altLang="en-US" sz="2900" dirty="0">
                <a:solidFill>
                  <a:srgbClr val="FF0000"/>
                </a:solidFill>
                <a:latin typeface="Times New Roman" panose="02020603050405020304" pitchFamily="18" charset="0"/>
                <a:cs typeface="Times New Roman" panose="02020603050405020304" pitchFamily="18" charset="0"/>
              </a:rPr>
              <a:t> Kiểm tra thuế:</a:t>
            </a:r>
            <a:endParaRPr lang="en-US" altLang="en-US" sz="2900"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20000"/>
              </a:spcBef>
              <a:buNone/>
            </a:pPr>
            <a:r>
              <a:rPr lang="en-US" altLang="en-US" b="0" i="1" dirty="0">
                <a:solidFill>
                  <a:srgbClr val="101BF4"/>
                </a:solidFill>
                <a:latin typeface="Times New Roman" panose="02020603050405020304" pitchFamily="18" charset="0"/>
              </a:rPr>
              <a:t>1. Kiểm tra tên hàng, mã số hàng hóa, mức thuế (Điều 24 Thông tư số 38/2015/TT-BTC):</a:t>
            </a:r>
            <a:endParaRPr lang="en-US" altLang="en-US" b="0" i="1" dirty="0">
              <a:solidFill>
                <a:srgbClr val="101BF4"/>
              </a:solidFill>
              <a:latin typeface="Times New Roman" panose="02020603050405020304" pitchFamily="18" charset="0"/>
            </a:endParaRPr>
          </a:p>
          <a:p>
            <a:pPr algn="just" eaLnBrk="1" hangingPunct="1">
              <a:spcBef>
                <a:spcPct val="20000"/>
              </a:spcBef>
              <a:buNone/>
            </a:pPr>
            <a:endParaRPr lang="en-US" altLang="en-US" b="0" dirty="0">
              <a:solidFill>
                <a:srgbClr val="101BF4"/>
              </a:solidFill>
              <a:latin typeface="Times New Roman" panose="02020603050405020304" pitchFamily="18" charset="0"/>
            </a:endParaRPr>
          </a:p>
        </p:txBody>
      </p:sp>
      <p:pic>
        <p:nvPicPr>
          <p:cNvPr id="17412" name="Picture 3" descr="Picture 077_640x480.jpg"/>
          <p:cNvPicPr>
            <a:picLocks noChangeAspect="1"/>
          </p:cNvPicPr>
          <p:nvPr/>
        </p:nvPicPr>
        <p:blipFill>
          <a:blip r:embed="rId1"/>
          <a:stretch>
            <a:fillRect/>
          </a:stretch>
        </p:blipFill>
        <p:spPr>
          <a:xfrm>
            <a:off x="250825" y="2781300"/>
            <a:ext cx="4321175" cy="3887788"/>
          </a:xfrm>
          <a:prstGeom prst="rect">
            <a:avLst/>
          </a:prstGeom>
          <a:noFill/>
          <a:ln w="9525">
            <a:noFill/>
          </a:ln>
        </p:spPr>
      </p:pic>
      <p:sp>
        <p:nvSpPr>
          <p:cNvPr id="2" name="Rectangle 1"/>
          <p:cNvSpPr/>
          <p:nvPr/>
        </p:nvSpPr>
        <p:spPr>
          <a:xfrm>
            <a:off x="4572000" y="2708275"/>
            <a:ext cx="4248150" cy="35401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514350" lvl="0" indent="-514350" algn="just" eaLnBrk="1" hangingPunct="1">
              <a:buClrTx/>
              <a:buFont typeface="Wingdings" panose="05000000000000000000" pitchFamily="2" charset="2"/>
              <a:buChar char="Ø"/>
            </a:pPr>
            <a:r>
              <a:rPr lang="es-NI" altLang="en-US" dirty="0">
                <a:solidFill>
                  <a:srgbClr val="101BF4"/>
                </a:solidFill>
                <a:latin typeface="Times New Roman" panose="02020603050405020304" pitchFamily="18" charset="0"/>
              </a:rPr>
              <a:t>K</a:t>
            </a:r>
            <a:r>
              <a:rPr lang="vi-VN" altLang="en-US" dirty="0">
                <a:solidFill>
                  <a:srgbClr val="101BF4"/>
                </a:solidFill>
                <a:latin typeface="Times New Roman" panose="02020603050405020304" pitchFamily="18" charset="0"/>
              </a:rPr>
              <a:t>iểm tra nội dung khai và kiểm tra tính chính xác về tên hàng, mã số hàng hóa, mức thuế khai trên tờ khai hải quan với các thông tin ghi trên các chứng từ trong hồ sơ hải quan</a:t>
            </a: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charRg st="16" end="10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xEl>
                                              <p:charRg st="0" end="176"/>
                                            </p:txEl>
                                          </p:spTgt>
                                        </p:tgtEl>
                                        <p:attrNameLst>
                                          <p:attrName>style.visibility</p:attrName>
                                        </p:attrNameLst>
                                      </p:cBhvr>
                                      <p:to>
                                        <p:strVal val="visible"/>
                                      </p:to>
                                    </p:set>
                                    <p:animEffect transition="in" filter="fade">
                                      <p:cBhvr>
                                        <p:cTn id="11" dur="500"/>
                                        <p:tgtEl>
                                          <p:spTgt spid="2">
                                            <p:txEl>
                                              <p:charRg st="0" end="17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34"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NHỮNG VẤN ĐỀ CƠ BẢN VỀ THUẾ</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a:spLocks noChangeArrowheads="1"/>
          </p:cNvSpPr>
          <p:nvPr/>
        </p:nvSpPr>
        <p:spPr bwMode="auto">
          <a:xfrm>
            <a:off x="-71437" y="981075"/>
            <a:ext cx="9001125" cy="6008688"/>
          </a:xfrm>
          <a:prstGeom prst="rect">
            <a:avLst/>
          </a:prstGeom>
          <a:noFill/>
          <a:ln w="9525">
            <a:noFill/>
            <a:miter lim="800000"/>
          </a:ln>
        </p:spPr>
        <p:txBody>
          <a:bodyPr>
            <a:spAutoFit/>
          </a:bodyPr>
          <a:p>
            <a:pPr algn="just" eaLnBrk="1" hangingPunct="1">
              <a:lnSpc>
                <a:spcPct val="90000"/>
              </a:lnSpc>
              <a:spcBef>
                <a:spcPct val="20000"/>
              </a:spcBef>
              <a:buFont typeface="Wingdings" panose="05000000000000000000" pitchFamily="2" charset="2"/>
              <a:buChar char="v"/>
            </a:pPr>
            <a:r>
              <a:rPr lang="en-US" altLang="en-US" sz="2900" dirty="0">
                <a:solidFill>
                  <a:srgbClr val="FF0000"/>
                </a:solidFill>
                <a:latin typeface="Times New Roman" panose="02020603050405020304" pitchFamily="18" charset="0"/>
                <a:cs typeface="Times New Roman" panose="02020603050405020304" pitchFamily="18" charset="0"/>
              </a:rPr>
              <a:t> 	Kiểm tra thuế:</a:t>
            </a:r>
            <a:endParaRPr lang="en-US" altLang="en-US" sz="2900"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20000"/>
              </a:spcBef>
              <a:buFont typeface="Wingdings" panose="05000000000000000000" pitchFamily="2" charset="2"/>
              <a:buChar char="Ø"/>
            </a:pPr>
            <a:r>
              <a:rPr lang="en-US" altLang="en-US" b="0" i="1" dirty="0">
                <a:solidFill>
                  <a:srgbClr val="101BF4"/>
                </a:solidFill>
                <a:latin typeface="Times New Roman" panose="02020603050405020304" pitchFamily="18" charset="0"/>
              </a:rPr>
              <a:t>Xử lý kết quả kiểm tra tên hàng, mã số, mức thuế</a:t>
            </a:r>
            <a:r>
              <a:rPr lang="en-US" altLang="en-US" b="0" dirty="0">
                <a:solidFill>
                  <a:srgbClr val="101BF4"/>
                </a:solidFill>
                <a:latin typeface="Times New Roman" panose="02020603050405020304" pitchFamily="18" charset="0"/>
              </a:rPr>
              <a:t>:</a:t>
            </a:r>
            <a:endParaRPr lang="en-US" altLang="en-US" b="0" dirty="0">
              <a:solidFill>
                <a:srgbClr val="101BF4"/>
              </a:solidFill>
              <a:latin typeface="Times New Roman" panose="02020603050405020304" pitchFamily="18" charset="0"/>
            </a:endParaRPr>
          </a:p>
          <a:p>
            <a:pPr algn="just" eaLnBrk="1" hangingPunct="1">
              <a:spcBef>
                <a:spcPct val="20000"/>
              </a:spcBef>
              <a:buNone/>
            </a:pPr>
            <a:r>
              <a:rPr lang="en-US" altLang="en-US" b="0" dirty="0">
                <a:solidFill>
                  <a:srgbClr val="101BF4"/>
                </a:solidFill>
                <a:latin typeface="Times New Roman" panose="02020603050405020304" pitchFamily="18" charset="0"/>
              </a:rPr>
              <a:t>	- </a:t>
            </a:r>
            <a:r>
              <a:rPr lang="vi-VN" altLang="en-US" b="0" dirty="0">
                <a:solidFill>
                  <a:srgbClr val="101BF4"/>
                </a:solidFill>
                <a:latin typeface="Times New Roman" panose="02020603050405020304" pitchFamily="18" charset="0"/>
              </a:rPr>
              <a:t>T</a:t>
            </a:r>
            <a:r>
              <a:rPr lang="en-US" altLang="en-US" b="0" dirty="0">
                <a:solidFill>
                  <a:srgbClr val="101BF4"/>
                </a:solidFill>
                <a:latin typeface="Times New Roman" panose="02020603050405020304" pitchFamily="18" charset="0"/>
              </a:rPr>
              <a:t>/</a:t>
            </a:r>
            <a:r>
              <a:rPr lang="vi-VN" altLang="en-US" b="0" dirty="0">
                <a:solidFill>
                  <a:srgbClr val="101BF4"/>
                </a:solidFill>
                <a:latin typeface="Times New Roman" panose="02020603050405020304" pitchFamily="18" charset="0"/>
              </a:rPr>
              <a:t>hợp đủ căn cứ </a:t>
            </a:r>
            <a:r>
              <a:rPr lang="en-US" altLang="en-US" b="0" dirty="0">
                <a:solidFill>
                  <a:srgbClr val="101BF4"/>
                </a:solidFill>
                <a:latin typeface="Times New Roman" panose="02020603050405020304" pitchFamily="18" charset="0"/>
              </a:rPr>
              <a:t>x</a:t>
            </a:r>
            <a:r>
              <a:rPr lang="vi-VN" altLang="en-US" b="0" dirty="0">
                <a:solidFill>
                  <a:srgbClr val="101BF4"/>
                </a:solidFill>
                <a:latin typeface="Times New Roman" panose="02020603050405020304" pitchFamily="18" charset="0"/>
              </a:rPr>
              <a:t>ác định khai không đúng tên hàng, </a:t>
            </a:r>
            <a:r>
              <a:rPr lang="en-US" altLang="en-US" b="0" dirty="0">
                <a:solidFill>
                  <a:srgbClr val="101BF4"/>
                </a:solidFill>
                <a:latin typeface="Times New Roman" panose="02020603050405020304" pitchFamily="18" charset="0"/>
              </a:rPr>
              <a:t>HS</a:t>
            </a:r>
            <a:r>
              <a:rPr lang="vi-VN" altLang="en-US" b="0" dirty="0">
                <a:solidFill>
                  <a:srgbClr val="101BF4"/>
                </a:solidFill>
                <a:latin typeface="Times New Roman" panose="02020603050405020304" pitchFamily="18" charset="0"/>
              </a:rPr>
              <a:t>, mức thuế thì </a:t>
            </a:r>
            <a:r>
              <a:rPr lang="en-US" altLang="en-US" b="0" dirty="0">
                <a:solidFill>
                  <a:srgbClr val="101BF4"/>
                </a:solidFill>
                <a:latin typeface="Times New Roman" panose="02020603050405020304" pitchFamily="18" charset="0"/>
              </a:rPr>
              <a:t>y</a:t>
            </a:r>
            <a:r>
              <a:rPr lang="vi-VN" altLang="en-US" b="0" dirty="0">
                <a:solidFill>
                  <a:srgbClr val="101BF4"/>
                </a:solidFill>
                <a:latin typeface="Times New Roman" panose="02020603050405020304" pitchFamily="18" charset="0"/>
              </a:rPr>
              <a:t>êu cầu khai bổ sung và xử lý vi phạm.</a:t>
            </a:r>
            <a:r>
              <a:rPr lang="en-US" altLang="en-US" b="0" dirty="0">
                <a:solidFill>
                  <a:srgbClr val="101BF4"/>
                </a:solidFill>
                <a:latin typeface="Times New Roman" panose="02020603050405020304" pitchFamily="18" charset="0"/>
              </a:rPr>
              <a:t> Nếu không khai bổ sung</a:t>
            </a:r>
            <a:r>
              <a:rPr lang="vi-VN" altLang="en-US" b="0" dirty="0">
                <a:solidFill>
                  <a:srgbClr val="101BF4"/>
                </a:solidFill>
                <a:latin typeface="Times New Roman" panose="02020603050405020304" pitchFamily="18" charset="0"/>
              </a:rPr>
              <a:t> thì cơ quan </a:t>
            </a:r>
            <a:r>
              <a:rPr lang="en-US" altLang="en-US" b="0" dirty="0">
                <a:solidFill>
                  <a:srgbClr val="101BF4"/>
                </a:solidFill>
                <a:latin typeface="Times New Roman" panose="02020603050405020304" pitchFamily="18" charset="0"/>
              </a:rPr>
              <a:t>HQ</a:t>
            </a:r>
            <a:r>
              <a:rPr lang="vi-VN" altLang="en-US" b="0" dirty="0">
                <a:solidFill>
                  <a:srgbClr val="101BF4"/>
                </a:solidFill>
                <a:latin typeface="Times New Roman" panose="02020603050405020304" pitchFamily="18" charset="0"/>
              </a:rPr>
              <a:t> xác định lại mã số hàng hóa, mức thuế và thực hiện </a:t>
            </a:r>
            <a:r>
              <a:rPr lang="vi-VN" altLang="en-US" dirty="0">
                <a:solidFill>
                  <a:srgbClr val="101BF4"/>
                </a:solidFill>
                <a:latin typeface="Times New Roman" panose="02020603050405020304" pitchFamily="18" charset="0"/>
              </a:rPr>
              <a:t>ấn định thuế</a:t>
            </a:r>
            <a:r>
              <a:rPr lang="en-US" altLang="en-US" b="0" dirty="0">
                <a:solidFill>
                  <a:srgbClr val="101BF4"/>
                </a:solidFill>
                <a:latin typeface="Times New Roman" panose="02020603050405020304" pitchFamily="18" charset="0"/>
              </a:rPr>
              <a:t>.</a:t>
            </a:r>
            <a:endParaRPr lang="en-US" altLang="en-US" b="0" dirty="0">
              <a:solidFill>
                <a:srgbClr val="101BF4"/>
              </a:solidFill>
              <a:latin typeface="Times New Roman" panose="02020603050405020304" pitchFamily="18" charset="0"/>
            </a:endParaRPr>
          </a:p>
          <a:p>
            <a:pPr algn="just" eaLnBrk="1" hangingPunct="1">
              <a:spcBef>
                <a:spcPct val="20000"/>
              </a:spcBef>
              <a:buNone/>
            </a:pPr>
            <a:r>
              <a:rPr lang="en-US" altLang="en-US" b="0" dirty="0">
                <a:solidFill>
                  <a:srgbClr val="101BF4"/>
                </a:solidFill>
                <a:latin typeface="Times New Roman" panose="02020603050405020304" pitchFamily="18" charset="0"/>
              </a:rPr>
              <a:t>	- </a:t>
            </a:r>
            <a:r>
              <a:rPr lang="vi-VN" altLang="en-US" b="0" dirty="0">
                <a:solidFill>
                  <a:srgbClr val="101BF4"/>
                </a:solidFill>
                <a:latin typeface="Times New Roman" panose="02020603050405020304" pitchFamily="18" charset="0"/>
              </a:rPr>
              <a:t>T</a:t>
            </a:r>
            <a:r>
              <a:rPr lang="en-US" altLang="en-US" b="0" dirty="0">
                <a:solidFill>
                  <a:srgbClr val="101BF4"/>
                </a:solidFill>
                <a:latin typeface="Times New Roman" panose="02020603050405020304" pitchFamily="18" charset="0"/>
              </a:rPr>
              <a:t>/</a:t>
            </a:r>
            <a:r>
              <a:rPr lang="vi-VN" altLang="en-US" b="0" dirty="0">
                <a:solidFill>
                  <a:srgbClr val="101BF4"/>
                </a:solidFill>
                <a:latin typeface="Times New Roman" panose="02020603050405020304" pitchFamily="18" charset="0"/>
              </a:rPr>
              <a:t>hợp người khai hải quan không nộp được chứng từ theo yêu cầu của cơ quan </a:t>
            </a:r>
            <a:r>
              <a:rPr lang="en-US" altLang="en-US" b="0" dirty="0">
                <a:solidFill>
                  <a:srgbClr val="101BF4"/>
                </a:solidFill>
                <a:latin typeface="Times New Roman" panose="02020603050405020304" pitchFamily="18" charset="0"/>
              </a:rPr>
              <a:t>HQ</a:t>
            </a:r>
            <a:r>
              <a:rPr lang="vi-VN" altLang="en-US" b="0" dirty="0">
                <a:solidFill>
                  <a:srgbClr val="101BF4"/>
                </a:solidFill>
                <a:latin typeface="Times New Roman" panose="02020603050405020304" pitchFamily="18" charset="0"/>
              </a:rPr>
              <a:t> hoặc qua kiểm tra các chứng từ, cơ quan hải quan chưa đủ cơ sở để xác định tên hàng, mã số hàng hóa, mức thuế thì thực hiện lấy mẫu phân tích, giám định theo quy định về phân loại hàng hóa, phân tích để phân loại hàng hóa</a:t>
            </a:r>
            <a:endParaRPr lang="en-US" altLang="en-US" b="0" dirty="0">
              <a:solidFill>
                <a:srgbClr val="101BF4"/>
              </a:solidFill>
              <a:latin typeface="Times New Roman" panose="02020603050405020304" pitchFamily="18" charset="0"/>
            </a:endParaRPr>
          </a:p>
          <a:p>
            <a:pPr algn="just" eaLnBrk="1" hangingPunct="1">
              <a:spcBef>
                <a:spcPct val="20000"/>
              </a:spcBef>
              <a:buNone/>
            </a:pPr>
            <a:endParaRPr lang="en-US" altLang="en-US" b="0"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charRg st="0" end="17"/>
                                            </p:txEl>
                                          </p:spTgt>
                                        </p:tgtEl>
                                        <p:attrNameLst>
                                          <p:attrName>style.visibility</p:attrName>
                                        </p:attrNameLst>
                                      </p:cBhvr>
                                      <p:to>
                                        <p:strVal val="visible"/>
                                      </p:to>
                                    </p:set>
                                    <p:animEffect transition="in" filter="fade">
                                      <p:cBhvr>
                                        <p:cTn id="7" dur="2000"/>
                                        <p:tgtEl>
                                          <p:spTgt spid="4099">
                                            <p:txEl>
                                              <p:charRg st="0" end="1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charRg st="17" end="67"/>
                                            </p:txEl>
                                          </p:spTgt>
                                        </p:tgtEl>
                                        <p:attrNameLst>
                                          <p:attrName>style.visibility</p:attrName>
                                        </p:attrNameLst>
                                      </p:cBhvr>
                                      <p:to>
                                        <p:strVal val="visible"/>
                                      </p:to>
                                    </p:set>
                                    <p:animEffect transition="in" filter="fade">
                                      <p:cBhvr>
                                        <p:cTn id="12" dur="2000"/>
                                        <p:tgtEl>
                                          <p:spTgt spid="4099">
                                            <p:txEl>
                                              <p:charRg st="17" end="6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charRg st="67" end="280"/>
                                            </p:txEl>
                                          </p:spTgt>
                                        </p:tgtEl>
                                        <p:attrNameLst>
                                          <p:attrName>style.visibility</p:attrName>
                                        </p:attrNameLst>
                                      </p:cBhvr>
                                      <p:to>
                                        <p:strVal val="visible"/>
                                      </p:to>
                                    </p:set>
                                    <p:animEffect transition="in" filter="fade">
                                      <p:cBhvr>
                                        <p:cTn id="17" dur="2000"/>
                                        <p:tgtEl>
                                          <p:spTgt spid="4099">
                                            <p:txEl>
                                              <p:charRg st="67" end="28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charRg st="280" end="583"/>
                                            </p:txEl>
                                          </p:spTgt>
                                        </p:tgtEl>
                                        <p:attrNameLst>
                                          <p:attrName>style.visibility</p:attrName>
                                        </p:attrNameLst>
                                      </p:cBhvr>
                                      <p:to>
                                        <p:strVal val="visible"/>
                                      </p:to>
                                    </p:set>
                                    <p:animEffect transition="in" filter="fade">
                                      <p:cBhvr>
                                        <p:cTn id="22" dur="2000"/>
                                        <p:tgtEl>
                                          <p:spTgt spid="4099">
                                            <p:txEl>
                                              <p:charRg st="280" end="58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NHỮNG VẤN ĐỀ CƠ BẢN VỀ THUẾ</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a:spLocks noChangeArrowheads="1"/>
          </p:cNvSpPr>
          <p:nvPr/>
        </p:nvSpPr>
        <p:spPr bwMode="auto">
          <a:xfrm>
            <a:off x="285750" y="1628775"/>
            <a:ext cx="4286250" cy="1871663"/>
          </a:xfrm>
          <a:prstGeom prst="rect">
            <a:avLst/>
          </a:prstGeom>
          <a:noFill/>
          <a:ln w="9525">
            <a:noFill/>
            <a:miter lim="800000"/>
          </a:ln>
        </p:spPr>
        <p:txBody>
          <a:bodyPr>
            <a:spAutoFit/>
          </a:bodyPr>
          <a:p>
            <a:pPr algn="just" eaLnBrk="1" hangingPunct="1">
              <a:lnSpc>
                <a:spcPct val="90000"/>
              </a:lnSpc>
              <a:spcBef>
                <a:spcPct val="20000"/>
              </a:spcBef>
              <a:buFont typeface="Wingdings" panose="05000000000000000000" pitchFamily="2" charset="2"/>
              <a:buChar char="v"/>
            </a:pPr>
            <a:r>
              <a:rPr lang="en-US" altLang="en-US" sz="2900" dirty="0">
                <a:solidFill>
                  <a:srgbClr val="FF0000"/>
                </a:solidFill>
                <a:latin typeface="Times New Roman" panose="02020603050405020304" pitchFamily="18" charset="0"/>
                <a:cs typeface="Times New Roman" panose="02020603050405020304" pitchFamily="18" charset="0"/>
              </a:rPr>
              <a:t> Kiểm tra thuế:</a:t>
            </a:r>
            <a:endParaRPr lang="en-US" altLang="en-US" sz="2900"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20000"/>
              </a:spcBef>
              <a:buNone/>
            </a:pPr>
            <a:r>
              <a:rPr lang="en-US" altLang="en-US" b="0" i="1" dirty="0">
                <a:solidFill>
                  <a:srgbClr val="101BF4"/>
                </a:solidFill>
                <a:latin typeface="Times New Roman" panose="02020603050405020304" pitchFamily="18" charset="0"/>
              </a:rPr>
              <a:t>1. Kiểm tra trị giá hải quan (Điều 25 Thông tư số 38/2015/TT-BTC):</a:t>
            </a:r>
            <a:endParaRPr lang="en-US" altLang="en-US" b="0" i="1" dirty="0">
              <a:solidFill>
                <a:srgbClr val="101BF4"/>
              </a:solidFill>
              <a:latin typeface="Times New Roman" panose="02020603050405020304" pitchFamily="18" charset="0"/>
            </a:endParaRPr>
          </a:p>
        </p:txBody>
      </p:sp>
      <p:pic>
        <p:nvPicPr>
          <p:cNvPr id="19460" name="Picture 3" descr="18.jpg"/>
          <p:cNvPicPr>
            <a:picLocks noChangeAspect="1"/>
          </p:cNvPicPr>
          <p:nvPr/>
        </p:nvPicPr>
        <p:blipFill>
          <a:blip r:embed="rId1"/>
          <a:stretch>
            <a:fillRect/>
          </a:stretch>
        </p:blipFill>
        <p:spPr>
          <a:xfrm>
            <a:off x="4787900" y="981075"/>
            <a:ext cx="4056063" cy="3311525"/>
          </a:xfrm>
          <a:prstGeom prst="rect">
            <a:avLst/>
          </a:prstGeom>
          <a:noFill/>
          <a:ln w="9525">
            <a:noFill/>
          </a:ln>
        </p:spPr>
      </p:pic>
      <p:sp>
        <p:nvSpPr>
          <p:cNvPr id="2" name="Rectangle 1"/>
          <p:cNvSpPr/>
          <p:nvPr/>
        </p:nvSpPr>
        <p:spPr>
          <a:xfrm>
            <a:off x="539750" y="4365625"/>
            <a:ext cx="7704138" cy="22463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514350" lvl="0" indent="-514350" algn="just" eaLnBrk="1" hangingPunct="1">
              <a:buClrTx/>
              <a:buFont typeface="Wingdings" panose="05000000000000000000" pitchFamily="2" charset="2"/>
              <a:buChar char="Ø"/>
            </a:pPr>
            <a:r>
              <a:rPr lang="vi-VN" altLang="en-US" dirty="0">
                <a:solidFill>
                  <a:srgbClr val="101BF4"/>
                </a:solidFill>
                <a:latin typeface="Times New Roman" panose="02020603050405020304" pitchFamily="18" charset="0"/>
              </a:rPr>
              <a:t>Cơ quan hải quan thực hiện kiểm tra trị giá hải quan do người khai hải quan khai trên tờ khai hải quan để xác định các trường hợp có đủ cơ sở bác bỏ trị giá khai báo và các trường hợp có nghi vấn về trị giá khai báo nhưng chưa đủ cơ sở bác bỏ</a:t>
            </a: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charRg st="0" end="16"/>
                                            </p:txEl>
                                          </p:spTgt>
                                        </p:tgtEl>
                                        <p:attrNameLst>
                                          <p:attrName>style.visibility</p:attrName>
                                        </p:attrNameLst>
                                      </p:cBhvr>
                                      <p:to>
                                        <p:strVal val="visible"/>
                                      </p:to>
                                    </p:set>
                                    <p:animEffect transition="in" filter="fade">
                                      <p:cBhvr>
                                        <p:cTn id="7" dur="2000"/>
                                        <p:tgtEl>
                                          <p:spTgt spid="4099">
                                            <p:txEl>
                                              <p:charRg st="0" end="16"/>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charRg st="16" end="83"/>
                                            </p:txEl>
                                          </p:spTgt>
                                        </p:tgtEl>
                                        <p:attrNameLst>
                                          <p:attrName>style.visibility</p:attrName>
                                        </p:attrNameLst>
                                      </p:cBhvr>
                                      <p:to>
                                        <p:strVal val="visible"/>
                                      </p:to>
                                    </p:set>
                                    <p:animEffect transition="in" filter="fade">
                                      <p:cBhvr>
                                        <p:cTn id="12" dur="2000"/>
                                        <p:tgtEl>
                                          <p:spTgt spid="4099">
                                            <p:txEl>
                                              <p:charRg st="16" end="8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charRg st="0" end="24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NHỮNG VẤN ĐỀ CƠ BẢN VỀ THUẾ</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a:spLocks noChangeArrowheads="1"/>
          </p:cNvSpPr>
          <p:nvPr/>
        </p:nvSpPr>
        <p:spPr bwMode="auto">
          <a:xfrm>
            <a:off x="-71437" y="981075"/>
            <a:ext cx="9001125" cy="5664200"/>
          </a:xfrm>
          <a:prstGeom prst="rect">
            <a:avLst/>
          </a:prstGeom>
          <a:noFill/>
          <a:ln w="9525">
            <a:noFill/>
            <a:miter lim="800000"/>
          </a:ln>
        </p:spPr>
        <p:txBody>
          <a:bodyPr>
            <a:spAutoFit/>
          </a:bodyPr>
          <a:p>
            <a:pPr algn="just" eaLnBrk="1" hangingPunct="1">
              <a:lnSpc>
                <a:spcPct val="90000"/>
              </a:lnSpc>
              <a:spcBef>
                <a:spcPct val="20000"/>
              </a:spcBef>
              <a:buFont typeface="Wingdings" panose="05000000000000000000" pitchFamily="2" charset="2"/>
              <a:buChar char="v"/>
            </a:pPr>
            <a:r>
              <a:rPr lang="en-US" altLang="en-US" sz="2900" dirty="0">
                <a:solidFill>
                  <a:srgbClr val="FF0000"/>
                </a:solidFill>
                <a:latin typeface="Times New Roman" panose="02020603050405020304" pitchFamily="18" charset="0"/>
                <a:cs typeface="Times New Roman" panose="02020603050405020304" pitchFamily="18" charset="0"/>
              </a:rPr>
              <a:t> 	Kiểm tra thuế:</a:t>
            </a:r>
            <a:endParaRPr lang="en-US" altLang="en-US" sz="2900"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20000"/>
              </a:spcBef>
              <a:buFont typeface="Wingdings" panose="05000000000000000000" pitchFamily="2" charset="2"/>
              <a:buChar char="Ø"/>
            </a:pPr>
            <a:r>
              <a:rPr lang="en-US" altLang="en-US" b="0" i="1" dirty="0">
                <a:solidFill>
                  <a:srgbClr val="101BF4"/>
                </a:solidFill>
                <a:latin typeface="Times New Roman" panose="02020603050405020304" pitchFamily="18" charset="0"/>
              </a:rPr>
              <a:t>Xử lý kết quả kiểm tra trị giá hải quan</a:t>
            </a:r>
            <a:r>
              <a:rPr lang="en-US" altLang="en-US" b="0" dirty="0">
                <a:solidFill>
                  <a:srgbClr val="101BF4"/>
                </a:solidFill>
                <a:latin typeface="Times New Roman" panose="02020603050405020304" pitchFamily="18" charset="0"/>
              </a:rPr>
              <a:t>:</a:t>
            </a:r>
            <a:endParaRPr lang="en-US" altLang="en-US" b="0" dirty="0">
              <a:solidFill>
                <a:srgbClr val="101BF4"/>
              </a:solidFill>
              <a:latin typeface="Times New Roman" panose="02020603050405020304" pitchFamily="18" charset="0"/>
            </a:endParaRPr>
          </a:p>
          <a:p>
            <a:pPr algn="just" eaLnBrk="1" hangingPunct="1">
              <a:spcBef>
                <a:spcPct val="20000"/>
              </a:spcBef>
              <a:buNone/>
            </a:pPr>
            <a:r>
              <a:rPr lang="en-US" altLang="en-US" b="0" dirty="0">
                <a:solidFill>
                  <a:srgbClr val="101BF4"/>
                </a:solidFill>
                <a:latin typeface="Times New Roman" panose="02020603050405020304" pitchFamily="18" charset="0"/>
              </a:rPr>
              <a:t>	a) </a:t>
            </a:r>
            <a:r>
              <a:rPr lang="vi-VN" altLang="en-US" b="0" dirty="0">
                <a:solidFill>
                  <a:srgbClr val="101BF4"/>
                </a:solidFill>
                <a:latin typeface="Times New Roman" panose="02020603050405020304" pitchFamily="18" charset="0"/>
              </a:rPr>
              <a:t>Trường hợp có đủ cơ sở bác bỏ trị giá khai báo: Cơ quan hải quan thông báo cơ sở bác bỏ trị giá khai báo và xử lý như sau</a:t>
            </a:r>
            <a:r>
              <a:rPr lang="en-US" altLang="en-US" b="0" dirty="0">
                <a:solidFill>
                  <a:srgbClr val="101BF4"/>
                </a:solidFill>
                <a:latin typeface="Times New Roman" panose="02020603050405020304" pitchFamily="18" charset="0"/>
              </a:rPr>
              <a:t>:</a:t>
            </a:r>
            <a:endParaRPr lang="en-US" altLang="en-US" b="0" dirty="0">
              <a:solidFill>
                <a:srgbClr val="101BF4"/>
              </a:solidFill>
              <a:latin typeface="Times New Roman" panose="02020603050405020304" pitchFamily="18" charset="0"/>
            </a:endParaRPr>
          </a:p>
          <a:p>
            <a:pPr algn="just" eaLnBrk="1" hangingPunct="1">
              <a:spcBef>
                <a:spcPct val="20000"/>
              </a:spcBef>
              <a:buNone/>
            </a:pPr>
            <a:r>
              <a:rPr lang="en-US" altLang="en-US" b="0" dirty="0">
                <a:solidFill>
                  <a:srgbClr val="101BF4"/>
                </a:solidFill>
                <a:latin typeface="Times New Roman" panose="02020603050405020304" pitchFamily="18" charset="0"/>
              </a:rPr>
              <a:t>	+ </a:t>
            </a:r>
            <a:r>
              <a:rPr lang="vi-VN" altLang="en-US" b="0" dirty="0">
                <a:solidFill>
                  <a:srgbClr val="101BF4"/>
                </a:solidFill>
                <a:latin typeface="Times New Roman" panose="02020603050405020304" pitchFamily="18" charset="0"/>
              </a:rPr>
              <a:t>Nếu người khai hải quan đồng ý với cơ sở bác bỏ trị giá khai báo thì khai bổ sung trong thời hạn 05 ngày</a:t>
            </a:r>
            <a:r>
              <a:rPr lang="en-US" altLang="en-US" b="0" dirty="0">
                <a:solidFill>
                  <a:srgbClr val="101BF4"/>
                </a:solidFill>
                <a:latin typeface="Times New Roman" panose="02020603050405020304" pitchFamily="18" charset="0"/>
              </a:rPr>
              <a:t>, </a:t>
            </a:r>
            <a:r>
              <a:rPr lang="vi-VN" altLang="en-US" b="0" dirty="0">
                <a:solidFill>
                  <a:srgbClr val="101BF4"/>
                </a:solidFill>
                <a:latin typeface="Times New Roman" panose="02020603050405020304" pitchFamily="18" charset="0"/>
              </a:rPr>
              <a:t>thực hiện xử phạt </a:t>
            </a:r>
            <a:r>
              <a:rPr lang="en-US" altLang="en-US" b="0" dirty="0">
                <a:solidFill>
                  <a:srgbClr val="101BF4"/>
                </a:solidFill>
                <a:latin typeface="Times New Roman" panose="02020603050405020304" pitchFamily="18" charset="0"/>
              </a:rPr>
              <a:t>VPHC</a:t>
            </a:r>
            <a:r>
              <a:rPr lang="vi-VN" altLang="en-US" b="0" dirty="0">
                <a:solidFill>
                  <a:srgbClr val="101BF4"/>
                </a:solidFill>
                <a:latin typeface="Times New Roman" panose="02020603050405020304" pitchFamily="18" charset="0"/>
              </a:rPr>
              <a:t> và thông quan hàng hóa.</a:t>
            </a:r>
            <a:endParaRPr lang="en-US" altLang="en-US" b="0" dirty="0">
              <a:solidFill>
                <a:srgbClr val="101BF4"/>
              </a:solidFill>
              <a:latin typeface="Times New Roman" panose="02020603050405020304" pitchFamily="18" charset="0"/>
            </a:endParaRPr>
          </a:p>
          <a:p>
            <a:pPr algn="just" eaLnBrk="1" hangingPunct="1">
              <a:spcBef>
                <a:spcPct val="20000"/>
              </a:spcBef>
              <a:buNone/>
            </a:pPr>
            <a:r>
              <a:rPr lang="en-US" altLang="en-US" b="0" dirty="0">
                <a:solidFill>
                  <a:srgbClr val="101BF4"/>
                </a:solidFill>
                <a:latin typeface="Times New Roman" panose="02020603050405020304" pitchFamily="18" charset="0"/>
              </a:rPr>
              <a:t>	+ </a:t>
            </a:r>
            <a:r>
              <a:rPr lang="vi-VN" altLang="en-US" b="0" dirty="0">
                <a:solidFill>
                  <a:srgbClr val="101BF4"/>
                </a:solidFill>
                <a:latin typeface="Times New Roman" panose="02020603050405020304" pitchFamily="18" charset="0"/>
              </a:rPr>
              <a:t>Nếu người khai hải quan không đồng ý với cơ sở bác bỏ trị giá khai báo hoặc quá </a:t>
            </a:r>
            <a:r>
              <a:rPr lang="en-US" altLang="en-US" b="0" dirty="0">
                <a:solidFill>
                  <a:srgbClr val="101BF4"/>
                </a:solidFill>
                <a:latin typeface="Times New Roman" panose="02020603050405020304" pitchFamily="18" charset="0"/>
              </a:rPr>
              <a:t>0</a:t>
            </a:r>
            <a:r>
              <a:rPr lang="vi-VN" altLang="en-US" b="0" dirty="0">
                <a:solidFill>
                  <a:srgbClr val="101BF4"/>
                </a:solidFill>
                <a:latin typeface="Times New Roman" panose="02020603050405020304" pitchFamily="18" charset="0"/>
              </a:rPr>
              <a:t>5 ngày mà không khai bổ sung thì </a:t>
            </a:r>
            <a:r>
              <a:rPr lang="en-US" altLang="en-US" b="0" dirty="0">
                <a:solidFill>
                  <a:srgbClr val="101BF4"/>
                </a:solidFill>
                <a:latin typeface="Times New Roman" panose="02020603050405020304" pitchFamily="18" charset="0"/>
              </a:rPr>
              <a:t>chuyển</a:t>
            </a:r>
            <a:r>
              <a:rPr lang="vi-VN" altLang="en-US" b="0" dirty="0">
                <a:solidFill>
                  <a:srgbClr val="101BF4"/>
                </a:solidFill>
                <a:latin typeface="Times New Roman" panose="02020603050405020304" pitchFamily="18" charset="0"/>
              </a:rPr>
              <a:t> kiểm tra sau thông quan.</a:t>
            </a:r>
            <a:endParaRPr lang="en-US" altLang="en-US" b="0" dirty="0">
              <a:solidFill>
                <a:srgbClr val="101BF4"/>
              </a:solidFill>
              <a:latin typeface="Times New Roman" panose="02020603050405020304" pitchFamily="18" charset="0"/>
            </a:endParaRPr>
          </a:p>
          <a:p>
            <a:pPr algn="just" eaLnBrk="1" hangingPunct="1">
              <a:spcBef>
                <a:spcPct val="20000"/>
              </a:spcBef>
              <a:buNone/>
            </a:pPr>
            <a:endParaRPr lang="en-US" altLang="en-US" b="0"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charRg st="0" end="17"/>
                                            </p:txEl>
                                          </p:spTgt>
                                        </p:tgtEl>
                                        <p:attrNameLst>
                                          <p:attrName>style.visibility</p:attrName>
                                        </p:attrNameLst>
                                      </p:cBhvr>
                                      <p:to>
                                        <p:strVal val="visible"/>
                                      </p:to>
                                    </p:set>
                                    <p:animEffect transition="in" filter="fade">
                                      <p:cBhvr>
                                        <p:cTn id="7" dur="2000"/>
                                        <p:tgtEl>
                                          <p:spTgt spid="4099">
                                            <p:txEl>
                                              <p:charRg st="0" end="1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charRg st="17" end="58"/>
                                            </p:txEl>
                                          </p:spTgt>
                                        </p:tgtEl>
                                        <p:attrNameLst>
                                          <p:attrName>style.visibility</p:attrName>
                                        </p:attrNameLst>
                                      </p:cBhvr>
                                      <p:to>
                                        <p:strVal val="visible"/>
                                      </p:to>
                                    </p:set>
                                    <p:animEffect transition="in" filter="fade">
                                      <p:cBhvr>
                                        <p:cTn id="12" dur="2000"/>
                                        <p:tgtEl>
                                          <p:spTgt spid="4099">
                                            <p:txEl>
                                              <p:charRg st="17" end="5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charRg st="58" end="185"/>
                                            </p:txEl>
                                          </p:spTgt>
                                        </p:tgtEl>
                                        <p:attrNameLst>
                                          <p:attrName>style.visibility</p:attrName>
                                        </p:attrNameLst>
                                      </p:cBhvr>
                                      <p:to>
                                        <p:strVal val="visible"/>
                                      </p:to>
                                    </p:set>
                                    <p:animEffect transition="in" filter="fade">
                                      <p:cBhvr>
                                        <p:cTn id="17" dur="2000"/>
                                        <p:tgtEl>
                                          <p:spTgt spid="4099">
                                            <p:txEl>
                                              <p:charRg st="58" end="18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charRg st="185" end="341"/>
                                            </p:txEl>
                                          </p:spTgt>
                                        </p:tgtEl>
                                        <p:attrNameLst>
                                          <p:attrName>style.visibility</p:attrName>
                                        </p:attrNameLst>
                                      </p:cBhvr>
                                      <p:to>
                                        <p:strVal val="visible"/>
                                      </p:to>
                                    </p:set>
                                    <p:animEffect transition="in" filter="fade">
                                      <p:cBhvr>
                                        <p:cTn id="22" dur="2000"/>
                                        <p:tgtEl>
                                          <p:spTgt spid="4099">
                                            <p:txEl>
                                              <p:charRg st="185" end="34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charRg st="341" end="490"/>
                                            </p:txEl>
                                          </p:spTgt>
                                        </p:tgtEl>
                                        <p:attrNameLst>
                                          <p:attrName>style.visibility</p:attrName>
                                        </p:attrNameLst>
                                      </p:cBhvr>
                                      <p:to>
                                        <p:strVal val="visible"/>
                                      </p:to>
                                    </p:set>
                                    <p:animEffect transition="in" filter="fade">
                                      <p:cBhvr>
                                        <p:cTn id="27" dur="2000"/>
                                        <p:tgtEl>
                                          <p:spTgt spid="4099">
                                            <p:txEl>
                                              <p:charRg st="341" end="49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NHỮNG VẤN ĐỀ CƠ BẢN VỀ THUẾ</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a:spLocks noChangeArrowheads="1"/>
          </p:cNvSpPr>
          <p:nvPr/>
        </p:nvSpPr>
        <p:spPr bwMode="auto">
          <a:xfrm>
            <a:off x="-71437" y="981075"/>
            <a:ext cx="9001125" cy="5148263"/>
          </a:xfrm>
          <a:prstGeom prst="rect">
            <a:avLst/>
          </a:prstGeom>
          <a:noFill/>
          <a:ln w="9525">
            <a:noFill/>
            <a:miter lim="800000"/>
          </a:ln>
        </p:spPr>
        <p:txBody>
          <a:bodyPr>
            <a:spAutoFit/>
          </a:bodyPr>
          <a:p>
            <a:pPr algn="just" eaLnBrk="1" hangingPunct="1">
              <a:lnSpc>
                <a:spcPct val="90000"/>
              </a:lnSpc>
              <a:spcBef>
                <a:spcPct val="20000"/>
              </a:spcBef>
              <a:buFont typeface="Wingdings" panose="05000000000000000000" pitchFamily="2" charset="2"/>
              <a:buChar char="v"/>
            </a:pPr>
            <a:r>
              <a:rPr lang="en-US" altLang="en-US" sz="2900" dirty="0">
                <a:solidFill>
                  <a:srgbClr val="FF0000"/>
                </a:solidFill>
                <a:latin typeface="Times New Roman" panose="02020603050405020304" pitchFamily="18" charset="0"/>
                <a:cs typeface="Times New Roman" panose="02020603050405020304" pitchFamily="18" charset="0"/>
              </a:rPr>
              <a:t> 	Kiểm tra thuế:</a:t>
            </a:r>
            <a:endParaRPr lang="en-US" altLang="en-US" sz="2900" dirty="0">
              <a:solidFill>
                <a:srgbClr val="FF0000"/>
              </a:solidFill>
              <a:latin typeface="Times New Roman" panose="02020603050405020304" pitchFamily="18" charset="0"/>
              <a:cs typeface="Times New Roman" panose="02020603050405020304" pitchFamily="18" charset="0"/>
            </a:endParaRPr>
          </a:p>
          <a:p>
            <a:pPr algn="just" eaLnBrk="1" hangingPunct="1">
              <a:spcBef>
                <a:spcPct val="20000"/>
              </a:spcBef>
              <a:buFont typeface="Wingdings" panose="05000000000000000000" pitchFamily="2" charset="2"/>
              <a:buChar char="Ø"/>
            </a:pPr>
            <a:r>
              <a:rPr lang="en-US" altLang="en-US" b="0" i="1" dirty="0">
                <a:solidFill>
                  <a:srgbClr val="101BF4"/>
                </a:solidFill>
                <a:latin typeface="Times New Roman" panose="02020603050405020304" pitchFamily="18" charset="0"/>
              </a:rPr>
              <a:t>Xử lý kết quả kiểm tra trị giá hải quan</a:t>
            </a:r>
            <a:r>
              <a:rPr lang="en-US" altLang="en-US" b="0" dirty="0">
                <a:solidFill>
                  <a:srgbClr val="101BF4"/>
                </a:solidFill>
                <a:latin typeface="Times New Roman" panose="02020603050405020304" pitchFamily="18" charset="0"/>
              </a:rPr>
              <a:t>:</a:t>
            </a:r>
            <a:endParaRPr lang="en-US" altLang="en-US" b="0" dirty="0">
              <a:solidFill>
                <a:srgbClr val="101BF4"/>
              </a:solidFill>
              <a:latin typeface="Times New Roman" panose="02020603050405020304" pitchFamily="18" charset="0"/>
            </a:endParaRPr>
          </a:p>
          <a:p>
            <a:pPr algn="just" eaLnBrk="1" hangingPunct="1">
              <a:spcBef>
                <a:spcPct val="20000"/>
              </a:spcBef>
              <a:buNone/>
            </a:pPr>
            <a:r>
              <a:rPr lang="en-US" altLang="en-US" b="0" dirty="0">
                <a:solidFill>
                  <a:srgbClr val="101BF4"/>
                </a:solidFill>
                <a:latin typeface="Times New Roman" panose="02020603050405020304" pitchFamily="18" charset="0"/>
              </a:rPr>
              <a:t>	</a:t>
            </a:r>
            <a:r>
              <a:rPr lang="vi-VN" altLang="en-US" b="0" dirty="0">
                <a:solidFill>
                  <a:srgbClr val="101BF4"/>
                </a:solidFill>
                <a:latin typeface="Times New Roman" panose="02020603050405020304" pitchFamily="18" charset="0"/>
              </a:rPr>
              <a:t>b) Trường hợp có nghi vấn về trị giá khai báo nhưng chưa đủ cơ sở bác bỏ, cơ quan hải quan thông báo, đồng thời yêu cầu nộp bổ sung các chứng từ, tài liệu có liên quan</a:t>
            </a:r>
            <a:endParaRPr lang="en-US" altLang="en-US" b="0" dirty="0">
              <a:solidFill>
                <a:srgbClr val="101BF4"/>
              </a:solidFill>
              <a:latin typeface="Times New Roman" panose="02020603050405020304" pitchFamily="18" charset="0"/>
            </a:endParaRPr>
          </a:p>
          <a:p>
            <a:pPr algn="just" eaLnBrk="1" hangingPunct="1">
              <a:spcBef>
                <a:spcPct val="20000"/>
              </a:spcBef>
              <a:buNone/>
            </a:pPr>
            <a:r>
              <a:rPr lang="en-US" altLang="en-US" b="0" dirty="0">
                <a:solidFill>
                  <a:srgbClr val="101BF4"/>
                </a:solidFill>
                <a:latin typeface="Times New Roman" panose="02020603050405020304" pitchFamily="18" charset="0"/>
              </a:rPr>
              <a:t>	+ </a:t>
            </a:r>
            <a:r>
              <a:rPr lang="vi-VN" altLang="en-US" b="0" dirty="0">
                <a:solidFill>
                  <a:srgbClr val="101BF4"/>
                </a:solidFill>
                <a:latin typeface="Times New Roman" panose="02020603050405020304" pitchFamily="18" charset="0"/>
              </a:rPr>
              <a:t>Trong thời hạn 05 ngày, người khai hải quan nộp bổ sung chứng từ, tài liệu và đề nghị tham vấn</a:t>
            </a:r>
            <a:r>
              <a:rPr lang="en-US" altLang="en-US" b="0" dirty="0">
                <a:solidFill>
                  <a:srgbClr val="101BF4"/>
                </a:solidFill>
                <a:latin typeface="Times New Roman" panose="02020603050405020304" pitchFamily="18" charset="0"/>
              </a:rPr>
              <a:t>.</a:t>
            </a:r>
            <a:endParaRPr lang="en-US" altLang="en-US" b="0" dirty="0">
              <a:solidFill>
                <a:srgbClr val="101BF4"/>
              </a:solidFill>
              <a:latin typeface="Times New Roman" panose="02020603050405020304" pitchFamily="18" charset="0"/>
            </a:endParaRPr>
          </a:p>
          <a:p>
            <a:pPr algn="just" eaLnBrk="1" hangingPunct="1">
              <a:spcBef>
                <a:spcPct val="20000"/>
              </a:spcBef>
              <a:buNone/>
            </a:pPr>
            <a:r>
              <a:rPr lang="en-US" altLang="en-US" b="0" dirty="0">
                <a:solidFill>
                  <a:srgbClr val="101BF4"/>
                </a:solidFill>
                <a:latin typeface="Times New Roman" panose="02020603050405020304" pitchFamily="18" charset="0"/>
              </a:rPr>
              <a:t>	+ </a:t>
            </a:r>
            <a:r>
              <a:rPr lang="vi-VN" altLang="en-US" b="0" dirty="0">
                <a:solidFill>
                  <a:srgbClr val="101BF4"/>
                </a:solidFill>
                <a:latin typeface="Times New Roman" panose="02020603050405020304" pitchFamily="18" charset="0"/>
              </a:rPr>
              <a:t>Quá </a:t>
            </a:r>
            <a:r>
              <a:rPr lang="en-US" altLang="en-US" b="0" dirty="0">
                <a:solidFill>
                  <a:srgbClr val="101BF4"/>
                </a:solidFill>
                <a:latin typeface="Times New Roman" panose="02020603050405020304" pitchFamily="18" charset="0"/>
              </a:rPr>
              <a:t>0</a:t>
            </a:r>
            <a:r>
              <a:rPr lang="vi-VN" altLang="en-US" b="0" dirty="0">
                <a:solidFill>
                  <a:srgbClr val="101BF4"/>
                </a:solidFill>
                <a:latin typeface="Times New Roman" panose="02020603050405020304" pitchFamily="18" charset="0"/>
              </a:rPr>
              <a:t>5 ngày kể từ ngày cơ quan </a:t>
            </a:r>
            <a:r>
              <a:rPr lang="en-US" altLang="en-US" b="0" dirty="0">
                <a:solidFill>
                  <a:srgbClr val="101BF4"/>
                </a:solidFill>
                <a:latin typeface="Times New Roman" panose="02020603050405020304" pitchFamily="18" charset="0"/>
              </a:rPr>
              <a:t>HQ</a:t>
            </a:r>
            <a:r>
              <a:rPr lang="vi-VN" altLang="en-US" b="0" dirty="0">
                <a:solidFill>
                  <a:srgbClr val="101BF4"/>
                </a:solidFill>
                <a:latin typeface="Times New Roman" panose="02020603050405020304" pitchFamily="18" charset="0"/>
              </a:rPr>
              <a:t> thông báo, người khai hải quan không nộp bổ sung hồ sơ, không đề nghị tham vấn, cơ quan </a:t>
            </a:r>
            <a:r>
              <a:rPr lang="en-US" altLang="en-US" b="0" dirty="0">
                <a:solidFill>
                  <a:srgbClr val="101BF4"/>
                </a:solidFill>
                <a:latin typeface="Times New Roman" panose="02020603050405020304" pitchFamily="18" charset="0"/>
              </a:rPr>
              <a:t>HQ </a:t>
            </a:r>
            <a:r>
              <a:rPr lang="vi-VN" altLang="en-US" b="0" dirty="0">
                <a:solidFill>
                  <a:srgbClr val="101BF4"/>
                </a:solidFill>
                <a:latin typeface="Times New Roman" panose="02020603050405020304" pitchFamily="18" charset="0"/>
              </a:rPr>
              <a:t>thông quan theo trị giá khai báo, chuyển các nghi vấn để thực hiện kiểm tra </a:t>
            </a:r>
            <a:r>
              <a:rPr lang="en-US" altLang="en-US" b="0" dirty="0">
                <a:solidFill>
                  <a:srgbClr val="101BF4"/>
                </a:solidFill>
                <a:latin typeface="Times New Roman" panose="02020603050405020304" pitchFamily="18" charset="0"/>
              </a:rPr>
              <a:t>STQ</a:t>
            </a:r>
            <a:endParaRPr lang="en-US" altLang="en-US" b="0"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charRg st="0" end="17"/>
                                            </p:txEl>
                                          </p:spTgt>
                                        </p:tgtEl>
                                        <p:attrNameLst>
                                          <p:attrName>style.visibility</p:attrName>
                                        </p:attrNameLst>
                                      </p:cBhvr>
                                      <p:to>
                                        <p:strVal val="visible"/>
                                      </p:to>
                                    </p:set>
                                    <p:animEffect transition="in" filter="fade">
                                      <p:cBhvr>
                                        <p:cTn id="7" dur="2000"/>
                                        <p:tgtEl>
                                          <p:spTgt spid="4099">
                                            <p:txEl>
                                              <p:charRg st="0" end="1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charRg st="17" end="58"/>
                                            </p:txEl>
                                          </p:spTgt>
                                        </p:tgtEl>
                                        <p:attrNameLst>
                                          <p:attrName>style.visibility</p:attrName>
                                        </p:attrNameLst>
                                      </p:cBhvr>
                                      <p:to>
                                        <p:strVal val="visible"/>
                                      </p:to>
                                    </p:set>
                                    <p:animEffect transition="in" filter="fade">
                                      <p:cBhvr>
                                        <p:cTn id="12" dur="2000"/>
                                        <p:tgtEl>
                                          <p:spTgt spid="4099">
                                            <p:txEl>
                                              <p:charRg st="17" end="5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charRg st="58" end="227"/>
                                            </p:txEl>
                                          </p:spTgt>
                                        </p:tgtEl>
                                        <p:attrNameLst>
                                          <p:attrName>style.visibility</p:attrName>
                                        </p:attrNameLst>
                                      </p:cBhvr>
                                      <p:to>
                                        <p:strVal val="visible"/>
                                      </p:to>
                                    </p:set>
                                    <p:animEffect transition="in" filter="fade">
                                      <p:cBhvr>
                                        <p:cTn id="17" dur="2000"/>
                                        <p:tgtEl>
                                          <p:spTgt spid="4099">
                                            <p:txEl>
                                              <p:charRg st="58" end="22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charRg st="227" end="326"/>
                                            </p:txEl>
                                          </p:spTgt>
                                        </p:tgtEl>
                                        <p:attrNameLst>
                                          <p:attrName>style.visibility</p:attrName>
                                        </p:attrNameLst>
                                      </p:cBhvr>
                                      <p:to>
                                        <p:strVal val="visible"/>
                                      </p:to>
                                    </p:set>
                                    <p:animEffect transition="in" filter="fade">
                                      <p:cBhvr>
                                        <p:cTn id="22" dur="2000"/>
                                        <p:tgtEl>
                                          <p:spTgt spid="4099">
                                            <p:txEl>
                                              <p:charRg st="227" end="32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charRg st="326" end="534"/>
                                            </p:txEl>
                                          </p:spTgt>
                                        </p:tgtEl>
                                        <p:attrNameLst>
                                          <p:attrName>style.visibility</p:attrName>
                                        </p:attrNameLst>
                                      </p:cBhvr>
                                      <p:to>
                                        <p:strVal val="visible"/>
                                      </p:to>
                                    </p:set>
                                    <p:animEffect transition="in" filter="fade">
                                      <p:cBhvr>
                                        <p:cTn id="27" dur="2000"/>
                                        <p:tgtEl>
                                          <p:spTgt spid="4099">
                                            <p:txEl>
                                              <p:charRg st="326" end="53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NHỮNG VẤN ĐỀ CƠ BẢN VỀ THUẾ</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22531" name="Rectangle 2"/>
          <p:cNvSpPr/>
          <p:nvPr/>
        </p:nvSpPr>
        <p:spPr>
          <a:xfrm>
            <a:off x="428625" y="3949700"/>
            <a:ext cx="8286750" cy="26479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pPr>
            <a:r>
              <a:rPr lang="en-US" altLang="en-US" sz="2900" b="1" dirty="0">
                <a:solidFill>
                  <a:srgbClr val="FF0000"/>
                </a:solidFill>
                <a:latin typeface="Times New Roman" panose="02020603050405020304" pitchFamily="18" charset="0"/>
                <a:cs typeface="Times New Roman" panose="02020603050405020304" pitchFamily="18" charset="0"/>
              </a:rPr>
              <a:t> Ấn định thuế (Điều 33 Nghị định 83/2013):</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125000"/>
              </a:lnSpc>
              <a:spcBef>
                <a:spcPct val="0"/>
              </a:spcBef>
              <a:buClrTx/>
              <a:buFontTx/>
              <a:buNone/>
            </a:pPr>
            <a:r>
              <a:rPr lang="en-US" altLang="en-US" dirty="0">
                <a:solidFill>
                  <a:srgbClr val="101BF4"/>
                </a:solidFill>
                <a:latin typeface="Times New Roman" panose="02020603050405020304" pitchFamily="18" charset="0"/>
              </a:rPr>
              <a:t>- </a:t>
            </a:r>
            <a:r>
              <a:rPr lang="vi-VN" altLang="en-US" dirty="0">
                <a:solidFill>
                  <a:srgbClr val="101BF4"/>
                </a:solidFill>
                <a:latin typeface="Times New Roman" panose="02020603050405020304" pitchFamily="18" charset="0"/>
              </a:rPr>
              <a:t>Ấn định thuế là việc cơ quan </a:t>
            </a:r>
            <a:r>
              <a:rPr lang="en-US" altLang="en-US" dirty="0">
                <a:solidFill>
                  <a:srgbClr val="101BF4"/>
                </a:solidFill>
                <a:latin typeface="Times New Roman" panose="02020603050405020304" pitchFamily="18" charset="0"/>
              </a:rPr>
              <a:t>HQ</a:t>
            </a:r>
            <a:r>
              <a:rPr lang="vi-VN" altLang="en-US" dirty="0">
                <a:solidFill>
                  <a:srgbClr val="101BF4"/>
                </a:solidFill>
                <a:latin typeface="Times New Roman" panose="02020603050405020304" pitchFamily="18" charset="0"/>
              </a:rPr>
              <a:t> thực hiện quyền hạn xác định các yếu tố, căn cứ tính thuế và tính thuế, thông báo, yêu cầu người nộp thuế phải nộp số tiền thuế do cơ quan </a:t>
            </a:r>
            <a:r>
              <a:rPr lang="en-US" altLang="en-US" dirty="0">
                <a:solidFill>
                  <a:srgbClr val="101BF4"/>
                </a:solidFill>
                <a:latin typeface="Times New Roman" panose="02020603050405020304" pitchFamily="18" charset="0"/>
              </a:rPr>
              <a:t>HQ </a:t>
            </a:r>
            <a:r>
              <a:rPr lang="vi-VN" altLang="en-US" dirty="0">
                <a:solidFill>
                  <a:srgbClr val="101BF4"/>
                </a:solidFill>
                <a:latin typeface="Times New Roman" panose="02020603050405020304" pitchFamily="18" charset="0"/>
              </a:rPr>
              <a:t>xác định thuộc các trường hợp </a:t>
            </a:r>
            <a:r>
              <a:rPr lang="en-US" altLang="en-US" dirty="0">
                <a:solidFill>
                  <a:srgbClr val="101BF4"/>
                </a:solidFill>
                <a:latin typeface="Times New Roman" panose="02020603050405020304" pitchFamily="18" charset="0"/>
              </a:rPr>
              <a:t>phải ấn định</a:t>
            </a:r>
            <a:endParaRPr lang="en-US" altLang="en-US" dirty="0">
              <a:solidFill>
                <a:srgbClr val="101BF4"/>
              </a:solidFill>
              <a:latin typeface="Times New Roman" panose="02020603050405020304" pitchFamily="18" charset="0"/>
            </a:endParaRPr>
          </a:p>
        </p:txBody>
      </p:sp>
      <p:pic>
        <p:nvPicPr>
          <p:cNvPr id="22532" name="Picture 3" descr="thue-TNCN.jpg"/>
          <p:cNvPicPr>
            <a:picLocks noChangeAspect="1"/>
          </p:cNvPicPr>
          <p:nvPr/>
        </p:nvPicPr>
        <p:blipFill>
          <a:blip r:embed="rId1"/>
          <a:stretch>
            <a:fillRect/>
          </a:stretch>
        </p:blipFill>
        <p:spPr>
          <a:xfrm>
            <a:off x="2843213" y="930275"/>
            <a:ext cx="3421062" cy="293052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NHỮNG VẤN ĐỀ CƠ BẢN VỀ THUẾ</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p:nvPr/>
        </p:nvSpPr>
        <p:spPr>
          <a:xfrm>
            <a:off x="428625" y="1052513"/>
            <a:ext cx="8286750" cy="52895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pPr>
            <a:r>
              <a:rPr lang="en-US" altLang="en-US" sz="2900" b="1" dirty="0">
                <a:solidFill>
                  <a:srgbClr val="FF0000"/>
                </a:solidFill>
                <a:latin typeface="Times New Roman" panose="02020603050405020304" pitchFamily="18" charset="0"/>
                <a:cs typeface="Times New Roman" panose="02020603050405020304" pitchFamily="18" charset="0"/>
              </a:rPr>
              <a:t> Ấn định thuế (Điều 33 Nghị định 83/2013):</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125000"/>
              </a:lnSpc>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Các trường hợp cơ quan quản lý thuế ấn định thuế: </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125000"/>
              </a:lnSpc>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a)</a:t>
            </a:r>
            <a:r>
              <a:rPr lang="en-US" altLang="en-US" dirty="0">
                <a:solidFill>
                  <a:srgbClr val="101BF4"/>
                </a:solidFill>
                <a:latin typeface="Times New Roman" panose="02020603050405020304" pitchFamily="18" charset="0"/>
              </a:rPr>
              <a:t> </a:t>
            </a:r>
            <a:r>
              <a:rPr lang="vi-VN" altLang="en-US" dirty="0">
                <a:solidFill>
                  <a:srgbClr val="101BF4"/>
                </a:solidFill>
                <a:latin typeface="Times New Roman" panose="02020603050405020304" pitchFamily="18" charset="0"/>
              </a:rPr>
              <a:t>Không đăng ký thuế theo quy định tại Điều 22 Luật quản lý thuế;</a:t>
            </a:r>
            <a:endParaRPr lang="en-US" altLang="en-US" dirty="0">
              <a:solidFill>
                <a:srgbClr val="101BF4"/>
              </a:solidFill>
              <a:latin typeface="Times New Roman" panose="02020603050405020304" pitchFamily="18" charset="0"/>
            </a:endParaRPr>
          </a:p>
          <a:p>
            <a:pPr marL="0" lvl="0" indent="0" algn="just" eaLnBrk="1" hangingPunct="1">
              <a:lnSpc>
                <a:spcPct val="125000"/>
              </a:lnSpc>
              <a:spcBef>
                <a:spcPct val="0"/>
              </a:spcBef>
              <a:buClrTx/>
              <a:buFontTx/>
              <a:buNone/>
            </a:pPr>
            <a:r>
              <a:rPr lang="en-US" altLang="en-US" dirty="0">
                <a:solidFill>
                  <a:srgbClr val="101BF4"/>
                </a:solidFill>
                <a:latin typeface="Times New Roman" panose="02020603050405020304" pitchFamily="18" charset="0"/>
              </a:rPr>
              <a:t>b) </a:t>
            </a:r>
            <a:r>
              <a:rPr lang="vi-VN" altLang="en-US" dirty="0">
                <a:solidFill>
                  <a:srgbClr val="101BF4"/>
                </a:solidFill>
                <a:latin typeface="Times New Roman" panose="02020603050405020304" pitchFamily="18" charset="0"/>
              </a:rPr>
              <a:t>Không nộp hồ sơ khai thuế trong thời hạn mười ngày, kể từ ngày hết thời hạn nộp hồ sơ khai thuế hoặc ngày hết thời hạn gia hạn nộp hồ sơ khai thuế theo quy định;</a:t>
            </a:r>
            <a:endParaRPr lang="en-US" altLang="en-US" dirty="0">
              <a:solidFill>
                <a:srgbClr val="101BF4"/>
              </a:solidFill>
              <a:latin typeface="Times New Roman" panose="02020603050405020304" pitchFamily="18" charset="0"/>
            </a:endParaRPr>
          </a:p>
          <a:p>
            <a:pPr marL="0" lvl="0" indent="0" algn="just" eaLnBrk="1" hangingPunct="1">
              <a:lnSpc>
                <a:spcPct val="125000"/>
              </a:lnSpc>
              <a:spcBef>
                <a:spcPct val="0"/>
              </a:spcBef>
              <a:buClrTx/>
              <a:buFontTx/>
              <a:buNone/>
            </a:pPr>
            <a:r>
              <a:rPr lang="en-US" altLang="en-US" dirty="0">
                <a:solidFill>
                  <a:srgbClr val="101BF4"/>
                </a:solidFill>
                <a:latin typeface="Times New Roman" panose="02020603050405020304" pitchFamily="18" charset="0"/>
              </a:rPr>
              <a:t>c) </a:t>
            </a:r>
            <a:r>
              <a:rPr lang="vi-VN" altLang="en-US" dirty="0">
                <a:solidFill>
                  <a:srgbClr val="101BF4"/>
                </a:solidFill>
                <a:latin typeface="Times New Roman" panose="02020603050405020304" pitchFamily="18" charset="0"/>
              </a:rPr>
              <a:t>Không bổ sung hồ sơ khai thuế theo yêu cầu của cơ quan quản lý thuế hoặc đã bổ sung nhưng không đầy đủ, trung thực, chính xác;</a:t>
            </a: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charRg st="0" end="4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9">
                                            <p:txEl>
                                              <p:charRg st="43" end="9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099">
                                            <p:txEl>
                                              <p:charRg st="94" end="16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099">
                                            <p:txEl>
                                              <p:charRg st="161" end="326"/>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099">
                                            <p:txEl>
                                              <p:charRg st="326" end="45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NHỮNG VẤN ĐỀ CƠ BẢN VỀ THUẾ</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p:nvPr/>
        </p:nvSpPr>
        <p:spPr>
          <a:xfrm>
            <a:off x="428625" y="1052513"/>
            <a:ext cx="8535988" cy="5394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pPr>
            <a:r>
              <a:rPr lang="en-US" altLang="en-US" sz="2900" b="1" dirty="0">
                <a:solidFill>
                  <a:srgbClr val="FF0000"/>
                </a:solidFill>
                <a:latin typeface="Times New Roman" panose="02020603050405020304" pitchFamily="18" charset="0"/>
                <a:cs typeface="Times New Roman" panose="02020603050405020304" pitchFamily="18" charset="0"/>
              </a:rPr>
              <a:t> Ấn định thuế (Điều 33 Nghị định 83/2013):</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0"/>
              </a:spcBef>
              <a:buClrTx/>
              <a:buFontTx/>
              <a:buNone/>
            </a:pPr>
            <a:r>
              <a:rPr lang="en-US" altLang="en-US" dirty="0">
                <a:solidFill>
                  <a:srgbClr val="101BF4"/>
                </a:solidFill>
                <a:latin typeface="Times New Roman" panose="02020603050405020304" pitchFamily="18" charset="0"/>
              </a:rPr>
              <a:t>d) </a:t>
            </a:r>
            <a:r>
              <a:rPr lang="vi-VN" altLang="en-US" dirty="0">
                <a:solidFill>
                  <a:srgbClr val="101BF4"/>
                </a:solidFill>
                <a:latin typeface="Times New Roman" panose="02020603050405020304" pitchFamily="18" charset="0"/>
              </a:rPr>
              <a:t>Không xuất trình tài liệu kế toán, hóa đơn, chứng từ</a:t>
            </a:r>
            <a:r>
              <a:rPr lang="en-US" altLang="en-US" dirty="0">
                <a:solidFill>
                  <a:srgbClr val="101BF4"/>
                </a:solidFill>
                <a:latin typeface="Times New Roman" panose="02020603050405020304" pitchFamily="18" charset="0"/>
              </a:rPr>
              <a:t> khi đã </a:t>
            </a:r>
            <a:r>
              <a:rPr lang="vi-VN" altLang="en-US" dirty="0">
                <a:solidFill>
                  <a:srgbClr val="101BF4"/>
                </a:solidFill>
                <a:latin typeface="Times New Roman" panose="02020603050405020304" pitchFamily="18" charset="0"/>
              </a:rPr>
              <a:t>hết thời hạn kiểm </a:t>
            </a:r>
            <a:r>
              <a:rPr lang="en-US" altLang="en-US" dirty="0">
                <a:solidFill>
                  <a:srgbClr val="101BF4"/>
                </a:solidFill>
                <a:latin typeface="Times New Roman" panose="02020603050405020304" pitchFamily="18" charset="0"/>
              </a:rPr>
              <a:t>tr</a:t>
            </a:r>
            <a:r>
              <a:rPr lang="vi-VN" altLang="en-US" dirty="0">
                <a:solidFill>
                  <a:srgbClr val="101BF4"/>
                </a:solidFill>
                <a:latin typeface="Times New Roman" panose="02020603050405020304" pitchFamily="18" charset="0"/>
              </a:rPr>
              <a:t>a thuế, thanh tra thuế tại trụ sở của người nộp thuế;</a:t>
            </a:r>
            <a:endParaRPr lang="vi-VN" altLang="en-US" dirty="0">
              <a:solidFill>
                <a:srgbClr val="101BF4"/>
              </a:solidFill>
              <a:latin typeface="Times New Roman" panose="02020603050405020304" pitchFamily="18" charset="0"/>
            </a:endParaRPr>
          </a:p>
          <a:p>
            <a:pPr marL="0" lvl="0" indent="0" algn="just" eaLnBrk="1" hangingPunct="1">
              <a:lnSpc>
                <a:spcPct val="115000"/>
              </a:lnSpc>
              <a:spcBef>
                <a:spcPct val="0"/>
              </a:spcBef>
              <a:buClrTx/>
              <a:buFontTx/>
              <a:buNone/>
            </a:pPr>
            <a:r>
              <a:rPr lang="vi-VN" altLang="en-US" dirty="0">
                <a:solidFill>
                  <a:srgbClr val="101BF4"/>
                </a:solidFill>
                <a:latin typeface="Times New Roman" panose="02020603050405020304" pitchFamily="18" charset="0"/>
              </a:rPr>
              <a:t>đ) Trường hợp kiểm tra thuế, thanh tra thuế, có căn cứ chứng minh người nộp thuế hạch toán kế toán không đúng;</a:t>
            </a:r>
            <a:endParaRPr lang="en-US" altLang="en-US" dirty="0">
              <a:solidFill>
                <a:srgbClr val="101BF4"/>
              </a:solidFill>
              <a:latin typeface="Times New Roman" panose="02020603050405020304" pitchFamily="18" charset="0"/>
            </a:endParaRPr>
          </a:p>
          <a:p>
            <a:pPr marL="0" lvl="0" indent="0" algn="just" eaLnBrk="1" hangingPunct="1">
              <a:lnSpc>
                <a:spcPct val="115000"/>
              </a:lnSpc>
              <a:spcBef>
                <a:spcPct val="0"/>
              </a:spcBef>
              <a:buClrTx/>
              <a:buFontTx/>
              <a:buNone/>
            </a:pPr>
            <a:r>
              <a:rPr lang="en-US" altLang="en-US" dirty="0">
                <a:solidFill>
                  <a:srgbClr val="101BF4"/>
                </a:solidFill>
                <a:latin typeface="Times New Roman" panose="02020603050405020304" pitchFamily="18" charset="0"/>
              </a:rPr>
              <a:t>e) </a:t>
            </a:r>
            <a:r>
              <a:rPr lang="vi-VN" altLang="en-US" dirty="0">
                <a:solidFill>
                  <a:srgbClr val="101BF4"/>
                </a:solidFill>
                <a:latin typeface="Times New Roman" panose="02020603050405020304" pitchFamily="18" charset="0"/>
              </a:rPr>
              <a:t>Có dấu hiệu bỏ trốn hoặc phát tán tài sản để không thực hiện nghĩa vụ thuế;</a:t>
            </a:r>
            <a:endParaRPr lang="en-US" altLang="en-US" dirty="0">
              <a:solidFill>
                <a:srgbClr val="101BF4"/>
              </a:solidFill>
              <a:latin typeface="Times New Roman" panose="02020603050405020304" pitchFamily="18" charset="0"/>
            </a:endParaRPr>
          </a:p>
          <a:p>
            <a:pPr marL="0" lvl="0" indent="0" algn="just" eaLnBrk="1" hangingPunct="1">
              <a:lnSpc>
                <a:spcPct val="115000"/>
              </a:lnSpc>
              <a:spcBef>
                <a:spcPct val="0"/>
              </a:spcBef>
              <a:buClrTx/>
              <a:buFontTx/>
              <a:buNone/>
            </a:pPr>
            <a:r>
              <a:rPr lang="en-US" altLang="en-US" dirty="0">
                <a:solidFill>
                  <a:srgbClr val="101BF4"/>
                </a:solidFill>
                <a:latin typeface="Times New Roman" panose="02020603050405020304" pitchFamily="18" charset="0"/>
              </a:rPr>
              <a:t>g) </a:t>
            </a:r>
            <a:r>
              <a:rPr lang="vi-VN" altLang="en-US" dirty="0">
                <a:solidFill>
                  <a:srgbClr val="101BF4"/>
                </a:solidFill>
                <a:latin typeface="Times New Roman" panose="02020603050405020304" pitchFamily="18" charset="0"/>
              </a:rPr>
              <a:t>Đã nộp hồ sơ khai thuế cho cơ quan quản lý thuế nhưng không tự tính được số thuế phải nộp.</a:t>
            </a:r>
            <a:endParaRPr lang="en-US" altLang="en-US"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charRg st="43" end="18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charRg st="180" end="29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charRg st="291" end="37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charRg st="370" end="46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Title 1"/>
          <p:cNvSpPr>
            <a:spLocks noGrp="1"/>
          </p:cNvSpPr>
          <p:nvPr>
            <p:ph type="title"/>
          </p:nvPr>
        </p:nvSpPr>
        <p:spPr>
          <a:ln/>
        </p:spPr>
        <p:txBody>
          <a:bodyPr vert="horz" wrap="square" lIns="91440" tIns="45720" rIns="91440" bIns="45720" anchor="ctr" anchorCtr="0"/>
          <a:p>
            <a:pPr/>
            <a:r>
              <a:rPr lang="en-US" altLang="en-US" sz="3000" dirty="0">
                <a:solidFill>
                  <a:srgbClr val="FFFF00"/>
                </a:solidFill>
                <a:latin typeface="Times New Roman" panose="02020603050405020304" pitchFamily="18" charset="0"/>
                <a:ea typeface="+mj-ea"/>
                <a:cs typeface="Times New Roman" panose="02020603050405020304" pitchFamily="18" charset="0"/>
              </a:rPr>
              <a:t>TỔNG QUAN VỀ THUẾ</a:t>
            </a:r>
            <a:endParaRPr lang="en-US" altLang="en-US" sz="3000" dirty="0">
              <a:solidFill>
                <a:srgbClr val="FFFF00"/>
              </a:solidFill>
              <a:latin typeface="Times New Roman" panose="02020603050405020304" pitchFamily="18" charset="0"/>
              <a:ea typeface="Times New Roman" panose="02020603050405020304" pitchFamily="18" charset="0"/>
              <a:cs typeface="+mj-cs"/>
            </a:endParaRPr>
          </a:p>
        </p:txBody>
      </p:sp>
      <p:sp>
        <p:nvSpPr>
          <p:cNvPr id="7171" name="Rectangle 2"/>
          <p:cNvSpPr/>
          <p:nvPr/>
        </p:nvSpPr>
        <p:spPr>
          <a:xfrm>
            <a:off x="755650" y="1196975"/>
            <a:ext cx="8424863" cy="22177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pPr>
            <a:r>
              <a:rPr lang="en-US" altLang="en-US" sz="2900" b="1" dirty="0">
                <a:solidFill>
                  <a:srgbClr val="FF0000"/>
                </a:solidFill>
                <a:latin typeface="Times New Roman" panose="02020603050405020304" pitchFamily="18" charset="0"/>
                <a:cs typeface="Times New Roman" panose="02020603050405020304" pitchFamily="18" charset="0"/>
              </a:rPr>
              <a:t> Khái niệm về thuế:</a:t>
            </a:r>
            <a:endParaRPr lang="en-US" altLang="en-US" b="1" dirty="0">
              <a:latin typeface="Times New Roman" panose="02020603050405020304" pitchFamily="18" charset="0"/>
              <a:cs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 Thuế là khoản đóng góp bắt buộc của các  pháp nhân, thể nhân cho nhà nước theo mức độ và thời hạn được pháp luật quy định</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 Nhằm sử dụng cho mục đích chung của toàn xã hội</a:t>
            </a:r>
            <a:endParaRPr lang="en-US" altLang="en-US" dirty="0">
              <a:solidFill>
                <a:srgbClr val="101BF4"/>
              </a:solidFill>
              <a:latin typeface="Times New Roman" panose="02020603050405020304" pitchFamily="18" charset="0"/>
            </a:endParaRPr>
          </a:p>
        </p:txBody>
      </p:sp>
      <p:pic>
        <p:nvPicPr>
          <p:cNvPr id="7172" name="Picture 3" descr="small_1235637068.nv.jpg"/>
          <p:cNvPicPr>
            <a:picLocks noChangeAspect="1"/>
          </p:cNvPicPr>
          <p:nvPr/>
        </p:nvPicPr>
        <p:blipFill>
          <a:blip r:embed="rId1"/>
          <a:stretch>
            <a:fillRect/>
          </a:stretch>
        </p:blipFill>
        <p:spPr>
          <a:xfrm>
            <a:off x="684213" y="3500438"/>
            <a:ext cx="7343775" cy="3251200"/>
          </a:xfrm>
          <a:prstGeom prst="rect">
            <a:avLst/>
          </a:prstGeom>
          <a:noFill/>
          <a:ln w="9525">
            <a:no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2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5602" name="Picture 3" descr="Franchise-Tax-Facts.jpeg"/>
          <p:cNvPicPr>
            <a:picLocks noChangeAspect="1"/>
          </p:cNvPicPr>
          <p:nvPr/>
        </p:nvPicPr>
        <p:blipFill>
          <a:blip r:embed="rId1"/>
          <a:stretch>
            <a:fillRect/>
          </a:stretch>
        </p:blipFill>
        <p:spPr>
          <a:xfrm>
            <a:off x="0" y="1357313"/>
            <a:ext cx="9036050" cy="5527675"/>
          </a:xfrm>
          <a:prstGeom prst="rect">
            <a:avLst/>
          </a:prstGeom>
          <a:noFill/>
          <a:ln w="9525">
            <a:noFill/>
          </a:ln>
        </p:spPr>
      </p:pic>
      <p:sp>
        <p:nvSpPr>
          <p:cNvPr id="2" name="Rectangle 1"/>
          <p:cNvSpPr/>
          <p:nvPr/>
        </p:nvSpPr>
        <p:spPr>
          <a:xfrm>
            <a:off x="1908175" y="941388"/>
            <a:ext cx="5461000" cy="831850"/>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sz="4800" b="1" i="0" u="none" strike="noStrike" kern="0" cap="none" spc="0" normalizeH="0" baseline="0" noProof="0" dirty="0">
                <a:ln>
                  <a:noFill/>
                </a:ln>
                <a:solidFill>
                  <a:srgbClr val="FD0303"/>
                </a:solidFill>
                <a:effectLst/>
                <a:uLnTx/>
                <a:uFillTx/>
                <a:latin typeface="Bodoni MT Black" panose="02070A03080606020203" pitchFamily="18" charset="0"/>
                <a:ea typeface="+mn-ea"/>
                <a:cs typeface="+mn-cs"/>
              </a:rPr>
              <a:t>CÁC LOẠI THUẾ</a:t>
            </a:r>
            <a:endParaRPr kumimoji="0" lang="en-US" sz="4800" b="1" i="0" u="none" strike="noStrike" kern="1200" cap="none" spc="0" normalizeH="0" baseline="0" noProof="0" dirty="0">
              <a:ln>
                <a:noFill/>
              </a:ln>
              <a:solidFill>
                <a:schemeClr val="tx1"/>
              </a:solidFill>
              <a:effectLst/>
              <a:uLnTx/>
              <a:uFillTx/>
              <a:latin typeface="Bodoni MT Black" panose="02070A03080606020203" pitchFamily="18" charset="0"/>
              <a:ea typeface="+mn-ea"/>
              <a:cs typeface="+mn-c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6" name="Title 1"/>
          <p:cNvSpPr>
            <a:spLocks noGrp="1"/>
          </p:cNvSpPr>
          <p:nvPr>
            <p:ph type="title" idx="4294967295"/>
          </p:nvPr>
        </p:nvSpPr>
        <p:spPr>
          <a:xfrm>
            <a:off x="900113" y="71438"/>
            <a:ext cx="7848600" cy="1800225"/>
          </a:xfrm>
          <a:ln/>
        </p:spPr>
        <p:txBody>
          <a:bodyPr vert="horz" wrap="square" lIns="91440" tIns="45720" rIns="91440" bIns="45720" anchor="ctr" anchorCtr="0"/>
          <a:p>
            <a:r>
              <a:rPr lang="en-US" altLang="en-US" sz="4000" dirty="0">
                <a:solidFill>
                  <a:srgbClr val="FD0303"/>
                </a:solidFill>
                <a:latin typeface="Times New Roman" panose="02020603050405020304" pitchFamily="18" charset="0"/>
                <a:cs typeface="Times New Roman" panose="02020603050405020304" pitchFamily="18" charset="0"/>
              </a:rPr>
              <a:t>THUẾ XUẤT KHẨU, THUẾ NHẬP KHẨU</a:t>
            </a:r>
            <a:endParaRPr lang="en-US" altLang="en-US" sz="4000" dirty="0">
              <a:solidFill>
                <a:srgbClr val="FD0303"/>
              </a:solidFill>
              <a:latin typeface="Times New Roman" panose="02020603050405020304" pitchFamily="18" charset="0"/>
              <a:ea typeface="Times New Roman" panose="02020603050405020304" pitchFamily="18" charset="0"/>
            </a:endParaRPr>
          </a:p>
        </p:txBody>
      </p:sp>
      <p:sp>
        <p:nvSpPr>
          <p:cNvPr id="26627" name="Rectangle 4"/>
          <p:cNvSpPr/>
          <p:nvPr/>
        </p:nvSpPr>
        <p:spPr>
          <a:xfrm>
            <a:off x="323850" y="1785938"/>
            <a:ext cx="8424863" cy="4832350"/>
          </a:xfrm>
          <a:prstGeom prst="rect">
            <a:avLst/>
          </a:prstGeom>
          <a:noFill/>
          <a:ln w="9525">
            <a:noFill/>
          </a:ln>
          <a:effectLst>
            <a:prstShdw prst="shdw12" dir="16200000">
              <a:schemeClr val="bg2">
                <a:alpha val="50000"/>
              </a:schemeClr>
            </a:prst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Luật Thuế xuất khẩu, thuế nhập khẩu năm 2016</a:t>
            </a:r>
            <a:endParaRPr lang="en-US" altLang="en-US" dirty="0">
              <a:solidFill>
                <a:srgbClr val="101BF4"/>
              </a:solidFill>
              <a:latin typeface="Times New Roman" panose="02020603050405020304" pitchFamily="18" charset="0"/>
            </a:endParaRPr>
          </a:p>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Luật Hải quan năm 2014.</a:t>
            </a:r>
            <a:endParaRPr lang="en-US" altLang="en-US" dirty="0">
              <a:solidFill>
                <a:srgbClr val="101BF4"/>
              </a:solidFill>
              <a:latin typeface="Times New Roman" panose="02020603050405020304" pitchFamily="18" charset="0"/>
            </a:endParaRPr>
          </a:p>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Nghị định 08/2015/NĐ-CP hướng dẫn Luật Hải quan;</a:t>
            </a:r>
            <a:endParaRPr lang="en-US" altLang="en-US" dirty="0">
              <a:solidFill>
                <a:srgbClr val="101BF4"/>
              </a:solidFill>
              <a:latin typeface="Times New Roman" panose="02020603050405020304" pitchFamily="18" charset="0"/>
            </a:endParaRPr>
          </a:p>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Nghị định 134/2016 hướng dẫn Luật thuế XNK.</a:t>
            </a:r>
            <a:endParaRPr lang="en-US" altLang="en-US" dirty="0">
              <a:solidFill>
                <a:srgbClr val="101BF4"/>
              </a:solidFill>
              <a:latin typeface="Times New Roman" panose="02020603050405020304" pitchFamily="18" charset="0"/>
            </a:endParaRPr>
          </a:p>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Thông tư số 38/2015/TT-BTC hướng dẫn về thủ tục hải quan, kiểm tra giám sát hải quan, thuế xuất khẩu, thuế nhập khẩu.</a:t>
            </a:r>
            <a:endParaRPr lang="en-US" altLang="en-US" dirty="0">
              <a:solidFill>
                <a:srgbClr val="101BF4"/>
              </a:solidFill>
              <a:latin typeface="Times New Roman" panose="02020603050405020304" pitchFamily="18" charset="0"/>
            </a:endParaRPr>
          </a:p>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Thông tư 39/2015/TT-BTC về trị giá hải quan</a:t>
            </a:r>
            <a:br>
              <a:rPr lang="en-US" altLang="en-US" dirty="0">
                <a:solidFill>
                  <a:srgbClr val="101BF4"/>
                </a:solidFill>
                <a:latin typeface="Times New Roman" panose="02020603050405020304" pitchFamily="18" charset="0"/>
              </a:rPr>
            </a:b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endParaRPr lang="en-US" altLang="en-US" dirty="0">
              <a:solidFill>
                <a:srgbClr val="101BF4"/>
              </a:solidFill>
              <a:latin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50"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27651" name="Rectangle 2"/>
          <p:cNvSpPr/>
          <p:nvPr/>
        </p:nvSpPr>
        <p:spPr>
          <a:xfrm>
            <a:off x="468313" y="1519238"/>
            <a:ext cx="5222875" cy="11176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1. Đối tượng chịu thuế (Điều 2 Luật thuế XNK):</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nl-NL" altLang="en-US" sz="1600" dirty="0">
              <a:solidFill>
                <a:srgbClr val="101BF4"/>
              </a:solidFill>
              <a:latin typeface="Times New Roman" panose="02020603050405020304" pitchFamily="18" charset="0"/>
            </a:endParaRPr>
          </a:p>
        </p:txBody>
      </p:sp>
      <p:pic>
        <p:nvPicPr>
          <p:cNvPr id="27652" name="Picture 3" descr="8_640x412.jpg"/>
          <p:cNvPicPr>
            <a:picLocks noChangeAspect="1"/>
          </p:cNvPicPr>
          <p:nvPr/>
        </p:nvPicPr>
        <p:blipFill>
          <a:blip r:embed="rId1"/>
          <a:stretch>
            <a:fillRect/>
          </a:stretch>
        </p:blipFill>
        <p:spPr>
          <a:xfrm>
            <a:off x="34925" y="2781300"/>
            <a:ext cx="5564188" cy="4032250"/>
          </a:xfrm>
          <a:prstGeom prst="rect">
            <a:avLst/>
          </a:prstGeom>
          <a:noFill/>
          <a:ln w="9525">
            <a:noFill/>
          </a:ln>
        </p:spPr>
      </p:pic>
      <p:sp>
        <p:nvSpPr>
          <p:cNvPr id="2" name="Rectangle 1"/>
          <p:cNvSpPr/>
          <p:nvPr/>
        </p:nvSpPr>
        <p:spPr>
          <a:xfrm>
            <a:off x="5724525" y="1863725"/>
            <a:ext cx="3095625" cy="13652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FontTx/>
              <a:buNone/>
            </a:pPr>
            <a:r>
              <a:rPr lang="nl-NL" altLang="en-US" sz="2600" dirty="0">
                <a:solidFill>
                  <a:srgbClr val="101BF4"/>
                </a:solidFill>
                <a:latin typeface="Times New Roman" panose="02020603050405020304" pitchFamily="18" charset="0"/>
              </a:rPr>
              <a:t>a) Hàng hoá XK, NK qua cửa khẩu, biên giới Việt Nam;</a:t>
            </a:r>
            <a:r>
              <a:rPr lang="en-US" altLang="en-US" sz="2600" dirty="0">
                <a:solidFill>
                  <a:srgbClr val="101BF4"/>
                </a:solidFill>
                <a:latin typeface="Times New Roman" panose="02020603050405020304" pitchFamily="18" charset="0"/>
              </a:rPr>
              <a:t> </a:t>
            </a:r>
            <a:endParaRPr lang="en-US" altLang="en-US" sz="2600" dirty="0">
              <a:solidFill>
                <a:srgbClr val="101BF4"/>
              </a:solidFill>
              <a:latin typeface="Times New Roman" panose="02020603050405020304" pitchFamily="18" charset="0"/>
            </a:endParaRPr>
          </a:p>
          <a:p>
            <a:pPr marL="0" lvl="0" indent="0" algn="just" eaLnBrk="1" hangingPunct="1">
              <a:lnSpc>
                <a:spcPct val="90000"/>
              </a:lnSpc>
              <a:spcBef>
                <a:spcPct val="0"/>
              </a:spcBef>
              <a:buClrTx/>
              <a:buFontTx/>
              <a:buNone/>
            </a:pPr>
            <a:endParaRPr lang="nl-NL" altLang="en-US" sz="1400" dirty="0">
              <a:solidFill>
                <a:srgbClr val="101BF4"/>
              </a:solidFill>
              <a:latin typeface="Times New Roman" panose="02020603050405020304" pitchFamily="18" charset="0"/>
            </a:endParaRPr>
          </a:p>
        </p:txBody>
      </p:sp>
      <p:sp>
        <p:nvSpPr>
          <p:cNvPr id="3" name="Rectangle 2"/>
          <p:cNvSpPr/>
          <p:nvPr/>
        </p:nvSpPr>
        <p:spPr>
          <a:xfrm>
            <a:off x="5795963" y="3336925"/>
            <a:ext cx="3024187" cy="29718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FontTx/>
              <a:buNone/>
            </a:pPr>
            <a:r>
              <a:rPr lang="nl-NL" altLang="en-US" sz="2600" dirty="0">
                <a:solidFill>
                  <a:srgbClr val="101BF4"/>
                </a:solidFill>
                <a:latin typeface="Times New Roman" panose="02020603050405020304" pitchFamily="18" charset="0"/>
              </a:rPr>
              <a:t>b) Hàng hoá được đưa từ thị trường trong nước vào khu phi thuế quan và từ khu phi thuế quan vào thị trường trong nước</a:t>
            </a:r>
            <a:r>
              <a:rPr lang="en-US" altLang="en-US" sz="2600" dirty="0">
                <a:solidFill>
                  <a:srgbClr val="101BF4"/>
                </a:solidFill>
                <a:latin typeface="Times New Roman" panose="02020603050405020304" pitchFamily="18" charset="0"/>
              </a:rPr>
              <a:t> </a:t>
            </a:r>
            <a:endParaRPr lang="en-US" altLang="en-US" sz="2600" dirty="0">
              <a:solidFill>
                <a:srgbClr val="101BF4"/>
              </a:solidFill>
              <a:latin typeface="Times New Roman" panose="02020603050405020304" pitchFamily="18" charset="0"/>
            </a:endParaRPr>
          </a:p>
          <a:p>
            <a:pPr marL="0" lvl="0" indent="0" algn="just" eaLnBrk="1" hangingPunct="1">
              <a:lnSpc>
                <a:spcPct val="90000"/>
              </a:lnSpc>
              <a:spcBef>
                <a:spcPct val="0"/>
              </a:spcBef>
              <a:buClrTx/>
              <a:buFontTx/>
              <a:buNone/>
            </a:pPr>
            <a:endParaRPr lang="en-US" altLang="en-US" sz="2600"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charRg st="0" end="5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charRg st="0" end="11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4"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p:nvPr/>
        </p:nvSpPr>
        <p:spPr>
          <a:xfrm>
            <a:off x="428625" y="1458913"/>
            <a:ext cx="5799138" cy="46339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1. Đối tượng chịu thuế (Điều 2 Luật thuế XNK):</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nl-NL" altLang="en-US" sz="1600" dirty="0">
              <a:solidFill>
                <a:srgbClr val="101BF4"/>
              </a:solidFill>
              <a:latin typeface="Times New Roman" panose="02020603050405020304" pitchFamily="18" charset="0"/>
            </a:endParaRPr>
          </a:p>
          <a:p>
            <a:pPr marL="0" lvl="0" indent="0" algn="just" eaLnBrk="1" hangingPunct="1">
              <a:lnSpc>
                <a:spcPct val="90000"/>
              </a:lnSpc>
              <a:spcBef>
                <a:spcPct val="0"/>
              </a:spcBef>
              <a:buClrTx/>
              <a:buNone/>
            </a:pPr>
            <a:endParaRPr lang="en-US" altLang="en-US" sz="1200" dirty="0">
              <a:solidFill>
                <a:srgbClr val="101BF4"/>
              </a:solidFill>
              <a:latin typeface="Times New Roman" panose="02020603050405020304" pitchFamily="18" charset="0"/>
            </a:endParaRPr>
          </a:p>
          <a:p>
            <a:pPr marL="0" lvl="0" indent="0" algn="just" eaLnBrk="1" hangingPunct="1">
              <a:lnSpc>
                <a:spcPct val="90000"/>
              </a:lnSpc>
              <a:spcBef>
                <a:spcPct val="0"/>
              </a:spcBef>
              <a:buClrTx/>
              <a:buNone/>
            </a:pPr>
            <a:r>
              <a:rPr lang="nl-NL" altLang="en-US" sz="2700" dirty="0">
                <a:solidFill>
                  <a:srgbClr val="101BF4"/>
                </a:solidFill>
                <a:latin typeface="Times New Roman" panose="02020603050405020304" pitchFamily="18" charset="0"/>
              </a:rPr>
              <a:t>c) </a:t>
            </a:r>
            <a:r>
              <a:rPr lang="en-US" altLang="en-US" sz="2700" dirty="0">
                <a:solidFill>
                  <a:srgbClr val="101BF4"/>
                </a:solidFill>
                <a:latin typeface="Times New Roman" panose="02020603050405020304" pitchFamily="18" charset="0"/>
              </a:rPr>
              <a:t>Hàng hóa xuất khẩu, nhập khẩu tại chỗ và hàng hóa xuất khẩu, nhập khẩu của doanh nghiệp thực hiện quyền xuất khẩu, quyền nhập khẩu, quyền phân phối.</a:t>
            </a:r>
            <a:endParaRPr lang="en-US" altLang="en-US" sz="2700" dirty="0">
              <a:solidFill>
                <a:srgbClr val="101BF4"/>
              </a:solidFill>
              <a:latin typeface="Times New Roman" panose="02020603050405020304" pitchFamily="18" charset="0"/>
            </a:endParaRPr>
          </a:p>
          <a:p>
            <a:pPr marL="0" lvl="0" indent="0" algn="just" eaLnBrk="1" hangingPunct="1">
              <a:lnSpc>
                <a:spcPct val="90000"/>
              </a:lnSpc>
              <a:spcBef>
                <a:spcPct val="0"/>
              </a:spcBef>
              <a:buClrTx/>
              <a:buNone/>
            </a:pPr>
            <a:endParaRPr lang="en-US" altLang="en-US" sz="2700" dirty="0">
              <a:solidFill>
                <a:srgbClr val="101BF4"/>
              </a:solidFill>
              <a:latin typeface="Times New Roman" panose="02020603050405020304" pitchFamily="18" charset="0"/>
            </a:endParaRPr>
          </a:p>
          <a:p>
            <a:pPr marL="0" lvl="0" indent="0" algn="just" eaLnBrk="1" hangingPunct="1">
              <a:lnSpc>
                <a:spcPct val="90000"/>
              </a:lnSpc>
              <a:spcBef>
                <a:spcPct val="0"/>
              </a:spcBef>
              <a:buClrTx/>
              <a:buNone/>
            </a:pPr>
            <a:r>
              <a:rPr lang="en-US" altLang="en-US" sz="2700" dirty="0">
                <a:solidFill>
                  <a:srgbClr val="101BF4"/>
                </a:solidFill>
                <a:latin typeface="Times New Roman" panose="02020603050405020304" pitchFamily="18" charset="0"/>
              </a:rPr>
              <a:t>d) Hàng hóa của doanh nghiệp chế xuất thực hiện quyền XK, NK, quyền phân phối</a:t>
            </a:r>
            <a:endParaRPr lang="en-US" altLang="en-US" sz="2700" dirty="0">
              <a:solidFill>
                <a:srgbClr val="101BF4"/>
              </a:solidFill>
              <a:latin typeface="Times New Roman" panose="02020603050405020304" pitchFamily="18" charset="0"/>
            </a:endParaRPr>
          </a:p>
        </p:txBody>
      </p:sp>
      <p:pic>
        <p:nvPicPr>
          <p:cNvPr id="28676" name="Picture 3" descr="1217499407_42-19661028.jpg"/>
          <p:cNvPicPr>
            <a:picLocks noChangeAspect="1"/>
          </p:cNvPicPr>
          <p:nvPr/>
        </p:nvPicPr>
        <p:blipFill>
          <a:blip r:embed="rId1"/>
          <a:stretch>
            <a:fillRect/>
          </a:stretch>
        </p:blipFill>
        <p:spPr>
          <a:xfrm>
            <a:off x="6394450" y="1274763"/>
            <a:ext cx="2292350" cy="4891087"/>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99">
                                            <p:txEl>
                                              <p:charRg st="49" end="209"/>
                                            </p:txEl>
                                          </p:spTgt>
                                        </p:tgtEl>
                                        <p:attrNameLst>
                                          <p:attrName>style.visibility</p:attrName>
                                        </p:attrNameLst>
                                      </p:cBhvr>
                                      <p:to>
                                        <p:strVal val="visible"/>
                                      </p:to>
                                    </p:set>
                                    <p:animEffect transition="in" filter="fade">
                                      <p:cBhvr>
                                        <p:cTn id="7" dur="500"/>
                                        <p:tgtEl>
                                          <p:spTgt spid="4099">
                                            <p:txEl>
                                              <p:charRg st="49" end="20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099">
                                            <p:txEl>
                                              <p:charRg st="210" end="28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8"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29699" name="Rectangle 2"/>
          <p:cNvSpPr/>
          <p:nvPr/>
        </p:nvSpPr>
        <p:spPr>
          <a:xfrm>
            <a:off x="428625" y="981075"/>
            <a:ext cx="8286750" cy="47656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pPr>
            <a:r>
              <a:rPr lang="en-US" altLang="en-US" sz="2900" b="1" dirty="0">
                <a:solidFill>
                  <a:srgbClr val="FF0000"/>
                </a:solidFill>
                <a:latin typeface="Times New Roman" panose="02020603050405020304" pitchFamily="18" charset="0"/>
                <a:cs typeface="Times New Roman" panose="02020603050405020304" pitchFamily="18" charset="0"/>
              </a:rPr>
              <a:t> Giải thích về khu phi thuế quan:</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endParaRPr lang="en-US" altLang="en-US" sz="1600" b="1" dirty="0">
              <a:latin typeface="Times New Roman" panose="02020603050405020304" pitchFamily="18" charset="0"/>
              <a:cs typeface="Times New Roman" panose="02020603050405020304" pitchFamily="18" charset="0"/>
            </a:endParaRPr>
          </a:p>
          <a:p>
            <a:pPr marL="0" lvl="0" indent="0" algn="just" eaLnBrk="1" hangingPunct="1">
              <a:spcBef>
                <a:spcPct val="0"/>
              </a:spcBef>
              <a:buClrTx/>
              <a:buFontTx/>
              <a:buNone/>
            </a:pPr>
            <a:r>
              <a:rPr lang="nl-NL" altLang="en-US" dirty="0">
                <a:solidFill>
                  <a:srgbClr val="101BF4"/>
                </a:solidFill>
                <a:latin typeface="Times New Roman" panose="02020603050405020304" pitchFamily="18" charset="0"/>
              </a:rPr>
              <a:t>Khu phi thuế quan bao gồm: </a:t>
            </a:r>
            <a:endParaRPr lang="nl-NL" altLang="en-US" dirty="0">
              <a:solidFill>
                <a:srgbClr val="101BF4"/>
              </a:solidFill>
              <a:latin typeface="Times New Roman" panose="02020603050405020304" pitchFamily="18" charset="0"/>
            </a:endParaRPr>
          </a:p>
          <a:p>
            <a:pPr marL="0" lvl="0" indent="0" algn="just" eaLnBrk="1" hangingPunct="1">
              <a:spcBef>
                <a:spcPct val="0"/>
              </a:spcBef>
              <a:buClrTx/>
              <a:buFontTx/>
              <a:buNone/>
            </a:pPr>
            <a:endParaRPr lang="nl-NL" altLang="en-US" sz="1400" dirty="0">
              <a:solidFill>
                <a:srgbClr val="101BF4"/>
              </a:solidFill>
              <a:latin typeface="Times New Roman" panose="02020603050405020304" pitchFamily="18" charset="0"/>
            </a:endParaRPr>
          </a:p>
          <a:p>
            <a:pPr marL="0" lvl="0" indent="0" algn="just" eaLnBrk="1" hangingPunct="1">
              <a:spcBef>
                <a:spcPct val="0"/>
              </a:spcBef>
              <a:buClrTx/>
              <a:buFontTx/>
              <a:buChar char="-"/>
            </a:pPr>
            <a:r>
              <a:rPr lang="nl-NL" altLang="en-US" dirty="0">
                <a:solidFill>
                  <a:srgbClr val="101BF4"/>
                </a:solidFill>
                <a:latin typeface="Times New Roman" panose="02020603050405020304" pitchFamily="18" charset="0"/>
              </a:rPr>
              <a:t> Khu chế xuất, doanh nghiệp chế xuất, </a:t>
            </a:r>
            <a:endParaRPr lang="nl-NL" altLang="en-US" dirty="0">
              <a:solidFill>
                <a:srgbClr val="101BF4"/>
              </a:solidFill>
              <a:latin typeface="Times New Roman" panose="02020603050405020304" pitchFamily="18" charset="0"/>
            </a:endParaRPr>
          </a:p>
          <a:p>
            <a:pPr marL="0" lvl="0" indent="0" algn="just" eaLnBrk="1" hangingPunct="1">
              <a:spcBef>
                <a:spcPct val="0"/>
              </a:spcBef>
              <a:buClrTx/>
              <a:buFontTx/>
              <a:buChar char="-"/>
            </a:pPr>
            <a:r>
              <a:rPr lang="nl-NL" altLang="en-US" dirty="0">
                <a:solidFill>
                  <a:srgbClr val="101BF4"/>
                </a:solidFill>
                <a:latin typeface="Times New Roman" panose="02020603050405020304" pitchFamily="18" charset="0"/>
              </a:rPr>
              <a:t> Kho bảo thuế, khu bảo thuế,</a:t>
            </a:r>
            <a:endParaRPr lang="nl-NL" altLang="en-US" dirty="0">
              <a:solidFill>
                <a:srgbClr val="101BF4"/>
              </a:solidFill>
              <a:latin typeface="Times New Roman" panose="02020603050405020304" pitchFamily="18" charset="0"/>
            </a:endParaRPr>
          </a:p>
          <a:p>
            <a:pPr marL="0" lvl="0" indent="0" algn="just" eaLnBrk="1" hangingPunct="1">
              <a:spcBef>
                <a:spcPct val="0"/>
              </a:spcBef>
              <a:buClrTx/>
              <a:buFontTx/>
              <a:buChar char="-"/>
            </a:pPr>
            <a:r>
              <a:rPr lang="nl-NL" altLang="en-US" dirty="0">
                <a:solidFill>
                  <a:srgbClr val="101BF4"/>
                </a:solidFill>
                <a:latin typeface="Times New Roman" panose="02020603050405020304" pitchFamily="18" charset="0"/>
              </a:rPr>
              <a:t> Kho ngoại quan, </a:t>
            </a:r>
            <a:endParaRPr lang="nl-NL" altLang="en-US" dirty="0">
              <a:solidFill>
                <a:srgbClr val="101BF4"/>
              </a:solidFill>
              <a:latin typeface="Times New Roman" panose="02020603050405020304" pitchFamily="18" charset="0"/>
            </a:endParaRPr>
          </a:p>
          <a:p>
            <a:pPr marL="0" lvl="0" indent="0" algn="just" eaLnBrk="1" hangingPunct="1">
              <a:spcBef>
                <a:spcPct val="0"/>
              </a:spcBef>
              <a:buClrTx/>
              <a:buFontTx/>
              <a:buChar char="-"/>
            </a:pPr>
            <a:r>
              <a:rPr lang="nl-NL" altLang="en-US" dirty="0">
                <a:solidFill>
                  <a:srgbClr val="101BF4"/>
                </a:solidFill>
                <a:latin typeface="Times New Roman" panose="02020603050405020304" pitchFamily="18" charset="0"/>
              </a:rPr>
              <a:t> Khu kinh tế thương mại đặc biệt, khu thương mại - công nghiệp và các khu vực kinh tế khác được thành lập theo Quyết định của Thủ tướng Chính phủ, có quan hệ mua bán trao đổi hàng hoá giữa khu này với bên ngoài là quan hệ xuất khẩu, nhập khẩu.</a:t>
            </a:r>
            <a:endParaRPr lang="en-US" altLang="en-US" dirty="0">
              <a:solidFill>
                <a:srgbClr val="101BF4"/>
              </a:solidFill>
              <a:latin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2"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28675" name="Rectangle 2"/>
          <p:cNvSpPr/>
          <p:nvPr/>
        </p:nvSpPr>
        <p:spPr>
          <a:xfrm>
            <a:off x="428625" y="1500188"/>
            <a:ext cx="8286750" cy="201771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2. Căn cứ tính thuế (Điều 5 Luật thuế XNK):</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spcBef>
                <a:spcPts val="600"/>
              </a:spcBef>
              <a:buClrTx/>
              <a:buFont typeface="Wingdings" panose="05000000000000000000" pitchFamily="2" charset="2"/>
              <a:buChar char="Ø"/>
            </a:pPr>
            <a:r>
              <a:rPr lang="en-US" altLang="en-US" i="1" dirty="0">
                <a:solidFill>
                  <a:srgbClr val="101BF4"/>
                </a:solidFill>
                <a:latin typeface="Times New Roman" panose="02020603050405020304" pitchFamily="18" charset="0"/>
                <a:cs typeface="Times New Roman" panose="02020603050405020304" pitchFamily="18" charset="0"/>
              </a:rPr>
              <a:t> Số lượng đơn vị từng mặt h</a:t>
            </a:r>
            <a:r>
              <a:rPr lang="en-US" altLang="en-US" i="1" dirty="0">
                <a:solidFill>
                  <a:srgbClr val="101BF4"/>
                </a:solidFill>
                <a:latin typeface="Times New Roman" panose="02020603050405020304" pitchFamily="18" charset="0"/>
                <a:ea typeface="Times New Roman" panose="02020603050405020304" pitchFamily="18" charset="0"/>
              </a:rPr>
              <a:t>à</a:t>
            </a:r>
            <a:r>
              <a:rPr lang="en-US" altLang="en-US" i="1" dirty="0">
                <a:solidFill>
                  <a:srgbClr val="101BF4"/>
                </a:solidFill>
                <a:latin typeface="Times New Roman" panose="02020603050405020304" pitchFamily="18" charset="0"/>
                <a:cs typeface="Times New Roman" panose="02020603050405020304" pitchFamily="18" charset="0"/>
              </a:rPr>
              <a:t>ng thực tế XK, NK</a:t>
            </a:r>
            <a:r>
              <a:rPr lang="en-US" altLang="en-US" dirty="0">
                <a:solidFill>
                  <a:srgbClr val="101BF4"/>
                </a:solidFill>
                <a:latin typeface="Times New Roman" panose="02020603050405020304" pitchFamily="18" charset="0"/>
                <a:cs typeface="Times New Roman" panose="02020603050405020304" pitchFamily="18" charset="0"/>
              </a:rPr>
              <a:t>;</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spcBef>
                <a:spcPts val="600"/>
              </a:spcBef>
              <a:buClrTx/>
              <a:buFont typeface="Wingdings" panose="05000000000000000000" pitchFamily="2" charset="2"/>
              <a:buChar char="Ø"/>
            </a:pPr>
            <a:r>
              <a:rPr lang="en-US" altLang="en-US" i="1" dirty="0">
                <a:solidFill>
                  <a:srgbClr val="101BF4"/>
                </a:solidFill>
                <a:latin typeface="Times New Roman" panose="02020603050405020304" pitchFamily="18" charset="0"/>
                <a:cs typeface="Times New Roman" panose="02020603050405020304" pitchFamily="18" charset="0"/>
              </a:rPr>
              <a:t> Trị giá tính thuế:</a:t>
            </a:r>
            <a:endParaRPr lang="en-US" altLang="en-US" i="1"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spcBef>
                <a:spcPts val="600"/>
              </a:spcBef>
              <a:buClrTx/>
              <a:buFont typeface="Wingdings" panose="05000000000000000000" pitchFamily="2" charset="2"/>
              <a:buChar char="Ø"/>
            </a:pPr>
            <a:r>
              <a:rPr lang="en-US" altLang="en-US" i="1" dirty="0">
                <a:solidFill>
                  <a:srgbClr val="101BF4"/>
                </a:solidFill>
                <a:latin typeface="Times New Roman" panose="02020603050405020304" pitchFamily="18" charset="0"/>
                <a:cs typeface="Times New Roman" panose="02020603050405020304" pitchFamily="18" charset="0"/>
              </a:rPr>
              <a:t> </a:t>
            </a:r>
            <a:r>
              <a:rPr lang="en-US" altLang="en-US" i="1" dirty="0">
                <a:solidFill>
                  <a:srgbClr val="101BF4"/>
                </a:solidFill>
                <a:latin typeface="Times New Roman" panose="02020603050405020304" pitchFamily="18" charset="0"/>
              </a:rPr>
              <a:t>Thuế suất:</a:t>
            </a:r>
            <a:r>
              <a:rPr lang="en-US" altLang="en-US" dirty="0">
                <a:solidFill>
                  <a:srgbClr val="101BF4"/>
                </a:solidFill>
                <a:latin typeface="Times New Roman" panose="02020603050405020304" pitchFamily="18" charset="0"/>
              </a:rPr>
              <a:t> </a:t>
            </a:r>
            <a:endParaRPr lang="en-US" altLang="en-US" dirty="0">
              <a:solidFill>
                <a:srgbClr val="101BF4"/>
              </a:solidFill>
              <a:latin typeface="Times New Roman" panose="02020603050405020304" pitchFamily="18" charset="0"/>
            </a:endParaRPr>
          </a:p>
        </p:txBody>
      </p:sp>
      <p:pic>
        <p:nvPicPr>
          <p:cNvPr id="30724" name="Picture 3" descr="Xac-nhan-Yes-No-trong-HTML.jpg"/>
          <p:cNvPicPr>
            <a:picLocks noChangeAspect="1"/>
          </p:cNvPicPr>
          <p:nvPr/>
        </p:nvPicPr>
        <p:blipFill>
          <a:blip r:embed="rId1"/>
          <a:stretch>
            <a:fillRect/>
          </a:stretch>
        </p:blipFill>
        <p:spPr>
          <a:xfrm>
            <a:off x="4284663" y="2781300"/>
            <a:ext cx="4859337" cy="3527425"/>
          </a:xfrm>
          <a:prstGeom prst="rect">
            <a:avLst/>
          </a:prstGeom>
          <a:noFill/>
          <a:ln w="9525">
            <a:noFill/>
          </a:ln>
        </p:spPr>
      </p:pic>
      <p:sp>
        <p:nvSpPr>
          <p:cNvPr id="2" name="Rectangle 1"/>
          <p:cNvSpPr/>
          <p:nvPr/>
        </p:nvSpPr>
        <p:spPr>
          <a:xfrm>
            <a:off x="395288" y="3568700"/>
            <a:ext cx="3779837" cy="23082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spcBef>
                <a:spcPts val="600"/>
              </a:spcBef>
              <a:buClrTx/>
              <a:buFontTx/>
              <a:buNone/>
            </a:pPr>
            <a:r>
              <a:rPr lang="en-US" altLang="en-US" sz="2400" dirty="0">
                <a:solidFill>
                  <a:srgbClr val="101BF4"/>
                </a:solidFill>
                <a:latin typeface="Times New Roman" panose="02020603050405020304" pitchFamily="18" charset="0"/>
              </a:rPr>
              <a:t>+ Thuế thuế thuế xuất khẩu: được quy định tại biểu thuế; + Thuế suất thuế NK: Thuế suất thuế ưu đãi; thuế suất thông thường và thuế ưu đãi đặc biệt.</a:t>
            </a:r>
            <a:endParaRPr lang="en-US" altLang="en-US" sz="2400"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charRg st="0" end="44"/>
                                            </p:txEl>
                                          </p:spTgt>
                                        </p:tgtEl>
                                        <p:attrNameLst>
                                          <p:attrName>style.visibility</p:attrName>
                                        </p:attrNameLst>
                                      </p:cBhvr>
                                      <p:to>
                                        <p:strVal val="visible"/>
                                      </p:to>
                                    </p:set>
                                    <p:animEffect transition="in" filter="fade">
                                      <p:cBhvr>
                                        <p:cTn id="7" dur="2000"/>
                                        <p:tgtEl>
                                          <p:spTgt spid="28675">
                                            <p:txEl>
                                              <p:charRg st="0" end="4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charRg st="44" end="91"/>
                                            </p:txEl>
                                          </p:spTgt>
                                        </p:tgtEl>
                                        <p:attrNameLst>
                                          <p:attrName>style.visibility</p:attrName>
                                        </p:attrNameLst>
                                      </p:cBhvr>
                                      <p:to>
                                        <p:strVal val="visible"/>
                                      </p:to>
                                    </p:set>
                                    <p:animEffect transition="in" filter="fade">
                                      <p:cBhvr>
                                        <p:cTn id="12" dur="2000"/>
                                        <p:tgtEl>
                                          <p:spTgt spid="28675">
                                            <p:txEl>
                                              <p:charRg st="44" end="9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charRg st="91" end="111"/>
                                            </p:txEl>
                                          </p:spTgt>
                                        </p:tgtEl>
                                        <p:attrNameLst>
                                          <p:attrName>style.visibility</p:attrName>
                                        </p:attrNameLst>
                                      </p:cBhvr>
                                      <p:to>
                                        <p:strVal val="visible"/>
                                      </p:to>
                                    </p:set>
                                    <p:animEffect transition="in" filter="fade">
                                      <p:cBhvr>
                                        <p:cTn id="17" dur="2000"/>
                                        <p:tgtEl>
                                          <p:spTgt spid="28675">
                                            <p:txEl>
                                              <p:charRg st="91" end="1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charRg st="111" end="124"/>
                                            </p:txEl>
                                          </p:spTgt>
                                        </p:tgtEl>
                                        <p:attrNameLst>
                                          <p:attrName>style.visibility</p:attrName>
                                        </p:attrNameLst>
                                      </p:cBhvr>
                                      <p:to>
                                        <p:strVal val="visible"/>
                                      </p:to>
                                    </p:set>
                                    <p:animEffect transition="in" filter="fade">
                                      <p:cBhvr>
                                        <p:cTn id="22" dur="2000"/>
                                        <p:tgtEl>
                                          <p:spTgt spid="28675">
                                            <p:txEl>
                                              <p:charRg st="111" end="12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charRg st="0" end="14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6"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28675" name="Rectangle 2"/>
          <p:cNvSpPr/>
          <p:nvPr/>
        </p:nvSpPr>
        <p:spPr>
          <a:xfrm>
            <a:off x="142875" y="1143000"/>
            <a:ext cx="8501063" cy="62499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3. Xác định trị giá HQ đối với h</a:t>
            </a:r>
            <a:r>
              <a:rPr lang="en-US" altLang="en-US" sz="2900" b="1" dirty="0">
                <a:solidFill>
                  <a:srgbClr val="FF0000"/>
                </a:solidFill>
                <a:latin typeface="Times New Roman" panose="02020603050405020304" pitchFamily="18" charset="0"/>
                <a:ea typeface="Times New Roman" panose="02020603050405020304" pitchFamily="18" charset="0"/>
              </a:rPr>
              <a:t>à</a:t>
            </a:r>
            <a:r>
              <a:rPr lang="en-US" altLang="en-US" sz="2900" b="1" dirty="0">
                <a:solidFill>
                  <a:srgbClr val="FF0000"/>
                </a:solidFill>
                <a:latin typeface="Times New Roman" panose="02020603050405020304" pitchFamily="18" charset="0"/>
                <a:cs typeface="Times New Roman" panose="02020603050405020304" pitchFamily="18" charset="0"/>
              </a:rPr>
              <a:t>ng hóa XK):</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spcBef>
                <a:spcPts val="600"/>
              </a:spcBef>
              <a:buClrTx/>
              <a:buFont typeface="Wingdings" panose="05000000000000000000" pitchFamily="2" charset="2"/>
              <a:buChar char="Ø"/>
            </a:pPr>
            <a:r>
              <a:rPr lang="en-US" altLang="en-US" dirty="0">
                <a:solidFill>
                  <a:srgbClr val="101BF4"/>
                </a:solidFill>
                <a:latin typeface="Times New Roman" panose="02020603050405020304" pitchFamily="18" charset="0"/>
              </a:rPr>
              <a:t> </a:t>
            </a:r>
            <a:r>
              <a:rPr lang="vi-VN" altLang="en-US" i="1" dirty="0">
                <a:solidFill>
                  <a:srgbClr val="101BF4"/>
                </a:solidFill>
                <a:latin typeface="Times New Roman" panose="02020603050405020304" pitchFamily="18" charset="0"/>
              </a:rPr>
              <a:t>Nguyên tắc</a:t>
            </a:r>
            <a:r>
              <a:rPr lang="vi-VN" altLang="en-US" dirty="0">
                <a:solidFill>
                  <a:srgbClr val="101BF4"/>
                </a:solidFill>
                <a:latin typeface="Times New Roman" panose="02020603050405020304" pitchFamily="18" charset="0"/>
              </a:rPr>
              <a:t>: Trị giá </a:t>
            </a:r>
            <a:r>
              <a:rPr lang="en-US" altLang="en-US" dirty="0">
                <a:solidFill>
                  <a:srgbClr val="101BF4"/>
                </a:solidFill>
                <a:latin typeface="Times New Roman" panose="02020603050405020304" pitchFamily="18" charset="0"/>
              </a:rPr>
              <a:t>HQ </a:t>
            </a:r>
            <a:r>
              <a:rPr lang="vi-VN" altLang="en-US" dirty="0">
                <a:solidFill>
                  <a:srgbClr val="101BF4"/>
                </a:solidFill>
                <a:latin typeface="Times New Roman" panose="02020603050405020304" pitchFamily="18" charset="0"/>
              </a:rPr>
              <a:t>là giá bán của </a:t>
            </a:r>
            <a:r>
              <a:rPr lang="en-US" altLang="en-US" dirty="0">
                <a:solidFill>
                  <a:srgbClr val="101BF4"/>
                </a:solidFill>
                <a:latin typeface="Times New Roman" panose="02020603050405020304" pitchFamily="18" charset="0"/>
              </a:rPr>
              <a:t>HH</a:t>
            </a:r>
            <a:r>
              <a:rPr lang="vi-VN" altLang="en-US" dirty="0">
                <a:solidFill>
                  <a:srgbClr val="101BF4"/>
                </a:solidFill>
                <a:latin typeface="Times New Roman" panose="02020603050405020304" pitchFamily="18" charset="0"/>
              </a:rPr>
              <a:t> tính đến cửa khẩu xuất không bao gồm phí bảo hiểm quốc tế (I), phí vận tải quốc tế (F), được xác định theo các </a:t>
            </a:r>
            <a:r>
              <a:rPr lang="en-US" altLang="en-US" dirty="0">
                <a:solidFill>
                  <a:srgbClr val="101BF4"/>
                </a:solidFill>
                <a:latin typeface="Times New Roman" panose="02020603050405020304" pitchFamily="18" charset="0"/>
              </a:rPr>
              <a:t>PP sau:</a:t>
            </a:r>
            <a:endParaRPr lang="en-US" altLang="en-US" dirty="0">
              <a:solidFill>
                <a:srgbClr val="101BF4"/>
              </a:solidFill>
              <a:latin typeface="Times New Roman" panose="02020603050405020304" pitchFamily="18" charset="0"/>
            </a:endParaRPr>
          </a:p>
          <a:p>
            <a:pPr marL="0" lvl="0" indent="0" algn="just">
              <a:spcBef>
                <a:spcPct val="0"/>
              </a:spcBef>
              <a:buClrTx/>
              <a:buFont typeface="Wingdings" panose="05000000000000000000" pitchFamily="2" charset="2"/>
              <a:buChar char="Ø"/>
            </a:pPr>
            <a:r>
              <a:rPr lang="en-US" altLang="en-US" i="1" dirty="0">
                <a:solidFill>
                  <a:srgbClr val="101BF4"/>
                </a:solidFill>
                <a:latin typeface="Times New Roman" panose="02020603050405020304" pitchFamily="18" charset="0"/>
              </a:rPr>
              <a:t> </a:t>
            </a:r>
            <a:r>
              <a:rPr lang="vi-VN" altLang="en-US" i="1" dirty="0">
                <a:solidFill>
                  <a:srgbClr val="101BF4"/>
                </a:solidFill>
                <a:latin typeface="Times New Roman" panose="02020603050405020304" pitchFamily="18" charset="0"/>
              </a:rPr>
              <a:t>Phương pháp xác định</a:t>
            </a:r>
            <a:r>
              <a:rPr lang="vi-VN" altLang="en-US" dirty="0">
                <a:solidFill>
                  <a:srgbClr val="101BF4"/>
                </a:solidFill>
                <a:latin typeface="Times New Roman" panose="02020603050405020304" pitchFamily="18" charset="0"/>
              </a:rPr>
              <a:t>:</a:t>
            </a:r>
            <a:endParaRPr lang="en-US" altLang="en-US" dirty="0">
              <a:solidFill>
                <a:srgbClr val="101BF4"/>
              </a:solidFill>
              <a:latin typeface="Times New Roman" panose="02020603050405020304" pitchFamily="18" charset="0"/>
            </a:endParaRPr>
          </a:p>
          <a:p>
            <a:pPr marL="0" lvl="0" indent="0" algn="just">
              <a:spcBef>
                <a:spcPct val="0"/>
              </a:spcBef>
              <a:buClrTx/>
              <a:buFontTx/>
              <a:buNone/>
            </a:pPr>
            <a:r>
              <a:rPr lang="vi-VN" altLang="en-US" dirty="0">
                <a:solidFill>
                  <a:srgbClr val="101BF4"/>
                </a:solidFill>
                <a:latin typeface="Times New Roman" panose="02020603050405020304" pitchFamily="18" charset="0"/>
              </a:rPr>
              <a:t>a) Giá bán của </a:t>
            </a:r>
            <a:r>
              <a:rPr lang="en-US" altLang="en-US" dirty="0">
                <a:solidFill>
                  <a:srgbClr val="101BF4"/>
                </a:solidFill>
                <a:latin typeface="Times New Roman" panose="02020603050405020304" pitchFamily="18" charset="0"/>
              </a:rPr>
              <a:t>HH </a:t>
            </a:r>
            <a:r>
              <a:rPr lang="vi-VN" altLang="en-US" dirty="0">
                <a:solidFill>
                  <a:srgbClr val="101BF4"/>
                </a:solidFill>
                <a:latin typeface="Times New Roman" panose="02020603050405020304" pitchFamily="18" charset="0"/>
              </a:rPr>
              <a:t>tính đến cửa khẩu xuất được xác định trên cơ sở giá bán ghi trên hợp đồng mua bán hàng hóa </a:t>
            </a:r>
            <a:endParaRPr lang="en-US" altLang="en-US" dirty="0">
              <a:solidFill>
                <a:srgbClr val="101BF4"/>
              </a:solidFill>
              <a:latin typeface="Times New Roman" panose="02020603050405020304" pitchFamily="18" charset="0"/>
            </a:endParaRPr>
          </a:p>
          <a:p>
            <a:pPr marL="0" lvl="0" indent="0" algn="just">
              <a:spcBef>
                <a:spcPct val="0"/>
              </a:spcBef>
              <a:buClrTx/>
              <a:buFontTx/>
              <a:buNone/>
            </a:pPr>
            <a:r>
              <a:rPr lang="vi-VN" altLang="en-US" dirty="0">
                <a:solidFill>
                  <a:srgbClr val="101BF4"/>
                </a:solidFill>
                <a:latin typeface="Times New Roman" panose="02020603050405020304" pitchFamily="18" charset="0"/>
              </a:rPr>
              <a:t>b) </a:t>
            </a:r>
            <a:r>
              <a:rPr lang="en-US" altLang="en-US" dirty="0">
                <a:solidFill>
                  <a:srgbClr val="101BF4"/>
                </a:solidFill>
                <a:latin typeface="Times New Roman" panose="02020603050405020304" pitchFamily="18" charset="0"/>
              </a:rPr>
              <a:t>Nếu</a:t>
            </a:r>
            <a:r>
              <a:rPr lang="vi-VN" altLang="en-US" dirty="0">
                <a:solidFill>
                  <a:srgbClr val="101BF4"/>
                </a:solidFill>
                <a:latin typeface="Times New Roman" panose="02020603050405020304" pitchFamily="18" charset="0"/>
              </a:rPr>
              <a:t> không xác định được trị giá </a:t>
            </a:r>
            <a:r>
              <a:rPr lang="en-US" altLang="en-US" dirty="0">
                <a:solidFill>
                  <a:srgbClr val="101BF4"/>
                </a:solidFill>
                <a:latin typeface="Times New Roman" panose="02020603050405020304" pitchFamily="18" charset="0"/>
              </a:rPr>
              <a:t>HQ</a:t>
            </a:r>
            <a:r>
              <a:rPr lang="vi-VN" altLang="en-US" dirty="0">
                <a:solidFill>
                  <a:srgbClr val="101BF4"/>
                </a:solidFill>
                <a:latin typeface="Times New Roman" panose="02020603050405020304" pitchFamily="18" charset="0"/>
              </a:rPr>
              <a:t> theo quy định tại điểm a khoản này, trị giá </a:t>
            </a:r>
            <a:r>
              <a:rPr lang="en-US" altLang="en-US" dirty="0">
                <a:solidFill>
                  <a:srgbClr val="101BF4"/>
                </a:solidFill>
                <a:latin typeface="Times New Roman" panose="02020603050405020304" pitchFamily="18" charset="0"/>
              </a:rPr>
              <a:t>HQ là</a:t>
            </a:r>
            <a:r>
              <a:rPr lang="vi-VN" altLang="en-US" dirty="0">
                <a:solidFill>
                  <a:srgbClr val="101BF4"/>
                </a:solidFill>
                <a:latin typeface="Times New Roman" panose="02020603050405020304" pitchFamily="18" charset="0"/>
              </a:rPr>
              <a:t> trị giá của </a:t>
            </a:r>
            <a:r>
              <a:rPr lang="en-US" altLang="en-US" dirty="0">
                <a:solidFill>
                  <a:srgbClr val="101BF4"/>
                </a:solidFill>
                <a:latin typeface="Times New Roman" panose="02020603050405020304" pitchFamily="18" charset="0"/>
              </a:rPr>
              <a:t>HH </a:t>
            </a:r>
            <a:r>
              <a:rPr lang="vi-VN" altLang="en-US" dirty="0">
                <a:solidFill>
                  <a:srgbClr val="101BF4"/>
                </a:solidFill>
                <a:latin typeface="Times New Roman" panose="02020603050405020304" pitchFamily="18" charset="0"/>
              </a:rPr>
              <a:t>xuất khẩu giống hệt, tương tự trong cơ sở dữ liệu trị giá tại thời điểm gần nhất so với ngày đăng ký tờ khai xuất khẩu của hàng hóa đang xác định trị giá, sau khi quy đổi về giá bán tính đến cửa khẩu xuất. </a:t>
            </a:r>
            <a:endParaRPr lang="en-US" altLang="en-US" dirty="0">
              <a:solidFill>
                <a:srgbClr val="101BF4"/>
              </a:solidFill>
              <a:latin typeface="Times New Roman" panose="02020603050405020304" pitchFamily="18" charset="0"/>
            </a:endParaRPr>
          </a:p>
          <a:p>
            <a:pPr marL="0" lvl="0" indent="0" algn="just" eaLnBrk="1" hangingPunct="1">
              <a:spcBef>
                <a:spcPts val="600"/>
              </a:spcBef>
              <a:buClrTx/>
              <a:buFontTx/>
              <a:buNone/>
            </a:pP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charRg st="0" end="45"/>
                                            </p:txEl>
                                          </p:spTgt>
                                        </p:tgtEl>
                                        <p:attrNameLst>
                                          <p:attrName>style.visibility</p:attrName>
                                        </p:attrNameLst>
                                      </p:cBhvr>
                                      <p:to>
                                        <p:strVal val="visible"/>
                                      </p:to>
                                    </p:set>
                                    <p:animEffect transition="in" filter="fade">
                                      <p:cBhvr>
                                        <p:cTn id="7" dur="2000"/>
                                        <p:tgtEl>
                                          <p:spTgt spid="28675">
                                            <p:txEl>
                                              <p:charRg st="0" end="45"/>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charRg st="45" end="206"/>
                                            </p:txEl>
                                          </p:spTgt>
                                        </p:tgtEl>
                                        <p:attrNameLst>
                                          <p:attrName>style.visibility</p:attrName>
                                        </p:attrNameLst>
                                      </p:cBhvr>
                                      <p:to>
                                        <p:strVal val="visible"/>
                                      </p:to>
                                    </p:set>
                                    <p:animEffect transition="in" filter="fade">
                                      <p:cBhvr>
                                        <p:cTn id="12" dur="2000"/>
                                        <p:tgtEl>
                                          <p:spTgt spid="28675">
                                            <p:txEl>
                                              <p:charRg st="45" end="20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charRg st="206" end="229"/>
                                            </p:txEl>
                                          </p:spTgt>
                                        </p:tgtEl>
                                        <p:attrNameLst>
                                          <p:attrName>style.visibility</p:attrName>
                                        </p:attrNameLst>
                                      </p:cBhvr>
                                      <p:to>
                                        <p:strVal val="visible"/>
                                      </p:to>
                                    </p:set>
                                    <p:animEffect transition="in" filter="fade">
                                      <p:cBhvr>
                                        <p:cTn id="17" dur="2000"/>
                                        <p:tgtEl>
                                          <p:spTgt spid="28675">
                                            <p:txEl>
                                              <p:charRg st="206" end="22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charRg st="229" end="339"/>
                                            </p:txEl>
                                          </p:spTgt>
                                        </p:tgtEl>
                                        <p:attrNameLst>
                                          <p:attrName>style.visibility</p:attrName>
                                        </p:attrNameLst>
                                      </p:cBhvr>
                                      <p:to>
                                        <p:strVal val="visible"/>
                                      </p:to>
                                    </p:set>
                                    <p:animEffect transition="in" filter="fade">
                                      <p:cBhvr>
                                        <p:cTn id="22" dur="2000"/>
                                        <p:tgtEl>
                                          <p:spTgt spid="28675">
                                            <p:txEl>
                                              <p:charRg st="229" end="339"/>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charRg st="339" end="649"/>
                                            </p:txEl>
                                          </p:spTgt>
                                        </p:tgtEl>
                                        <p:attrNameLst>
                                          <p:attrName>style.visibility</p:attrName>
                                        </p:attrNameLst>
                                      </p:cBhvr>
                                      <p:to>
                                        <p:strVal val="visible"/>
                                      </p:to>
                                    </p:set>
                                    <p:animEffect transition="in" filter="fade">
                                      <p:cBhvr>
                                        <p:cTn id="27" dur="2000"/>
                                        <p:tgtEl>
                                          <p:spTgt spid="28675">
                                            <p:txEl>
                                              <p:charRg st="339" end="64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0"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28675" name="Rectangle 2"/>
          <p:cNvSpPr/>
          <p:nvPr/>
        </p:nvSpPr>
        <p:spPr>
          <a:xfrm>
            <a:off x="142875" y="1143000"/>
            <a:ext cx="8501063" cy="39100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2. Xác định trị giá HQ đối với h</a:t>
            </a:r>
            <a:r>
              <a:rPr lang="en-US" altLang="en-US" sz="2900" b="1" dirty="0">
                <a:solidFill>
                  <a:srgbClr val="FF0000"/>
                </a:solidFill>
                <a:latin typeface="Times New Roman" panose="02020603050405020304" pitchFamily="18" charset="0"/>
                <a:ea typeface="Times New Roman" panose="02020603050405020304" pitchFamily="18" charset="0"/>
              </a:rPr>
              <a:t>à</a:t>
            </a:r>
            <a:r>
              <a:rPr lang="en-US" altLang="en-US" sz="2900" b="1" dirty="0">
                <a:solidFill>
                  <a:srgbClr val="FF0000"/>
                </a:solidFill>
                <a:latin typeface="Times New Roman" panose="02020603050405020304" pitchFamily="18" charset="0"/>
                <a:cs typeface="Times New Roman" panose="02020603050405020304" pitchFamily="18" charset="0"/>
              </a:rPr>
              <a:t>ng hóa NK (TT39):</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spcBef>
                <a:spcPts val="600"/>
              </a:spcBef>
              <a:buClrTx/>
              <a:buFont typeface="Wingdings" panose="05000000000000000000" pitchFamily="2" charset="2"/>
              <a:buChar char="Ø"/>
            </a:pPr>
            <a:r>
              <a:rPr lang="en-US" altLang="en-US" dirty="0">
                <a:solidFill>
                  <a:srgbClr val="101BF4"/>
                </a:solidFill>
                <a:latin typeface="Times New Roman" panose="02020603050405020304" pitchFamily="18" charset="0"/>
              </a:rPr>
              <a:t> </a:t>
            </a:r>
            <a:r>
              <a:rPr lang="vi-VN" altLang="en-US" i="1" dirty="0">
                <a:solidFill>
                  <a:srgbClr val="101BF4"/>
                </a:solidFill>
                <a:latin typeface="Times New Roman" panose="02020603050405020304" pitchFamily="18" charset="0"/>
              </a:rPr>
              <a:t>Nguyên tắc</a:t>
            </a:r>
            <a:r>
              <a:rPr lang="vi-VN" altLang="en-US" dirty="0">
                <a:solidFill>
                  <a:srgbClr val="101BF4"/>
                </a:solidFill>
                <a:latin typeface="Times New Roman" panose="02020603050405020304" pitchFamily="18" charset="0"/>
              </a:rPr>
              <a:t>: Trị giá hải quan là giá thực tế phải trả tính đến cửa khẩu nhập đầu tiên, được xác định theo các phương pháp </a:t>
            </a:r>
            <a:r>
              <a:rPr lang="en-US" altLang="en-US" dirty="0">
                <a:solidFill>
                  <a:srgbClr val="101BF4"/>
                </a:solidFill>
                <a:latin typeface="Times New Roman" panose="02020603050405020304" pitchFamily="18" charset="0"/>
              </a:rPr>
              <a:t>sau:</a:t>
            </a:r>
            <a:endParaRPr lang="en-US" altLang="en-US" dirty="0">
              <a:solidFill>
                <a:srgbClr val="101BF4"/>
              </a:solidFill>
              <a:latin typeface="Times New Roman" panose="02020603050405020304" pitchFamily="18" charset="0"/>
            </a:endParaRPr>
          </a:p>
          <a:p>
            <a:pPr marL="0" lvl="0" indent="0" algn="just" eaLnBrk="1" hangingPunct="1">
              <a:spcBef>
                <a:spcPts val="600"/>
              </a:spcBef>
              <a:buClrTx/>
              <a:buFont typeface="Wingdings" panose="05000000000000000000" pitchFamily="2" charset="2"/>
              <a:buChar char="Ø"/>
            </a:pPr>
            <a:endParaRPr lang="en-US" altLang="en-US" sz="1100" dirty="0">
              <a:solidFill>
                <a:srgbClr val="101BF4"/>
              </a:solidFill>
              <a:latin typeface="Times New Roman" panose="02020603050405020304" pitchFamily="18" charset="0"/>
            </a:endParaRPr>
          </a:p>
          <a:p>
            <a:pPr marL="0" lvl="0" indent="0" algn="just">
              <a:spcBef>
                <a:spcPct val="0"/>
              </a:spcBef>
              <a:buClrTx/>
              <a:buFont typeface="Wingdings" panose="05000000000000000000" pitchFamily="2" charset="2"/>
              <a:buChar char="Ø"/>
            </a:pPr>
            <a:r>
              <a:rPr lang="en-US" altLang="en-US" i="1" dirty="0">
                <a:solidFill>
                  <a:srgbClr val="101BF4"/>
                </a:solidFill>
                <a:latin typeface="Times New Roman" panose="02020603050405020304" pitchFamily="18" charset="0"/>
              </a:rPr>
              <a:t> </a:t>
            </a:r>
            <a:r>
              <a:rPr lang="vi-VN" altLang="en-US" i="1" dirty="0">
                <a:solidFill>
                  <a:srgbClr val="101BF4"/>
                </a:solidFill>
                <a:latin typeface="Times New Roman" panose="02020603050405020304" pitchFamily="18" charset="0"/>
              </a:rPr>
              <a:t>Phương pháp xác định</a:t>
            </a:r>
            <a:r>
              <a:rPr lang="vi-VN" altLang="en-US" dirty="0">
                <a:solidFill>
                  <a:srgbClr val="101BF4"/>
                </a:solidFill>
                <a:latin typeface="Times New Roman" panose="02020603050405020304" pitchFamily="18" charset="0"/>
              </a:rPr>
              <a:t>:</a:t>
            </a:r>
            <a:endParaRPr lang="en-US" altLang="en-US" dirty="0">
              <a:solidFill>
                <a:srgbClr val="101BF4"/>
              </a:solidFill>
              <a:latin typeface="Times New Roman" panose="02020603050405020304" pitchFamily="18" charset="0"/>
            </a:endParaRPr>
          </a:p>
          <a:p>
            <a:pPr marL="0" lvl="0" indent="0" algn="just">
              <a:spcBef>
                <a:spcPct val="0"/>
              </a:spcBef>
              <a:buClrTx/>
              <a:buFontTx/>
              <a:buNone/>
            </a:pPr>
            <a:r>
              <a:rPr lang="vi-VN" altLang="en-US" dirty="0">
                <a:solidFill>
                  <a:srgbClr val="101BF4"/>
                </a:solidFill>
                <a:latin typeface="Times New Roman" panose="02020603050405020304" pitchFamily="18" charset="0"/>
              </a:rPr>
              <a:t>Giá thực tế phải trả tính đến cửa khẩu nhập đầu tiên được xác định bằng cách áp dụng tuần tự </a:t>
            </a:r>
            <a:r>
              <a:rPr lang="en-US" altLang="en-US" b="1" dirty="0">
                <a:solidFill>
                  <a:srgbClr val="101BF4"/>
                </a:solidFill>
                <a:latin typeface="Times New Roman" panose="02020603050405020304" pitchFamily="18" charset="0"/>
              </a:rPr>
              <a:t>6</a:t>
            </a:r>
            <a:r>
              <a:rPr lang="vi-VN" altLang="en-US" b="1" dirty="0">
                <a:solidFill>
                  <a:srgbClr val="101BF4"/>
                </a:solidFill>
                <a:latin typeface="Times New Roman" panose="02020603050405020304" pitchFamily="18" charset="0"/>
              </a:rPr>
              <a:t> phương pháp</a:t>
            </a:r>
            <a:r>
              <a:rPr lang="vi-VN" altLang="en-US" dirty="0">
                <a:solidFill>
                  <a:srgbClr val="101BF4"/>
                </a:solidFill>
                <a:latin typeface="Times New Roman" panose="02020603050405020304" pitchFamily="18" charset="0"/>
              </a:rPr>
              <a:t> xác định trị giá hải quan</a:t>
            </a:r>
            <a:r>
              <a:rPr lang="en-US" altLang="en-US" dirty="0">
                <a:solidFill>
                  <a:srgbClr val="101BF4"/>
                </a:solidFill>
                <a:latin typeface="Times New Roman" panose="02020603050405020304" pitchFamily="18" charset="0"/>
              </a:rPr>
              <a:t>.</a:t>
            </a: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charRg st="0" end="51"/>
                                            </p:txEl>
                                          </p:spTgt>
                                        </p:tgtEl>
                                        <p:attrNameLst>
                                          <p:attrName>style.visibility</p:attrName>
                                        </p:attrNameLst>
                                      </p:cBhvr>
                                      <p:to>
                                        <p:strVal val="visible"/>
                                      </p:to>
                                    </p:set>
                                    <p:animEffect transition="in" filter="fade">
                                      <p:cBhvr>
                                        <p:cTn id="7" dur="2000"/>
                                        <p:tgtEl>
                                          <p:spTgt spid="28675">
                                            <p:txEl>
                                              <p:charRg st="0" end="5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charRg st="51" end="178"/>
                                            </p:txEl>
                                          </p:spTgt>
                                        </p:tgtEl>
                                        <p:attrNameLst>
                                          <p:attrName>style.visibility</p:attrName>
                                        </p:attrNameLst>
                                      </p:cBhvr>
                                      <p:to>
                                        <p:strVal val="visible"/>
                                      </p:to>
                                    </p:set>
                                    <p:animEffect transition="in" filter="fade">
                                      <p:cBhvr>
                                        <p:cTn id="12" dur="2000"/>
                                        <p:tgtEl>
                                          <p:spTgt spid="28675">
                                            <p:txEl>
                                              <p:charRg st="51" end="17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charRg st="179" end="202"/>
                                            </p:txEl>
                                          </p:spTgt>
                                        </p:tgtEl>
                                        <p:attrNameLst>
                                          <p:attrName>style.visibility</p:attrName>
                                        </p:attrNameLst>
                                      </p:cBhvr>
                                      <p:to>
                                        <p:strVal val="visible"/>
                                      </p:to>
                                    </p:set>
                                    <p:animEffect transition="in" filter="fade">
                                      <p:cBhvr>
                                        <p:cTn id="17" dur="2000"/>
                                        <p:tgtEl>
                                          <p:spTgt spid="28675">
                                            <p:txEl>
                                              <p:charRg st="179" end="20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charRg st="202" end="336"/>
                                            </p:txEl>
                                          </p:spTgt>
                                        </p:tgtEl>
                                        <p:attrNameLst>
                                          <p:attrName>style.visibility</p:attrName>
                                        </p:attrNameLst>
                                      </p:cBhvr>
                                      <p:to>
                                        <p:strVal val="visible"/>
                                      </p:to>
                                    </p:set>
                                    <p:animEffect transition="in" filter="fade">
                                      <p:cBhvr>
                                        <p:cTn id="22" dur="2000"/>
                                        <p:tgtEl>
                                          <p:spTgt spid="28675">
                                            <p:txEl>
                                              <p:charRg st="202" end="3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4"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28675" name="Rectangle 2"/>
          <p:cNvSpPr/>
          <p:nvPr/>
        </p:nvSpPr>
        <p:spPr>
          <a:xfrm>
            <a:off x="142875" y="1143000"/>
            <a:ext cx="8501063" cy="46180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2. Xác định trị giá HQ đối với h</a:t>
            </a:r>
            <a:r>
              <a:rPr lang="en-US" altLang="en-US" sz="2900" b="1" dirty="0">
                <a:solidFill>
                  <a:srgbClr val="FF0000"/>
                </a:solidFill>
                <a:latin typeface="Times New Roman" panose="02020603050405020304" pitchFamily="18" charset="0"/>
                <a:ea typeface="Times New Roman" panose="02020603050405020304" pitchFamily="18" charset="0"/>
              </a:rPr>
              <a:t>à</a:t>
            </a:r>
            <a:r>
              <a:rPr lang="en-US" altLang="en-US" sz="2900" b="1" dirty="0">
                <a:solidFill>
                  <a:srgbClr val="FF0000"/>
                </a:solidFill>
                <a:latin typeface="Times New Roman" panose="02020603050405020304" pitchFamily="18" charset="0"/>
                <a:cs typeface="Times New Roman" panose="02020603050405020304" pitchFamily="18" charset="0"/>
              </a:rPr>
              <a:t>ng hóa NK (TT39):</a:t>
            </a:r>
            <a:endParaRPr lang="en-US" altLang="en-US" sz="1100" dirty="0">
              <a:solidFill>
                <a:srgbClr val="101BF4"/>
              </a:solidFill>
              <a:latin typeface="Times New Roman" panose="02020603050405020304" pitchFamily="18" charset="0"/>
            </a:endParaRPr>
          </a:p>
          <a:p>
            <a:pPr marL="0" lvl="0" indent="0" algn="just">
              <a:spcBef>
                <a:spcPct val="0"/>
              </a:spcBef>
              <a:buClrTx/>
              <a:buFont typeface="Wingdings" panose="05000000000000000000" pitchFamily="2" charset="2"/>
              <a:buChar char="Ø"/>
            </a:pPr>
            <a:r>
              <a:rPr lang="en-US" altLang="en-US" i="1" dirty="0">
                <a:solidFill>
                  <a:srgbClr val="101BF4"/>
                </a:solidFill>
                <a:latin typeface="Times New Roman" panose="02020603050405020304" pitchFamily="18" charset="0"/>
              </a:rPr>
              <a:t> 6 </a:t>
            </a:r>
            <a:r>
              <a:rPr lang="vi-VN" altLang="en-US" i="1" dirty="0">
                <a:solidFill>
                  <a:srgbClr val="101BF4"/>
                </a:solidFill>
                <a:latin typeface="Times New Roman" panose="02020603050405020304" pitchFamily="18" charset="0"/>
              </a:rPr>
              <a:t>Phương pháp xác định</a:t>
            </a:r>
            <a:r>
              <a:rPr lang="vi-VN" altLang="en-US" dirty="0">
                <a:solidFill>
                  <a:srgbClr val="101BF4"/>
                </a:solidFill>
                <a:latin typeface="Times New Roman" panose="02020603050405020304" pitchFamily="18" charset="0"/>
              </a:rPr>
              <a:t>:</a:t>
            </a:r>
            <a:endParaRPr lang="en-US" altLang="en-US" dirty="0">
              <a:solidFill>
                <a:srgbClr val="101BF4"/>
              </a:solidFill>
              <a:latin typeface="Times New Roman" panose="02020603050405020304" pitchFamily="18" charset="0"/>
            </a:endParaRPr>
          </a:p>
          <a:p>
            <a:pPr marL="0" lvl="0" indent="0" algn="just">
              <a:spcBef>
                <a:spcPct val="0"/>
              </a:spcBef>
              <a:buClrTx/>
              <a:buFontTx/>
              <a:buNone/>
            </a:pPr>
            <a:endParaRPr lang="en-US" altLang="en-US" sz="1000" dirty="0">
              <a:solidFill>
                <a:srgbClr val="101BF4"/>
              </a:solidFill>
              <a:latin typeface="Times New Roman" panose="02020603050405020304" pitchFamily="18" charset="0"/>
            </a:endParaRPr>
          </a:p>
          <a:p>
            <a:pPr marL="0" lvl="0" indent="0">
              <a:spcBef>
                <a:spcPct val="0"/>
              </a:spcBef>
              <a:buClrTx/>
              <a:buFontTx/>
              <a:buNone/>
            </a:pPr>
            <a:r>
              <a:rPr lang="en-US" altLang="en-US" dirty="0">
                <a:solidFill>
                  <a:srgbClr val="101BF4"/>
                </a:solidFill>
                <a:latin typeface="Times New Roman" panose="02020603050405020304" pitchFamily="18" charset="0"/>
              </a:rPr>
              <a:t>a) </a:t>
            </a:r>
            <a:r>
              <a:rPr lang="vi-VN" altLang="en-US" dirty="0">
                <a:solidFill>
                  <a:srgbClr val="101BF4"/>
                </a:solidFill>
                <a:latin typeface="Times New Roman" panose="02020603050405020304" pitchFamily="18" charset="0"/>
              </a:rPr>
              <a:t>Phương pháp trị giá giao dịch;</a:t>
            </a:r>
            <a:endParaRPr lang="en-US" altLang="en-US" dirty="0">
              <a:solidFill>
                <a:srgbClr val="101BF4"/>
              </a:solidFill>
              <a:latin typeface="Times New Roman" panose="02020603050405020304" pitchFamily="18" charset="0"/>
            </a:endParaRPr>
          </a:p>
          <a:p>
            <a:pPr marL="0" lvl="0" indent="0">
              <a:spcBef>
                <a:spcPct val="0"/>
              </a:spcBef>
              <a:buClrTx/>
              <a:buFontTx/>
              <a:buNone/>
            </a:pPr>
            <a:r>
              <a:rPr lang="vi-VN" altLang="en-US" dirty="0">
                <a:solidFill>
                  <a:srgbClr val="101BF4"/>
                </a:solidFill>
                <a:latin typeface="Times New Roman" panose="02020603050405020304" pitchFamily="18" charset="0"/>
              </a:rPr>
              <a:t>b) Phương pháp trị giá giao dịch của hàng hóa nhập khẩu giống hệt;</a:t>
            </a:r>
            <a:endParaRPr lang="en-US" altLang="en-US" dirty="0">
              <a:solidFill>
                <a:srgbClr val="101BF4"/>
              </a:solidFill>
              <a:latin typeface="Times New Roman" panose="02020603050405020304" pitchFamily="18" charset="0"/>
            </a:endParaRPr>
          </a:p>
          <a:p>
            <a:pPr marL="0" lvl="0" indent="0">
              <a:spcBef>
                <a:spcPct val="0"/>
              </a:spcBef>
              <a:buClrTx/>
              <a:buFontTx/>
              <a:buNone/>
            </a:pPr>
            <a:r>
              <a:rPr lang="vi-VN" altLang="en-US" dirty="0">
                <a:solidFill>
                  <a:srgbClr val="101BF4"/>
                </a:solidFill>
                <a:latin typeface="Times New Roman" panose="02020603050405020304" pitchFamily="18" charset="0"/>
              </a:rPr>
              <a:t>c) Phương pháp trị giá giao dịch của hàng hóa nhập khẩu tương tự;</a:t>
            </a:r>
            <a:endParaRPr lang="en-US" altLang="en-US" dirty="0">
              <a:solidFill>
                <a:srgbClr val="101BF4"/>
              </a:solidFill>
              <a:latin typeface="Times New Roman" panose="02020603050405020304" pitchFamily="18" charset="0"/>
            </a:endParaRPr>
          </a:p>
          <a:p>
            <a:pPr marL="0" lvl="0" indent="0">
              <a:spcBef>
                <a:spcPct val="0"/>
              </a:spcBef>
              <a:buClrTx/>
              <a:buFontTx/>
              <a:buNone/>
            </a:pPr>
            <a:r>
              <a:rPr lang="vi-VN" altLang="en-US" dirty="0">
                <a:solidFill>
                  <a:srgbClr val="101BF4"/>
                </a:solidFill>
                <a:latin typeface="Times New Roman" panose="02020603050405020304" pitchFamily="18" charset="0"/>
              </a:rPr>
              <a:t>d) Phương pháp trị giá khấu trừ;</a:t>
            </a:r>
            <a:endParaRPr lang="en-US" altLang="en-US" dirty="0">
              <a:solidFill>
                <a:srgbClr val="101BF4"/>
              </a:solidFill>
              <a:latin typeface="Times New Roman" panose="02020603050405020304" pitchFamily="18" charset="0"/>
            </a:endParaRPr>
          </a:p>
          <a:p>
            <a:pPr marL="0" lvl="0" indent="0">
              <a:spcBef>
                <a:spcPct val="0"/>
              </a:spcBef>
              <a:buClrTx/>
              <a:buFontTx/>
              <a:buNone/>
            </a:pPr>
            <a:r>
              <a:rPr lang="vi-VN" altLang="en-US" dirty="0">
                <a:solidFill>
                  <a:srgbClr val="101BF4"/>
                </a:solidFill>
                <a:latin typeface="Times New Roman" panose="02020603050405020304" pitchFamily="18" charset="0"/>
              </a:rPr>
              <a:t>đ) Phương pháp trị giá tính toán;</a:t>
            </a:r>
            <a:endParaRPr lang="en-US" altLang="en-US" dirty="0">
              <a:solidFill>
                <a:srgbClr val="101BF4"/>
              </a:solidFill>
              <a:latin typeface="Times New Roman" panose="02020603050405020304" pitchFamily="18" charset="0"/>
            </a:endParaRPr>
          </a:p>
          <a:p>
            <a:pPr marL="0" lvl="0" indent="0">
              <a:spcBef>
                <a:spcPct val="0"/>
              </a:spcBef>
              <a:buClrTx/>
              <a:buFontTx/>
              <a:buNone/>
            </a:pPr>
            <a:r>
              <a:rPr lang="vi-VN" altLang="en-US" dirty="0">
                <a:solidFill>
                  <a:srgbClr val="101BF4"/>
                </a:solidFill>
                <a:latin typeface="Times New Roman" panose="02020603050405020304" pitchFamily="18" charset="0"/>
              </a:rPr>
              <a:t>e) Phương pháp suy luận.</a:t>
            </a: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675">
                                            <p:txEl>
                                              <p:charRg st="0" end="51"/>
                                            </p:txEl>
                                          </p:spTgt>
                                        </p:tgtEl>
                                        <p:attrNameLst>
                                          <p:attrName>style.visibility</p:attrName>
                                        </p:attrNameLst>
                                      </p:cBhvr>
                                      <p:to>
                                        <p:strVal val="visible"/>
                                      </p:to>
                                    </p:set>
                                    <p:animEffect transition="in" filter="fade">
                                      <p:cBhvr>
                                        <p:cTn id="7" dur="2000"/>
                                        <p:tgtEl>
                                          <p:spTgt spid="28675">
                                            <p:txEl>
                                              <p:charRg st="0" end="5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675">
                                            <p:txEl>
                                              <p:charRg st="51" end="76"/>
                                            </p:txEl>
                                          </p:spTgt>
                                        </p:tgtEl>
                                        <p:attrNameLst>
                                          <p:attrName>style.visibility</p:attrName>
                                        </p:attrNameLst>
                                      </p:cBhvr>
                                      <p:to>
                                        <p:strVal val="visible"/>
                                      </p:to>
                                    </p:set>
                                    <p:animEffect transition="in" filter="fade">
                                      <p:cBhvr>
                                        <p:cTn id="12" dur="2000"/>
                                        <p:tgtEl>
                                          <p:spTgt spid="28675">
                                            <p:txEl>
                                              <p:charRg st="51" end="76"/>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8675">
                                            <p:txEl>
                                              <p:charRg st="77" end="111"/>
                                            </p:txEl>
                                          </p:spTgt>
                                        </p:tgtEl>
                                        <p:attrNameLst>
                                          <p:attrName>style.visibility</p:attrName>
                                        </p:attrNameLst>
                                      </p:cBhvr>
                                      <p:to>
                                        <p:strVal val="visible"/>
                                      </p:to>
                                    </p:set>
                                    <p:animEffect transition="in" filter="fade">
                                      <p:cBhvr>
                                        <p:cTn id="17" dur="2000"/>
                                        <p:tgtEl>
                                          <p:spTgt spid="28675">
                                            <p:txEl>
                                              <p:charRg st="77" end="11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8675">
                                            <p:txEl>
                                              <p:charRg st="111" end="178"/>
                                            </p:txEl>
                                          </p:spTgt>
                                        </p:tgtEl>
                                        <p:attrNameLst>
                                          <p:attrName>style.visibility</p:attrName>
                                        </p:attrNameLst>
                                      </p:cBhvr>
                                      <p:to>
                                        <p:strVal val="visible"/>
                                      </p:to>
                                    </p:set>
                                    <p:animEffect transition="in" filter="fade">
                                      <p:cBhvr>
                                        <p:cTn id="22" dur="2000"/>
                                        <p:tgtEl>
                                          <p:spTgt spid="28675">
                                            <p:txEl>
                                              <p:charRg st="111" end="17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8675">
                                            <p:txEl>
                                              <p:charRg st="178" end="244"/>
                                            </p:txEl>
                                          </p:spTgt>
                                        </p:tgtEl>
                                        <p:attrNameLst>
                                          <p:attrName>style.visibility</p:attrName>
                                        </p:attrNameLst>
                                      </p:cBhvr>
                                      <p:to>
                                        <p:strVal val="visible"/>
                                      </p:to>
                                    </p:set>
                                    <p:animEffect transition="in" filter="fade">
                                      <p:cBhvr>
                                        <p:cTn id="27" dur="2000"/>
                                        <p:tgtEl>
                                          <p:spTgt spid="28675">
                                            <p:txEl>
                                              <p:charRg st="178" end="24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8675">
                                            <p:txEl>
                                              <p:charRg st="244" end="277"/>
                                            </p:txEl>
                                          </p:spTgt>
                                        </p:tgtEl>
                                        <p:attrNameLst>
                                          <p:attrName>style.visibility</p:attrName>
                                        </p:attrNameLst>
                                      </p:cBhvr>
                                      <p:to>
                                        <p:strVal val="visible"/>
                                      </p:to>
                                    </p:set>
                                    <p:animEffect transition="in" filter="fade">
                                      <p:cBhvr>
                                        <p:cTn id="32" dur="2000"/>
                                        <p:tgtEl>
                                          <p:spTgt spid="28675">
                                            <p:txEl>
                                              <p:charRg st="244" end="27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8675">
                                            <p:txEl>
                                              <p:charRg st="277" end="311"/>
                                            </p:txEl>
                                          </p:spTgt>
                                        </p:tgtEl>
                                        <p:attrNameLst>
                                          <p:attrName>style.visibility</p:attrName>
                                        </p:attrNameLst>
                                      </p:cBhvr>
                                      <p:to>
                                        <p:strVal val="visible"/>
                                      </p:to>
                                    </p:set>
                                    <p:animEffect transition="in" filter="fade">
                                      <p:cBhvr>
                                        <p:cTn id="37" dur="2000"/>
                                        <p:tgtEl>
                                          <p:spTgt spid="28675">
                                            <p:txEl>
                                              <p:charRg st="277" end="31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8675">
                                            <p:txEl>
                                              <p:charRg st="311" end="336"/>
                                            </p:txEl>
                                          </p:spTgt>
                                        </p:tgtEl>
                                        <p:attrNameLst>
                                          <p:attrName>style.visibility</p:attrName>
                                        </p:attrNameLst>
                                      </p:cBhvr>
                                      <p:to>
                                        <p:strVal val="visible"/>
                                      </p:to>
                                    </p:set>
                                    <p:animEffect transition="in" filter="fade">
                                      <p:cBhvr>
                                        <p:cTn id="42" dur="2000"/>
                                        <p:tgtEl>
                                          <p:spTgt spid="28675">
                                            <p:txEl>
                                              <p:charRg st="311" end="33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818"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34819" name="Rectangle 2"/>
          <p:cNvSpPr/>
          <p:nvPr/>
        </p:nvSpPr>
        <p:spPr>
          <a:xfrm>
            <a:off x="428625" y="1196975"/>
            <a:ext cx="8286750" cy="58118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pPr>
            <a:r>
              <a:rPr lang="en-US" altLang="en-US" sz="2900" b="1" dirty="0">
                <a:solidFill>
                  <a:srgbClr val="FF0000"/>
                </a:solidFill>
                <a:latin typeface="Times New Roman" panose="02020603050405020304" pitchFamily="18" charset="0"/>
                <a:cs typeface="Times New Roman" panose="02020603050405020304" pitchFamily="18" charset="0"/>
              </a:rPr>
              <a:t> Phương pháp tính thuế theo tỷ lệ %: </a:t>
            </a:r>
            <a:r>
              <a:rPr lang="vi-VN" altLang="en-US" sz="2400" b="1" dirty="0">
                <a:solidFill>
                  <a:srgbClr val="101BF4"/>
                </a:solidFill>
                <a:latin typeface="Times New Roman" panose="02020603050405020304" pitchFamily="18" charset="0"/>
                <a:cs typeface="Times New Roman" panose="02020603050405020304" pitchFamily="18" charset="0"/>
              </a:rPr>
              <a:t>l</a:t>
            </a:r>
            <a:r>
              <a:rPr lang="vi-VN" altLang="en-US" sz="2400" b="1" dirty="0">
                <a:solidFill>
                  <a:srgbClr val="101BF4"/>
                </a:solidFill>
                <a:latin typeface="Times New Roman" panose="02020603050405020304" pitchFamily="18" charset="0"/>
                <a:ea typeface="Times New Roman" panose="02020603050405020304" pitchFamily="18" charset="0"/>
              </a:rPr>
              <a:t>à</a:t>
            </a:r>
            <a:r>
              <a:rPr lang="vi-VN" altLang="en-US" sz="2400" b="1" dirty="0">
                <a:solidFill>
                  <a:srgbClr val="101BF4"/>
                </a:solidFill>
                <a:latin typeface="Times New Roman" panose="02020603050405020304" pitchFamily="18" charset="0"/>
                <a:cs typeface="Times New Roman" panose="02020603050405020304" pitchFamily="18" charset="0"/>
              </a:rPr>
              <a:t> việc xác định thuế theo phần trăm (%) của trị giá tính thuế h</a:t>
            </a:r>
            <a:r>
              <a:rPr lang="vi-VN" altLang="en-US" sz="2400" b="1" dirty="0">
                <a:solidFill>
                  <a:srgbClr val="101BF4"/>
                </a:solidFill>
                <a:latin typeface="Times New Roman" panose="02020603050405020304" pitchFamily="18" charset="0"/>
                <a:ea typeface="Times New Roman" panose="02020603050405020304" pitchFamily="18" charset="0"/>
              </a:rPr>
              <a:t>à</a:t>
            </a:r>
            <a:r>
              <a:rPr lang="vi-VN" altLang="en-US" sz="2400" b="1" dirty="0">
                <a:solidFill>
                  <a:srgbClr val="101BF4"/>
                </a:solidFill>
                <a:latin typeface="Times New Roman" panose="02020603050405020304" pitchFamily="18" charset="0"/>
                <a:cs typeface="Times New Roman" panose="02020603050405020304" pitchFamily="18" charset="0"/>
              </a:rPr>
              <a:t>ng hóa xuất khẩu, nhập khẩu.</a:t>
            </a:r>
            <a:endParaRPr lang="en-US" altLang="en-US" sz="2400" b="1"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b="1" dirty="0">
                <a:solidFill>
                  <a:srgbClr val="101BF4"/>
                </a:solidFill>
                <a:latin typeface="Times New Roman" panose="02020603050405020304" pitchFamily="18" charset="0"/>
                <a:cs typeface="Times New Roman" panose="02020603050405020304" pitchFamily="18" charset="0"/>
              </a:rPr>
              <a:t> </a:t>
            </a:r>
            <a:endParaRPr lang="en-US" altLang="en-US" b="1"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endParaRPr lang="en-US" altLang="en-US" b="1" dirty="0">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endParaRPr lang="en-US" altLang="en-US" b="1" dirty="0">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endParaRPr lang="en-US" altLang="en-US" b="1" dirty="0">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endParaRPr lang="en-US" altLang="en-US" b="1" dirty="0">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endParaRPr lang="en-US" altLang="en-US" b="1" dirty="0">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endParaRPr lang="en-US" altLang="en-US" b="1" dirty="0">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endParaRPr lang="en-US" altLang="en-US" b="1" dirty="0">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endParaRPr lang="en-US" altLang="en-US" b="1" dirty="0">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endParaRPr lang="en-US" altLang="en-US" b="1" dirty="0">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endParaRPr lang="en-US" altLang="en-US" b="1" dirty="0">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endParaRPr lang="en-US" altLang="en-US" b="1" dirty="0">
              <a:latin typeface="Times New Roman" panose="02020603050405020304" pitchFamily="18" charset="0"/>
              <a:ea typeface="Times New Roman" panose="02020603050405020304" pitchFamily="18" charset="0"/>
            </a:endParaRPr>
          </a:p>
        </p:txBody>
      </p:sp>
      <p:sp>
        <p:nvSpPr>
          <p:cNvPr id="102403" name="AutoShape 3"/>
          <p:cNvSpPr>
            <a:spLocks noChangeArrowheads="1"/>
          </p:cNvSpPr>
          <p:nvPr/>
        </p:nvSpPr>
        <p:spPr bwMode="gray">
          <a:xfrm>
            <a:off x="1800225" y="2686050"/>
            <a:ext cx="5530850" cy="2743200"/>
          </a:xfrm>
          <a:prstGeom prst="upArrow">
            <a:avLst>
              <a:gd name="adj1" fmla="val 57824"/>
              <a:gd name="adj2" fmla="val 54398"/>
            </a:avLst>
          </a:prstGeom>
        </p:spPr>
        <p:style>
          <a:lnRef idx="2">
            <a:schemeClr val="accent2">
              <a:shade val="50000"/>
            </a:schemeClr>
          </a:lnRef>
          <a:fillRef idx="1">
            <a:schemeClr val="accent2"/>
          </a:fillRef>
          <a:effectRef idx="0">
            <a:schemeClr val="accent2"/>
          </a:effectRef>
          <a:fontRef idx="minor">
            <a:schemeClr val="lt1"/>
          </a:fontRef>
        </p:style>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lt1"/>
              </a:solidFill>
              <a:effectLst/>
              <a:uLnTx/>
              <a:uFillTx/>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defRPr/>
            </a:pPr>
            <a:r>
              <a:rPr kumimoji="0" lang="en-US" sz="2800" b="1" i="0" u="none" strike="noStrike" kern="1200" cap="none" spc="0" normalizeH="0" baseline="0" noProof="0" dirty="0">
                <a:ln>
                  <a:noFill/>
                </a:ln>
                <a:solidFill>
                  <a:schemeClr val="tx1"/>
                </a:solidFill>
                <a:effectLst/>
                <a:uLnTx/>
                <a:uFillTx/>
                <a:latin typeface="+mn-lt"/>
                <a:ea typeface="+mn-ea"/>
                <a:cs typeface="+mn-cs"/>
              </a:rPr>
              <a:t>X</a:t>
            </a:r>
            <a:r>
              <a:rPr kumimoji="0" lang="en-US" sz="2000" b="1" i="0" u="none" strike="noStrike" kern="1200" cap="none" spc="0" normalizeH="0" baseline="0" noProof="0" dirty="0">
                <a:ln>
                  <a:noFill/>
                </a:ln>
                <a:solidFill>
                  <a:schemeClr val="tx1"/>
                </a:solidFill>
                <a:effectLst/>
                <a:uLnTx/>
                <a:uFillTx/>
                <a:latin typeface="+mn-lt"/>
                <a:ea typeface="+mn-ea"/>
                <a:cs typeface="+mn-cs"/>
              </a:rPr>
              <a:t>                           </a:t>
            </a:r>
            <a:r>
              <a:rPr kumimoji="0" lang="en-US" sz="2800" b="1" i="0" u="none" strike="noStrike" kern="1200" cap="none" spc="0" normalizeH="0" baseline="0" noProof="0" dirty="0" err="1">
                <a:ln>
                  <a:noFill/>
                </a:ln>
                <a:solidFill>
                  <a:schemeClr val="tx1"/>
                </a:solidFill>
                <a:effectLst/>
                <a:uLnTx/>
                <a:uFillTx/>
                <a:latin typeface="+mn-lt"/>
                <a:ea typeface="+mn-ea"/>
                <a:cs typeface="+mn-cs"/>
              </a:rPr>
              <a:t>x</a:t>
            </a:r>
            <a:endParaRPr kumimoji="0" lang="en-US" sz="2800" b="1" i="0" u="none" strike="noStrike" kern="1200" cap="none" spc="0" normalizeH="0" baseline="0" noProof="0" dirty="0">
              <a:ln>
                <a:noFill/>
              </a:ln>
              <a:solidFill>
                <a:schemeClr val="tx1"/>
              </a:solidFill>
              <a:effectLst/>
              <a:uLnTx/>
              <a:uFillTx/>
              <a:latin typeface="+mn-lt"/>
              <a:ea typeface="+mn-ea"/>
              <a:cs typeface="+mn-cs"/>
            </a:endParaRPr>
          </a:p>
        </p:txBody>
      </p:sp>
      <p:sp>
        <p:nvSpPr>
          <p:cNvPr id="102404" name="AutoShape 4"/>
          <p:cNvSpPr>
            <a:spLocks noChangeArrowheads="1"/>
          </p:cNvSpPr>
          <p:nvPr/>
        </p:nvSpPr>
        <p:spPr bwMode="gray">
          <a:xfrm>
            <a:off x="1908175" y="2782888"/>
            <a:ext cx="5791200" cy="574675"/>
          </a:xfrm>
          <a:prstGeom prst="roundRect">
            <a:avLst>
              <a:gd name="adj" fmla="val 50000"/>
            </a:avLst>
          </a:prstGeom>
          <a:gradFill rotWithShape="1">
            <a:gsLst>
              <a:gs pos="0">
                <a:schemeClr val="hlink"/>
              </a:gs>
              <a:gs pos="50000">
                <a:schemeClr val="hlink">
                  <a:gamma/>
                  <a:tint val="64314"/>
                  <a:invGamma/>
                </a:schemeClr>
              </a:gs>
              <a:gs pos="100000">
                <a:schemeClr val="hlink"/>
              </a:gs>
            </a:gsLst>
            <a:lin ang="0" scaled="1"/>
          </a:gradFill>
          <a:ln w="38100" algn="ctr">
            <a:solidFill>
              <a:srgbClr val="FFFFFF"/>
            </a:solidFill>
            <a:round/>
          </a:ln>
          <a:effectLst>
            <a:outerShdw dist="63500" dir="3187806" algn="ctr" rotWithShape="0">
              <a:srgbClr val="001D3A"/>
            </a:outerShdw>
          </a:effec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800" b="0" i="0" u="none" strike="noStrike" kern="1200" cap="none" spc="0" normalizeH="0" baseline="0" noProof="0" dirty="0" err="1" smtClean="0">
                <a:ln>
                  <a:noFill/>
                </a:ln>
                <a:solidFill>
                  <a:srgbClr val="101BF4"/>
                </a:solidFill>
                <a:effectLst>
                  <a:outerShdw blurRad="38100" dist="38100" dir="2700000" algn="tl">
                    <a:srgbClr val="000000"/>
                  </a:outerShdw>
                </a:effectLst>
                <a:uLnTx/>
                <a:uFillTx/>
                <a:latin typeface="Times New Roman" panose="02020603050405020304" pitchFamily="18" charset="0"/>
                <a:ea typeface="+mn-ea"/>
                <a:cs typeface="+mn-cs"/>
              </a:rPr>
              <a:t>SỐ</a:t>
            </a:r>
            <a:r>
              <a:rPr kumimoji="0" lang="en-US" altLang="en-US" sz="2800" b="0" i="0" u="none" strike="noStrike" kern="1200" cap="none" spc="0" normalizeH="0" baseline="0" noProof="0" dirty="0" smtClean="0">
                <a:ln>
                  <a:noFill/>
                </a:ln>
                <a:solidFill>
                  <a:srgbClr val="101BF4"/>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smtClean="0">
                <a:ln>
                  <a:noFill/>
                </a:ln>
                <a:solidFill>
                  <a:srgbClr val="101BF4"/>
                </a:solidFill>
                <a:effectLst>
                  <a:outerShdw blurRad="38100" dist="38100" dir="2700000" algn="tl">
                    <a:srgbClr val="000000"/>
                  </a:outerShdw>
                </a:effectLst>
                <a:uLnTx/>
                <a:uFillTx/>
                <a:latin typeface="Times New Roman" panose="02020603050405020304" pitchFamily="18" charset="0"/>
                <a:ea typeface="+mn-ea"/>
                <a:cs typeface="+mn-cs"/>
              </a:rPr>
              <a:t>THUẾ</a:t>
            </a:r>
            <a:r>
              <a:rPr kumimoji="0" lang="en-US" altLang="en-US" sz="2800" b="0" i="0" u="none" strike="noStrike" kern="1200" cap="none" spc="0" normalizeH="0" baseline="0" noProof="0" dirty="0" smtClean="0">
                <a:ln>
                  <a:noFill/>
                </a:ln>
                <a:solidFill>
                  <a:srgbClr val="101BF4"/>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smtClean="0">
                <a:ln>
                  <a:noFill/>
                </a:ln>
                <a:solidFill>
                  <a:srgbClr val="101BF4"/>
                </a:solidFill>
                <a:effectLst>
                  <a:outerShdw blurRad="38100" dist="38100" dir="2700000" algn="tl">
                    <a:srgbClr val="000000"/>
                  </a:outerShdw>
                </a:effectLst>
                <a:uLnTx/>
                <a:uFillTx/>
                <a:latin typeface="Times New Roman" panose="02020603050405020304" pitchFamily="18" charset="0"/>
                <a:ea typeface="+mn-ea"/>
                <a:cs typeface="+mn-cs"/>
              </a:rPr>
              <a:t>XK</a:t>
            </a:r>
            <a:r>
              <a:rPr kumimoji="0" lang="en-US" altLang="en-US" sz="2800" b="0" i="0" u="none" strike="noStrike" kern="1200" cap="none" spc="0" normalizeH="0" baseline="0" noProof="0" dirty="0" smtClean="0">
                <a:ln>
                  <a:noFill/>
                </a:ln>
                <a:solidFill>
                  <a:srgbClr val="101BF4"/>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smtClean="0">
                <a:ln>
                  <a:noFill/>
                </a:ln>
                <a:solidFill>
                  <a:srgbClr val="101BF4"/>
                </a:solidFill>
                <a:effectLst>
                  <a:outerShdw blurRad="38100" dist="38100" dir="2700000" algn="tl">
                    <a:srgbClr val="000000"/>
                  </a:outerShdw>
                </a:effectLst>
                <a:uLnTx/>
                <a:uFillTx/>
                <a:latin typeface="Times New Roman" panose="02020603050405020304" pitchFamily="18" charset="0"/>
                <a:ea typeface="+mn-ea"/>
                <a:cs typeface="+mn-cs"/>
              </a:rPr>
              <a:t>NK</a:t>
            </a:r>
            <a:r>
              <a:rPr kumimoji="0" lang="en-US" altLang="en-US" sz="2800" b="0" i="0" u="none" strike="noStrike" kern="1200" cap="none" spc="0" normalizeH="0" baseline="0" noProof="0" dirty="0" smtClean="0">
                <a:ln>
                  <a:noFill/>
                </a:ln>
                <a:solidFill>
                  <a:srgbClr val="101BF4"/>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smtClean="0">
                <a:ln>
                  <a:noFill/>
                </a:ln>
                <a:solidFill>
                  <a:srgbClr val="101BF4"/>
                </a:solidFill>
                <a:effectLst>
                  <a:outerShdw blurRad="38100" dist="38100" dir="2700000" algn="tl">
                    <a:srgbClr val="000000"/>
                  </a:outerShdw>
                </a:effectLst>
                <a:uLnTx/>
                <a:uFillTx/>
                <a:latin typeface="Times New Roman" panose="02020603050405020304" pitchFamily="18" charset="0"/>
                <a:ea typeface="+mn-ea"/>
                <a:cs typeface="+mn-cs"/>
              </a:rPr>
              <a:t>PHẢI</a:t>
            </a:r>
            <a:r>
              <a:rPr kumimoji="0" lang="en-US" altLang="en-US" sz="2800" b="0" i="0" u="none" strike="noStrike" kern="1200" cap="none" spc="0" normalizeH="0" baseline="0" noProof="0" dirty="0" smtClean="0">
                <a:ln>
                  <a:noFill/>
                </a:ln>
                <a:solidFill>
                  <a:srgbClr val="101BF4"/>
                </a:solidFill>
                <a:effectLst>
                  <a:outerShdw blurRad="38100" dist="38100" dir="2700000" algn="tl">
                    <a:srgbClr val="000000"/>
                  </a:outerShdw>
                </a:effectLst>
                <a:uLnTx/>
                <a:uFillTx/>
                <a:latin typeface="Times New Roman" panose="02020603050405020304" pitchFamily="18" charset="0"/>
                <a:ea typeface="+mn-ea"/>
                <a:cs typeface="+mn-cs"/>
              </a:rPr>
              <a:t> </a:t>
            </a:r>
            <a:r>
              <a:rPr kumimoji="0" lang="en-US" altLang="en-US" sz="2800" b="0" i="0" u="none" strike="noStrike" kern="1200" cap="none" spc="0" normalizeH="0" baseline="0" noProof="0" dirty="0" err="1" smtClean="0">
                <a:ln>
                  <a:noFill/>
                </a:ln>
                <a:solidFill>
                  <a:srgbClr val="101BF4"/>
                </a:solidFill>
                <a:effectLst>
                  <a:outerShdw blurRad="38100" dist="38100" dir="2700000" algn="tl">
                    <a:srgbClr val="000000"/>
                  </a:outerShdw>
                </a:effectLst>
                <a:uLnTx/>
                <a:uFillTx/>
                <a:latin typeface="Times New Roman" panose="02020603050405020304" pitchFamily="18" charset="0"/>
                <a:ea typeface="+mn-ea"/>
                <a:cs typeface="+mn-cs"/>
              </a:rPr>
              <a:t>NỘP</a:t>
            </a:r>
            <a:endParaRPr kumimoji="0" lang="en-US" altLang="en-US" sz="2800" b="0" i="0" u="none" strike="noStrike" kern="1200" cap="none" spc="0" normalizeH="0" baseline="0" noProof="0" dirty="0" smtClean="0">
              <a:ln>
                <a:noFill/>
              </a:ln>
              <a:solidFill>
                <a:srgbClr val="101BF4"/>
              </a:solidFill>
              <a:effectLst>
                <a:outerShdw blurRad="38100" dist="38100" dir="2700000" algn="tl">
                  <a:srgbClr val="000000"/>
                </a:outerShdw>
              </a:effectLst>
              <a:uLnTx/>
              <a:uFillTx/>
              <a:latin typeface="Times New Roman" panose="02020603050405020304" pitchFamily="18" charset="0"/>
              <a:ea typeface="+mn-ea"/>
              <a:cs typeface="+mn-cs"/>
            </a:endParaRPr>
          </a:p>
        </p:txBody>
      </p:sp>
      <p:grpSp>
        <p:nvGrpSpPr>
          <p:cNvPr id="34822" name="Group 6"/>
          <p:cNvGrpSpPr/>
          <p:nvPr/>
        </p:nvGrpSpPr>
        <p:grpSpPr>
          <a:xfrm>
            <a:off x="755650" y="4498975"/>
            <a:ext cx="1952625" cy="2032000"/>
            <a:chOff x="394" y="2396"/>
            <a:chExt cx="1177" cy="1384"/>
          </a:xfrm>
        </p:grpSpPr>
        <p:grpSp>
          <p:nvGrpSpPr>
            <p:cNvPr id="34836" name="Group 7"/>
            <p:cNvGrpSpPr/>
            <p:nvPr/>
          </p:nvGrpSpPr>
          <p:grpSpPr>
            <a:xfrm>
              <a:off x="394" y="2396"/>
              <a:ext cx="1117" cy="1082"/>
              <a:chOff x="381" y="1475"/>
              <a:chExt cx="1487" cy="1470"/>
            </a:xfrm>
          </p:grpSpPr>
          <p:sp>
            <p:nvSpPr>
              <p:cNvPr id="2" name="Oval 9"/>
              <p:cNvSpPr>
                <a:spLocks noChangeArrowheads="1"/>
              </p:cNvSpPr>
              <p:nvPr/>
            </p:nvSpPr>
            <p:spPr bwMode="gray">
              <a:xfrm>
                <a:off x="381" y="1475"/>
                <a:ext cx="1487" cy="1470"/>
              </a:xfrm>
              <a:prstGeom prst="ellipse">
                <a:avLst/>
              </a:prstGeom>
              <a:gradFill rotWithShape="1">
                <a:gsLst>
                  <a:gs pos="0">
                    <a:schemeClr val="accent2"/>
                  </a:gs>
                  <a:gs pos="100000">
                    <a:schemeClr val="accent2">
                      <a:gamma/>
                      <a:shade val="63529"/>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Text Box 11"/>
              <p:cNvSpPr txBox="1">
                <a:spLocks noChangeArrowheads="1"/>
              </p:cNvSpPr>
              <p:nvPr/>
            </p:nvSpPr>
            <p:spPr bwMode="gray">
              <a:xfrm>
                <a:off x="529" y="1759"/>
                <a:ext cx="1243" cy="931"/>
              </a:xfrm>
              <a:prstGeom prst="rect">
                <a:avLst/>
              </a:prstGeom>
              <a:noFill/>
              <a:ln>
                <a:noFill/>
              </a:ln>
              <a:effectLst/>
            </p:spPr>
            <p:txBody>
              <a:bodyP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smtClean="0">
                    <a:ln>
                      <a:noFill/>
                    </a:ln>
                    <a:solidFill>
                      <a:srgbClr val="F40C43"/>
                    </a:solidFill>
                    <a:effectLst>
                      <a:outerShdw blurRad="38100" dist="38100" dir="2700000" algn="tl">
                        <a:srgbClr val="000000"/>
                      </a:outerShdw>
                    </a:effectLst>
                    <a:uLnTx/>
                    <a:uFillTx/>
                    <a:latin typeface="Times New Roman" panose="02020603050405020304" pitchFamily="18" charset="0"/>
                    <a:ea typeface="+mn-ea"/>
                    <a:cs typeface="+mn-cs"/>
                  </a:rPr>
                  <a:t>Số lượng thực tế XK, NK </a:t>
                </a:r>
                <a:endParaRPr kumimoji="0" lang="en-US" altLang="en-US" sz="2000" b="1" i="0" u="none" strike="noStrike" kern="1200" cap="none" spc="0" normalizeH="0" baseline="0" noProof="0" smtClean="0">
                  <a:ln>
                    <a:noFill/>
                  </a:ln>
                  <a:solidFill>
                    <a:srgbClr val="F40C43"/>
                  </a:solidFill>
                  <a:effectLst>
                    <a:outerShdw blurRad="38100" dist="38100" dir="2700000" algn="tl">
                      <a:srgbClr val="000000"/>
                    </a:outerShdw>
                  </a:effectLst>
                  <a:uLnTx/>
                  <a:uFillTx/>
                  <a:latin typeface="Times New Roman" panose="02020603050405020304" pitchFamily="18" charset="0"/>
                  <a:ea typeface="+mn-ea"/>
                  <a:cs typeface="+mn-cs"/>
                </a:endParaRPr>
              </a:p>
            </p:txBody>
          </p:sp>
        </p:grpSp>
        <p:sp>
          <p:nvSpPr>
            <p:cNvPr id="34837" name="Oval 12"/>
            <p:cNvSpPr/>
            <p:nvPr/>
          </p:nvSpPr>
          <p:spPr>
            <a:xfrm>
              <a:off x="576" y="3504"/>
              <a:ext cx="995" cy="276"/>
            </a:xfrm>
            <a:prstGeom prst="ellipse">
              <a:avLst/>
            </a:prstGeom>
            <a:gradFill rotWithShape="1">
              <a:gsLst>
                <a:gs pos="0">
                  <a:schemeClr val="bg2"/>
                </a:gs>
                <a:gs pos="100000">
                  <a:schemeClr val="bg1"/>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ctr">
                <a:spcBef>
                  <a:spcPct val="0"/>
                </a:spcBef>
                <a:buClrTx/>
                <a:buFontTx/>
                <a:buNone/>
              </a:pPr>
              <a:endParaRPr lang="en-US" altLang="en-US" sz="1800" dirty="0">
                <a:latin typeface="Arial" panose="020B0604020202020204" pitchFamily="34" charset="0"/>
              </a:endParaRPr>
            </a:p>
          </p:txBody>
        </p:sp>
      </p:grpSp>
      <p:grpSp>
        <p:nvGrpSpPr>
          <p:cNvPr id="34823" name="Group 13"/>
          <p:cNvGrpSpPr/>
          <p:nvPr/>
        </p:nvGrpSpPr>
        <p:grpSpPr>
          <a:xfrm>
            <a:off x="2411413" y="4714875"/>
            <a:ext cx="3240087" cy="2170113"/>
            <a:chOff x="1800" y="2442"/>
            <a:chExt cx="1752" cy="1338"/>
          </a:xfrm>
        </p:grpSpPr>
        <p:grpSp>
          <p:nvGrpSpPr>
            <p:cNvPr id="34832" name="Group 14"/>
            <p:cNvGrpSpPr/>
            <p:nvPr/>
          </p:nvGrpSpPr>
          <p:grpSpPr>
            <a:xfrm>
              <a:off x="2256" y="2442"/>
              <a:ext cx="1296" cy="1024"/>
              <a:chOff x="2856" y="1858"/>
              <a:chExt cx="2268" cy="1795"/>
            </a:xfrm>
          </p:grpSpPr>
          <p:sp>
            <p:nvSpPr>
              <p:cNvPr id="102415" name="Oval 15"/>
              <p:cNvSpPr>
                <a:spLocks noChangeArrowheads="1"/>
              </p:cNvSpPr>
              <p:nvPr/>
            </p:nvSpPr>
            <p:spPr bwMode="gray">
              <a:xfrm>
                <a:off x="2856" y="1858"/>
                <a:ext cx="2268" cy="1795"/>
              </a:xfrm>
              <a:prstGeom prst="ellipse">
                <a:avLst/>
              </a:prstGeom>
              <a:gradFill rotWithShape="1">
                <a:gsLst>
                  <a:gs pos="0">
                    <a:schemeClr val="hlink"/>
                  </a:gs>
                  <a:gs pos="100000">
                    <a:schemeClr val="hlink">
                      <a:gamma/>
                      <a:shade val="51373"/>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dirty="0">
                  <a:ln>
                    <a:noFill/>
                  </a:ln>
                  <a:solidFill>
                    <a:schemeClr val="tx1"/>
                  </a:solidFill>
                  <a:effectLst/>
                  <a:uLnTx/>
                  <a:uFillTx/>
                  <a:latin typeface="Arial" panose="020B0604020202020204" pitchFamily="34" charset="0"/>
                  <a:ea typeface="+mn-ea"/>
                  <a:cs typeface="+mn-cs"/>
                </a:endParaRPr>
              </a:p>
            </p:txBody>
          </p:sp>
          <p:sp>
            <p:nvSpPr>
              <p:cNvPr id="102416" name="Freeform 16"/>
              <p:cNvSpPr/>
              <p:nvPr/>
            </p:nvSpPr>
            <p:spPr bwMode="gray">
              <a:xfrm>
                <a:off x="3150" y="1995"/>
                <a:ext cx="1295" cy="556"/>
              </a:xfrm>
              <a:custGeom>
                <a:avLst/>
                <a:gdLst>
                  <a:gd name="T0" fmla="*/ 1301 w 1321"/>
                  <a:gd name="T1" fmla="*/ 401 h 712"/>
                  <a:gd name="T2" fmla="*/ 1317 w 1321"/>
                  <a:gd name="T3" fmla="*/ 442 h 712"/>
                  <a:gd name="T4" fmla="*/ 1321 w 1321"/>
                  <a:gd name="T5" fmla="*/ 481 h 712"/>
                  <a:gd name="T6" fmla="*/ 1315 w 1321"/>
                  <a:gd name="T7" fmla="*/ 516 h 712"/>
                  <a:gd name="T8" fmla="*/ 1298 w 1321"/>
                  <a:gd name="T9" fmla="*/ 550 h 712"/>
                  <a:gd name="T10" fmla="*/ 1272 w 1321"/>
                  <a:gd name="T11" fmla="*/ 579 h 712"/>
                  <a:gd name="T12" fmla="*/ 1239 w 1321"/>
                  <a:gd name="T13" fmla="*/ 604 h 712"/>
                  <a:gd name="T14" fmla="*/ 1196 w 1321"/>
                  <a:gd name="T15" fmla="*/ 628 h 712"/>
                  <a:gd name="T16" fmla="*/ 1147 w 1321"/>
                  <a:gd name="T17" fmla="*/ 649 h 712"/>
                  <a:gd name="T18" fmla="*/ 1092 w 1321"/>
                  <a:gd name="T19" fmla="*/ 667 h 712"/>
                  <a:gd name="T20" fmla="*/ 1031 w 1321"/>
                  <a:gd name="T21" fmla="*/ 683 h 712"/>
                  <a:gd name="T22" fmla="*/ 967 w 1321"/>
                  <a:gd name="T23" fmla="*/ 694 h 712"/>
                  <a:gd name="T24" fmla="*/ 896 w 1321"/>
                  <a:gd name="T25" fmla="*/ 704 h 712"/>
                  <a:gd name="T26" fmla="*/ 824 w 1321"/>
                  <a:gd name="T27" fmla="*/ 710 h 712"/>
                  <a:gd name="T28" fmla="*/ 795 w 1321"/>
                  <a:gd name="T29" fmla="*/ 712 h 712"/>
                  <a:gd name="T30" fmla="*/ 476 w 1321"/>
                  <a:gd name="T31" fmla="*/ 712 h 712"/>
                  <a:gd name="T32" fmla="*/ 472 w 1321"/>
                  <a:gd name="T33" fmla="*/ 712 h 712"/>
                  <a:gd name="T34" fmla="*/ 409 w 1321"/>
                  <a:gd name="T35" fmla="*/ 708 h 712"/>
                  <a:gd name="T36" fmla="*/ 348 w 1321"/>
                  <a:gd name="T37" fmla="*/ 704 h 712"/>
                  <a:gd name="T38" fmla="*/ 290 w 1321"/>
                  <a:gd name="T39" fmla="*/ 696 h 712"/>
                  <a:gd name="T40" fmla="*/ 235 w 1321"/>
                  <a:gd name="T41" fmla="*/ 689 h 712"/>
                  <a:gd name="T42" fmla="*/ 186 w 1321"/>
                  <a:gd name="T43" fmla="*/ 677 h 712"/>
                  <a:gd name="T44" fmla="*/ 141 w 1321"/>
                  <a:gd name="T45" fmla="*/ 663 h 712"/>
                  <a:gd name="T46" fmla="*/ 102 w 1321"/>
                  <a:gd name="T47" fmla="*/ 648 h 712"/>
                  <a:gd name="T48" fmla="*/ 67 w 1321"/>
                  <a:gd name="T49" fmla="*/ 630 h 712"/>
                  <a:gd name="T50" fmla="*/ 39 w 1321"/>
                  <a:gd name="T51" fmla="*/ 608 h 712"/>
                  <a:gd name="T52" fmla="*/ 18 w 1321"/>
                  <a:gd name="T53" fmla="*/ 583 h 712"/>
                  <a:gd name="T54" fmla="*/ 6 w 1321"/>
                  <a:gd name="T55" fmla="*/ 554 h 712"/>
                  <a:gd name="T56" fmla="*/ 0 w 1321"/>
                  <a:gd name="T57" fmla="*/ 524 h 712"/>
                  <a:gd name="T58" fmla="*/ 0 w 1321"/>
                  <a:gd name="T59" fmla="*/ 520 h 712"/>
                  <a:gd name="T60" fmla="*/ 4 w 1321"/>
                  <a:gd name="T61" fmla="*/ 487 h 712"/>
                  <a:gd name="T62" fmla="*/ 16 w 1321"/>
                  <a:gd name="T63" fmla="*/ 446 h 712"/>
                  <a:gd name="T64" fmla="*/ 51 w 1321"/>
                  <a:gd name="T65" fmla="*/ 370 h 712"/>
                  <a:gd name="T66" fmla="*/ 94 w 1321"/>
                  <a:gd name="T67" fmla="*/ 299 h 712"/>
                  <a:gd name="T68" fmla="*/ 147 w 1321"/>
                  <a:gd name="T69" fmla="*/ 235 h 712"/>
                  <a:gd name="T70" fmla="*/ 204 w 1321"/>
                  <a:gd name="T71" fmla="*/ 176 h 712"/>
                  <a:gd name="T72" fmla="*/ 270 w 1321"/>
                  <a:gd name="T73" fmla="*/ 125 h 712"/>
                  <a:gd name="T74" fmla="*/ 341 w 1321"/>
                  <a:gd name="T75" fmla="*/ 82 h 712"/>
                  <a:gd name="T76" fmla="*/ 415 w 1321"/>
                  <a:gd name="T77" fmla="*/ 47 h 712"/>
                  <a:gd name="T78" fmla="*/ 497 w 1321"/>
                  <a:gd name="T79" fmla="*/ 21 h 712"/>
                  <a:gd name="T80" fmla="*/ 581 w 1321"/>
                  <a:gd name="T81" fmla="*/ 6 h 712"/>
                  <a:gd name="T82" fmla="*/ 667 w 1321"/>
                  <a:gd name="T83" fmla="*/ 0 h 712"/>
                  <a:gd name="T84" fmla="*/ 667 w 1321"/>
                  <a:gd name="T85" fmla="*/ 0 h 712"/>
                  <a:gd name="T86" fmla="*/ 759 w 1321"/>
                  <a:gd name="T87" fmla="*/ 6 h 712"/>
                  <a:gd name="T88" fmla="*/ 847 w 1321"/>
                  <a:gd name="T89" fmla="*/ 23 h 712"/>
                  <a:gd name="T90" fmla="*/ 932 w 1321"/>
                  <a:gd name="T91" fmla="*/ 53 h 712"/>
                  <a:gd name="T92" fmla="*/ 1010 w 1321"/>
                  <a:gd name="T93" fmla="*/ 90 h 712"/>
                  <a:gd name="T94" fmla="*/ 1082 w 1321"/>
                  <a:gd name="T95" fmla="*/ 137 h 712"/>
                  <a:gd name="T96" fmla="*/ 1149 w 1321"/>
                  <a:gd name="T97" fmla="*/ 194 h 712"/>
                  <a:gd name="T98" fmla="*/ 1208 w 1321"/>
                  <a:gd name="T99" fmla="*/ 256 h 712"/>
                  <a:gd name="T100" fmla="*/ 1258 w 1321"/>
                  <a:gd name="T101" fmla="*/ 325 h 712"/>
                  <a:gd name="T102" fmla="*/ 1301 w 1321"/>
                  <a:gd name="T103" fmla="*/ 401 h 712"/>
                  <a:gd name="T104" fmla="*/ 1301 w 1321"/>
                  <a:gd name="T105" fmla="*/ 401 h 7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21" h="712">
                    <a:moveTo>
                      <a:pt x="1301" y="401"/>
                    </a:moveTo>
                    <a:lnTo>
                      <a:pt x="1317" y="442"/>
                    </a:lnTo>
                    <a:lnTo>
                      <a:pt x="1321" y="481"/>
                    </a:lnTo>
                    <a:lnTo>
                      <a:pt x="1315" y="516"/>
                    </a:lnTo>
                    <a:lnTo>
                      <a:pt x="1298" y="550"/>
                    </a:lnTo>
                    <a:lnTo>
                      <a:pt x="1272" y="579"/>
                    </a:lnTo>
                    <a:lnTo>
                      <a:pt x="1239" y="604"/>
                    </a:lnTo>
                    <a:lnTo>
                      <a:pt x="1196" y="628"/>
                    </a:lnTo>
                    <a:lnTo>
                      <a:pt x="1147" y="649"/>
                    </a:lnTo>
                    <a:lnTo>
                      <a:pt x="1092" y="667"/>
                    </a:lnTo>
                    <a:lnTo>
                      <a:pt x="1031" y="683"/>
                    </a:lnTo>
                    <a:lnTo>
                      <a:pt x="967" y="694"/>
                    </a:lnTo>
                    <a:lnTo>
                      <a:pt x="896" y="704"/>
                    </a:lnTo>
                    <a:lnTo>
                      <a:pt x="824" y="710"/>
                    </a:lnTo>
                    <a:lnTo>
                      <a:pt x="795" y="712"/>
                    </a:lnTo>
                    <a:lnTo>
                      <a:pt x="476" y="712"/>
                    </a:lnTo>
                    <a:lnTo>
                      <a:pt x="472" y="712"/>
                    </a:lnTo>
                    <a:lnTo>
                      <a:pt x="409" y="708"/>
                    </a:lnTo>
                    <a:lnTo>
                      <a:pt x="348" y="704"/>
                    </a:lnTo>
                    <a:lnTo>
                      <a:pt x="290" y="696"/>
                    </a:lnTo>
                    <a:lnTo>
                      <a:pt x="235" y="689"/>
                    </a:lnTo>
                    <a:lnTo>
                      <a:pt x="186" y="677"/>
                    </a:lnTo>
                    <a:lnTo>
                      <a:pt x="141" y="663"/>
                    </a:lnTo>
                    <a:lnTo>
                      <a:pt x="102" y="648"/>
                    </a:lnTo>
                    <a:lnTo>
                      <a:pt x="67" y="630"/>
                    </a:lnTo>
                    <a:lnTo>
                      <a:pt x="39" y="608"/>
                    </a:lnTo>
                    <a:lnTo>
                      <a:pt x="18" y="583"/>
                    </a:lnTo>
                    <a:lnTo>
                      <a:pt x="6" y="554"/>
                    </a:lnTo>
                    <a:lnTo>
                      <a:pt x="0" y="524"/>
                    </a:lnTo>
                    <a:lnTo>
                      <a:pt x="0" y="520"/>
                    </a:lnTo>
                    <a:lnTo>
                      <a:pt x="4" y="487"/>
                    </a:lnTo>
                    <a:lnTo>
                      <a:pt x="16" y="446"/>
                    </a:lnTo>
                    <a:lnTo>
                      <a:pt x="51" y="370"/>
                    </a:lnTo>
                    <a:lnTo>
                      <a:pt x="94" y="299"/>
                    </a:lnTo>
                    <a:lnTo>
                      <a:pt x="147" y="235"/>
                    </a:lnTo>
                    <a:lnTo>
                      <a:pt x="204" y="176"/>
                    </a:lnTo>
                    <a:lnTo>
                      <a:pt x="270" y="125"/>
                    </a:lnTo>
                    <a:lnTo>
                      <a:pt x="341" y="82"/>
                    </a:lnTo>
                    <a:lnTo>
                      <a:pt x="415" y="47"/>
                    </a:lnTo>
                    <a:lnTo>
                      <a:pt x="497" y="21"/>
                    </a:lnTo>
                    <a:lnTo>
                      <a:pt x="581" y="6"/>
                    </a:lnTo>
                    <a:lnTo>
                      <a:pt x="667" y="0"/>
                    </a:lnTo>
                    <a:lnTo>
                      <a:pt x="667" y="0"/>
                    </a:lnTo>
                    <a:lnTo>
                      <a:pt x="759" y="6"/>
                    </a:lnTo>
                    <a:lnTo>
                      <a:pt x="847" y="23"/>
                    </a:lnTo>
                    <a:lnTo>
                      <a:pt x="932" y="53"/>
                    </a:lnTo>
                    <a:lnTo>
                      <a:pt x="1010" y="90"/>
                    </a:lnTo>
                    <a:lnTo>
                      <a:pt x="1082" y="137"/>
                    </a:lnTo>
                    <a:lnTo>
                      <a:pt x="1149" y="194"/>
                    </a:lnTo>
                    <a:lnTo>
                      <a:pt x="1208" y="256"/>
                    </a:lnTo>
                    <a:lnTo>
                      <a:pt x="1258" y="325"/>
                    </a:lnTo>
                    <a:lnTo>
                      <a:pt x="1301" y="401"/>
                    </a:lnTo>
                    <a:lnTo>
                      <a:pt x="1301" y="401"/>
                    </a:lnTo>
                    <a:close/>
                  </a:path>
                </a:pathLst>
              </a:custGeom>
              <a:gradFill rotWithShape="1">
                <a:gsLst>
                  <a:gs pos="0">
                    <a:schemeClr val="hlink">
                      <a:gamma/>
                      <a:tint val="0"/>
                      <a:invGamma/>
                    </a:schemeClr>
                  </a:gs>
                  <a:gs pos="100000">
                    <a:schemeClr val="hlink"/>
                  </a:gs>
                </a:gsLst>
                <a:lin ang="5400000" scaled="1"/>
              </a:gradFill>
              <a:ln>
                <a:noFill/>
              </a:ln>
              <a:effectLst/>
            </p:spPr>
            <p:txBody>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smtClean="0">
                    <a:ln>
                      <a:noFill/>
                    </a:ln>
                    <a:solidFill>
                      <a:srgbClr val="F40C43"/>
                    </a:solidFill>
                    <a:effectLst/>
                    <a:uLnTx/>
                    <a:uFillTx/>
                    <a:latin typeface="Times New Roman" panose="02020603050405020304" pitchFamily="18" charset="0"/>
                    <a:ea typeface="+mn-ea"/>
                    <a:cs typeface="+mn-cs"/>
                  </a:rPr>
                  <a:t>   </a:t>
                </a:r>
                <a:endParaRPr kumimoji="0" lang="en-US" altLang="en-US" sz="2000" b="1" i="0" u="none" strike="noStrike" kern="1200" cap="none" spc="0" normalizeH="0" baseline="0" noProof="0" smtClean="0">
                  <a:ln>
                    <a:noFill/>
                  </a:ln>
                  <a:solidFill>
                    <a:srgbClr val="F40C43"/>
                  </a:solidFill>
                  <a:effectLst/>
                  <a:uLnTx/>
                  <a:uFillTx/>
                  <a:latin typeface="Times New Roman" panose="02020603050405020304" pitchFamily="18" charset="0"/>
                  <a:ea typeface="+mn-ea"/>
                  <a:cs typeface="+mn-cs"/>
                </a:endParaRPr>
              </a:p>
            </p:txBody>
          </p:sp>
        </p:grpSp>
        <p:sp>
          <p:nvSpPr>
            <p:cNvPr id="34833" name="Oval 18"/>
            <p:cNvSpPr/>
            <p:nvPr/>
          </p:nvSpPr>
          <p:spPr>
            <a:xfrm>
              <a:off x="1800" y="3504"/>
              <a:ext cx="995" cy="276"/>
            </a:xfrm>
            <a:prstGeom prst="ellipse">
              <a:avLst/>
            </a:prstGeom>
            <a:gradFill rotWithShape="1">
              <a:gsLst>
                <a:gs pos="0">
                  <a:schemeClr val="bg2"/>
                </a:gs>
                <a:gs pos="100000">
                  <a:schemeClr val="bg1"/>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ctr">
                <a:spcBef>
                  <a:spcPct val="0"/>
                </a:spcBef>
                <a:buClrTx/>
                <a:buFontTx/>
                <a:buNone/>
              </a:pPr>
              <a:endParaRPr lang="en-US" altLang="en-US" sz="1800" dirty="0">
                <a:latin typeface="Arial" panose="020B0604020202020204" pitchFamily="34" charset="0"/>
              </a:endParaRPr>
            </a:p>
          </p:txBody>
        </p:sp>
      </p:grpSp>
      <p:grpSp>
        <p:nvGrpSpPr>
          <p:cNvPr id="34824" name="Group 19"/>
          <p:cNvGrpSpPr/>
          <p:nvPr/>
        </p:nvGrpSpPr>
        <p:grpSpPr>
          <a:xfrm>
            <a:off x="4922838" y="4459288"/>
            <a:ext cx="3573462" cy="2209800"/>
            <a:chOff x="3105" y="2405"/>
            <a:chExt cx="2251" cy="1375"/>
          </a:xfrm>
        </p:grpSpPr>
        <p:sp>
          <p:nvSpPr>
            <p:cNvPr id="102421" name="Oval 21"/>
            <p:cNvSpPr>
              <a:spLocks noChangeArrowheads="1"/>
            </p:cNvSpPr>
            <p:nvPr/>
          </p:nvSpPr>
          <p:spPr bwMode="gray">
            <a:xfrm>
              <a:off x="3964" y="2405"/>
              <a:ext cx="1392" cy="1013"/>
            </a:xfrm>
            <a:prstGeom prst="ellipse">
              <a:avLst/>
            </a:prstGeom>
            <a:gradFill rotWithShape="1">
              <a:gsLst>
                <a:gs pos="0">
                  <a:schemeClr val="accent1"/>
                </a:gs>
                <a:gs pos="100000">
                  <a:schemeClr val="accent1">
                    <a:gamma/>
                    <a:shade val="51373"/>
                    <a:invGamma/>
                  </a:schemeClr>
                </a:gs>
              </a:gsLst>
              <a:lin ang="5400000" scaled="1"/>
            </a:gradFill>
            <a:ln>
              <a:noFill/>
            </a:ln>
            <a:effectLst/>
          </p:spPr>
          <p:txBody>
            <a:bodyPr wrap="none" anchor="ct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defRPr/>
              </a:pPr>
              <a:r>
                <a:rPr kumimoji="0" lang="en-US" altLang="en-US" sz="2200" b="1" i="0" u="none" strike="noStrike" kern="1200" cap="none" spc="0" normalizeH="0" baseline="0" noProof="0" dirty="0" err="1" smtClean="0">
                  <a:ln>
                    <a:noFill/>
                  </a:ln>
                  <a:solidFill>
                    <a:srgbClr val="F40C43"/>
                  </a:solidFill>
                  <a:effectLst/>
                  <a:uLnTx/>
                  <a:uFillTx/>
                  <a:latin typeface="Times New Roman" panose="02020603050405020304" pitchFamily="18" charset="0"/>
                  <a:ea typeface="+mn-ea"/>
                  <a:cs typeface="+mn-cs"/>
                </a:rPr>
                <a:t>Thuế</a:t>
              </a:r>
              <a:r>
                <a:rPr kumimoji="0" lang="en-US" altLang="en-US" sz="2200" b="1" i="0" u="none" strike="noStrike" kern="1200" cap="none" spc="0" normalizeH="0" baseline="0" noProof="0" dirty="0" smtClean="0">
                  <a:ln>
                    <a:noFill/>
                  </a:ln>
                  <a:solidFill>
                    <a:srgbClr val="F40C43"/>
                  </a:solidFill>
                  <a:effectLst/>
                  <a:uLnTx/>
                  <a:uFillTx/>
                  <a:latin typeface="Times New Roman" panose="02020603050405020304" pitchFamily="18" charset="0"/>
                  <a:ea typeface="+mn-ea"/>
                  <a:cs typeface="+mn-cs"/>
                </a:rPr>
                <a:t> </a:t>
              </a:r>
              <a:r>
                <a:rPr kumimoji="0" lang="en-US" altLang="en-US" sz="2200" b="1" i="0" u="none" strike="noStrike" kern="1200" cap="none" spc="0" normalizeH="0" baseline="0" noProof="0" dirty="0" err="1" smtClean="0">
                  <a:ln>
                    <a:noFill/>
                  </a:ln>
                  <a:solidFill>
                    <a:srgbClr val="F40C43"/>
                  </a:solidFill>
                  <a:effectLst/>
                  <a:uLnTx/>
                  <a:uFillTx/>
                  <a:latin typeface="Times New Roman" panose="02020603050405020304" pitchFamily="18" charset="0"/>
                  <a:ea typeface="+mn-ea"/>
                  <a:cs typeface="+mn-cs"/>
                </a:rPr>
                <a:t>Suất</a:t>
              </a:r>
              <a:r>
                <a:rPr kumimoji="0" lang="en-US" altLang="en-US" sz="2200" b="1" i="0" u="none" strike="noStrike" kern="1200" cap="none" spc="0" normalizeH="0" baseline="0" noProof="0" dirty="0" smtClean="0">
                  <a:ln>
                    <a:noFill/>
                  </a:ln>
                  <a:solidFill>
                    <a:srgbClr val="F40C43"/>
                  </a:solidFill>
                  <a:effectLst/>
                  <a:uLnTx/>
                  <a:uFillTx/>
                  <a:latin typeface="Times New Roman" panose="02020603050405020304" pitchFamily="18" charset="0"/>
                  <a:ea typeface="+mn-ea"/>
                  <a:cs typeface="+mn-cs"/>
                </a:rPr>
                <a:t> %</a:t>
              </a:r>
              <a:endParaRPr kumimoji="0" lang="en-US" altLang="en-US" sz="2200" b="1" i="0" u="none" strike="noStrike" kern="1200" cap="none" spc="0" normalizeH="0" baseline="0" noProof="0" dirty="0" smtClean="0">
                <a:ln>
                  <a:noFill/>
                </a:ln>
                <a:solidFill>
                  <a:srgbClr val="F40C43"/>
                </a:solidFill>
                <a:effectLst/>
                <a:uLnTx/>
                <a:uFillTx/>
                <a:latin typeface="Times New Roman" panose="02020603050405020304" pitchFamily="18" charset="0"/>
                <a:ea typeface="+mn-ea"/>
                <a:cs typeface="+mn-cs"/>
              </a:endParaRPr>
            </a:p>
          </p:txBody>
        </p:sp>
        <p:sp>
          <p:nvSpPr>
            <p:cNvPr id="34831" name="Oval 24"/>
            <p:cNvSpPr/>
            <p:nvPr/>
          </p:nvSpPr>
          <p:spPr>
            <a:xfrm>
              <a:off x="3105" y="3504"/>
              <a:ext cx="995" cy="276"/>
            </a:xfrm>
            <a:prstGeom prst="ellipse">
              <a:avLst/>
            </a:prstGeom>
            <a:gradFill rotWithShape="1">
              <a:gsLst>
                <a:gs pos="0">
                  <a:schemeClr val="bg2"/>
                </a:gs>
                <a:gs pos="100000">
                  <a:schemeClr val="bg1"/>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ctr">
                <a:spcBef>
                  <a:spcPct val="0"/>
                </a:spcBef>
                <a:buClrTx/>
                <a:buFontTx/>
                <a:buNone/>
              </a:pPr>
              <a:endParaRPr lang="en-US" altLang="en-US" sz="1800" dirty="0">
                <a:latin typeface="Arial" panose="020B0604020202020204" pitchFamily="34" charset="0"/>
              </a:endParaRPr>
            </a:p>
          </p:txBody>
        </p:sp>
      </p:grpSp>
      <p:grpSp>
        <p:nvGrpSpPr>
          <p:cNvPr id="34825" name="Group 6"/>
          <p:cNvGrpSpPr/>
          <p:nvPr/>
        </p:nvGrpSpPr>
        <p:grpSpPr>
          <a:xfrm>
            <a:off x="3492500" y="4781550"/>
            <a:ext cx="1952625" cy="2032000"/>
            <a:chOff x="394" y="2396"/>
            <a:chExt cx="1177" cy="1384"/>
          </a:xfrm>
        </p:grpSpPr>
        <p:grpSp>
          <p:nvGrpSpPr>
            <p:cNvPr id="34826" name="Group 7"/>
            <p:cNvGrpSpPr/>
            <p:nvPr/>
          </p:nvGrpSpPr>
          <p:grpSpPr>
            <a:xfrm>
              <a:off x="394" y="2396"/>
              <a:ext cx="1117" cy="1082"/>
              <a:chOff x="381" y="1475"/>
              <a:chExt cx="1487" cy="1470"/>
            </a:xfrm>
          </p:grpSpPr>
          <p:sp>
            <p:nvSpPr>
              <p:cNvPr id="102409" name="Oval 9"/>
              <p:cNvSpPr>
                <a:spLocks noChangeArrowheads="1"/>
              </p:cNvSpPr>
              <p:nvPr/>
            </p:nvSpPr>
            <p:spPr bwMode="gray">
              <a:xfrm>
                <a:off x="381" y="1475"/>
                <a:ext cx="1487" cy="1470"/>
              </a:xfrm>
              <a:prstGeom prst="ellipse">
                <a:avLst/>
              </a:prstGeom>
              <a:gradFill rotWithShape="1">
                <a:gsLst>
                  <a:gs pos="0">
                    <a:schemeClr val="accent2"/>
                  </a:gs>
                  <a:gs pos="100000">
                    <a:schemeClr val="accent2">
                      <a:gamma/>
                      <a:shade val="63529"/>
                      <a:invGamma/>
                    </a:schemeClr>
                  </a:gs>
                </a:gsLst>
                <a:lin ang="5400000" scaled="1"/>
              </a:gradFill>
              <a:ln>
                <a:noFill/>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102411" name="Text Box 11"/>
              <p:cNvSpPr txBox="1">
                <a:spLocks noChangeArrowheads="1"/>
              </p:cNvSpPr>
              <p:nvPr/>
            </p:nvSpPr>
            <p:spPr bwMode="gray">
              <a:xfrm>
                <a:off x="529" y="1759"/>
                <a:ext cx="1243" cy="649"/>
              </a:xfrm>
              <a:prstGeom prst="rect">
                <a:avLst/>
              </a:prstGeom>
              <a:noFill/>
              <a:ln>
                <a:noFill/>
              </a:ln>
              <a:effectLst/>
            </p:spPr>
            <p:txBody>
              <a:bodyPr>
                <a:spAutoFit/>
              </a:bodyPr>
              <a:lstStyle>
                <a:lvl1pPr eaLnBrk="0" hangingPunct="0">
                  <a:defRPr sz="2800" b="1">
                    <a:solidFill>
                      <a:schemeClr val="tx1"/>
                    </a:solidFill>
                    <a:latin typeface="Arial" panose="020B0604020202020204" pitchFamily="34" charset="0"/>
                  </a:defRPr>
                </a:lvl1pPr>
                <a:lvl2pPr marL="742950" indent="-285750" eaLnBrk="0" hangingPunct="0">
                  <a:defRPr sz="2800" b="1">
                    <a:solidFill>
                      <a:schemeClr val="tx1"/>
                    </a:solidFill>
                    <a:latin typeface="Arial" panose="020B0604020202020204" pitchFamily="34" charset="0"/>
                  </a:defRPr>
                </a:lvl2pPr>
                <a:lvl3pPr marL="1143000" indent="-228600" eaLnBrk="0" hangingPunct="0">
                  <a:defRPr sz="2800" b="1">
                    <a:solidFill>
                      <a:schemeClr val="tx1"/>
                    </a:solidFill>
                    <a:latin typeface="Arial" panose="020B0604020202020204" pitchFamily="34" charset="0"/>
                  </a:defRPr>
                </a:lvl3pPr>
                <a:lvl4pPr marL="1600200" indent="-228600" eaLnBrk="0" hangingPunct="0">
                  <a:defRPr sz="2800" b="1">
                    <a:solidFill>
                      <a:schemeClr val="tx1"/>
                    </a:solidFill>
                    <a:latin typeface="Arial" panose="020B0604020202020204" pitchFamily="34" charset="0"/>
                  </a:defRPr>
                </a:lvl4pPr>
                <a:lvl5pPr marL="2057400" indent="-228600" eaLnBrk="0" hangingPunct="0">
                  <a:defRPr sz="2800" b="1">
                    <a:solidFill>
                      <a:schemeClr val="tx1"/>
                    </a:solidFill>
                    <a:latin typeface="Arial" panose="020B0604020202020204" pitchFamily="34" charset="0"/>
                  </a:defRPr>
                </a:lvl5pPr>
                <a:lvl6pPr marL="2514600" indent="-228600" eaLnBrk="0" fontAlgn="base" hangingPunct="0">
                  <a:spcBef>
                    <a:spcPct val="0"/>
                  </a:spcBef>
                  <a:spcAft>
                    <a:spcPct val="0"/>
                  </a:spcAft>
                  <a:defRPr sz="2800" b="1">
                    <a:solidFill>
                      <a:schemeClr val="tx1"/>
                    </a:solidFill>
                    <a:latin typeface="Arial" panose="020B0604020202020204" pitchFamily="34" charset="0"/>
                  </a:defRPr>
                </a:lvl6pPr>
                <a:lvl7pPr marL="2971800" indent="-228600" eaLnBrk="0" fontAlgn="base" hangingPunct="0">
                  <a:spcBef>
                    <a:spcPct val="0"/>
                  </a:spcBef>
                  <a:spcAft>
                    <a:spcPct val="0"/>
                  </a:spcAft>
                  <a:defRPr sz="2800" b="1">
                    <a:solidFill>
                      <a:schemeClr val="tx1"/>
                    </a:solidFill>
                    <a:latin typeface="Arial" panose="020B0604020202020204" pitchFamily="34" charset="0"/>
                  </a:defRPr>
                </a:lvl7pPr>
                <a:lvl8pPr marL="3429000" indent="-228600" eaLnBrk="0" fontAlgn="base" hangingPunct="0">
                  <a:spcBef>
                    <a:spcPct val="0"/>
                  </a:spcBef>
                  <a:spcAft>
                    <a:spcPct val="0"/>
                  </a:spcAft>
                  <a:defRPr sz="2800" b="1">
                    <a:solidFill>
                      <a:schemeClr val="tx1"/>
                    </a:solidFill>
                    <a:latin typeface="Arial" panose="020B0604020202020204" pitchFamily="34" charset="0"/>
                  </a:defRPr>
                </a:lvl8pPr>
                <a:lvl9pPr marL="3886200" indent="-228600" eaLnBrk="0" fontAlgn="base" hangingPunct="0">
                  <a:spcBef>
                    <a:spcPct val="0"/>
                  </a:spcBef>
                  <a:spcAft>
                    <a:spcPct val="0"/>
                  </a:spcAft>
                  <a:defRPr sz="28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defRPr/>
                </a:pPr>
                <a:r>
                  <a:rPr kumimoji="0" lang="en-US" altLang="en-US" sz="2000" b="1" i="0" u="none" strike="noStrike" kern="1200" cap="none" spc="0" normalizeH="0" baseline="0" noProof="0" smtClean="0">
                    <a:ln>
                      <a:noFill/>
                    </a:ln>
                    <a:solidFill>
                      <a:srgbClr val="F40C43"/>
                    </a:solidFill>
                    <a:effectLst>
                      <a:outerShdw blurRad="38100" dist="38100" dir="2700000" algn="tl">
                        <a:srgbClr val="000000"/>
                      </a:outerShdw>
                    </a:effectLst>
                    <a:uLnTx/>
                    <a:uFillTx/>
                    <a:latin typeface="Times New Roman" panose="02020603050405020304" pitchFamily="18" charset="0"/>
                    <a:ea typeface="+mn-ea"/>
                    <a:cs typeface="+mn-cs"/>
                  </a:rPr>
                  <a:t>Trị giá tính thuế</a:t>
                </a:r>
                <a:endParaRPr kumimoji="0" lang="en-US" altLang="en-US" sz="2000" b="1" i="0" u="none" strike="noStrike" kern="1200" cap="none" spc="0" normalizeH="0" baseline="0" noProof="0" smtClean="0">
                  <a:ln>
                    <a:noFill/>
                  </a:ln>
                  <a:solidFill>
                    <a:srgbClr val="F40C43"/>
                  </a:solidFill>
                  <a:effectLst>
                    <a:outerShdw blurRad="38100" dist="38100" dir="2700000" algn="tl">
                      <a:srgbClr val="000000"/>
                    </a:outerShdw>
                  </a:effectLst>
                  <a:uLnTx/>
                  <a:uFillTx/>
                  <a:latin typeface="Times New Roman" panose="02020603050405020304" pitchFamily="18" charset="0"/>
                  <a:ea typeface="+mn-ea"/>
                  <a:cs typeface="+mn-cs"/>
                </a:endParaRPr>
              </a:p>
            </p:txBody>
          </p:sp>
        </p:grpSp>
        <p:sp>
          <p:nvSpPr>
            <p:cNvPr id="34827" name="Oval 12"/>
            <p:cNvSpPr/>
            <p:nvPr/>
          </p:nvSpPr>
          <p:spPr>
            <a:xfrm>
              <a:off x="576" y="3504"/>
              <a:ext cx="995" cy="276"/>
            </a:xfrm>
            <a:prstGeom prst="ellipse">
              <a:avLst/>
            </a:prstGeom>
            <a:gradFill rotWithShape="1">
              <a:gsLst>
                <a:gs pos="0">
                  <a:schemeClr val="bg2"/>
                </a:gs>
                <a:gs pos="100000">
                  <a:schemeClr val="bg1"/>
                </a:gs>
              </a:gsLst>
              <a:path path="shape">
                <a:fillToRect l="50000" t="50000" r="50000" b="50000"/>
              </a:path>
              <a:tileRect/>
            </a:gradFill>
            <a:ln w="9525">
              <a:noFill/>
            </a:ln>
          </p:spPr>
          <p:txBody>
            <a:bodyPr wrap="none" anchor="ctr" anchorCtr="0"/>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ctr">
                <a:spcBef>
                  <a:spcPct val="0"/>
                </a:spcBef>
                <a:buClrTx/>
                <a:buFontTx/>
                <a:buNone/>
              </a:pPr>
              <a:endParaRPr lang="en-US" altLang="en-US" sz="1800" dirty="0">
                <a:latin typeface="Arial" panose="020B0604020202020204" pitchFamily="34" charset="0"/>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TỔNG QUAN VỀ THUẾ</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8195" name="Rectangle 2"/>
          <p:cNvSpPr/>
          <p:nvPr/>
        </p:nvSpPr>
        <p:spPr>
          <a:xfrm>
            <a:off x="395288" y="890588"/>
            <a:ext cx="8286750" cy="56959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pPr>
            <a:r>
              <a:rPr lang="en-US" altLang="en-US" sz="2900" b="1" dirty="0">
                <a:solidFill>
                  <a:srgbClr val="FF0000"/>
                </a:solidFill>
                <a:latin typeface="Times New Roman" panose="02020603050405020304" pitchFamily="18" charset="0"/>
                <a:cs typeface="Times New Roman" panose="02020603050405020304" pitchFamily="18" charset="0"/>
              </a:rPr>
              <a:t> Đặc điểm:</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en-US" altLang="en-US" sz="5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spcBef>
                <a:spcPct val="0"/>
              </a:spcBef>
              <a:buClrTx/>
              <a:buFontTx/>
              <a:buChar char="-"/>
            </a:pPr>
            <a:r>
              <a:rPr lang="en-US" altLang="en-US" dirty="0">
                <a:solidFill>
                  <a:srgbClr val="101BF4"/>
                </a:solidFill>
                <a:latin typeface="Times New Roman" panose="02020603050405020304" pitchFamily="18" charset="0"/>
              </a:rPr>
              <a:t>Tính quyền lực:  thể hiện  Chỉ có cơ quan quyền lực cao nhất là QUỐC HỘI mới có quyền ban hành </a:t>
            </a:r>
            <a:endParaRPr lang="en-US" altLang="en-US" dirty="0">
              <a:solidFill>
                <a:srgbClr val="101BF4"/>
              </a:solidFill>
              <a:latin typeface="Times New Roman" panose="02020603050405020304" pitchFamily="18" charset="0"/>
            </a:endParaRPr>
          </a:p>
          <a:p>
            <a:pPr marL="0" lvl="0" indent="0" algn="just" eaLnBrk="1" hangingPunct="1">
              <a:spcBef>
                <a:spcPct val="0"/>
              </a:spcBef>
              <a:buClrTx/>
              <a:buFontTx/>
              <a:buNone/>
            </a:pPr>
            <a:endParaRPr lang="en-US" altLang="en-US" sz="1000" dirty="0">
              <a:solidFill>
                <a:srgbClr val="101BF4"/>
              </a:solidFill>
              <a:latin typeface="Times New Roman" panose="02020603050405020304" pitchFamily="18" charset="0"/>
            </a:endParaRPr>
          </a:p>
          <a:p>
            <a:pPr marL="0" lvl="0" indent="0" algn="just" eaLnBrk="1" hangingPunct="1">
              <a:spcBef>
                <a:spcPct val="0"/>
              </a:spcBef>
              <a:buClrTx/>
              <a:buFontTx/>
              <a:buNone/>
            </a:pPr>
            <a:r>
              <a:rPr lang="en-US" altLang="en-US" dirty="0">
                <a:solidFill>
                  <a:srgbClr val="101BF4"/>
                </a:solidFill>
                <a:latin typeface="Times New Roman" panose="02020603050405020304" pitchFamily="18" charset="0"/>
              </a:rPr>
              <a:t>-Tính pháp lý thể hiện: Các quy định về thuế được ban hành dưới hình thức Luật thuế hay các Pháp lệnh thuế</a:t>
            </a:r>
            <a:endParaRPr lang="en-US" altLang="en-US" dirty="0">
              <a:solidFill>
                <a:srgbClr val="101BF4"/>
              </a:solidFill>
              <a:latin typeface="Times New Roman" panose="02020603050405020304" pitchFamily="18" charset="0"/>
            </a:endParaRPr>
          </a:p>
          <a:p>
            <a:pPr marL="0" lvl="0" indent="0" algn="just" eaLnBrk="1" hangingPunct="1">
              <a:spcBef>
                <a:spcPct val="0"/>
              </a:spcBef>
              <a:buClrTx/>
              <a:buFontTx/>
              <a:buNone/>
            </a:pPr>
            <a:endParaRPr lang="en-US" altLang="en-US" sz="1000" dirty="0">
              <a:solidFill>
                <a:srgbClr val="101BF4"/>
              </a:solidFill>
              <a:latin typeface="Times New Roman" panose="02020603050405020304" pitchFamily="18" charset="0"/>
            </a:endParaRPr>
          </a:p>
          <a:p>
            <a:pPr marL="0" lvl="0" indent="0" algn="just" eaLnBrk="1" hangingPunct="1">
              <a:spcBef>
                <a:spcPct val="0"/>
              </a:spcBef>
              <a:buClrTx/>
              <a:buFontTx/>
              <a:buChar char="-"/>
            </a:pPr>
            <a:r>
              <a:rPr lang="en-US" altLang="en-US" dirty="0">
                <a:solidFill>
                  <a:srgbClr val="101BF4"/>
                </a:solidFill>
                <a:latin typeface="Times New Roman" panose="02020603050405020304" pitchFamily="18" charset="0"/>
              </a:rPr>
              <a:t>Tính cưỡng chế thể hiện: quy định xử lý hình sự tội trốn thuế hay các biện pháp xử phạt vi phạm hành chính nếu chưa đến xử lý hình sự</a:t>
            </a:r>
            <a:endParaRPr lang="en-US" altLang="en-US" dirty="0">
              <a:solidFill>
                <a:srgbClr val="101BF4"/>
              </a:solidFill>
              <a:latin typeface="Times New Roman" panose="02020603050405020304" pitchFamily="18" charset="0"/>
            </a:endParaRPr>
          </a:p>
          <a:p>
            <a:pPr marL="0" lvl="0" indent="0" algn="just" eaLnBrk="1" hangingPunct="1">
              <a:spcBef>
                <a:spcPct val="0"/>
              </a:spcBef>
              <a:buClrTx/>
              <a:buFontTx/>
              <a:buNone/>
            </a:pPr>
            <a:endParaRPr lang="en-US" altLang="en-US" sz="900" dirty="0">
              <a:solidFill>
                <a:srgbClr val="101BF4"/>
              </a:solidFill>
              <a:latin typeface="Times New Roman" panose="02020603050405020304" pitchFamily="18" charset="0"/>
            </a:endParaRPr>
          </a:p>
          <a:p>
            <a:pPr marL="0" lvl="0" indent="0" algn="just" eaLnBrk="1" hangingPunct="1">
              <a:spcBef>
                <a:spcPct val="0"/>
              </a:spcBef>
              <a:buClrTx/>
              <a:buFontTx/>
              <a:buNone/>
            </a:pPr>
            <a:r>
              <a:rPr lang="en-US" altLang="en-US" dirty="0">
                <a:solidFill>
                  <a:srgbClr val="101BF4"/>
                </a:solidFill>
                <a:latin typeface="Times New Roman" panose="02020603050405020304" pitchFamily="18" charset="0"/>
              </a:rPr>
              <a:t>- Không mang tính hoàn trả trực tiếp: Được hưởng gián tiếp qua các công trình công cộng của nhà nước; Người nộp thuế không được đòi hỏi nhà nước cung ứng hàng hóa, dịch vụ tương ứng với số thuế họ đã đóng.</a:t>
            </a:r>
            <a:endParaRPr lang="en-US" altLang="en-US" dirty="0">
              <a:solidFill>
                <a:srgbClr val="101BF4"/>
              </a:solidFill>
              <a:latin typeface="Times New Roman" panose="02020603050405020304" pitchFamily="18"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8370"/>
                                        </p:tgtEl>
                                        <p:attrNameLst>
                                          <p:attrName>style.visibility</p:attrName>
                                        </p:attrNameLst>
                                      </p:cBhvr>
                                      <p:to>
                                        <p:strVal val="visible"/>
                                      </p:to>
                                    </p:set>
                                    <p:animEffect transition="in" filter="fade">
                                      <p:cBhvr>
                                        <p:cTn id="7" dur="2000"/>
                                        <p:tgtEl>
                                          <p:spTgt spid="583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0"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35843" name="Rectangle 2"/>
          <p:cNvSpPr/>
          <p:nvPr/>
        </p:nvSpPr>
        <p:spPr>
          <a:xfrm>
            <a:off x="428625" y="981075"/>
            <a:ext cx="8286750" cy="560546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pPr>
            <a:r>
              <a:rPr lang="en-US" altLang="en-US" sz="2900" b="1" dirty="0">
                <a:solidFill>
                  <a:srgbClr val="FF0000"/>
                </a:solidFill>
                <a:latin typeface="Times New Roman" panose="02020603050405020304" pitchFamily="18" charset="0"/>
                <a:cs typeface="Times New Roman" panose="02020603050405020304" pitchFamily="18" charset="0"/>
              </a:rPr>
              <a:t> </a:t>
            </a:r>
            <a:r>
              <a:rPr lang="vi-VN" altLang="en-US" sz="2900" b="1" dirty="0">
                <a:solidFill>
                  <a:srgbClr val="FF0000"/>
                </a:solidFill>
                <a:latin typeface="Times New Roman" panose="02020603050405020304" pitchFamily="18" charset="0"/>
                <a:cs typeface="Times New Roman" panose="02020603050405020304" pitchFamily="18" charset="0"/>
              </a:rPr>
              <a:t>Phương pháp tính thuế tuyệt đối</a:t>
            </a:r>
            <a:r>
              <a:rPr lang="en-US" altLang="en-US" sz="2900" b="1" dirty="0">
                <a:solidFill>
                  <a:srgbClr val="FF0000"/>
                </a:solidFill>
                <a:latin typeface="Times New Roman" panose="02020603050405020304" pitchFamily="18" charset="0"/>
                <a:cs typeface="Times New Roman" panose="02020603050405020304" pitchFamily="18" charset="0"/>
              </a:rPr>
              <a:t>:</a:t>
            </a:r>
            <a:r>
              <a:rPr lang="vi-VN" altLang="en-US" sz="2900" b="1" dirty="0">
                <a:solidFill>
                  <a:srgbClr val="FF0000"/>
                </a:solidFill>
                <a:latin typeface="Times New Roman" panose="02020603050405020304" pitchFamily="18" charset="0"/>
                <a:cs typeface="Times New Roman" panose="02020603050405020304" pitchFamily="18" charset="0"/>
              </a:rPr>
              <a:t> </a:t>
            </a:r>
            <a:r>
              <a:rPr lang="vi-VN" altLang="en-US" sz="2900" dirty="0">
                <a:solidFill>
                  <a:srgbClr val="101BF4"/>
                </a:solidFill>
                <a:latin typeface="Times New Roman" panose="02020603050405020304" pitchFamily="18" charset="0"/>
                <a:cs typeface="Times New Roman" panose="02020603050405020304" pitchFamily="18" charset="0"/>
              </a:rPr>
              <a:t>l</a:t>
            </a:r>
            <a:r>
              <a:rPr lang="vi-VN" altLang="en-US" sz="2900" dirty="0">
                <a:solidFill>
                  <a:srgbClr val="101BF4"/>
                </a:solidFill>
                <a:latin typeface="Times New Roman" panose="02020603050405020304" pitchFamily="18" charset="0"/>
                <a:ea typeface="Times New Roman" panose="02020603050405020304" pitchFamily="18" charset="0"/>
              </a:rPr>
              <a:t>à</a:t>
            </a:r>
            <a:r>
              <a:rPr lang="vi-VN" altLang="en-US" sz="2900" dirty="0">
                <a:solidFill>
                  <a:srgbClr val="101BF4"/>
                </a:solidFill>
                <a:latin typeface="Times New Roman" panose="02020603050405020304" pitchFamily="18" charset="0"/>
                <a:cs typeface="Times New Roman" panose="02020603050405020304" pitchFamily="18" charset="0"/>
              </a:rPr>
              <a:t> việc ấn định số tiền thuế nhất định trên một đơn vị h</a:t>
            </a:r>
            <a:r>
              <a:rPr lang="vi-VN" altLang="en-US" sz="2900" dirty="0">
                <a:solidFill>
                  <a:srgbClr val="101BF4"/>
                </a:solidFill>
                <a:latin typeface="Times New Roman" panose="02020603050405020304" pitchFamily="18" charset="0"/>
                <a:ea typeface="Times New Roman" panose="02020603050405020304" pitchFamily="18" charset="0"/>
              </a:rPr>
              <a:t>à</a:t>
            </a:r>
            <a:r>
              <a:rPr lang="vi-VN" altLang="en-US" sz="2900" dirty="0">
                <a:solidFill>
                  <a:srgbClr val="101BF4"/>
                </a:solidFill>
                <a:latin typeface="Times New Roman" panose="02020603050405020304" pitchFamily="18" charset="0"/>
                <a:cs typeface="Times New Roman" panose="02020603050405020304" pitchFamily="18" charset="0"/>
              </a:rPr>
              <a:t>ng hóa xuất khẩu, nhập khẩu.</a:t>
            </a:r>
            <a:endParaRPr lang="en-US" altLang="en-US" sz="2900"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120000"/>
              </a:lnSpc>
              <a:spcBef>
                <a:spcPct val="0"/>
              </a:spcBef>
              <a:buClrTx/>
              <a:buFontTx/>
              <a:buChar char="-"/>
            </a:pPr>
            <a:r>
              <a:rPr lang="en-US" altLang="en-US" dirty="0">
                <a:solidFill>
                  <a:srgbClr val="101BF4"/>
                </a:solidFill>
                <a:latin typeface="Times New Roman" panose="02020603050405020304" pitchFamily="18" charset="0"/>
                <a:cs typeface="Times New Roman" panose="02020603050405020304" pitchFamily="18" charset="0"/>
              </a:rPr>
              <a:t> Số lượng đơn vị từng mặt h</a:t>
            </a:r>
            <a:r>
              <a:rPr lang="en-US" altLang="en-US" dirty="0">
                <a:solidFill>
                  <a:srgbClr val="101BF4"/>
                </a:solidFill>
                <a:latin typeface="Times New Roman" panose="02020603050405020304" pitchFamily="18" charset="0"/>
                <a:ea typeface="Times New Roman" panose="02020603050405020304" pitchFamily="18" charset="0"/>
              </a:rPr>
              <a:t>à</a:t>
            </a:r>
            <a:r>
              <a:rPr lang="en-US" altLang="en-US" dirty="0">
                <a:solidFill>
                  <a:srgbClr val="101BF4"/>
                </a:solidFill>
                <a:latin typeface="Times New Roman" panose="02020603050405020304" pitchFamily="18" charset="0"/>
                <a:cs typeface="Times New Roman" panose="02020603050405020304" pitchFamily="18" charset="0"/>
              </a:rPr>
              <a:t>ng thực thế XK, NK</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120000"/>
              </a:lnSpc>
              <a:spcBef>
                <a:spcPct val="0"/>
              </a:spcBef>
              <a:buClrTx/>
              <a:buFontTx/>
              <a:buChar char="-"/>
            </a:pPr>
            <a:r>
              <a:rPr lang="en-US" altLang="en-US" dirty="0">
                <a:solidFill>
                  <a:srgbClr val="101BF4"/>
                </a:solidFill>
                <a:latin typeface="Times New Roman" panose="02020603050405020304" pitchFamily="18" charset="0"/>
                <a:cs typeface="Times New Roman" panose="02020603050405020304" pitchFamily="18" charset="0"/>
              </a:rPr>
              <a:t> Mức thuế tuyệt đối l</a:t>
            </a:r>
            <a:r>
              <a:rPr lang="en-US" altLang="en-US" dirty="0">
                <a:solidFill>
                  <a:srgbClr val="101BF4"/>
                </a:solidFill>
                <a:latin typeface="Times New Roman" panose="02020603050405020304" pitchFamily="18" charset="0"/>
                <a:ea typeface="Times New Roman" panose="02020603050405020304" pitchFamily="18" charset="0"/>
              </a:rPr>
              <a:t>à</a:t>
            </a:r>
            <a:r>
              <a:rPr lang="en-US" altLang="en-US" dirty="0">
                <a:solidFill>
                  <a:srgbClr val="101BF4"/>
                </a:solidFill>
                <a:latin typeface="Times New Roman" panose="02020603050405020304" pitchFamily="18" charset="0"/>
                <a:cs typeface="Times New Roman" panose="02020603050405020304" pitchFamily="18" charset="0"/>
              </a:rPr>
              <a:t> số tiền được ấn định trên một đơn vị h</a:t>
            </a:r>
            <a:r>
              <a:rPr lang="en-US" altLang="en-US" dirty="0">
                <a:solidFill>
                  <a:srgbClr val="101BF4"/>
                </a:solidFill>
                <a:latin typeface="Times New Roman" panose="02020603050405020304" pitchFamily="18" charset="0"/>
                <a:ea typeface="Times New Roman" panose="02020603050405020304" pitchFamily="18" charset="0"/>
              </a:rPr>
              <a:t>à</a:t>
            </a:r>
            <a:r>
              <a:rPr lang="en-US" altLang="en-US" dirty="0">
                <a:solidFill>
                  <a:srgbClr val="101BF4"/>
                </a:solidFill>
                <a:latin typeface="Times New Roman" panose="02020603050405020304" pitchFamily="18" charset="0"/>
                <a:cs typeface="Times New Roman" panose="02020603050405020304" pitchFamily="18" charset="0"/>
              </a:rPr>
              <a:t>ng hóa.</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120000"/>
              </a:lnSpc>
              <a:spcBef>
                <a:spcPct val="0"/>
              </a:spcBef>
              <a:buClrTx/>
              <a:buFontTx/>
              <a:buNone/>
            </a:pPr>
            <a:r>
              <a:rPr lang="en-US" altLang="en-US" b="1" dirty="0">
                <a:solidFill>
                  <a:srgbClr val="FF0000"/>
                </a:solidFill>
                <a:latin typeface="Times New Roman" panose="02020603050405020304" pitchFamily="18" charset="0"/>
              </a:rPr>
              <a:t>Phương pháp tính thuế tuyệt đối:</a:t>
            </a:r>
            <a:endParaRPr lang="en-US" altLang="en-US" b="1" dirty="0">
              <a:solidFill>
                <a:srgbClr val="FF0000"/>
              </a:solidFill>
              <a:latin typeface="Times New Roman" panose="02020603050405020304" pitchFamily="18" charset="0"/>
            </a:endParaRPr>
          </a:p>
          <a:p>
            <a:pPr marL="0" lvl="0" indent="0" eaLnBrk="1" hangingPunct="1">
              <a:spcBef>
                <a:spcPct val="0"/>
              </a:spcBef>
              <a:buClrTx/>
              <a:buFontTx/>
              <a:buNone/>
            </a:pPr>
            <a:endParaRPr lang="en-US" altLang="en-US" b="1" dirty="0">
              <a:solidFill>
                <a:schemeClr val="accent1"/>
              </a:solidFill>
              <a:latin typeface="Arial" panose="020B0604020202020204" pitchFamily="34"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Số thuế XK,        Số lượng hàng hóa          Số tiền thuế</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NK phải nộp    =   thực xuất khẩu        x     tính theo thuế</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đ/v hàng hóa            nhập khẩu                     tuyệt đối</a:t>
            </a:r>
            <a:endParaRPr lang="en-US" altLang="en-US" dirty="0">
              <a:solidFill>
                <a:srgbClr val="101BF4"/>
              </a:solidFill>
              <a:latin typeface="Times New Roman" panose="02020603050405020304" pitchFamily="18" charset="0"/>
            </a:endParaRPr>
          </a:p>
          <a:p>
            <a:pPr marL="0" lvl="0" indent="0" algn="just" eaLnBrk="1" hangingPunct="1">
              <a:lnSpc>
                <a:spcPct val="120000"/>
              </a:lnSpc>
              <a:spcBef>
                <a:spcPct val="0"/>
              </a:spcBef>
              <a:buClrTx/>
              <a:buFontTx/>
              <a:buNone/>
            </a:pPr>
            <a:endParaRPr lang="en-US" altLang="en-US" dirty="0">
              <a:solidFill>
                <a:srgbClr val="101BF4"/>
              </a:solidFill>
              <a:latin typeface="Times New Roman" panose="02020603050405020304" pitchFamily="18"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6866"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36867" name="Rectangle 41"/>
          <p:cNvSpPr/>
          <p:nvPr/>
        </p:nvSpPr>
        <p:spPr>
          <a:xfrm>
            <a:off x="142875" y="1116013"/>
            <a:ext cx="8643938" cy="1169987"/>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sz="2200" b="1" dirty="0">
                <a:solidFill>
                  <a:srgbClr val="FF0000"/>
                </a:solidFill>
                <a:latin typeface="Times New Roman" panose="02020603050405020304" pitchFamily="18" charset="0"/>
                <a:cs typeface="Times New Roman" panose="02020603050405020304" pitchFamily="18" charset="0"/>
              </a:rPr>
              <a:t>1. Mức thuế tuyệt đối:</a:t>
            </a:r>
            <a:endParaRPr lang="en-US" altLang="en-US" sz="2200" b="1" dirty="0">
              <a:solidFill>
                <a:srgbClr val="FF0000"/>
              </a:solidFill>
              <a:latin typeface="Times New Roman" panose="02020603050405020304" pitchFamily="18" charset="0"/>
              <a:cs typeface="Times New Roman" panose="02020603050405020304" pitchFamily="18" charset="0"/>
            </a:endParaRPr>
          </a:p>
          <a:p>
            <a:pPr marL="0" lvl="0" indent="0">
              <a:spcBef>
                <a:spcPts val="1200"/>
              </a:spcBef>
              <a:buClrTx/>
              <a:buFontTx/>
              <a:buNone/>
            </a:pPr>
            <a:r>
              <a:rPr lang="en-US" altLang="en-US" sz="1900" dirty="0">
                <a:solidFill>
                  <a:srgbClr val="101BF4"/>
                </a:solidFill>
                <a:latin typeface="Times New Roman" panose="02020603050405020304" pitchFamily="18" charset="0"/>
                <a:cs typeface="Times New Roman" panose="02020603050405020304" pitchFamily="18" charset="0"/>
              </a:rPr>
              <a:t>a) Đối với xe ô tô chở người từ 09 chỗ ngồi trở xuống (kể cả lái xe) có dung tích xi lanh dưới 1.500cc:</a:t>
            </a:r>
            <a:endParaRPr lang="en-US" altLang="en-US" sz="1900" dirty="0">
              <a:solidFill>
                <a:srgbClr val="101BF4"/>
              </a:solidFill>
              <a:latin typeface="Times New Roman" panose="02020603050405020304" pitchFamily="18" charset="0"/>
              <a:ea typeface="Times New Roman" panose="02020603050405020304" pitchFamily="18" charset="0"/>
            </a:endParaRPr>
          </a:p>
        </p:txBody>
      </p:sp>
      <p:graphicFrame>
        <p:nvGraphicFramePr>
          <p:cNvPr id="36868" name="Table 36867"/>
          <p:cNvGraphicFramePr/>
          <p:nvPr/>
        </p:nvGraphicFramePr>
        <p:xfrm>
          <a:off x="357188" y="2500313"/>
          <a:ext cx="7191375" cy="1222375"/>
        </p:xfrm>
        <a:graphic>
          <a:graphicData uri="http://schemas.openxmlformats.org/drawingml/2006/table">
            <a:tbl>
              <a:tblPr/>
              <a:tblGrid>
                <a:gridCol w="3357563"/>
                <a:gridCol w="1579562"/>
                <a:gridCol w="1073150"/>
                <a:gridCol w="1181100"/>
              </a:tblGrid>
              <a:tr h="642938">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800" dirty="0">
                          <a:latin typeface="Times New Roman" panose="02020603050405020304" pitchFamily="18" charset="0"/>
                          <a:cs typeface="Times New Roman" panose="02020603050405020304" pitchFamily="18" charset="0"/>
                        </a:rPr>
                        <a:t>Mô tả mặt h</a:t>
                      </a:r>
                      <a:r>
                        <a:rPr sz="1800" dirty="0">
                          <a:latin typeface="Times New Roman" panose="02020603050405020304" pitchFamily="18" charset="0"/>
                          <a:ea typeface="Times New Roman" panose="02020603050405020304" pitchFamily="18" charset="0"/>
                        </a:rPr>
                        <a:t>à</a:t>
                      </a:r>
                      <a:r>
                        <a:rPr sz="1800" dirty="0">
                          <a:latin typeface="Times New Roman" panose="02020603050405020304" pitchFamily="18" charset="0"/>
                          <a:cs typeface="Times New Roman" panose="02020603050405020304" pitchFamily="18" charset="0"/>
                        </a:rPr>
                        <a:t>ng</a:t>
                      </a:r>
                      <a:endParaRPr lang="en-US" sz="18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800" dirty="0">
                          <a:latin typeface="Times New Roman" panose="02020603050405020304" pitchFamily="18" charset="0"/>
                          <a:cs typeface="Times New Roman" panose="02020603050405020304" pitchFamily="18" charset="0"/>
                        </a:rPr>
                        <a:t>Mã HS</a:t>
                      </a:r>
                      <a:endParaRPr lang="en-US" sz="18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800" dirty="0">
                          <a:latin typeface="Times New Roman" panose="02020603050405020304" pitchFamily="18" charset="0"/>
                          <a:cs typeface="Times New Roman" panose="02020603050405020304" pitchFamily="18" charset="0"/>
                        </a:rPr>
                        <a:t>Đơn vị tính</a:t>
                      </a:r>
                      <a:endParaRPr lang="en-US" sz="18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800" dirty="0">
                          <a:latin typeface="Times New Roman" panose="02020603050405020304" pitchFamily="18" charset="0"/>
                          <a:cs typeface="Times New Roman" panose="02020603050405020304" pitchFamily="18" charset="0"/>
                        </a:rPr>
                        <a:t>Mức thuế (USD)</a:t>
                      </a:r>
                      <a:endParaRPr lang="en-US" sz="18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0512">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hangingPunct="1">
                        <a:spcBef>
                          <a:spcPts val="600"/>
                        </a:spcBef>
                        <a:buNone/>
                      </a:pPr>
                      <a:r>
                        <a:rPr sz="1900" b="0" dirty="0">
                          <a:latin typeface="Times New Roman" panose="02020603050405020304" pitchFamily="18" charset="0"/>
                          <a:cs typeface="Times New Roman" panose="02020603050405020304" pitchFamily="18" charset="0"/>
                        </a:rPr>
                        <a:t>- Dưới 1.000cc</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900" b="0" dirty="0">
                          <a:latin typeface="Times New Roman" panose="02020603050405020304" pitchFamily="18" charset="0"/>
                          <a:cs typeface="Times New Roman" panose="02020603050405020304" pitchFamily="18" charset="0"/>
                        </a:rPr>
                        <a:t>8703</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900" b="0" dirty="0">
                          <a:latin typeface="Times New Roman" panose="02020603050405020304" pitchFamily="18" charset="0"/>
                          <a:cs typeface="Times New Roman" panose="02020603050405020304" pitchFamily="18" charset="0"/>
                        </a:rPr>
                        <a:t>Chiếc</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r" eaLnBrk="1" hangingPunct="1">
                        <a:spcBef>
                          <a:spcPts val="600"/>
                        </a:spcBef>
                        <a:buNone/>
                      </a:pPr>
                      <a:r>
                        <a:rPr sz="1900" b="0" dirty="0">
                          <a:latin typeface="Times New Roman" panose="02020603050405020304" pitchFamily="18" charset="0"/>
                          <a:cs typeface="Times New Roman" panose="02020603050405020304" pitchFamily="18" charset="0"/>
                        </a:rPr>
                        <a:t>5.000</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8925">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hangingPunct="1">
                        <a:spcBef>
                          <a:spcPts val="600"/>
                        </a:spcBef>
                        <a:buNone/>
                      </a:pPr>
                      <a:r>
                        <a:rPr sz="1900" b="0" dirty="0">
                          <a:latin typeface="Times New Roman" panose="02020603050405020304" pitchFamily="18" charset="0"/>
                          <a:cs typeface="Times New Roman" panose="02020603050405020304" pitchFamily="18" charset="0"/>
                        </a:rPr>
                        <a:t>- Từ 1.000cc đến dưới 1.500cc</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900" b="0" dirty="0">
                          <a:latin typeface="Times New Roman" panose="02020603050405020304" pitchFamily="18" charset="0"/>
                          <a:cs typeface="Times New Roman" panose="02020603050405020304" pitchFamily="18" charset="0"/>
                        </a:rPr>
                        <a:t>8703</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900" b="0" dirty="0">
                          <a:latin typeface="Times New Roman" panose="02020603050405020304" pitchFamily="18" charset="0"/>
                          <a:cs typeface="Times New Roman" panose="02020603050405020304" pitchFamily="18" charset="0"/>
                        </a:rPr>
                        <a:t>Chiếc</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r" eaLnBrk="1" hangingPunct="1">
                        <a:spcBef>
                          <a:spcPts val="600"/>
                        </a:spcBef>
                        <a:buNone/>
                      </a:pPr>
                      <a:r>
                        <a:rPr sz="1900" b="0" dirty="0">
                          <a:latin typeface="Times New Roman" panose="02020603050405020304" pitchFamily="18" charset="0"/>
                          <a:cs typeface="Times New Roman" panose="02020603050405020304" pitchFamily="18" charset="0"/>
                        </a:rPr>
                        <a:t>10.000</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
        <p:nvSpPr>
          <p:cNvPr id="36890" name="Rectangle 42"/>
          <p:cNvSpPr/>
          <p:nvPr/>
        </p:nvSpPr>
        <p:spPr>
          <a:xfrm>
            <a:off x="357188" y="3929063"/>
            <a:ext cx="8572500" cy="677862"/>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sz="1900" dirty="0">
                <a:solidFill>
                  <a:srgbClr val="101BF4"/>
                </a:solidFill>
                <a:latin typeface="Times New Roman" panose="02020603050405020304" pitchFamily="18" charset="0"/>
                <a:cs typeface="Times New Roman" panose="02020603050405020304" pitchFamily="18" charset="0"/>
              </a:rPr>
              <a:t>a) Đối với xe ô tô chở người từ 09 chỗ ngồi trở xuống (kể cả lái xe) có dung tích xi lanh dưới 1.500cc:</a:t>
            </a:r>
            <a:endParaRPr lang="en-US" altLang="en-US" sz="1900" dirty="0">
              <a:solidFill>
                <a:srgbClr val="101BF4"/>
              </a:solidFill>
              <a:latin typeface="Times New Roman" panose="02020603050405020304" pitchFamily="18" charset="0"/>
              <a:ea typeface="Times New Roman" panose="02020603050405020304" pitchFamily="18" charset="0"/>
            </a:endParaRPr>
          </a:p>
        </p:txBody>
      </p:sp>
      <p:graphicFrame>
        <p:nvGraphicFramePr>
          <p:cNvPr id="36891" name="Table 36890"/>
          <p:cNvGraphicFramePr/>
          <p:nvPr/>
        </p:nvGraphicFramePr>
        <p:xfrm>
          <a:off x="428625" y="4786313"/>
          <a:ext cx="7191375" cy="1447800"/>
        </p:xfrm>
        <a:graphic>
          <a:graphicData uri="http://schemas.openxmlformats.org/drawingml/2006/table">
            <a:tbl>
              <a:tblPr/>
              <a:tblGrid>
                <a:gridCol w="3286125"/>
                <a:gridCol w="1651000"/>
                <a:gridCol w="1073150"/>
                <a:gridCol w="1181100"/>
              </a:tblGrid>
              <a:tr h="579438">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900" dirty="0">
                          <a:latin typeface="Times New Roman" panose="02020603050405020304" pitchFamily="18" charset="0"/>
                          <a:cs typeface="Times New Roman" panose="02020603050405020304" pitchFamily="18" charset="0"/>
                        </a:rPr>
                        <a:t>Mô tả mặt h</a:t>
                      </a:r>
                      <a:r>
                        <a:rPr sz="1900" dirty="0">
                          <a:latin typeface="Times New Roman" panose="02020603050405020304" pitchFamily="18" charset="0"/>
                          <a:ea typeface="Times New Roman" panose="02020603050405020304" pitchFamily="18" charset="0"/>
                        </a:rPr>
                        <a:t>à</a:t>
                      </a:r>
                      <a:r>
                        <a:rPr sz="1900" dirty="0">
                          <a:latin typeface="Times New Roman" panose="02020603050405020304" pitchFamily="18" charset="0"/>
                          <a:cs typeface="Times New Roman" panose="02020603050405020304" pitchFamily="18" charset="0"/>
                        </a:rPr>
                        <a:t>ng</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900" dirty="0">
                          <a:latin typeface="Times New Roman" panose="02020603050405020304" pitchFamily="18" charset="0"/>
                          <a:cs typeface="Times New Roman" panose="02020603050405020304" pitchFamily="18" charset="0"/>
                        </a:rPr>
                        <a:t>Mã HS</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900" dirty="0">
                          <a:latin typeface="Times New Roman" panose="02020603050405020304" pitchFamily="18" charset="0"/>
                          <a:cs typeface="Times New Roman" panose="02020603050405020304" pitchFamily="18" charset="0"/>
                        </a:rPr>
                        <a:t>Đơn vị tính</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900" dirty="0">
                          <a:latin typeface="Times New Roman" panose="02020603050405020304" pitchFamily="18" charset="0"/>
                          <a:cs typeface="Times New Roman" panose="02020603050405020304" pitchFamily="18" charset="0"/>
                        </a:rPr>
                        <a:t>Mức thuế (USD)</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8925">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hangingPunct="1">
                        <a:spcBef>
                          <a:spcPts val="600"/>
                        </a:spcBef>
                        <a:buNone/>
                      </a:pPr>
                      <a:r>
                        <a:rPr sz="1900" b="0" dirty="0">
                          <a:latin typeface="Times New Roman" panose="02020603050405020304" pitchFamily="18" charset="0"/>
                          <a:cs typeface="Times New Roman" panose="02020603050405020304" pitchFamily="18" charset="0"/>
                        </a:rPr>
                        <a:t>- Từ 2.000cc trở xuống</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900" b="0" dirty="0">
                          <a:latin typeface="Times New Roman" panose="02020603050405020304" pitchFamily="18" charset="0"/>
                          <a:cs typeface="Times New Roman" panose="02020603050405020304" pitchFamily="18" charset="0"/>
                        </a:rPr>
                        <a:t>8702</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900" b="0" dirty="0">
                          <a:latin typeface="Times New Roman" panose="02020603050405020304" pitchFamily="18" charset="0"/>
                          <a:cs typeface="Times New Roman" panose="02020603050405020304" pitchFamily="18" charset="0"/>
                        </a:rPr>
                        <a:t>Chiếc</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r" eaLnBrk="1" hangingPunct="1">
                        <a:spcBef>
                          <a:spcPts val="600"/>
                        </a:spcBef>
                        <a:buNone/>
                      </a:pPr>
                      <a:r>
                        <a:rPr sz="1900" b="0" dirty="0">
                          <a:latin typeface="Times New Roman" panose="02020603050405020304" pitchFamily="18" charset="0"/>
                          <a:cs typeface="Times New Roman" panose="02020603050405020304" pitchFamily="18" charset="0"/>
                        </a:rPr>
                        <a:t>9.500</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90512">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hangingPunct="1">
                        <a:spcBef>
                          <a:spcPts val="600"/>
                        </a:spcBef>
                        <a:buNone/>
                      </a:pPr>
                      <a:r>
                        <a:rPr sz="1900" b="0" dirty="0">
                          <a:latin typeface="Times New Roman" panose="02020603050405020304" pitchFamily="18" charset="0"/>
                          <a:cs typeface="Times New Roman" panose="02020603050405020304" pitchFamily="18" charset="0"/>
                        </a:rPr>
                        <a:t>- Trên 2.000cc đến 3.000cc</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900" b="0" dirty="0">
                          <a:latin typeface="Times New Roman" panose="02020603050405020304" pitchFamily="18" charset="0"/>
                          <a:cs typeface="Times New Roman" panose="02020603050405020304" pitchFamily="18" charset="0"/>
                        </a:rPr>
                        <a:t>8702</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900" b="0" dirty="0">
                          <a:latin typeface="Times New Roman" panose="02020603050405020304" pitchFamily="18" charset="0"/>
                          <a:cs typeface="Times New Roman" panose="02020603050405020304" pitchFamily="18" charset="0"/>
                        </a:rPr>
                        <a:t>Chiếc</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r" eaLnBrk="1" hangingPunct="1">
                        <a:spcBef>
                          <a:spcPts val="600"/>
                        </a:spcBef>
                        <a:buNone/>
                      </a:pPr>
                      <a:r>
                        <a:rPr sz="1900" b="0" dirty="0">
                          <a:latin typeface="Times New Roman" panose="02020603050405020304" pitchFamily="18" charset="0"/>
                          <a:cs typeface="Times New Roman" panose="02020603050405020304" pitchFamily="18" charset="0"/>
                        </a:rPr>
                        <a:t>13.000</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288925">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hangingPunct="1">
                        <a:spcBef>
                          <a:spcPts val="600"/>
                        </a:spcBef>
                        <a:buNone/>
                      </a:pPr>
                      <a:r>
                        <a:rPr sz="1900" b="0" dirty="0">
                          <a:latin typeface="Times New Roman" panose="02020603050405020304" pitchFamily="18" charset="0"/>
                          <a:cs typeface="Times New Roman" panose="02020603050405020304" pitchFamily="18" charset="0"/>
                        </a:rPr>
                        <a:t>- Trên 3.000cc</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900" b="0" dirty="0">
                          <a:latin typeface="Times New Roman" panose="02020603050405020304" pitchFamily="18" charset="0"/>
                          <a:cs typeface="Times New Roman" panose="02020603050405020304" pitchFamily="18" charset="0"/>
                        </a:rPr>
                        <a:t>8702</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hangingPunct="1">
                        <a:spcBef>
                          <a:spcPts val="600"/>
                        </a:spcBef>
                        <a:buNone/>
                      </a:pPr>
                      <a:r>
                        <a:rPr sz="1900" b="0" dirty="0">
                          <a:latin typeface="Times New Roman" panose="02020603050405020304" pitchFamily="18" charset="0"/>
                          <a:cs typeface="Times New Roman" panose="02020603050405020304" pitchFamily="18" charset="0"/>
                        </a:rPr>
                        <a:t>Chiếc</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r" eaLnBrk="1" hangingPunct="1">
                        <a:spcBef>
                          <a:spcPts val="600"/>
                        </a:spcBef>
                        <a:buNone/>
                      </a:pPr>
                      <a:r>
                        <a:rPr sz="1900" b="0" dirty="0">
                          <a:latin typeface="Times New Roman" panose="02020603050405020304" pitchFamily="18" charset="0"/>
                          <a:cs typeface="Times New Roman" panose="02020603050405020304" pitchFamily="18" charset="0"/>
                        </a:rPr>
                        <a:t>17.000</a:t>
                      </a:r>
                      <a:endParaRPr lang="en-US" sz="1900" b="0" dirty="0">
                        <a:latin typeface="Times New Roman" panose="02020603050405020304" pitchFamily="18" charset="0"/>
                        <a:ea typeface="Times New Roman" panose="02020603050405020304" pitchFamily="18" charset="0"/>
                      </a:endParaRPr>
                    </a:p>
                  </a:txBody>
                  <a:tcPr marL="73025" marR="73025" marT="0" marB="0">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37891" name="Rectangle 2"/>
          <p:cNvSpPr/>
          <p:nvPr/>
        </p:nvSpPr>
        <p:spPr>
          <a:xfrm>
            <a:off x="323850" y="912813"/>
            <a:ext cx="8642350" cy="7159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533400" lvl="0" indent="-53340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3. Thuế suất thuế xuất khẩu, thuế nhập khẩu </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533400" lvl="0" indent="-533400" algn="just" eaLnBrk="1" hangingPunct="1">
              <a:lnSpc>
                <a:spcPct val="90000"/>
              </a:lnSpc>
              <a:spcBef>
                <a:spcPct val="0"/>
              </a:spcBef>
              <a:buClrTx/>
              <a:buFontTx/>
              <a:buNone/>
            </a:pPr>
            <a:endParaRPr lang="en-US" altLang="en-US" sz="1600" b="1" dirty="0">
              <a:latin typeface="Times New Roman" panose="02020603050405020304" pitchFamily="18" charset="0"/>
              <a:ea typeface="Times New Roman" panose="02020603050405020304" pitchFamily="18" charset="0"/>
            </a:endParaRPr>
          </a:p>
        </p:txBody>
      </p:sp>
      <p:pic>
        <p:nvPicPr>
          <p:cNvPr id="37892" name="Picture 4" descr="C:\Users\admin\Desktop\Untitled.png"/>
          <p:cNvPicPr>
            <a:picLocks noChangeAspect="1"/>
          </p:cNvPicPr>
          <p:nvPr/>
        </p:nvPicPr>
        <p:blipFill>
          <a:blip r:embed="rId1"/>
          <a:stretch>
            <a:fillRect/>
          </a:stretch>
        </p:blipFill>
        <p:spPr>
          <a:xfrm>
            <a:off x="3203575" y="1557338"/>
            <a:ext cx="5905500" cy="5256212"/>
          </a:xfrm>
          <a:prstGeom prst="rect">
            <a:avLst/>
          </a:prstGeom>
          <a:noFill/>
          <a:ln w="9525">
            <a:noFill/>
          </a:ln>
        </p:spPr>
      </p:pic>
      <p:sp>
        <p:nvSpPr>
          <p:cNvPr id="37893" name="Rectangle 1"/>
          <p:cNvSpPr/>
          <p:nvPr/>
        </p:nvSpPr>
        <p:spPr>
          <a:xfrm>
            <a:off x="179388" y="1844675"/>
            <a:ext cx="2879725" cy="2246313"/>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spcBef>
                <a:spcPct val="0"/>
              </a:spcBef>
              <a:buClrTx/>
              <a:buFontTx/>
              <a:buAutoNum type="arabicPeriod"/>
            </a:pPr>
            <a:r>
              <a:rPr lang="nl-NL" altLang="en-US" dirty="0">
                <a:solidFill>
                  <a:srgbClr val="101BF4"/>
                </a:solidFill>
                <a:latin typeface="Times New Roman" panose="02020603050405020304" pitchFamily="18" charset="0"/>
              </a:rPr>
              <a:t>Thuế suất đối với hàng hóa xuất khẩu được quy định tại Biểu thuế của Chính phủ </a:t>
            </a:r>
            <a:endParaRPr lang="en-US" altLang="en-US" dirty="0">
              <a:solidFill>
                <a:srgbClr val="101BF4"/>
              </a:solidFill>
              <a:latin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p:nvPr/>
        </p:nvSpPr>
        <p:spPr>
          <a:xfrm>
            <a:off x="323850" y="912813"/>
            <a:ext cx="8642350" cy="54864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533400" lvl="0" indent="-53340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3. Thuế suất thuế xuất khẩu, thuế nhập khẩu </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533400" lvl="0" indent="-533400" algn="just" eaLnBrk="1" hangingPunct="1">
              <a:lnSpc>
                <a:spcPct val="90000"/>
              </a:lnSpc>
              <a:spcBef>
                <a:spcPct val="0"/>
              </a:spcBef>
              <a:buClrTx/>
              <a:buFontTx/>
              <a:buNone/>
            </a:pPr>
            <a:endParaRPr lang="en-US" altLang="en-US" sz="1600" b="1" dirty="0">
              <a:latin typeface="Times New Roman" panose="02020603050405020304" pitchFamily="18" charset="0"/>
              <a:cs typeface="Times New Roman" panose="02020603050405020304" pitchFamily="18" charset="0"/>
            </a:endParaRPr>
          </a:p>
          <a:p>
            <a:pPr marL="533400" lvl="0" indent="-533400" algn="just" eaLnBrk="1" hangingPunct="1">
              <a:spcBef>
                <a:spcPct val="0"/>
              </a:spcBef>
              <a:buClrTx/>
              <a:buFontTx/>
              <a:buAutoNum type="arabicPeriod"/>
            </a:pPr>
            <a:r>
              <a:rPr lang="nl-NL" altLang="en-US" dirty="0">
                <a:solidFill>
                  <a:srgbClr val="101BF4"/>
                </a:solidFill>
                <a:latin typeface="Times New Roman" panose="02020603050405020304" pitchFamily="18" charset="0"/>
              </a:rPr>
              <a:t>Thuế suất đối với hàng hóa NK, có các loại thuế sau:</a:t>
            </a:r>
            <a:endParaRPr lang="nl-NL" altLang="en-US" dirty="0">
              <a:solidFill>
                <a:srgbClr val="101BF4"/>
              </a:solidFill>
              <a:latin typeface="Times New Roman" panose="02020603050405020304" pitchFamily="18" charset="0"/>
            </a:endParaRPr>
          </a:p>
          <a:p>
            <a:pPr marL="533400" lvl="0" indent="-533400" algn="just" eaLnBrk="1" hangingPunct="1">
              <a:spcBef>
                <a:spcPts val="1200"/>
              </a:spcBef>
              <a:buClrTx/>
              <a:buFontTx/>
              <a:buAutoNum type="alphaLcParenR"/>
            </a:pPr>
            <a:r>
              <a:rPr lang="nl-NL" altLang="en-US" dirty="0">
                <a:solidFill>
                  <a:srgbClr val="006600"/>
                </a:solidFill>
                <a:latin typeface="Times New Roman" panose="02020603050405020304" pitchFamily="18" charset="0"/>
              </a:rPr>
              <a:t>Thuế ưu đãi </a:t>
            </a:r>
            <a:r>
              <a:rPr lang="nl-NL" altLang="en-US" dirty="0">
                <a:solidFill>
                  <a:srgbClr val="101BF4"/>
                </a:solidFill>
                <a:latin typeface="Times New Roman" panose="02020603050405020304" pitchFamily="18" charset="0"/>
              </a:rPr>
              <a:t>áp dụng đối với hàng hóa NK có xuất xứ từ nước, nhóm nước hoặc vùng lãnh thổ thực hiện đối xử tối huệ quốc trong quan hệ thương mại VN;</a:t>
            </a:r>
            <a:endParaRPr lang="nl-NL" altLang="en-US" dirty="0">
              <a:solidFill>
                <a:srgbClr val="101BF4"/>
              </a:solidFill>
              <a:latin typeface="Times New Roman" panose="02020603050405020304" pitchFamily="18" charset="0"/>
            </a:endParaRPr>
          </a:p>
          <a:p>
            <a:pPr marL="533400" lvl="0" indent="-533400" algn="just" eaLnBrk="1" hangingPunct="1">
              <a:spcBef>
                <a:spcPts val="1200"/>
              </a:spcBef>
              <a:buClrTx/>
              <a:buFontTx/>
              <a:buAutoNum type="alphaLcParenR"/>
            </a:pPr>
            <a:r>
              <a:rPr lang="nl-NL" altLang="en-US" dirty="0">
                <a:solidFill>
                  <a:srgbClr val="006600"/>
                </a:solidFill>
                <a:latin typeface="Times New Roman" panose="02020603050405020304" pitchFamily="18" charset="0"/>
              </a:rPr>
              <a:t>Thuế suất ưu đãi </a:t>
            </a:r>
            <a:r>
              <a:rPr lang="nl-NL" altLang="en-US" dirty="0">
                <a:solidFill>
                  <a:srgbClr val="101BF4"/>
                </a:solidFill>
                <a:latin typeface="Times New Roman" panose="02020603050405020304" pitchFamily="18" charset="0"/>
              </a:rPr>
              <a:t>đặc biệt áp dụng đối với hàng hóa NK có xuất xứ từ nước, nhóm nước hoặc vùng lãnh thổ thực hiện đối xử tối huệ quốc theo thể chế thương mại tự do, liên minh thuế quan hoặc để tạo thuận lợi cho giao lưu thương mại;</a:t>
            </a:r>
            <a:endParaRPr lang="nl-NL" altLang="en-US" dirty="0">
              <a:solidFill>
                <a:srgbClr val="101BF4"/>
              </a:solidFill>
              <a:latin typeface="Times New Roman" panose="02020603050405020304" pitchFamily="18" charset="0"/>
            </a:endParaRPr>
          </a:p>
          <a:p>
            <a:pPr marL="533400" lvl="0" indent="-533400" algn="just" eaLnBrk="1" hangingPunct="1">
              <a:spcBef>
                <a:spcPts val="1200"/>
              </a:spcBef>
              <a:buClrTx/>
              <a:buFontTx/>
              <a:buAutoNum type="alphaLcParenR"/>
            </a:pPr>
            <a:r>
              <a:rPr lang="nl-NL" altLang="en-US" dirty="0">
                <a:solidFill>
                  <a:srgbClr val="006600"/>
                </a:solidFill>
                <a:latin typeface="Times New Roman" panose="02020603050405020304" pitchFamily="18" charset="0"/>
              </a:rPr>
              <a:t>Thuế suất thông thườn</a:t>
            </a:r>
            <a:r>
              <a:rPr lang="nl-NL" altLang="en-US" dirty="0">
                <a:solidFill>
                  <a:srgbClr val="101BF4"/>
                </a:solidFill>
                <a:latin typeface="Times New Roman" panose="02020603050405020304" pitchFamily="18" charset="0"/>
              </a:rPr>
              <a:t>g. (=150% thuế suất ưu đãi)</a:t>
            </a:r>
            <a:endParaRPr lang="nl-NL"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charRg st="46" end="9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charRg st="99" end="24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charRg st="247" end="47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charRg st="478" end="52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8"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p:nvPr/>
        </p:nvSpPr>
        <p:spPr>
          <a:xfrm>
            <a:off x="428625" y="1355725"/>
            <a:ext cx="8286750" cy="41481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 Điều kiện áp dụng thuế suất ưu đãi đặc biệt:</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spcBef>
                <a:spcPct val="0"/>
              </a:spcBef>
              <a:buClrTx/>
              <a:buFontTx/>
              <a:buNone/>
            </a:pPr>
            <a:endParaRPr lang="nl-NL" altLang="en-US" sz="1200" dirty="0">
              <a:latin typeface="Times New Roman" panose="02020603050405020304" pitchFamily="18" charset="0"/>
            </a:endParaRPr>
          </a:p>
          <a:p>
            <a:pPr marL="0" lvl="0" indent="0" algn="just" eaLnBrk="1" hangingPunct="1">
              <a:lnSpc>
                <a:spcPct val="105000"/>
              </a:lnSpc>
              <a:spcBef>
                <a:spcPct val="40000"/>
              </a:spcBef>
              <a:buClrTx/>
              <a:buFontTx/>
              <a:buNone/>
            </a:pPr>
            <a:r>
              <a:rPr lang="nl-NL" altLang="en-US" dirty="0">
                <a:solidFill>
                  <a:srgbClr val="101BF4"/>
                </a:solidFill>
                <a:latin typeface="Times New Roman" panose="02020603050405020304" pitchFamily="18" charset="0"/>
              </a:rPr>
              <a:t>- Phải là những mặt hàng được quy định cụ thể trong thoả thuận đã ký giữa Việt Nam với nước, nhóm nước hoặc vùng lãnh thổ thực hiện ưu đãi đặc biệt về thuế và phải đáp ứng đủ các điều kiện đã ghi trong thỏa thuận;</a:t>
            </a:r>
            <a:endParaRPr lang="nl-NL" altLang="en-US" dirty="0">
              <a:solidFill>
                <a:srgbClr val="101BF4"/>
              </a:solidFill>
              <a:latin typeface="Times New Roman" panose="02020603050405020304" pitchFamily="18" charset="0"/>
            </a:endParaRPr>
          </a:p>
          <a:p>
            <a:pPr marL="0" lvl="0" indent="0" algn="just" eaLnBrk="1" hangingPunct="1">
              <a:lnSpc>
                <a:spcPct val="105000"/>
              </a:lnSpc>
              <a:spcBef>
                <a:spcPct val="40000"/>
              </a:spcBef>
              <a:buClrTx/>
              <a:buFontTx/>
              <a:buNone/>
            </a:pPr>
            <a:r>
              <a:rPr lang="nl-NL" altLang="en-US" dirty="0">
                <a:solidFill>
                  <a:srgbClr val="101BF4"/>
                </a:solidFill>
                <a:latin typeface="Times New Roman" panose="02020603050405020304" pitchFamily="18" charset="0"/>
              </a:rPr>
              <a:t>- Phải là hàng hoá có xuất xứ tại nước, nhóm nước hoặc vùng lãnh thổ mà Việt Nam tham gia thoả thuận ưu đãi đặc biệt về thuế.</a:t>
            </a:r>
            <a:endParaRPr lang="en-US" altLang="en-US"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charRg st="48" end="26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charRg st="262" end="38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62" name="Title 1"/>
          <p:cNvSpPr>
            <a:spLocks noGrp="1"/>
          </p:cNvSpPr>
          <p:nvPr>
            <p:ph type="title" idx="4294967295"/>
          </p:nvPr>
        </p:nvSpPr>
        <p:spPr>
          <a:xfrm>
            <a:off x="1485900" y="344488"/>
            <a:ext cx="7391400" cy="563562"/>
          </a:xfrm>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35843" name="Rectangle 2"/>
          <p:cNvSpPr>
            <a:spLocks noChangeArrowheads="1"/>
          </p:cNvSpPr>
          <p:nvPr/>
        </p:nvSpPr>
        <p:spPr bwMode="auto">
          <a:xfrm>
            <a:off x="323850" y="1585913"/>
            <a:ext cx="8605838" cy="360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 Biểu thuế ưu đãi: </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en-US" altLang="en-US" sz="12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r>
              <a:rPr lang="en-US" altLang="en-US" sz="2900" b="1" dirty="0">
                <a:solidFill>
                  <a:srgbClr val="76943D"/>
                </a:solidFill>
                <a:latin typeface="Times New Roman" panose="02020603050405020304" pitchFamily="18" charset="0"/>
                <a:cs typeface="Times New Roman" panose="02020603050405020304" pitchFamily="18" charset="0"/>
              </a:rPr>
              <a:t>- Mã B01: </a:t>
            </a:r>
            <a:r>
              <a:rPr lang="en-US" altLang="en-US" sz="2900" dirty="0">
                <a:solidFill>
                  <a:srgbClr val="101BF4"/>
                </a:solidFill>
                <a:latin typeface="Times New Roman" panose="02020603050405020304" pitchFamily="18" charset="0"/>
                <a:cs typeface="Times New Roman" panose="02020603050405020304" pitchFamily="18" charset="0"/>
              </a:rPr>
              <a:t>Được ban h</a:t>
            </a:r>
            <a:r>
              <a:rPr lang="en-US" altLang="en-US" sz="2900" dirty="0">
                <a:solidFill>
                  <a:srgbClr val="101BF4"/>
                </a:solidFill>
                <a:latin typeface="Times New Roman" panose="02020603050405020304" pitchFamily="18" charset="0"/>
                <a:ea typeface="Times New Roman" panose="02020603050405020304" pitchFamily="18" charset="0"/>
              </a:rPr>
              <a:t>à</a:t>
            </a:r>
            <a:r>
              <a:rPr lang="en-US" altLang="en-US" sz="2900" dirty="0">
                <a:solidFill>
                  <a:srgbClr val="101BF4"/>
                </a:solidFill>
                <a:latin typeface="Times New Roman" panose="02020603050405020304" pitchFamily="18" charset="0"/>
                <a:cs typeface="Times New Roman" panose="02020603050405020304" pitchFamily="18" charset="0"/>
              </a:rPr>
              <a:t>nh bởi Nghị định 122/NĐ-CP ng</a:t>
            </a:r>
            <a:r>
              <a:rPr lang="en-US" altLang="en-US" sz="2900" dirty="0">
                <a:solidFill>
                  <a:srgbClr val="101BF4"/>
                </a:solidFill>
                <a:latin typeface="Times New Roman" panose="02020603050405020304" pitchFamily="18" charset="0"/>
                <a:ea typeface="Times New Roman" panose="02020603050405020304" pitchFamily="18" charset="0"/>
              </a:rPr>
              <a:t>à</a:t>
            </a:r>
            <a:r>
              <a:rPr lang="en-US" altLang="en-US" sz="2900" dirty="0">
                <a:solidFill>
                  <a:srgbClr val="101BF4"/>
                </a:solidFill>
                <a:latin typeface="Times New Roman" panose="02020603050405020304" pitchFamily="18" charset="0"/>
                <a:cs typeface="Times New Roman" panose="02020603050405020304" pitchFamily="18" charset="0"/>
              </a:rPr>
              <a:t>y 01/9/2016. (được sửa đổi tại Nghị định 125/NĐ-CP ng</a:t>
            </a:r>
            <a:r>
              <a:rPr lang="en-US" altLang="en-US" sz="2900" dirty="0">
                <a:solidFill>
                  <a:srgbClr val="101BF4"/>
                </a:solidFill>
                <a:latin typeface="Times New Roman" panose="02020603050405020304" pitchFamily="18" charset="0"/>
                <a:ea typeface="Times New Roman" panose="02020603050405020304" pitchFamily="18" charset="0"/>
              </a:rPr>
              <a:t>à</a:t>
            </a:r>
            <a:r>
              <a:rPr lang="en-US" altLang="en-US" sz="2900" dirty="0">
                <a:solidFill>
                  <a:srgbClr val="101BF4"/>
                </a:solidFill>
                <a:latin typeface="Times New Roman" panose="02020603050405020304" pitchFamily="18" charset="0"/>
                <a:cs typeface="Times New Roman" panose="02020603050405020304" pitchFamily="18" charset="0"/>
              </a:rPr>
              <a:t>y 16/11/2017)</a:t>
            </a:r>
            <a:endParaRPr lang="en-US" altLang="en-US" sz="2900" dirty="0">
              <a:solidFill>
                <a:srgbClr val="0066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en-US" altLang="en-US" sz="14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en-US" altLang="en-US" sz="14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 Biểu thuế thông thường:</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en-US" altLang="en-US" sz="10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r>
              <a:rPr lang="en-US" altLang="en-US" sz="2900" b="1" dirty="0">
                <a:solidFill>
                  <a:srgbClr val="76943D"/>
                </a:solidFill>
                <a:latin typeface="Times New Roman" panose="02020603050405020304" pitchFamily="18" charset="0"/>
                <a:cs typeface="Times New Roman" panose="02020603050405020304" pitchFamily="18" charset="0"/>
              </a:rPr>
              <a:t>- Mã B03:</a:t>
            </a:r>
            <a:r>
              <a:rPr lang="en-US" altLang="en-US" sz="2900" dirty="0">
                <a:solidFill>
                  <a:srgbClr val="76943D"/>
                </a:solidFill>
                <a:latin typeface="Times New Roman" panose="02020603050405020304" pitchFamily="18" charset="0"/>
                <a:cs typeface="Times New Roman" panose="02020603050405020304" pitchFamily="18" charset="0"/>
              </a:rPr>
              <a:t> </a:t>
            </a:r>
            <a:r>
              <a:rPr lang="en-US" altLang="en-US" sz="2900" dirty="0">
                <a:solidFill>
                  <a:srgbClr val="0A0AFF"/>
                </a:solidFill>
                <a:latin typeface="Times New Roman" panose="02020603050405020304" pitchFamily="18" charset="0"/>
                <a:cs typeface="Times New Roman" panose="02020603050405020304" pitchFamily="18" charset="0"/>
              </a:rPr>
              <a:t>Biểu thuế NK thông thường (bằng 150% thuế nhập khẩu MFN-thuế ưu đãi</a:t>
            </a:r>
            <a:r>
              <a:rPr lang="en-US" altLang="en-US" sz="2900" b="1" dirty="0">
                <a:solidFill>
                  <a:srgbClr val="0A0AFF"/>
                </a:solidFill>
                <a:latin typeface="Times New Roman" panose="02020603050405020304" pitchFamily="18" charset="0"/>
                <a:cs typeface="Times New Roman" panose="02020603050405020304" pitchFamily="18" charset="0"/>
              </a:rPr>
              <a:t>)</a:t>
            </a:r>
            <a:endParaRPr lang="en-US" altLang="en-US" sz="2900" b="1" dirty="0">
              <a:solidFill>
                <a:srgbClr val="0A0AFF"/>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6"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35843" name="Rectangle 2"/>
          <p:cNvSpPr>
            <a:spLocks noChangeArrowheads="1"/>
          </p:cNvSpPr>
          <p:nvPr/>
        </p:nvSpPr>
        <p:spPr bwMode="auto">
          <a:xfrm>
            <a:off x="323850" y="765175"/>
            <a:ext cx="8605838" cy="553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endParaRPr lang="en-US" altLang="en-US" sz="14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 Các Biểu thuế ưu đãi đặc biệt:</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en-US" altLang="en-US" sz="1000"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sz="2900" dirty="0">
                <a:solidFill>
                  <a:srgbClr val="101BF4"/>
                </a:solidFill>
                <a:latin typeface="Times New Roman" panose="02020603050405020304" pitchFamily="18" charset="0"/>
                <a:cs typeface="Times New Roman" panose="02020603050405020304" pitchFamily="18" charset="0"/>
              </a:rPr>
              <a:t>- </a:t>
            </a:r>
            <a:r>
              <a:rPr lang="en-US" altLang="en-US" sz="2900" dirty="0">
                <a:solidFill>
                  <a:srgbClr val="006600"/>
                </a:solidFill>
                <a:latin typeface="Times New Roman" panose="02020603050405020304" pitchFamily="18" charset="0"/>
                <a:cs typeface="Times New Roman" panose="02020603050405020304" pitchFamily="18" charset="0"/>
              </a:rPr>
              <a:t>B04</a:t>
            </a:r>
            <a:r>
              <a:rPr lang="en-US" altLang="en-US" sz="2900" dirty="0">
                <a:solidFill>
                  <a:srgbClr val="101BF4"/>
                </a:solidFill>
                <a:latin typeface="Times New Roman" panose="02020603050405020304" pitchFamily="18" charset="0"/>
                <a:cs typeface="Times New Roman" panose="02020603050405020304" pitchFamily="18" charset="0"/>
              </a:rPr>
              <a:t>: </a:t>
            </a:r>
            <a:r>
              <a:rPr lang="en-US" altLang="en-US" sz="2900" i="1" dirty="0">
                <a:solidFill>
                  <a:srgbClr val="101BF4"/>
                </a:solidFill>
                <a:latin typeface="Times New Roman" panose="02020603050405020304" pitchFamily="18" charset="0"/>
                <a:cs typeface="Times New Roman" panose="02020603050405020304" pitchFamily="18" charset="0"/>
              </a:rPr>
              <a:t>NĐ 156/2017</a:t>
            </a:r>
            <a:r>
              <a:rPr lang="en-US" altLang="en-US" sz="2900" dirty="0">
                <a:solidFill>
                  <a:srgbClr val="101BF4"/>
                </a:solidFill>
                <a:latin typeface="Times New Roman" panose="02020603050405020304" pitchFamily="18" charset="0"/>
                <a:cs typeface="Times New Roman" panose="02020603050405020304" pitchFamily="18" charset="0"/>
              </a:rPr>
              <a:t>:</a:t>
            </a:r>
            <a:r>
              <a:rPr lang="en-US" altLang="en-US" sz="3200" b="1" dirty="0">
                <a:latin typeface="Arial" panose="020B0604020202020204" pitchFamily="34" charset="0"/>
              </a:rPr>
              <a:t> </a:t>
            </a:r>
            <a:r>
              <a:rPr lang="en-US" altLang="en-US" sz="2900" dirty="0">
                <a:solidFill>
                  <a:srgbClr val="101BF4"/>
                </a:solidFill>
                <a:latin typeface="Times New Roman" panose="02020603050405020304" pitchFamily="18" charset="0"/>
                <a:cs typeface="Times New Roman" panose="02020603050405020304" pitchFamily="18" charset="0"/>
              </a:rPr>
              <a:t>Biểu thuế ATIGA các nước Asean</a:t>
            </a:r>
            <a:endParaRPr lang="en-US" altLang="en-US" sz="2900"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sz="2900" dirty="0">
                <a:solidFill>
                  <a:srgbClr val="101BF4"/>
                </a:solidFill>
                <a:latin typeface="Times New Roman" panose="02020603050405020304" pitchFamily="18" charset="0"/>
                <a:cs typeface="Times New Roman" panose="02020603050405020304" pitchFamily="18" charset="0"/>
              </a:rPr>
              <a:t>- </a:t>
            </a:r>
            <a:r>
              <a:rPr lang="en-US" altLang="en-US" sz="2900" dirty="0">
                <a:solidFill>
                  <a:srgbClr val="006600"/>
                </a:solidFill>
                <a:latin typeface="Times New Roman" panose="02020603050405020304" pitchFamily="18" charset="0"/>
                <a:cs typeface="Times New Roman" panose="02020603050405020304" pitchFamily="18" charset="0"/>
              </a:rPr>
              <a:t>B05</a:t>
            </a:r>
            <a:r>
              <a:rPr lang="en-US" altLang="en-US" sz="2900" dirty="0">
                <a:solidFill>
                  <a:srgbClr val="101BF4"/>
                </a:solidFill>
                <a:latin typeface="Times New Roman" panose="02020603050405020304" pitchFamily="18" charset="0"/>
                <a:cs typeface="Times New Roman" panose="02020603050405020304" pitchFamily="18" charset="0"/>
              </a:rPr>
              <a:t>: </a:t>
            </a:r>
            <a:r>
              <a:rPr lang="en-US" altLang="en-US" sz="2900" i="1" dirty="0">
                <a:solidFill>
                  <a:srgbClr val="101BF4"/>
                </a:solidFill>
                <a:latin typeface="Times New Roman" panose="02020603050405020304" pitchFamily="18" charset="0"/>
                <a:cs typeface="Times New Roman" panose="02020603050405020304" pitchFamily="18" charset="0"/>
              </a:rPr>
              <a:t>NĐ 153/2017</a:t>
            </a:r>
            <a:r>
              <a:rPr lang="en-US" altLang="en-US" sz="3200" dirty="0">
                <a:solidFill>
                  <a:srgbClr val="101BF4"/>
                </a:solidFill>
                <a:latin typeface="Times New Roman" panose="02020603050405020304" pitchFamily="18" charset="0"/>
                <a:cs typeface="Times New Roman" panose="02020603050405020304" pitchFamily="18" charset="0"/>
              </a:rPr>
              <a:t>:</a:t>
            </a:r>
            <a:r>
              <a:rPr lang="en-US" altLang="en-US" sz="3200" b="1" dirty="0">
                <a:latin typeface="Arial" panose="020B0604020202020204" pitchFamily="34" charset="0"/>
              </a:rPr>
              <a:t> </a:t>
            </a:r>
            <a:r>
              <a:rPr lang="en-US" altLang="en-US" sz="2900" dirty="0">
                <a:solidFill>
                  <a:srgbClr val="101BF4"/>
                </a:solidFill>
                <a:latin typeface="Times New Roman" panose="02020603050405020304" pitchFamily="18" charset="0"/>
                <a:cs typeface="Times New Roman" panose="02020603050405020304" pitchFamily="18" charset="0"/>
              </a:rPr>
              <a:t>Biểu thuế Asean – Trung Quốc</a:t>
            </a:r>
            <a:endParaRPr lang="en-US" altLang="en-US" sz="2900"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sz="2900" dirty="0">
                <a:solidFill>
                  <a:srgbClr val="101BF4"/>
                </a:solidFill>
                <a:latin typeface="Times New Roman" panose="02020603050405020304" pitchFamily="18" charset="0"/>
                <a:cs typeface="Times New Roman" panose="02020603050405020304" pitchFamily="18" charset="0"/>
              </a:rPr>
              <a:t>- </a:t>
            </a:r>
            <a:r>
              <a:rPr lang="en-US" altLang="en-US" sz="2900" dirty="0">
                <a:solidFill>
                  <a:srgbClr val="006600"/>
                </a:solidFill>
                <a:latin typeface="Times New Roman" panose="02020603050405020304" pitchFamily="18" charset="0"/>
                <a:cs typeface="Times New Roman" panose="02020603050405020304" pitchFamily="18" charset="0"/>
              </a:rPr>
              <a:t>B06</a:t>
            </a:r>
            <a:r>
              <a:rPr lang="en-US" altLang="en-US" sz="2900" dirty="0">
                <a:solidFill>
                  <a:srgbClr val="101BF4"/>
                </a:solidFill>
                <a:latin typeface="Times New Roman" panose="02020603050405020304" pitchFamily="18" charset="0"/>
                <a:cs typeface="Times New Roman" panose="02020603050405020304" pitchFamily="18" charset="0"/>
              </a:rPr>
              <a:t>: </a:t>
            </a:r>
            <a:r>
              <a:rPr lang="en-US" altLang="en-US" sz="2900" i="1" dirty="0">
                <a:solidFill>
                  <a:srgbClr val="101BF4"/>
                </a:solidFill>
                <a:latin typeface="Times New Roman" panose="02020603050405020304" pitchFamily="18" charset="0"/>
                <a:cs typeface="Times New Roman" panose="02020603050405020304" pitchFamily="18" charset="0"/>
              </a:rPr>
              <a:t>NĐ</a:t>
            </a:r>
            <a:r>
              <a:rPr lang="en-US" altLang="en-US" sz="3200" b="1" i="1" dirty="0">
                <a:latin typeface="Arial" panose="020B0604020202020204" pitchFamily="34" charset="0"/>
              </a:rPr>
              <a:t> </a:t>
            </a:r>
            <a:r>
              <a:rPr lang="en-US" altLang="en-US" sz="2900" i="1" dirty="0">
                <a:solidFill>
                  <a:srgbClr val="101BF4"/>
                </a:solidFill>
                <a:latin typeface="Times New Roman" panose="02020603050405020304" pitchFamily="18" charset="0"/>
                <a:cs typeface="Times New Roman" panose="02020603050405020304" pitchFamily="18" charset="0"/>
              </a:rPr>
              <a:t>157/2017</a:t>
            </a:r>
            <a:r>
              <a:rPr lang="en-US" altLang="en-US" sz="2900" dirty="0">
                <a:solidFill>
                  <a:srgbClr val="101BF4"/>
                </a:solidFill>
                <a:latin typeface="Times New Roman" panose="02020603050405020304" pitchFamily="18" charset="0"/>
                <a:cs typeface="Times New Roman" panose="02020603050405020304" pitchFamily="18" charset="0"/>
              </a:rPr>
              <a:t>: Biểu thuế Asean – H</a:t>
            </a:r>
            <a:r>
              <a:rPr lang="en-US" altLang="en-US" sz="2900" dirty="0">
                <a:solidFill>
                  <a:srgbClr val="101BF4"/>
                </a:solidFill>
                <a:latin typeface="Times New Roman" panose="02020603050405020304" pitchFamily="18" charset="0"/>
                <a:ea typeface="Times New Roman" panose="02020603050405020304" pitchFamily="18" charset="0"/>
              </a:rPr>
              <a:t>à</a:t>
            </a:r>
            <a:r>
              <a:rPr lang="en-US" altLang="en-US" sz="2900" dirty="0">
                <a:solidFill>
                  <a:srgbClr val="101BF4"/>
                </a:solidFill>
                <a:latin typeface="Times New Roman" panose="02020603050405020304" pitchFamily="18" charset="0"/>
                <a:cs typeface="Times New Roman" panose="02020603050405020304" pitchFamily="18" charset="0"/>
              </a:rPr>
              <a:t>n Quốc  </a:t>
            </a:r>
            <a:endParaRPr lang="en-US" altLang="en-US" sz="2900"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sz="2900" dirty="0">
                <a:solidFill>
                  <a:srgbClr val="101BF4"/>
                </a:solidFill>
                <a:latin typeface="Times New Roman" panose="02020603050405020304" pitchFamily="18" charset="0"/>
                <a:cs typeface="Times New Roman" panose="02020603050405020304" pitchFamily="18" charset="0"/>
              </a:rPr>
              <a:t>- </a:t>
            </a:r>
            <a:r>
              <a:rPr lang="en-US" altLang="en-US" sz="2900" dirty="0">
                <a:solidFill>
                  <a:srgbClr val="006600"/>
                </a:solidFill>
                <a:latin typeface="Times New Roman" panose="02020603050405020304" pitchFamily="18" charset="0"/>
                <a:cs typeface="Times New Roman" panose="02020603050405020304" pitchFamily="18" charset="0"/>
              </a:rPr>
              <a:t>B07</a:t>
            </a:r>
            <a:r>
              <a:rPr lang="en-US" altLang="en-US" sz="2900" dirty="0">
                <a:solidFill>
                  <a:srgbClr val="101BF4"/>
                </a:solidFill>
                <a:latin typeface="Times New Roman" panose="02020603050405020304" pitchFamily="18" charset="0"/>
                <a:cs typeface="Times New Roman" panose="02020603050405020304" pitchFamily="18" charset="0"/>
              </a:rPr>
              <a:t>: </a:t>
            </a:r>
            <a:r>
              <a:rPr lang="en-US" altLang="en-US" sz="2900" i="1" dirty="0">
                <a:solidFill>
                  <a:srgbClr val="101BF4"/>
                </a:solidFill>
                <a:latin typeface="Times New Roman" panose="02020603050405020304" pitchFamily="18" charset="0"/>
                <a:cs typeface="Times New Roman" panose="02020603050405020304" pitchFamily="18" charset="0"/>
              </a:rPr>
              <a:t>NĐ 158/2017</a:t>
            </a:r>
            <a:r>
              <a:rPr lang="en-US" altLang="en-US" sz="2900" dirty="0">
                <a:solidFill>
                  <a:srgbClr val="101BF4"/>
                </a:solidFill>
                <a:latin typeface="Times New Roman" panose="02020603050405020304" pitchFamily="18" charset="0"/>
                <a:cs typeface="Times New Roman" panose="02020603050405020304" pitchFamily="18" charset="0"/>
              </a:rPr>
              <a:t>:</a:t>
            </a:r>
            <a:r>
              <a:rPr lang="en-US" altLang="en-US" sz="3200" b="1" dirty="0">
                <a:latin typeface="Arial" panose="020B0604020202020204" pitchFamily="34" charset="0"/>
              </a:rPr>
              <a:t> </a:t>
            </a:r>
            <a:r>
              <a:rPr lang="en-US" altLang="en-US" sz="2900" dirty="0">
                <a:solidFill>
                  <a:srgbClr val="101BF4"/>
                </a:solidFill>
                <a:latin typeface="Times New Roman" panose="02020603050405020304" pitchFamily="18" charset="0"/>
                <a:cs typeface="Times New Roman" panose="02020603050405020304" pitchFamily="18" charset="0"/>
              </a:rPr>
              <a:t>Biểu thuế Asean - Úc - Newdeland</a:t>
            </a:r>
            <a:endParaRPr lang="en-US" altLang="en-US" sz="2900"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sz="2900" dirty="0">
                <a:solidFill>
                  <a:srgbClr val="006600"/>
                </a:solidFill>
                <a:latin typeface="Times New Roman" panose="02020603050405020304" pitchFamily="18" charset="0"/>
                <a:cs typeface="Times New Roman" panose="02020603050405020304" pitchFamily="18" charset="0"/>
              </a:rPr>
              <a:t>- B08</a:t>
            </a:r>
            <a:r>
              <a:rPr lang="en-US" altLang="en-US" sz="2900" dirty="0">
                <a:solidFill>
                  <a:srgbClr val="101BF4"/>
                </a:solidFill>
                <a:latin typeface="Times New Roman" panose="02020603050405020304" pitchFamily="18" charset="0"/>
                <a:cs typeface="Times New Roman" panose="02020603050405020304" pitchFamily="18" charset="0"/>
              </a:rPr>
              <a:t>: </a:t>
            </a:r>
            <a:r>
              <a:rPr lang="en-US" altLang="en-US" sz="2900" i="1" dirty="0">
                <a:solidFill>
                  <a:srgbClr val="101BF4"/>
                </a:solidFill>
                <a:latin typeface="Times New Roman" panose="02020603050405020304" pitchFamily="18" charset="0"/>
                <a:cs typeface="Times New Roman" panose="02020603050405020304" pitchFamily="18" charset="0"/>
              </a:rPr>
              <a:t>NĐ 159/2017</a:t>
            </a:r>
            <a:r>
              <a:rPr lang="en-US" altLang="en-US" sz="2900" dirty="0">
                <a:solidFill>
                  <a:srgbClr val="101BF4"/>
                </a:solidFill>
                <a:latin typeface="Times New Roman" panose="02020603050405020304" pitchFamily="18" charset="0"/>
                <a:cs typeface="Times New Roman" panose="02020603050405020304" pitchFamily="18" charset="0"/>
              </a:rPr>
              <a:t>: Biểu thuế Asean – Ấn độ</a:t>
            </a:r>
            <a:endParaRPr lang="en-US" altLang="en-US" sz="2900"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sz="2900" dirty="0">
                <a:solidFill>
                  <a:srgbClr val="006600"/>
                </a:solidFill>
                <a:latin typeface="Times New Roman" panose="02020603050405020304" pitchFamily="18" charset="0"/>
                <a:cs typeface="Times New Roman" panose="02020603050405020304" pitchFamily="18" charset="0"/>
              </a:rPr>
              <a:t>- B09</a:t>
            </a:r>
            <a:r>
              <a:rPr lang="en-US" altLang="en-US" sz="2900" dirty="0">
                <a:solidFill>
                  <a:srgbClr val="101BF4"/>
                </a:solidFill>
                <a:latin typeface="Times New Roman" panose="02020603050405020304" pitchFamily="18" charset="0"/>
                <a:cs typeface="Times New Roman" panose="02020603050405020304" pitchFamily="18" charset="0"/>
              </a:rPr>
              <a:t>: </a:t>
            </a:r>
            <a:r>
              <a:rPr lang="en-US" altLang="en-US" sz="2900" i="1" dirty="0">
                <a:solidFill>
                  <a:srgbClr val="101BF4"/>
                </a:solidFill>
                <a:latin typeface="Times New Roman" panose="02020603050405020304" pitchFamily="18" charset="0"/>
                <a:cs typeface="Times New Roman" panose="02020603050405020304" pitchFamily="18" charset="0"/>
              </a:rPr>
              <a:t>NĐ 160/2017</a:t>
            </a:r>
            <a:r>
              <a:rPr lang="en-US" altLang="en-US" sz="2900" dirty="0">
                <a:solidFill>
                  <a:srgbClr val="101BF4"/>
                </a:solidFill>
                <a:latin typeface="Times New Roman" panose="02020603050405020304" pitchFamily="18" charset="0"/>
                <a:cs typeface="Times New Roman" panose="02020603050405020304" pitchFamily="18" charset="0"/>
              </a:rPr>
              <a:t>: Biểu thuế Asean – Nhật bản </a:t>
            </a:r>
            <a:endParaRPr lang="en-US" altLang="en-US" sz="2900"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sz="2900" dirty="0">
                <a:solidFill>
                  <a:srgbClr val="006600"/>
                </a:solidFill>
                <a:latin typeface="Times New Roman" panose="02020603050405020304" pitchFamily="18" charset="0"/>
                <a:cs typeface="Times New Roman" panose="02020603050405020304" pitchFamily="18" charset="0"/>
              </a:rPr>
              <a:t>- B10</a:t>
            </a:r>
            <a:r>
              <a:rPr lang="en-US" altLang="en-US" sz="2900" dirty="0">
                <a:solidFill>
                  <a:srgbClr val="101BF4"/>
                </a:solidFill>
                <a:latin typeface="Times New Roman" panose="02020603050405020304" pitchFamily="18" charset="0"/>
                <a:cs typeface="Times New Roman" panose="02020603050405020304" pitchFamily="18" charset="0"/>
              </a:rPr>
              <a:t>: </a:t>
            </a:r>
            <a:r>
              <a:rPr lang="en-US" altLang="en-US" sz="2900" i="1" dirty="0">
                <a:solidFill>
                  <a:srgbClr val="101BF4"/>
                </a:solidFill>
                <a:latin typeface="Times New Roman" panose="02020603050405020304" pitchFamily="18" charset="0"/>
                <a:cs typeface="Times New Roman" panose="02020603050405020304" pitchFamily="18" charset="0"/>
              </a:rPr>
              <a:t>NĐ</a:t>
            </a:r>
            <a:r>
              <a:rPr lang="en-US" altLang="en-US" sz="3200" b="1" i="1" dirty="0">
                <a:latin typeface="Arial" panose="020B0604020202020204" pitchFamily="34" charset="0"/>
              </a:rPr>
              <a:t> </a:t>
            </a:r>
            <a:r>
              <a:rPr lang="en-US" altLang="en-US" sz="2900" i="1" dirty="0">
                <a:solidFill>
                  <a:srgbClr val="101BF4"/>
                </a:solidFill>
                <a:latin typeface="Times New Roman" panose="02020603050405020304" pitchFamily="18" charset="0"/>
                <a:cs typeface="Times New Roman" panose="02020603050405020304" pitchFamily="18" charset="0"/>
              </a:rPr>
              <a:t>155/2017</a:t>
            </a:r>
            <a:r>
              <a:rPr lang="en-US" altLang="en-US" sz="2900" dirty="0">
                <a:solidFill>
                  <a:srgbClr val="101BF4"/>
                </a:solidFill>
                <a:latin typeface="Times New Roman" panose="02020603050405020304" pitchFamily="18" charset="0"/>
                <a:cs typeface="Times New Roman" panose="02020603050405020304" pitchFamily="18" charset="0"/>
              </a:rPr>
              <a:t>: Biểu thuế VN – Nhật Bản</a:t>
            </a:r>
            <a:endParaRPr lang="en-US" altLang="en-US" sz="2900"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sz="2900" dirty="0">
                <a:solidFill>
                  <a:srgbClr val="006600"/>
                </a:solidFill>
                <a:latin typeface="Times New Roman" panose="02020603050405020304" pitchFamily="18" charset="0"/>
                <a:cs typeface="Times New Roman" panose="02020603050405020304" pitchFamily="18" charset="0"/>
              </a:rPr>
              <a:t>- B11</a:t>
            </a:r>
            <a:r>
              <a:rPr lang="en-US" altLang="en-US" sz="2900" dirty="0">
                <a:solidFill>
                  <a:srgbClr val="101BF4"/>
                </a:solidFill>
                <a:latin typeface="Times New Roman" panose="02020603050405020304" pitchFamily="18" charset="0"/>
                <a:cs typeface="Times New Roman" panose="02020603050405020304" pitchFamily="18" charset="0"/>
              </a:rPr>
              <a:t>: </a:t>
            </a:r>
            <a:r>
              <a:rPr lang="en-US" altLang="en-US" sz="2900" i="1" dirty="0">
                <a:solidFill>
                  <a:srgbClr val="101BF4"/>
                </a:solidFill>
                <a:latin typeface="Times New Roman" panose="02020603050405020304" pitchFamily="18" charset="0"/>
                <a:cs typeface="Times New Roman" panose="02020603050405020304" pitchFamily="18" charset="0"/>
              </a:rPr>
              <a:t>NĐ 124/2016</a:t>
            </a:r>
            <a:r>
              <a:rPr lang="en-US" altLang="en-US" sz="2900" dirty="0">
                <a:solidFill>
                  <a:srgbClr val="101BF4"/>
                </a:solidFill>
                <a:latin typeface="Times New Roman" panose="02020603050405020304" pitchFamily="18" charset="0"/>
                <a:cs typeface="Times New Roman" panose="02020603050405020304" pitchFamily="18" charset="0"/>
              </a:rPr>
              <a:t>:</a:t>
            </a:r>
            <a:r>
              <a:rPr lang="en-US" altLang="en-US" sz="3200" b="1" dirty="0">
                <a:latin typeface="Arial" panose="020B0604020202020204" pitchFamily="34" charset="0"/>
              </a:rPr>
              <a:t> </a:t>
            </a:r>
            <a:r>
              <a:rPr lang="en-US" altLang="en-US" sz="2900" dirty="0">
                <a:solidFill>
                  <a:srgbClr val="101BF4"/>
                </a:solidFill>
                <a:latin typeface="Times New Roman" panose="02020603050405020304" pitchFamily="18" charset="0"/>
                <a:cs typeface="Times New Roman" panose="02020603050405020304" pitchFamily="18" charset="0"/>
              </a:rPr>
              <a:t>Biểu thuế VN – L</a:t>
            </a:r>
            <a:r>
              <a:rPr lang="en-US" altLang="en-US" sz="2900" dirty="0">
                <a:solidFill>
                  <a:srgbClr val="101BF4"/>
                </a:solidFill>
                <a:latin typeface="Times New Roman" panose="02020603050405020304" pitchFamily="18" charset="0"/>
                <a:ea typeface="Times New Roman" panose="02020603050405020304" pitchFamily="18" charset="0"/>
              </a:rPr>
              <a:t>à</a:t>
            </a:r>
            <a:r>
              <a:rPr lang="en-US" altLang="en-US" sz="2900" dirty="0">
                <a:solidFill>
                  <a:srgbClr val="101BF4"/>
                </a:solidFill>
                <a:latin typeface="Times New Roman" panose="02020603050405020304" pitchFamily="18" charset="0"/>
                <a:cs typeface="Times New Roman" panose="02020603050405020304" pitchFamily="18" charset="0"/>
              </a:rPr>
              <a:t>o</a:t>
            </a:r>
            <a:endParaRPr lang="en-US" altLang="en-US" sz="2900"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r>
              <a:rPr lang="en-US" altLang="en-US" sz="2900" dirty="0">
                <a:solidFill>
                  <a:srgbClr val="006600"/>
                </a:solidFill>
                <a:latin typeface="Times New Roman" panose="02020603050405020304" pitchFamily="18" charset="0"/>
                <a:cs typeface="Times New Roman" panose="02020603050405020304" pitchFamily="18" charset="0"/>
              </a:rPr>
              <a:t>- B13</a:t>
            </a:r>
            <a:r>
              <a:rPr lang="en-US" altLang="en-US" sz="2900" dirty="0">
                <a:solidFill>
                  <a:srgbClr val="101BF4"/>
                </a:solidFill>
                <a:latin typeface="Times New Roman" panose="02020603050405020304" pitchFamily="18" charset="0"/>
                <a:cs typeface="Times New Roman" panose="02020603050405020304" pitchFamily="18" charset="0"/>
              </a:rPr>
              <a:t>: </a:t>
            </a:r>
            <a:r>
              <a:rPr lang="en-US" altLang="en-US" sz="2900" i="1" dirty="0">
                <a:solidFill>
                  <a:srgbClr val="101BF4"/>
                </a:solidFill>
                <a:latin typeface="Times New Roman" panose="02020603050405020304" pitchFamily="18" charset="0"/>
                <a:cs typeface="Times New Roman" panose="02020603050405020304" pitchFamily="18" charset="0"/>
              </a:rPr>
              <a:t>NĐ 154/2017</a:t>
            </a:r>
            <a:r>
              <a:rPr lang="en-US" altLang="en-US" sz="3200" dirty="0">
                <a:solidFill>
                  <a:srgbClr val="101BF4"/>
                </a:solidFill>
                <a:latin typeface="Times New Roman" panose="02020603050405020304" pitchFamily="18" charset="0"/>
                <a:cs typeface="Times New Roman" panose="02020603050405020304" pitchFamily="18" charset="0"/>
              </a:rPr>
              <a:t>:</a:t>
            </a:r>
            <a:r>
              <a:rPr lang="en-US" altLang="en-US" sz="3200" b="1" dirty="0">
                <a:latin typeface="Arial" panose="020B0604020202020204" pitchFamily="34" charset="0"/>
              </a:rPr>
              <a:t> </a:t>
            </a:r>
            <a:r>
              <a:rPr lang="en-US" altLang="en-US" sz="2900" dirty="0">
                <a:solidFill>
                  <a:srgbClr val="101BF4"/>
                </a:solidFill>
                <a:latin typeface="Times New Roman" panose="02020603050405020304" pitchFamily="18" charset="0"/>
                <a:cs typeface="Times New Roman" panose="02020603050405020304" pitchFamily="18" charset="0"/>
              </a:rPr>
              <a:t>Biểu thuế VN – Chi lê</a:t>
            </a:r>
            <a:endParaRPr lang="en-US" altLang="en-US" sz="2900"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Char char="-"/>
            </a:pPr>
            <a:r>
              <a:rPr lang="en-US" altLang="en-US" sz="2900" dirty="0">
                <a:solidFill>
                  <a:srgbClr val="006600"/>
                </a:solidFill>
                <a:latin typeface="Times New Roman" panose="02020603050405020304" pitchFamily="18" charset="0"/>
                <a:cs typeface="Times New Roman" panose="02020603050405020304" pitchFamily="18" charset="0"/>
              </a:rPr>
              <a:t> B18</a:t>
            </a:r>
            <a:r>
              <a:rPr lang="en-US" altLang="en-US" sz="2900" dirty="0">
                <a:solidFill>
                  <a:srgbClr val="101BF4"/>
                </a:solidFill>
                <a:latin typeface="Times New Roman" panose="02020603050405020304" pitchFamily="18" charset="0"/>
                <a:cs typeface="Times New Roman" panose="02020603050405020304" pitchFamily="18" charset="0"/>
              </a:rPr>
              <a:t>: </a:t>
            </a:r>
            <a:r>
              <a:rPr lang="en-US" altLang="en-US" sz="2900" i="1" dirty="0">
                <a:solidFill>
                  <a:srgbClr val="101BF4"/>
                </a:solidFill>
                <a:latin typeface="Times New Roman" panose="02020603050405020304" pitchFamily="18" charset="0"/>
                <a:cs typeface="Times New Roman" panose="02020603050405020304" pitchFamily="18" charset="0"/>
              </a:rPr>
              <a:t>NĐ 149/2017</a:t>
            </a:r>
            <a:r>
              <a:rPr lang="en-US" altLang="en-US" sz="2900" dirty="0">
                <a:solidFill>
                  <a:srgbClr val="101BF4"/>
                </a:solidFill>
                <a:latin typeface="Times New Roman" panose="02020603050405020304" pitchFamily="18" charset="0"/>
                <a:cs typeface="Times New Roman" panose="02020603050405020304" pitchFamily="18" charset="0"/>
              </a:rPr>
              <a:t>: Biểu thuế VN – H</a:t>
            </a:r>
            <a:r>
              <a:rPr lang="en-US" altLang="en-US" sz="2900" dirty="0">
                <a:solidFill>
                  <a:srgbClr val="101BF4"/>
                </a:solidFill>
                <a:latin typeface="Times New Roman" panose="02020603050405020304" pitchFamily="18" charset="0"/>
                <a:ea typeface="Times New Roman" panose="02020603050405020304" pitchFamily="18" charset="0"/>
              </a:rPr>
              <a:t>à</a:t>
            </a:r>
            <a:r>
              <a:rPr lang="en-US" altLang="en-US" sz="2900" dirty="0">
                <a:solidFill>
                  <a:srgbClr val="101BF4"/>
                </a:solidFill>
                <a:latin typeface="Times New Roman" panose="02020603050405020304" pitchFamily="18" charset="0"/>
                <a:cs typeface="Times New Roman" panose="02020603050405020304" pitchFamily="18" charset="0"/>
              </a:rPr>
              <a:t>n Quốc</a:t>
            </a:r>
            <a:endParaRPr lang="en-US" altLang="en-US" sz="2900"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Char char="-"/>
            </a:pPr>
            <a:r>
              <a:rPr lang="en-US" altLang="en-US" sz="2900" dirty="0">
                <a:solidFill>
                  <a:srgbClr val="3B4A1F"/>
                </a:solidFill>
                <a:latin typeface="Times New Roman" panose="02020603050405020304" pitchFamily="18" charset="0"/>
                <a:cs typeface="Times New Roman" panose="02020603050405020304" pitchFamily="18" charset="0"/>
              </a:rPr>
              <a:t> B19</a:t>
            </a:r>
            <a:r>
              <a:rPr lang="en-US" altLang="en-US" sz="2900" dirty="0">
                <a:solidFill>
                  <a:srgbClr val="76943D"/>
                </a:solidFill>
                <a:latin typeface="Times New Roman" panose="02020603050405020304" pitchFamily="18" charset="0"/>
                <a:cs typeface="Times New Roman" panose="02020603050405020304" pitchFamily="18" charset="0"/>
              </a:rPr>
              <a:t>: </a:t>
            </a:r>
            <a:r>
              <a:rPr lang="en-US" altLang="en-US" sz="2900" i="1" dirty="0">
                <a:solidFill>
                  <a:srgbClr val="101BF4"/>
                </a:solidFill>
                <a:latin typeface="Times New Roman" panose="02020603050405020304" pitchFamily="18" charset="0"/>
                <a:cs typeface="Times New Roman" panose="02020603050405020304" pitchFamily="18" charset="0"/>
              </a:rPr>
              <a:t>NĐ 150/2017: </a:t>
            </a:r>
            <a:r>
              <a:rPr lang="en-US" altLang="en-US" sz="2900" dirty="0">
                <a:solidFill>
                  <a:srgbClr val="101BF4"/>
                </a:solidFill>
                <a:latin typeface="Times New Roman" panose="02020603050405020304" pitchFamily="18" charset="0"/>
                <a:cs typeface="Times New Roman" panose="02020603050405020304" pitchFamily="18" charset="0"/>
              </a:rPr>
              <a:t>Biểu thuế VN – Liên Minh Á-ÂU</a:t>
            </a:r>
            <a:endParaRPr lang="en-US" altLang="en-US" sz="2900"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3010"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3011" name="Rectangle 2"/>
          <p:cNvSpPr/>
          <p:nvPr/>
        </p:nvSpPr>
        <p:spPr>
          <a:xfrm>
            <a:off x="428625" y="908050"/>
            <a:ext cx="8286750" cy="895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4. Miễn thuế xuất khẩu, thuế nhập khẩu (Điều 16 Luật thuế XNK</a:t>
            </a:r>
            <a:endParaRPr lang="en-US" altLang="en-US" sz="2900" b="1" dirty="0">
              <a:solidFill>
                <a:srgbClr val="FF0000"/>
              </a:solidFill>
              <a:latin typeface="Times New Roman" panose="02020603050405020304" pitchFamily="18" charset="0"/>
              <a:ea typeface="Times New Roman" panose="02020603050405020304" pitchFamily="18" charset="0"/>
            </a:endParaRPr>
          </a:p>
        </p:txBody>
      </p:sp>
      <p:sp>
        <p:nvSpPr>
          <p:cNvPr id="43012" name="Rectangle 3"/>
          <p:cNvSpPr/>
          <p:nvPr/>
        </p:nvSpPr>
        <p:spPr>
          <a:xfrm>
            <a:off x="285750" y="1960563"/>
            <a:ext cx="8643938" cy="15144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110000"/>
              </a:lnSpc>
              <a:spcBef>
                <a:spcPct val="0"/>
              </a:spcBef>
              <a:buClrTx/>
              <a:buFontTx/>
              <a:buNone/>
            </a:pPr>
            <a:r>
              <a:rPr lang="vi-VN" altLang="en-US" dirty="0">
                <a:solidFill>
                  <a:srgbClr val="101BF4"/>
                </a:solidFill>
                <a:latin typeface="Times New Roman" panose="02020603050405020304" pitchFamily="18" charset="0"/>
                <a:cs typeface="Times New Roman" panose="02020603050405020304" pitchFamily="18" charset="0"/>
              </a:rPr>
              <a:t>1.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a:t>
            </a:r>
            <a:r>
              <a:rPr lang="nb-NO" altLang="en-US" dirty="0">
                <a:solidFill>
                  <a:srgbClr val="101BF4"/>
                </a:solidFill>
                <a:latin typeface="Times New Roman" panose="02020603050405020304" pitchFamily="18" charset="0"/>
                <a:cs typeface="Times New Roman" panose="02020603050405020304" pitchFamily="18" charset="0"/>
              </a:rPr>
              <a:t>hóa XK, NK</a:t>
            </a:r>
            <a:r>
              <a:rPr lang="vi-VN" altLang="en-US" dirty="0">
                <a:solidFill>
                  <a:srgbClr val="101BF4"/>
                </a:solidFill>
                <a:latin typeface="Times New Roman" panose="02020603050405020304" pitchFamily="18" charset="0"/>
                <a:cs typeface="Times New Roman" panose="02020603050405020304" pitchFamily="18" charset="0"/>
              </a:rPr>
              <a:t> của tổ chức, cá nhân nước ngo</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i được hưởng quyền ưu đãi, miễn trừ tại V</a:t>
            </a:r>
            <a:r>
              <a:rPr lang="en-US" altLang="en-US" dirty="0">
                <a:solidFill>
                  <a:srgbClr val="101BF4"/>
                </a:solidFill>
                <a:latin typeface="Times New Roman" panose="02020603050405020304" pitchFamily="18" charset="0"/>
                <a:cs typeface="Times New Roman" panose="02020603050405020304" pitchFamily="18" charset="0"/>
              </a:rPr>
              <a:t>N </a:t>
            </a:r>
            <a:r>
              <a:rPr lang="vi-VN" altLang="en-US" dirty="0">
                <a:solidFill>
                  <a:srgbClr val="101BF4"/>
                </a:solidFill>
                <a:latin typeface="Times New Roman" panose="02020603050405020304" pitchFamily="18" charset="0"/>
                <a:cs typeface="Times New Roman" panose="02020603050405020304" pitchFamily="18" charset="0"/>
              </a:rPr>
              <a:t>trong định mức phù hợp với Điều ước quốc tế</a:t>
            </a:r>
            <a:endParaRPr lang="nl-NL" altLang="en-US" dirty="0">
              <a:solidFill>
                <a:srgbClr val="101BF4"/>
              </a:solidFill>
              <a:latin typeface="Times New Roman" panose="02020603050405020304" pitchFamily="18" charset="0"/>
              <a:ea typeface="Times New Roman" panose="02020603050405020304" pitchFamily="18" charset="0"/>
            </a:endParaRPr>
          </a:p>
        </p:txBody>
      </p:sp>
      <p:sp>
        <p:nvSpPr>
          <p:cNvPr id="43013" name="Rectangle 4"/>
          <p:cNvSpPr/>
          <p:nvPr/>
        </p:nvSpPr>
        <p:spPr>
          <a:xfrm>
            <a:off x="357188" y="3571875"/>
            <a:ext cx="8501062" cy="1384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2.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trong tiêu chuẩn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nh lý miễn thuế của người xuất cảnh, nhập cảnh;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a:t>
            </a:r>
            <a:r>
              <a:rPr lang="nb-NO" altLang="en-US" dirty="0">
                <a:solidFill>
                  <a:srgbClr val="101BF4"/>
                </a:solidFill>
                <a:latin typeface="Times New Roman" panose="02020603050405020304" pitchFamily="18" charset="0"/>
                <a:cs typeface="Times New Roman" panose="02020603050405020304" pitchFamily="18" charset="0"/>
              </a:rPr>
              <a:t>hóa </a:t>
            </a:r>
            <a:r>
              <a:rPr lang="vi-VN" altLang="en-US" dirty="0">
                <a:solidFill>
                  <a:srgbClr val="101BF4"/>
                </a:solidFill>
                <a:latin typeface="Times New Roman" panose="02020603050405020304" pitchFamily="18" charset="0"/>
                <a:cs typeface="Times New Roman" panose="02020603050405020304" pitchFamily="18" charset="0"/>
              </a:rPr>
              <a:t>nhập khẩu để bán tại cửa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miễn thuế.</a:t>
            </a:r>
            <a:endParaRPr lang="en-US" altLang="en-US" dirty="0">
              <a:solidFill>
                <a:srgbClr val="101BF4"/>
              </a:solidFill>
              <a:latin typeface="Times New Roman" panose="02020603050405020304" pitchFamily="18" charset="0"/>
              <a:ea typeface="Times New Roman" panose="02020603050405020304" pitchFamily="18" charset="0"/>
            </a:endParaRPr>
          </a:p>
        </p:txBody>
      </p:sp>
      <p:sp>
        <p:nvSpPr>
          <p:cNvPr id="43014" name="Rectangle 5"/>
          <p:cNvSpPr/>
          <p:nvPr/>
        </p:nvSpPr>
        <p:spPr>
          <a:xfrm>
            <a:off x="357188" y="5187950"/>
            <a:ext cx="8501062" cy="1384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3. </a:t>
            </a:r>
            <a:r>
              <a:rPr lang="vi-VN" altLang="en-US" dirty="0">
                <a:solidFill>
                  <a:srgbClr val="101BF4"/>
                </a:solidFill>
                <a:latin typeface="Times New Roman" panose="02020603050405020304" pitchFamily="18" charset="0"/>
                <a:cs typeface="Times New Roman" panose="02020603050405020304" pitchFamily="18" charset="0"/>
              </a:rPr>
              <a:t>T</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i sản di chuyển, qu</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 biếu, qu</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 tặng trong định mức của tổ chức, cá nhân nước ngo</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i cho tổ chức, cá nhân Việt Nam hoặc ngược lại</a:t>
            </a:r>
            <a:endParaRPr lang="en-US" altLang="en-US"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4"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4035" name="Rectangle 2"/>
          <p:cNvSpPr/>
          <p:nvPr/>
        </p:nvSpPr>
        <p:spPr>
          <a:xfrm>
            <a:off x="428625" y="908050"/>
            <a:ext cx="8286750" cy="895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4. Miễn thuế xuất khẩu, thuế nhập khẩu (Điều 16 Luật thuế XNK</a:t>
            </a:r>
            <a:endParaRPr lang="en-US" altLang="en-US" sz="2900" b="1" dirty="0">
              <a:solidFill>
                <a:srgbClr val="FF0000"/>
              </a:solidFill>
              <a:latin typeface="Times New Roman" panose="02020603050405020304" pitchFamily="18" charset="0"/>
              <a:ea typeface="Times New Roman" panose="02020603050405020304" pitchFamily="18" charset="0"/>
            </a:endParaRPr>
          </a:p>
        </p:txBody>
      </p:sp>
      <p:sp>
        <p:nvSpPr>
          <p:cNvPr id="44036" name="Rectangle 6"/>
          <p:cNvSpPr/>
          <p:nvPr/>
        </p:nvSpPr>
        <p:spPr>
          <a:xfrm>
            <a:off x="285750" y="1901825"/>
            <a:ext cx="8643938" cy="9540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4. </a:t>
            </a:r>
            <a:r>
              <a:rPr lang="vi-VN" altLang="en-US" dirty="0">
                <a:solidFill>
                  <a:srgbClr val="101BF4"/>
                </a:solidFill>
                <a:latin typeface="Times New Roman" panose="02020603050405020304" pitchFamily="18" charset="0"/>
                <a:cs typeface="Times New Roman" panose="02020603050405020304" pitchFamily="18" charset="0"/>
              </a:rPr>
              <a:t>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mua bán, trao đổi </a:t>
            </a:r>
            <a:r>
              <a:rPr lang="nb-NO" altLang="en-US" dirty="0">
                <a:solidFill>
                  <a:srgbClr val="101BF4"/>
                </a:solidFill>
                <a:latin typeface="Times New Roman" panose="02020603050405020304" pitchFamily="18" charset="0"/>
                <a:cs typeface="Times New Roman" panose="02020603050405020304" pitchFamily="18" charset="0"/>
              </a:rPr>
              <a:t>qua biên giới </a:t>
            </a:r>
            <a:r>
              <a:rPr lang="vi-VN" altLang="en-US" dirty="0">
                <a:solidFill>
                  <a:srgbClr val="101BF4"/>
                </a:solidFill>
                <a:latin typeface="Times New Roman" panose="02020603050405020304" pitchFamily="18" charset="0"/>
                <a:cs typeface="Times New Roman" panose="02020603050405020304" pitchFamily="18" charset="0"/>
              </a:rPr>
              <a:t>của cư dân biên giới thuộc Danh Mục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v</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 trong định mức </a:t>
            </a:r>
            <a:endParaRPr lang="en-US" altLang="en-US" dirty="0">
              <a:solidFill>
                <a:srgbClr val="101BF4"/>
              </a:solidFill>
              <a:latin typeface="Times New Roman" panose="02020603050405020304" pitchFamily="18" charset="0"/>
              <a:ea typeface="Times New Roman" panose="02020603050405020304" pitchFamily="18" charset="0"/>
            </a:endParaRPr>
          </a:p>
        </p:txBody>
      </p:sp>
      <p:sp>
        <p:nvSpPr>
          <p:cNvPr id="44037" name="Rectangle 7"/>
          <p:cNvSpPr/>
          <p:nvPr/>
        </p:nvSpPr>
        <p:spPr>
          <a:xfrm>
            <a:off x="357188" y="2924175"/>
            <a:ext cx="8358187" cy="9540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5. </a:t>
            </a:r>
            <a:r>
              <a:rPr lang="vi-VN" altLang="en-US" dirty="0">
                <a:solidFill>
                  <a:srgbClr val="101BF4"/>
                </a:solidFill>
                <a:latin typeface="Times New Roman" panose="02020603050405020304" pitchFamily="18" charset="0"/>
                <a:cs typeface="Times New Roman" panose="02020603050405020304" pitchFamily="18" charset="0"/>
              </a:rPr>
              <a:t>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được miễn thuế xuất khẩu, thuế nhập khẩu theo Điều ước quốc tế </a:t>
            </a:r>
            <a:endParaRPr lang="en-US" altLang="en-US" dirty="0">
              <a:solidFill>
                <a:srgbClr val="101BF4"/>
              </a:solidFill>
              <a:latin typeface="Times New Roman" panose="02020603050405020304" pitchFamily="18" charset="0"/>
              <a:ea typeface="Times New Roman" panose="02020603050405020304" pitchFamily="18" charset="0"/>
            </a:endParaRPr>
          </a:p>
        </p:txBody>
      </p:sp>
      <p:sp>
        <p:nvSpPr>
          <p:cNvPr id="44038" name="Rectangle 8"/>
          <p:cNvSpPr/>
          <p:nvPr/>
        </p:nvSpPr>
        <p:spPr>
          <a:xfrm>
            <a:off x="357188" y="4021138"/>
            <a:ext cx="8429625" cy="24320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6. </a:t>
            </a:r>
            <a:r>
              <a:rPr lang="vi-VN" altLang="en-US" dirty="0">
                <a:solidFill>
                  <a:srgbClr val="101BF4"/>
                </a:solidFill>
                <a:latin typeface="Times New Roman" panose="02020603050405020304" pitchFamily="18" charset="0"/>
                <a:cs typeface="Times New Roman" panose="02020603050405020304" pitchFamily="18" charset="0"/>
              </a:rPr>
              <a:t>Nguyên liệu, vật tư, linh kiện nhập khẩu để gia công</a:t>
            </a:r>
            <a:r>
              <a:rPr lang="en-US" altLang="en-US" dirty="0">
                <a:solidFill>
                  <a:srgbClr val="101BF4"/>
                </a:solidFill>
                <a:latin typeface="Times New Roman" panose="02020603050405020304" pitchFamily="18" charset="0"/>
                <a:cs typeface="Times New Roman" panose="02020603050405020304" pitchFamily="18" charset="0"/>
              </a:rPr>
              <a:t>,</a:t>
            </a:r>
            <a:r>
              <a:rPr lang="vi-VN" altLang="en-US" dirty="0">
                <a:solidFill>
                  <a:srgbClr val="101BF4"/>
                </a:solidFill>
                <a:latin typeface="Times New Roman" panose="02020603050405020304" pitchFamily="18" charset="0"/>
                <a:cs typeface="Times New Roman" panose="02020603050405020304" pitchFamily="18" charset="0"/>
              </a:rPr>
              <a:t> sản phẩm </a:t>
            </a:r>
            <a:r>
              <a:rPr lang="en-US" altLang="en-US" dirty="0">
                <a:solidFill>
                  <a:srgbClr val="101BF4"/>
                </a:solidFill>
                <a:latin typeface="Times New Roman" panose="02020603050405020304" pitchFamily="18" charset="0"/>
                <a:cs typeface="Times New Roman" panose="02020603050405020304" pitchFamily="18" charset="0"/>
              </a:rPr>
              <a:t>gia công </a:t>
            </a:r>
            <a:r>
              <a:rPr lang="vi-VN" altLang="en-US" dirty="0">
                <a:solidFill>
                  <a:srgbClr val="101BF4"/>
                </a:solidFill>
                <a:latin typeface="Times New Roman" panose="02020603050405020304" pitchFamily="18" charset="0"/>
                <a:cs typeface="Times New Roman" panose="02020603050405020304" pitchFamily="18" charset="0"/>
              </a:rPr>
              <a:t>xuất khẩu</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a:spcBef>
                <a:spcPct val="0"/>
              </a:spcBef>
              <a:buClrTx/>
              <a:buFontTx/>
              <a:buNone/>
            </a:pPr>
            <a:r>
              <a:rPr lang="en-US" altLang="en-US" sz="2400" dirty="0">
                <a:solidFill>
                  <a:srgbClr val="101BF4"/>
                </a:solidFill>
                <a:latin typeface="Times New Roman" panose="02020603050405020304" pitchFamily="18" charset="0"/>
                <a:cs typeface="Times New Roman" panose="02020603050405020304" pitchFamily="18" charset="0"/>
              </a:rPr>
              <a:t>	Trường hợp sản phẩm gia công XK được sản xuất từ nguyên liệu, vật tư trong nước có thuế XK thì khi XK phải khai chịu thuế đối với phần trị giá nguyên liệu, vật tư trong nước cấu th</a:t>
            </a:r>
            <a:r>
              <a:rPr lang="en-US" altLang="en-US" sz="2400" dirty="0">
                <a:solidFill>
                  <a:srgbClr val="101BF4"/>
                </a:solidFill>
                <a:latin typeface="Times New Roman" panose="02020603050405020304" pitchFamily="18" charset="0"/>
                <a:ea typeface="Times New Roman" panose="02020603050405020304" pitchFamily="18" charset="0"/>
              </a:rPr>
              <a:t>à</a:t>
            </a:r>
            <a:r>
              <a:rPr lang="en-US" altLang="en-US" sz="2400" dirty="0">
                <a:solidFill>
                  <a:srgbClr val="101BF4"/>
                </a:solidFill>
                <a:latin typeface="Times New Roman" panose="02020603050405020304" pitchFamily="18" charset="0"/>
                <a:cs typeface="Times New Roman" panose="02020603050405020304" pitchFamily="18" charset="0"/>
              </a:rPr>
              <a:t>nh trong sản phẩm XK theo thuế suất của nguyên liệu, vật tư</a:t>
            </a:r>
            <a:endParaRPr lang="en-US" altLang="en-US" sz="2400"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5058"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5059" name="Rectangle 2"/>
          <p:cNvSpPr/>
          <p:nvPr/>
        </p:nvSpPr>
        <p:spPr>
          <a:xfrm>
            <a:off x="428625" y="908050"/>
            <a:ext cx="8286750" cy="895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4. Miễn thuế xuất khẩu, thuế nhập khẩu (Điều 16 Luật thuế XNK</a:t>
            </a:r>
            <a:endParaRPr lang="en-US" altLang="en-US" sz="2900" b="1" dirty="0">
              <a:solidFill>
                <a:srgbClr val="FF0000"/>
              </a:solidFill>
              <a:latin typeface="Times New Roman" panose="02020603050405020304" pitchFamily="18" charset="0"/>
              <a:ea typeface="Times New Roman" panose="02020603050405020304" pitchFamily="18" charset="0"/>
            </a:endParaRPr>
          </a:p>
        </p:txBody>
      </p:sp>
      <p:sp>
        <p:nvSpPr>
          <p:cNvPr id="45060" name="Rectangle 1"/>
          <p:cNvSpPr/>
          <p:nvPr/>
        </p:nvSpPr>
        <p:spPr>
          <a:xfrm>
            <a:off x="357188" y="2924175"/>
            <a:ext cx="8501062" cy="1385888"/>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8. </a:t>
            </a:r>
            <a:r>
              <a:rPr lang="vi-VN" altLang="en-US" dirty="0">
                <a:solidFill>
                  <a:srgbClr val="101BF4"/>
                </a:solidFill>
                <a:latin typeface="Times New Roman" panose="02020603050405020304" pitchFamily="18" charset="0"/>
                <a:cs typeface="Times New Roman" panose="02020603050405020304" pitchFamily="18" charset="0"/>
              </a:rPr>
              <a:t>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sản xuất, gia công, tái chế, lắp ráp tại khu phi thuế quan không sử dụng nguyên liệu, linh kiện nhập khẩu từ nước ngo</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i khi </a:t>
            </a:r>
            <a:r>
              <a:rPr lang="en-US" altLang="en-US" dirty="0">
                <a:solidFill>
                  <a:srgbClr val="101BF4"/>
                </a:solidFill>
                <a:latin typeface="Times New Roman" panose="02020603050405020304" pitchFamily="18" charset="0"/>
                <a:cs typeface="Times New Roman" panose="02020603050405020304" pitchFamily="18" charset="0"/>
              </a:rPr>
              <a:t>NK</a:t>
            </a:r>
            <a:r>
              <a:rPr lang="vi-VN" altLang="en-US" dirty="0">
                <a:solidFill>
                  <a:srgbClr val="101BF4"/>
                </a:solidFill>
                <a:latin typeface="Times New Roman" panose="02020603050405020304" pitchFamily="18" charset="0"/>
                <a:cs typeface="Times New Roman" panose="02020603050405020304" pitchFamily="18" charset="0"/>
              </a:rPr>
              <a:t> v</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o thị trường trong nước.</a:t>
            </a:r>
            <a:endParaRPr lang="vi-VN" altLang="en-US" dirty="0">
              <a:solidFill>
                <a:srgbClr val="101BF4"/>
              </a:solidFill>
              <a:latin typeface="Times New Roman" panose="02020603050405020304" pitchFamily="18" charset="0"/>
              <a:ea typeface="Times New Roman" panose="02020603050405020304" pitchFamily="18" charset="0"/>
            </a:endParaRPr>
          </a:p>
        </p:txBody>
      </p:sp>
      <p:sp>
        <p:nvSpPr>
          <p:cNvPr id="45061" name="Rectangle 6"/>
          <p:cNvSpPr/>
          <p:nvPr/>
        </p:nvSpPr>
        <p:spPr>
          <a:xfrm>
            <a:off x="357188" y="4508500"/>
            <a:ext cx="8572500" cy="9540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9. </a:t>
            </a:r>
            <a:r>
              <a:rPr lang="vi-VN" altLang="en-US" dirty="0">
                <a:solidFill>
                  <a:srgbClr val="101BF4"/>
                </a:solidFill>
                <a:latin typeface="Times New Roman" panose="02020603050405020304" pitchFamily="18" charset="0"/>
                <a:cs typeface="Times New Roman" panose="02020603050405020304" pitchFamily="18" charset="0"/>
              </a:rPr>
              <a:t>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tạm nhập, tái xuất, tạm xuất, tái nhập để tổ chức hoặc tham dự hội chợ, triển lãm, giới thiệu sản phẩm</a:t>
            </a:r>
            <a:endParaRPr lang="en-US" altLang="en-US" dirty="0">
              <a:solidFill>
                <a:srgbClr val="101BF4"/>
              </a:solidFill>
              <a:latin typeface="Times New Roman" panose="02020603050405020304" pitchFamily="18" charset="0"/>
              <a:ea typeface="Times New Roman" panose="02020603050405020304" pitchFamily="18" charset="0"/>
            </a:endParaRPr>
          </a:p>
        </p:txBody>
      </p:sp>
      <p:sp>
        <p:nvSpPr>
          <p:cNvPr id="45062" name="Rectangle 7"/>
          <p:cNvSpPr/>
          <p:nvPr/>
        </p:nvSpPr>
        <p:spPr>
          <a:xfrm>
            <a:off x="357188" y="5715000"/>
            <a:ext cx="8501062" cy="9540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10. </a:t>
            </a:r>
            <a:r>
              <a:rPr lang="vi-VN" altLang="en-US" dirty="0">
                <a:solidFill>
                  <a:srgbClr val="101BF4"/>
                </a:solidFill>
                <a:latin typeface="Times New Roman" panose="02020603050405020304" pitchFamily="18" charset="0"/>
                <a:cs typeface="Times New Roman" panose="02020603050405020304" pitchFamily="18" charset="0"/>
              </a:rPr>
              <a:t>Máy móc, thiết bị, linh kiện, phụ tùng tạm nhập để thay thế, sửa chữa t</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u biển, t</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u bay nước ngo</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i </a:t>
            </a:r>
            <a:endParaRPr lang="en-US" altLang="en-US" dirty="0">
              <a:solidFill>
                <a:srgbClr val="101BF4"/>
              </a:solidFill>
              <a:latin typeface="Times New Roman" panose="02020603050405020304" pitchFamily="18" charset="0"/>
              <a:ea typeface="Times New Roman" panose="02020603050405020304" pitchFamily="18" charset="0"/>
            </a:endParaRPr>
          </a:p>
        </p:txBody>
      </p:sp>
      <p:sp>
        <p:nvSpPr>
          <p:cNvPr id="45063" name="Rectangle 9"/>
          <p:cNvSpPr/>
          <p:nvPr/>
        </p:nvSpPr>
        <p:spPr>
          <a:xfrm>
            <a:off x="323850" y="1898650"/>
            <a:ext cx="8358188" cy="9540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a:spcBef>
                <a:spcPct val="0"/>
              </a:spcBef>
              <a:buClrTx/>
              <a:buFontTx/>
              <a:buNone/>
            </a:pPr>
            <a:r>
              <a:rPr lang="vi-VN" altLang="en-US" dirty="0">
                <a:solidFill>
                  <a:srgbClr val="101BF4"/>
                </a:solidFill>
                <a:latin typeface="Times New Roman" panose="02020603050405020304" pitchFamily="18" charset="0"/>
                <a:cs typeface="Times New Roman" panose="02020603050405020304" pitchFamily="18" charset="0"/>
              </a:rPr>
              <a:t>7. Nguyên liệu, vật tư, linh kiện nhập khẩu để sản xuất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xuất khẩu</a:t>
            </a:r>
            <a:endParaRPr lang="en-US" altLang="en-US"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8"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TỔNG QUAN VỀ THUẾ</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9219" name="Rectangle 2"/>
          <p:cNvSpPr/>
          <p:nvPr/>
        </p:nvSpPr>
        <p:spPr>
          <a:xfrm>
            <a:off x="323850" y="1460500"/>
            <a:ext cx="3816350" cy="39846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pPr>
            <a:r>
              <a:rPr lang="en-US" altLang="en-US" sz="2900" b="1" dirty="0">
                <a:solidFill>
                  <a:srgbClr val="FF0000"/>
                </a:solidFill>
                <a:latin typeface="Times New Roman" panose="02020603050405020304" pitchFamily="18" charset="0"/>
                <a:cs typeface="Times New Roman" panose="02020603050405020304" pitchFamily="18" charset="0"/>
              </a:rPr>
              <a:t> Vai trò của Thuế</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b="1" dirty="0">
                <a:latin typeface="Times New Roman" panose="02020603050405020304" pitchFamily="18" charset="0"/>
                <a:cs typeface="Times New Roman" panose="02020603050405020304" pitchFamily="18" charset="0"/>
              </a:rPr>
              <a:t> </a:t>
            </a:r>
            <a:endParaRPr lang="en-US" altLang="en-US" b="1" dirty="0">
              <a:latin typeface="Times New Roman" panose="02020603050405020304" pitchFamily="18" charset="0"/>
              <a:cs typeface="Times New Roman" panose="02020603050405020304" pitchFamily="18" charset="0"/>
            </a:endParaRPr>
          </a:p>
          <a:p>
            <a:pPr marL="0" lvl="0" indent="0" algn="just" eaLnBrk="1" hangingPunct="1">
              <a:lnSpc>
                <a:spcPct val="115000"/>
              </a:lnSpc>
              <a:spcBef>
                <a:spcPct val="10000"/>
              </a:spcBef>
              <a:buClrTx/>
              <a:buFontTx/>
              <a:buNone/>
            </a:pPr>
            <a:r>
              <a:rPr lang="en-US" altLang="en-US" dirty="0">
                <a:solidFill>
                  <a:srgbClr val="101BF4"/>
                </a:solidFill>
                <a:latin typeface="Times New Roman" panose="02020603050405020304" pitchFamily="18" charset="0"/>
              </a:rPr>
              <a:t>- Là nguồn thu chủ yếu của ngân sách (90%);</a:t>
            </a:r>
            <a:endParaRPr lang="en-US" altLang="en-US" dirty="0">
              <a:solidFill>
                <a:srgbClr val="101BF4"/>
              </a:solidFill>
              <a:latin typeface="Times New Roman" panose="02020603050405020304" pitchFamily="18" charset="0"/>
            </a:endParaRPr>
          </a:p>
          <a:p>
            <a:pPr marL="0" lvl="0" indent="0" eaLnBrk="1" hangingPunct="1">
              <a:lnSpc>
                <a:spcPct val="115000"/>
              </a:lnSpc>
              <a:spcBef>
                <a:spcPct val="10000"/>
              </a:spcBef>
              <a:buClrTx/>
              <a:buFontTx/>
              <a:buChar char="-"/>
            </a:pPr>
            <a:r>
              <a:rPr lang="en-US" altLang="en-US" dirty="0">
                <a:solidFill>
                  <a:srgbClr val="101BF4"/>
                </a:solidFill>
                <a:latin typeface="Times New Roman" panose="02020603050405020304" pitchFamily="18" charset="0"/>
              </a:rPr>
              <a:t>Công cụ quản lý và điều tiết vĩ mô nền kinh tế;</a:t>
            </a:r>
            <a:endParaRPr lang="en-US" altLang="en-US" dirty="0">
              <a:solidFill>
                <a:srgbClr val="101BF4"/>
              </a:solidFill>
              <a:latin typeface="Times New Roman" panose="02020603050405020304" pitchFamily="18" charset="0"/>
            </a:endParaRPr>
          </a:p>
          <a:p>
            <a:pPr marL="0" lvl="0" indent="0" eaLnBrk="1" hangingPunct="1">
              <a:lnSpc>
                <a:spcPct val="115000"/>
              </a:lnSpc>
              <a:spcBef>
                <a:spcPct val="10000"/>
              </a:spcBef>
              <a:buClrTx/>
              <a:buFontTx/>
              <a:buChar char="-"/>
            </a:pPr>
            <a:r>
              <a:rPr lang="en-US" altLang="en-US" dirty="0">
                <a:solidFill>
                  <a:srgbClr val="101BF4"/>
                </a:solidFill>
                <a:latin typeface="Times New Roman" panose="02020603050405020304" pitchFamily="18" charset="0"/>
              </a:rPr>
              <a:t>Góp phần bảo đảm bình đẳng (điều tiết thu nhập)</a:t>
            </a:r>
            <a:endParaRPr lang="en-US" altLang="en-US" dirty="0">
              <a:solidFill>
                <a:srgbClr val="101BF4"/>
              </a:solidFill>
              <a:latin typeface="Times New Roman" panose="02020603050405020304" pitchFamily="18" charset="0"/>
            </a:endParaRPr>
          </a:p>
        </p:txBody>
      </p:sp>
      <p:pic>
        <p:nvPicPr>
          <p:cNvPr id="9220" name="Picture 4" descr="images656254_2010.11.25.04.09.01dreamstimescale_cartoon9921102_std.jpg"/>
          <p:cNvPicPr>
            <a:picLocks noChangeAspect="1"/>
          </p:cNvPicPr>
          <p:nvPr/>
        </p:nvPicPr>
        <p:blipFill>
          <a:blip r:embed="rId1"/>
          <a:stretch>
            <a:fillRect/>
          </a:stretch>
        </p:blipFill>
        <p:spPr>
          <a:xfrm>
            <a:off x="4284663" y="2492375"/>
            <a:ext cx="4567237" cy="4114800"/>
          </a:xfrm>
          <a:prstGeom prst="rect">
            <a:avLst/>
          </a:prstGeom>
          <a:noFill/>
          <a:ln w="9525">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6082"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6083" name="Rectangle 2"/>
          <p:cNvSpPr/>
          <p:nvPr/>
        </p:nvSpPr>
        <p:spPr>
          <a:xfrm>
            <a:off x="428625" y="908050"/>
            <a:ext cx="8286750" cy="895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4. Miễn thuế xuất khẩu, thuế nhập khẩu (Điều 16 Luật thuế XNK</a:t>
            </a:r>
            <a:endParaRPr lang="en-US" altLang="en-US" sz="2900" b="1" dirty="0">
              <a:solidFill>
                <a:srgbClr val="FF0000"/>
              </a:solidFill>
              <a:latin typeface="Times New Roman" panose="02020603050405020304" pitchFamily="18" charset="0"/>
              <a:ea typeface="Times New Roman" panose="02020603050405020304" pitchFamily="18" charset="0"/>
            </a:endParaRPr>
          </a:p>
        </p:txBody>
      </p:sp>
      <p:sp>
        <p:nvSpPr>
          <p:cNvPr id="46084" name="Rectangle 1"/>
          <p:cNvSpPr/>
          <p:nvPr/>
        </p:nvSpPr>
        <p:spPr>
          <a:xfrm>
            <a:off x="214313" y="1928813"/>
            <a:ext cx="8501062" cy="954087"/>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11. </a:t>
            </a:r>
            <a:r>
              <a:rPr lang="vi-VN" altLang="en-US" dirty="0">
                <a:solidFill>
                  <a:srgbClr val="101BF4"/>
                </a:solidFill>
                <a:latin typeface="Times New Roman" panose="02020603050405020304" pitchFamily="18" charset="0"/>
                <a:cs typeface="Times New Roman" panose="02020603050405020304" pitchFamily="18" charset="0"/>
              </a:rPr>
              <a:t>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tạm nhập, tái xuất hoặc tạm xuất, tái nhập để bảo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nh, sửa chữa, thay thế;</a:t>
            </a:r>
            <a:endParaRPr lang="vi-VN" altLang="en-US" dirty="0">
              <a:solidFill>
                <a:srgbClr val="101BF4"/>
              </a:solidFill>
              <a:latin typeface="Times New Roman" panose="02020603050405020304" pitchFamily="18" charset="0"/>
              <a:ea typeface="Times New Roman" panose="02020603050405020304" pitchFamily="18" charset="0"/>
            </a:endParaRPr>
          </a:p>
        </p:txBody>
      </p:sp>
      <p:sp>
        <p:nvSpPr>
          <p:cNvPr id="46085" name="Rectangle 6"/>
          <p:cNvSpPr/>
          <p:nvPr/>
        </p:nvSpPr>
        <p:spPr>
          <a:xfrm>
            <a:off x="285750" y="2973388"/>
            <a:ext cx="8429625" cy="95408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12. </a:t>
            </a:r>
            <a:r>
              <a:rPr lang="vi-VN" altLang="en-US" dirty="0">
                <a:solidFill>
                  <a:srgbClr val="101BF4"/>
                </a:solidFill>
                <a:latin typeface="Times New Roman" panose="02020603050405020304" pitchFamily="18" charset="0"/>
                <a:cs typeface="Times New Roman" panose="02020603050405020304" pitchFamily="18" charset="0"/>
              </a:rPr>
              <a:t>Phương tiện quay vòng theo phương thức tạm nhập, tái xuất hoặc tạm xuất, tái nhập để chứa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a:t>
            </a:r>
            <a:endParaRPr lang="en-US" altLang="en-US" dirty="0">
              <a:solidFill>
                <a:srgbClr val="101BF4"/>
              </a:solidFill>
              <a:latin typeface="Times New Roman" panose="02020603050405020304" pitchFamily="18" charset="0"/>
              <a:ea typeface="Times New Roman" panose="02020603050405020304" pitchFamily="18" charset="0"/>
            </a:endParaRPr>
          </a:p>
        </p:txBody>
      </p:sp>
      <p:sp>
        <p:nvSpPr>
          <p:cNvPr id="46086" name="Rectangle 2"/>
          <p:cNvSpPr/>
          <p:nvPr/>
        </p:nvSpPr>
        <p:spPr>
          <a:xfrm>
            <a:off x="214313" y="4143375"/>
            <a:ext cx="8501062" cy="2246313"/>
          </a:xfrm>
          <a:prstGeom prst="rect">
            <a:avLst/>
          </a:prstGeom>
          <a:noFill/>
          <a:ln w="9525">
            <a:noFill/>
          </a:ln>
          <a:effectLst>
            <a:prstShdw prst="shdw12" dir="16200000">
              <a:schemeClr val="bg2">
                <a:alpha val="50000"/>
              </a:schemeClr>
            </a:prstShdw>
          </a:effectLst>
        </p:spPr>
        <p:txBody>
          <a:bodyPr anchor="ctr" anchorCtr="0">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13. </a:t>
            </a:r>
            <a:r>
              <a:rPr lang="vi-VN" altLang="en-US" dirty="0">
                <a:solidFill>
                  <a:srgbClr val="101BF4"/>
                </a:solidFill>
                <a:latin typeface="Times New Roman" panose="02020603050405020304" pitchFamily="18" charset="0"/>
                <a:cs typeface="Times New Roman" panose="02020603050405020304" pitchFamily="18" charset="0"/>
              </a:rPr>
              <a:t>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kinh doanh tạm nhập, tái xuất trong thời hạn tạm nhập, tái xuất (bao gồm cả thời gian gia hạn) được tổ chức tín dụng bảo lãnh hoặc đã đặt cọc một Khoản tiền tương đương số tiền thuế nhập khẩu của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tạm nhập, tái xuất.</a:t>
            </a:r>
            <a:endParaRPr lang="vi-VN" altLang="en-US"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7106"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7107" name="Rectangle 2"/>
          <p:cNvSpPr/>
          <p:nvPr/>
        </p:nvSpPr>
        <p:spPr>
          <a:xfrm>
            <a:off x="428625" y="908050"/>
            <a:ext cx="8286750" cy="895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4. Miễn thuế xuất khẩu, thuế nhập khẩu (Điều 16 Luật thuế XNK</a:t>
            </a:r>
            <a:endParaRPr lang="en-US" altLang="en-US" sz="2900" b="1" dirty="0">
              <a:solidFill>
                <a:srgbClr val="FF0000"/>
              </a:solidFill>
              <a:latin typeface="Times New Roman" panose="02020603050405020304" pitchFamily="18" charset="0"/>
              <a:ea typeface="Times New Roman" panose="02020603050405020304" pitchFamily="18" charset="0"/>
            </a:endParaRPr>
          </a:p>
        </p:txBody>
      </p:sp>
      <p:sp>
        <p:nvSpPr>
          <p:cNvPr id="47108" name="Rectangle 4"/>
          <p:cNvSpPr/>
          <p:nvPr/>
        </p:nvSpPr>
        <p:spPr>
          <a:xfrm>
            <a:off x="285750" y="2000250"/>
            <a:ext cx="8429625" cy="1384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14. </a:t>
            </a:r>
            <a:r>
              <a:rPr lang="vi-VN" altLang="en-US" dirty="0">
                <a:solidFill>
                  <a:srgbClr val="101BF4"/>
                </a:solidFill>
                <a:latin typeface="Times New Roman" panose="02020603050405020304" pitchFamily="18" charset="0"/>
                <a:cs typeface="Times New Roman" panose="02020603050405020304" pitchFamily="18" charset="0"/>
              </a:rPr>
              <a:t>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nhập khẩu để tạo t</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i sản cố định của đối tượng được hưởng ưu đãi đầu tư theo quy định của pháp luật về đầu tư</a:t>
            </a:r>
            <a:endParaRPr lang="en-US" altLang="en-US" dirty="0">
              <a:solidFill>
                <a:srgbClr val="101BF4"/>
              </a:solidFill>
              <a:latin typeface="Times New Roman" panose="02020603050405020304" pitchFamily="18" charset="0"/>
              <a:ea typeface="Times New Roman" panose="02020603050405020304" pitchFamily="18" charset="0"/>
            </a:endParaRPr>
          </a:p>
        </p:txBody>
      </p:sp>
      <p:sp>
        <p:nvSpPr>
          <p:cNvPr id="47109" name="Rectangle 6"/>
          <p:cNvSpPr/>
          <p:nvPr/>
        </p:nvSpPr>
        <p:spPr>
          <a:xfrm>
            <a:off x="357188" y="3500438"/>
            <a:ext cx="8501062" cy="95408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15. </a:t>
            </a:r>
            <a:r>
              <a:rPr lang="vi-VN" altLang="en-US" dirty="0">
                <a:solidFill>
                  <a:srgbClr val="101BF4"/>
                </a:solidFill>
                <a:latin typeface="Times New Roman" panose="02020603050405020304" pitchFamily="18" charset="0"/>
                <a:cs typeface="Times New Roman" panose="02020603050405020304" pitchFamily="18" charset="0"/>
              </a:rPr>
              <a:t>Giống cây trồng; giống vật nuôi; phân bón, thuốc bảo vệ thực vật trong nước chưa sản xuất được</a:t>
            </a:r>
            <a:endParaRPr lang="en-US" altLang="en-US" dirty="0">
              <a:solidFill>
                <a:srgbClr val="101BF4"/>
              </a:solidFill>
              <a:latin typeface="Times New Roman" panose="02020603050405020304" pitchFamily="18" charset="0"/>
              <a:ea typeface="Times New Roman" panose="02020603050405020304" pitchFamily="18" charset="0"/>
            </a:endParaRPr>
          </a:p>
        </p:txBody>
      </p:sp>
      <p:sp>
        <p:nvSpPr>
          <p:cNvPr id="47110" name="Rectangle 7"/>
          <p:cNvSpPr/>
          <p:nvPr/>
        </p:nvSpPr>
        <p:spPr>
          <a:xfrm>
            <a:off x="357188" y="4572000"/>
            <a:ext cx="8572500" cy="18161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16. </a:t>
            </a:r>
            <a:r>
              <a:rPr lang="vi-VN" altLang="en-US" dirty="0">
                <a:solidFill>
                  <a:srgbClr val="101BF4"/>
                </a:solidFill>
                <a:latin typeface="Times New Roman" panose="02020603050405020304" pitchFamily="18" charset="0"/>
                <a:cs typeface="Times New Roman" panose="02020603050405020304" pitchFamily="18" charset="0"/>
              </a:rPr>
              <a:t>Nguyên liệu, vật tư, linh kiện trong nước chưa sản xuất được nhập khẩu để sản xuất của dự án đầu tư thuộc danh Mục ng</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nh, nghề đặc biệt ưu đãi đầu tư hoặc địa b</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 có Điều kiện kinh tế - xã hội đặc biệt khó khăn</a:t>
            </a:r>
            <a:endParaRPr lang="en-US" altLang="en-US"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8130"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8131" name="Rectangle 2"/>
          <p:cNvSpPr/>
          <p:nvPr/>
        </p:nvSpPr>
        <p:spPr>
          <a:xfrm>
            <a:off x="428625" y="908050"/>
            <a:ext cx="8286750" cy="8953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4. Miễn thuế xuất khẩu, thuế nhập khẩu (Điều 16 Luật thuế XNK</a:t>
            </a:r>
            <a:endParaRPr lang="en-US" altLang="en-US" sz="2900" b="1" dirty="0">
              <a:solidFill>
                <a:srgbClr val="FF0000"/>
              </a:solidFill>
              <a:latin typeface="Times New Roman" panose="02020603050405020304" pitchFamily="18" charset="0"/>
              <a:ea typeface="Times New Roman" panose="02020603050405020304" pitchFamily="18" charset="0"/>
            </a:endParaRPr>
          </a:p>
        </p:txBody>
      </p:sp>
      <p:sp>
        <p:nvSpPr>
          <p:cNvPr id="48132" name="Rectangle 4"/>
          <p:cNvSpPr/>
          <p:nvPr/>
        </p:nvSpPr>
        <p:spPr>
          <a:xfrm>
            <a:off x="357188" y="1928813"/>
            <a:ext cx="8572500" cy="18161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17. </a:t>
            </a:r>
            <a:r>
              <a:rPr lang="vi-VN" altLang="en-US" dirty="0">
                <a:solidFill>
                  <a:srgbClr val="101BF4"/>
                </a:solidFill>
                <a:latin typeface="Times New Roman" panose="02020603050405020304" pitchFamily="18" charset="0"/>
                <a:cs typeface="Times New Roman" panose="02020603050405020304" pitchFamily="18" charset="0"/>
              </a:rPr>
              <a:t>Nguyên liệu, vật tư, linh kiện nhập khẩu trong nước chưa sản xuất được của dự án đầu tư để sản xuất, lắp ráp trang thiết bị y tế được ưu tiên nghiên cứu, chế tạo được miễn thuế nhập khẩu</a:t>
            </a:r>
            <a:endParaRPr lang="en-US" altLang="en-US" dirty="0">
              <a:solidFill>
                <a:srgbClr val="101BF4"/>
              </a:solidFill>
              <a:latin typeface="Times New Roman" panose="02020603050405020304" pitchFamily="18" charset="0"/>
              <a:ea typeface="Times New Roman" panose="02020603050405020304" pitchFamily="18" charset="0"/>
            </a:endParaRPr>
          </a:p>
        </p:txBody>
      </p:sp>
      <p:sp>
        <p:nvSpPr>
          <p:cNvPr id="48133" name="Rectangle 6"/>
          <p:cNvSpPr/>
          <p:nvPr/>
        </p:nvSpPr>
        <p:spPr>
          <a:xfrm>
            <a:off x="285750" y="3857625"/>
            <a:ext cx="8501063"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18. </a:t>
            </a:r>
            <a:r>
              <a:rPr lang="vi-VN" altLang="en-US" dirty="0">
                <a:solidFill>
                  <a:srgbClr val="101BF4"/>
                </a:solidFill>
                <a:latin typeface="Times New Roman" panose="02020603050405020304" pitchFamily="18" charset="0"/>
                <a:cs typeface="Times New Roman" panose="02020603050405020304" pitchFamily="18" charset="0"/>
              </a:rPr>
              <a:t>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nhập khẩu để phục vụ hoạt động dầu khí</a:t>
            </a:r>
            <a:endParaRPr lang="en-US" altLang="en-US" dirty="0">
              <a:solidFill>
                <a:srgbClr val="101BF4"/>
              </a:solidFill>
              <a:latin typeface="Times New Roman" panose="02020603050405020304" pitchFamily="18" charset="0"/>
              <a:ea typeface="Times New Roman" panose="02020603050405020304" pitchFamily="18" charset="0"/>
            </a:endParaRPr>
          </a:p>
        </p:txBody>
      </p:sp>
      <p:sp>
        <p:nvSpPr>
          <p:cNvPr id="48134" name="Rectangle 7"/>
          <p:cNvSpPr/>
          <p:nvPr/>
        </p:nvSpPr>
        <p:spPr>
          <a:xfrm>
            <a:off x="285750" y="4572000"/>
            <a:ext cx="8429625" cy="9540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19. </a:t>
            </a:r>
            <a:r>
              <a:rPr lang="vi-VN" altLang="en-US" dirty="0">
                <a:solidFill>
                  <a:srgbClr val="101BF4"/>
                </a:solidFill>
                <a:latin typeface="Times New Roman" panose="02020603050405020304" pitchFamily="18" charset="0"/>
                <a:cs typeface="Times New Roman" panose="02020603050405020304" pitchFamily="18" charset="0"/>
              </a:rPr>
              <a:t>Dự án, cơ sở đóng tàu thuộc danh Mục ng</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nh, nghề ưu đãi theo quy định của pháp luật về đầu tư </a:t>
            </a:r>
            <a:endParaRPr lang="en-US" altLang="en-US" dirty="0">
              <a:solidFill>
                <a:srgbClr val="101BF4"/>
              </a:solidFill>
              <a:latin typeface="Times New Roman" panose="02020603050405020304" pitchFamily="18" charset="0"/>
              <a:ea typeface="Times New Roman" panose="02020603050405020304" pitchFamily="18" charset="0"/>
            </a:endParaRPr>
          </a:p>
        </p:txBody>
      </p:sp>
      <p:sp>
        <p:nvSpPr>
          <p:cNvPr id="48135" name="Rectangle 8"/>
          <p:cNvSpPr/>
          <p:nvPr/>
        </p:nvSpPr>
        <p:spPr>
          <a:xfrm>
            <a:off x="285750" y="5572125"/>
            <a:ext cx="85725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20. </a:t>
            </a:r>
            <a:r>
              <a:rPr lang="vi-VN" altLang="en-US" dirty="0">
                <a:solidFill>
                  <a:srgbClr val="101BF4"/>
                </a:solidFill>
                <a:latin typeface="Times New Roman" panose="02020603050405020304" pitchFamily="18" charset="0"/>
                <a:cs typeface="Times New Roman" panose="02020603050405020304" pitchFamily="18" charset="0"/>
              </a:rPr>
              <a:t>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xuất khẩu, nhập khẩu để bảo vệ môi trường</a:t>
            </a:r>
            <a:endParaRPr lang="en-US" altLang="en-US" dirty="0">
              <a:solidFill>
                <a:srgbClr val="101BF4"/>
              </a:solidFill>
              <a:latin typeface="Times New Roman" panose="02020603050405020304" pitchFamily="18" charset="0"/>
              <a:ea typeface="Times New Roman" panose="02020603050405020304" pitchFamily="18" charset="0"/>
            </a:endParaRPr>
          </a:p>
        </p:txBody>
      </p:sp>
      <p:sp>
        <p:nvSpPr>
          <p:cNvPr id="48136" name="Rectangle 9"/>
          <p:cNvSpPr/>
          <p:nvPr/>
        </p:nvSpPr>
        <p:spPr>
          <a:xfrm>
            <a:off x="285750" y="6191250"/>
            <a:ext cx="8572500" cy="5238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21. </a:t>
            </a:r>
            <a:r>
              <a:rPr lang="vi-VN" altLang="en-US" dirty="0">
                <a:solidFill>
                  <a:srgbClr val="101BF4"/>
                </a:solidFill>
                <a:latin typeface="Times New Roman" panose="02020603050405020304" pitchFamily="18" charset="0"/>
                <a:cs typeface="Times New Roman" panose="02020603050405020304" pitchFamily="18" charset="0"/>
              </a:rPr>
              <a:t>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a:t>
            </a:r>
            <a:r>
              <a:rPr lang="en-US" altLang="en-US" dirty="0">
                <a:solidFill>
                  <a:srgbClr val="101BF4"/>
                </a:solidFill>
                <a:latin typeface="Times New Roman" panose="02020603050405020304" pitchFamily="18" charset="0"/>
                <a:cs typeface="Times New Roman" panose="02020603050405020304" pitchFamily="18" charset="0"/>
              </a:rPr>
              <a:t>khác</a:t>
            </a:r>
            <a:endParaRPr lang="en-US" altLang="en-US"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9154"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p:nvPr/>
        </p:nvSpPr>
        <p:spPr>
          <a:xfrm>
            <a:off x="428625" y="908050"/>
            <a:ext cx="8286750" cy="57404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4. Giảm thuế XK, NK (Điều 18 Luật thuế XNK):</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a:spcBef>
                <a:spcPts val="600"/>
              </a:spcBef>
              <a:buClrTx/>
              <a:buFontTx/>
              <a:buNone/>
            </a:pPr>
            <a:r>
              <a:rPr lang="vi-VN" altLang="en-US" dirty="0">
                <a:solidFill>
                  <a:srgbClr val="101BF4"/>
                </a:solidFill>
                <a:latin typeface="Times New Roman" panose="02020603050405020304" pitchFamily="18" charset="0"/>
                <a:cs typeface="Times New Roman" panose="02020603050405020304" pitchFamily="18" charset="0"/>
              </a:rPr>
              <a:t>1.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a:t>
            </a:r>
            <a:r>
              <a:rPr lang="en-US" altLang="en-US" dirty="0">
                <a:solidFill>
                  <a:srgbClr val="101BF4"/>
                </a:solidFill>
                <a:latin typeface="Times New Roman" panose="02020603050405020304" pitchFamily="18" charset="0"/>
                <a:cs typeface="Times New Roman" panose="02020603050405020304" pitchFamily="18" charset="0"/>
              </a:rPr>
              <a:t>hóa</a:t>
            </a:r>
            <a:r>
              <a:rPr lang="vi-VN" altLang="en-US" dirty="0">
                <a:solidFill>
                  <a:srgbClr val="101BF4"/>
                </a:solidFill>
                <a:latin typeface="Times New Roman" panose="02020603050405020304" pitchFamily="18" charset="0"/>
                <a:cs typeface="Times New Roman" panose="02020603050405020304" pitchFamily="18" charset="0"/>
              </a:rPr>
              <a:t> xuất khẩu, nhập khẩu đang trong quá trình giám sát của cơ quan hải quan nếu bị hư hỏng, mất mát được cơ quan, tổ chức có thẩm quyền giám định chứng nhận thì được giảm thuế. </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a:spcBef>
                <a:spcPts val="1200"/>
              </a:spcBef>
              <a:buClrTx/>
              <a:buFontTx/>
              <a:buNone/>
            </a:pPr>
            <a:r>
              <a:rPr lang="vi-VN" altLang="en-US" dirty="0">
                <a:solidFill>
                  <a:srgbClr val="101BF4"/>
                </a:solidFill>
                <a:latin typeface="Times New Roman" panose="02020603050405020304" pitchFamily="18" charset="0"/>
                <a:cs typeface="Times New Roman" panose="02020603050405020304" pitchFamily="18" charset="0"/>
              </a:rPr>
              <a:t>Mức giảm thuế tương ứng với tỷ lệ tổn thất thực tế của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a:t>
            </a:r>
            <a:r>
              <a:rPr lang="en-US" altLang="en-US" dirty="0">
                <a:solidFill>
                  <a:srgbClr val="101BF4"/>
                </a:solidFill>
                <a:latin typeface="Times New Roman" panose="02020603050405020304" pitchFamily="18" charset="0"/>
                <a:cs typeface="Times New Roman" panose="02020603050405020304" pitchFamily="18" charset="0"/>
              </a:rPr>
              <a:t>hóa</a:t>
            </a:r>
            <a:r>
              <a:rPr lang="vi-VN" altLang="en-US" dirty="0">
                <a:solidFill>
                  <a:srgbClr val="101BF4"/>
                </a:solidFill>
                <a:latin typeface="Times New Roman" panose="02020603050405020304" pitchFamily="18" charset="0"/>
                <a:cs typeface="Times New Roman" panose="02020603050405020304" pitchFamily="18" charset="0"/>
              </a:rPr>
              <a:t>. Trường hợp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a:t>
            </a:r>
            <a:r>
              <a:rPr lang="en-US" altLang="en-US" dirty="0">
                <a:solidFill>
                  <a:srgbClr val="101BF4"/>
                </a:solidFill>
                <a:latin typeface="Times New Roman" panose="02020603050405020304" pitchFamily="18" charset="0"/>
                <a:cs typeface="Times New Roman" panose="02020603050405020304" pitchFamily="18" charset="0"/>
              </a:rPr>
              <a:t>hóa</a:t>
            </a:r>
            <a:r>
              <a:rPr lang="vi-VN" altLang="en-US" dirty="0">
                <a:solidFill>
                  <a:srgbClr val="101BF4"/>
                </a:solidFill>
                <a:latin typeface="Times New Roman" panose="02020603050405020304" pitchFamily="18" charset="0"/>
                <a:cs typeface="Times New Roman" panose="02020603050405020304" pitchFamily="18" charset="0"/>
              </a:rPr>
              <a:t> xuất khẩu, nhập khẩu bị hư hỏng, mất mát to</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 bộ thì không phải nộp thuế.</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a:spcBef>
                <a:spcPts val="1200"/>
              </a:spcBef>
              <a:buClrTx/>
              <a:buFontTx/>
              <a:buNone/>
            </a:pPr>
            <a:r>
              <a:rPr lang="vi-VN" altLang="en-US" dirty="0">
                <a:solidFill>
                  <a:srgbClr val="101BF4"/>
                </a:solidFill>
                <a:latin typeface="Times New Roman" panose="02020603050405020304" pitchFamily="18" charset="0"/>
                <a:cs typeface="Times New Roman" panose="02020603050405020304" pitchFamily="18" charset="0"/>
              </a:rPr>
              <a:t>2. Thủ tục giảm thuế thực hiện theo quy định của pháp luật về quản lý thuế.</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110000"/>
              </a:lnSpc>
              <a:spcBef>
                <a:spcPct val="25000"/>
              </a:spcBef>
              <a:buClrTx/>
              <a:buFontTx/>
              <a:buNone/>
            </a:pPr>
            <a:r>
              <a:rPr lang="nl-NL" altLang="en-US" dirty="0">
                <a:solidFill>
                  <a:srgbClr val="101BF4"/>
                </a:solidFill>
                <a:latin typeface="Times New Roman" panose="02020603050405020304" pitchFamily="18" charset="0"/>
                <a:cs typeface="Times New Roman" panose="02020603050405020304" pitchFamily="18" charset="0"/>
              </a:rPr>
              <a:t> </a:t>
            </a:r>
            <a:endParaRPr lang="nl-NL" altLang="en-US"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9">
                                            <p:txEl>
                                              <p:charRg st="46" end="23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9">
                                            <p:txEl>
                                              <p:charRg st="232" end="39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099">
                                            <p:txEl>
                                              <p:charRg st="391" end="46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099">
                                            <p:txEl>
                                              <p:charRg st="467" end="46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178"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5059" name="Rectangle 2"/>
          <p:cNvSpPr/>
          <p:nvPr/>
        </p:nvSpPr>
        <p:spPr>
          <a:xfrm>
            <a:off x="250825" y="1125538"/>
            <a:ext cx="8642350" cy="54356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5. Các trường hợp ho</a:t>
            </a:r>
            <a:r>
              <a:rPr lang="en-US" altLang="en-US" sz="2900" b="1" dirty="0">
                <a:solidFill>
                  <a:srgbClr val="FF0000"/>
                </a:solidFill>
                <a:latin typeface="Times New Roman" panose="02020603050405020304" pitchFamily="18" charset="0"/>
                <a:ea typeface="Times New Roman" panose="02020603050405020304" pitchFamily="18" charset="0"/>
              </a:rPr>
              <a:t>à</a:t>
            </a:r>
            <a:r>
              <a:rPr lang="en-US" altLang="en-US" sz="2900" b="1" dirty="0">
                <a:solidFill>
                  <a:srgbClr val="FF0000"/>
                </a:solidFill>
                <a:latin typeface="Times New Roman" panose="02020603050405020304" pitchFamily="18" charset="0"/>
                <a:cs typeface="Times New Roman" panose="02020603050405020304" pitchFamily="18" charset="0"/>
              </a:rPr>
              <a:t>n thuế (Điều 19 Luật thuế XNK):</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a:spcBef>
                <a:spcPts val="60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1</a:t>
            </a:r>
            <a:r>
              <a:rPr lang="vi-VN" altLang="en-US" dirty="0">
                <a:solidFill>
                  <a:srgbClr val="101BF4"/>
                </a:solidFill>
                <a:latin typeface="Times New Roman" panose="02020603050405020304" pitchFamily="18" charset="0"/>
                <a:cs typeface="Times New Roman" panose="02020603050405020304" pitchFamily="18" charset="0"/>
              </a:rPr>
              <a:t>) Người nộp thuế đã nộp thuế nhập khẩu, thuế xuất khẩu nhưng không có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nhập khẩu, xuất khẩu hoặc nhập khẩu, xuất khẩu ít hơn so với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nhập khẩu, xuất khẩu đã nộp thuế; </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a:spcBef>
                <a:spcPts val="60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2</a:t>
            </a:r>
            <a:r>
              <a:rPr lang="vi-VN" altLang="en-US" dirty="0">
                <a:solidFill>
                  <a:srgbClr val="101BF4"/>
                </a:solidFill>
                <a:latin typeface="Times New Roman" panose="02020603050405020304" pitchFamily="18" charset="0"/>
                <a:cs typeface="Times New Roman" panose="02020603050405020304" pitchFamily="18" charset="0"/>
              </a:rPr>
              <a:t>) Người nộp thuế đã nộp thuế xuất khẩu nhưng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xuất khẩu phải tái nhập được ho</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 thuế xuất khẩu v</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 không phải nộp thuế nhập khẩu;  </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a:spcBef>
                <a:spcPts val="60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3</a:t>
            </a:r>
            <a:r>
              <a:rPr lang="vi-VN" altLang="en-US" dirty="0">
                <a:solidFill>
                  <a:srgbClr val="101BF4"/>
                </a:solidFill>
                <a:latin typeface="Times New Roman" panose="02020603050405020304" pitchFamily="18" charset="0"/>
                <a:cs typeface="Times New Roman" panose="02020603050405020304" pitchFamily="18" charset="0"/>
              </a:rPr>
              <a:t>) Người nộp thuế đã nộp thuế nhập khẩu nhưng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nhập khẩu phải tái xuất được ho</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 thuế nhập khẩu v</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 không phải nộp thuế xuất khẩu;</a:t>
            </a:r>
            <a:endParaRPr lang="en-US" altLang="en-US"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5059">
                                            <p:txEl>
                                              <p:charRg st="53" end="238"/>
                                            </p:txEl>
                                          </p:spTgt>
                                        </p:tgtEl>
                                        <p:attrNameLst>
                                          <p:attrName>style.visibility</p:attrName>
                                        </p:attrNameLst>
                                      </p:cBhvr>
                                      <p:to>
                                        <p:strVal val="visible"/>
                                      </p:to>
                                    </p:set>
                                  </p:childTnLst>
                                </p:cTn>
                              </p:par>
                              <p:par>
                                <p:cTn id="7" presetID="10" presetClass="entr" presetSubtype="0" fill="hold" nodeType="withEffect">
                                  <p:stCondLst>
                                    <p:cond delay="0"/>
                                  </p:stCondLst>
                                  <p:childTnLst>
                                    <p:set>
                                      <p:cBhvr>
                                        <p:cTn id="8" dur="1" fill="hold">
                                          <p:stCondLst>
                                            <p:cond delay="0"/>
                                          </p:stCondLst>
                                        </p:cTn>
                                        <p:tgtEl>
                                          <p:spTgt spid="45059">
                                            <p:txEl>
                                              <p:charRg st="238" end="378"/>
                                            </p:txEl>
                                          </p:spTgt>
                                        </p:tgtEl>
                                        <p:attrNameLst>
                                          <p:attrName>style.visibility</p:attrName>
                                        </p:attrNameLst>
                                      </p:cBhvr>
                                      <p:to>
                                        <p:strVal val="visible"/>
                                      </p:to>
                                    </p:set>
                                    <p:animEffect transition="in" filter="fade">
                                      <p:cBhvr>
                                        <p:cTn id="9" dur="500"/>
                                        <p:tgtEl>
                                          <p:spTgt spid="45059">
                                            <p:txEl>
                                              <p:charRg st="238" end="378"/>
                                            </p:txEl>
                                          </p:spTgt>
                                        </p:tgtEl>
                                      </p:cBhvr>
                                    </p:animEffect>
                                  </p:childTnLst>
                                </p:cTn>
                              </p:par>
                              <p:par>
                                <p:cTn id="10" presetID="1" presetClass="entr" presetSubtype="0" fill="hold" nodeType="withEffect">
                                  <p:stCondLst>
                                    <p:cond delay="0"/>
                                  </p:stCondLst>
                                  <p:childTnLst>
                                    <p:set>
                                      <p:cBhvr>
                                        <p:cTn id="11" dur="1" fill="hold">
                                          <p:stCondLst>
                                            <p:cond delay="0"/>
                                          </p:stCondLst>
                                        </p:cTn>
                                        <p:tgtEl>
                                          <p:spTgt spid="45059">
                                            <p:txEl>
                                              <p:charRg st="378" end="5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51203" name="Rectangle 2"/>
          <p:cNvSpPr/>
          <p:nvPr/>
        </p:nvSpPr>
        <p:spPr>
          <a:xfrm>
            <a:off x="250825" y="1125538"/>
            <a:ext cx="8642350" cy="55118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5. Các trường hợp ho</a:t>
            </a:r>
            <a:r>
              <a:rPr lang="en-US" altLang="en-US" sz="2900" b="1" dirty="0">
                <a:solidFill>
                  <a:srgbClr val="FF0000"/>
                </a:solidFill>
                <a:latin typeface="Times New Roman" panose="02020603050405020304" pitchFamily="18" charset="0"/>
                <a:ea typeface="Times New Roman" panose="02020603050405020304" pitchFamily="18" charset="0"/>
              </a:rPr>
              <a:t>à</a:t>
            </a:r>
            <a:r>
              <a:rPr lang="en-US" altLang="en-US" sz="2900" b="1" dirty="0">
                <a:solidFill>
                  <a:srgbClr val="FF0000"/>
                </a:solidFill>
                <a:latin typeface="Times New Roman" panose="02020603050405020304" pitchFamily="18" charset="0"/>
                <a:cs typeface="Times New Roman" panose="02020603050405020304" pitchFamily="18" charset="0"/>
              </a:rPr>
              <a:t>n thuế (Điều 19 Luật thuế XNK):</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spcBef>
                <a:spcPts val="120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4</a:t>
            </a:r>
            <a:r>
              <a:rPr lang="vi-VN" altLang="en-US" dirty="0">
                <a:solidFill>
                  <a:srgbClr val="101BF4"/>
                </a:solidFill>
                <a:latin typeface="Times New Roman" panose="02020603050405020304" pitchFamily="18" charset="0"/>
                <a:cs typeface="Times New Roman" panose="02020603050405020304" pitchFamily="18" charset="0"/>
              </a:rPr>
              <a:t>) Người nộp thuế đã nộp thuế đối với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nhập khẩu để sản xuất, kinh doanh nhưng đã đưa v</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o sản xuất h</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ng hóa xuất khẩu v</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 đã xuất khẩu sản phẩm; </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spcBef>
                <a:spcPts val="120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5</a:t>
            </a:r>
            <a:r>
              <a:rPr lang="vi-VN" altLang="en-US" dirty="0">
                <a:solidFill>
                  <a:srgbClr val="101BF4"/>
                </a:solidFill>
                <a:latin typeface="Times New Roman" panose="02020603050405020304" pitchFamily="18" charset="0"/>
                <a:cs typeface="Times New Roman" panose="02020603050405020304" pitchFamily="18" charset="0"/>
              </a:rPr>
              <a:t>) Người nộp thuế đã nộp thuế đối với máy móc, thiết bị, dụng cụ, phương tiện vận chuyển của các tổ chức, cá nhân được phép tạm nhập, tái xuất, trừ trường hợp đi thuê để thực hiện các dự án đầu tư, thi công xây dựng, lắp đặt công trình, phục vụ sản xuất, khi tái xuất ra nước ngo</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i hoặc xuất v</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o khu phi thuế quan.</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a:spcBef>
                <a:spcPct val="0"/>
              </a:spcBef>
              <a:buClrTx/>
              <a:buFontTx/>
              <a:buNone/>
            </a:pPr>
            <a:endParaRPr lang="en-US" altLang="en-US"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2226"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52227" name="Rectangle 2"/>
          <p:cNvSpPr/>
          <p:nvPr/>
        </p:nvSpPr>
        <p:spPr>
          <a:xfrm>
            <a:off x="250825" y="1125538"/>
            <a:ext cx="8642350" cy="609758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5. Các trường hợp ho</a:t>
            </a:r>
            <a:r>
              <a:rPr lang="en-US" altLang="en-US" sz="2900" b="1" dirty="0">
                <a:solidFill>
                  <a:srgbClr val="FF0000"/>
                </a:solidFill>
                <a:latin typeface="Times New Roman" panose="02020603050405020304" pitchFamily="18" charset="0"/>
                <a:ea typeface="Times New Roman" panose="02020603050405020304" pitchFamily="18" charset="0"/>
              </a:rPr>
              <a:t>à</a:t>
            </a:r>
            <a:r>
              <a:rPr lang="en-US" altLang="en-US" sz="2900" b="1" dirty="0">
                <a:solidFill>
                  <a:srgbClr val="FF0000"/>
                </a:solidFill>
                <a:latin typeface="Times New Roman" panose="02020603050405020304" pitchFamily="18" charset="0"/>
                <a:cs typeface="Times New Roman" panose="02020603050405020304" pitchFamily="18" charset="0"/>
              </a:rPr>
              <a:t>n thuế (Điều 19 Luật thuế XNK):</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spcBef>
                <a:spcPts val="120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5</a:t>
            </a:r>
            <a:r>
              <a:rPr lang="vi-VN" altLang="en-US" dirty="0">
                <a:solidFill>
                  <a:srgbClr val="101BF4"/>
                </a:solidFill>
                <a:latin typeface="Times New Roman" panose="02020603050405020304" pitchFamily="18" charset="0"/>
                <a:cs typeface="Times New Roman" panose="02020603050405020304" pitchFamily="18" charset="0"/>
              </a:rPr>
              <a:t>) Người nộp thuế đã nộp thuế đối với máy móc, thiết bị, dụng cụ, phương tiện vận chuyển của các tổ chức, cá nhân được phép tạm nhập, tái xuất, trừ trường hợp đi thuê để thực hiện các dự án đầu tư, thi công xây dựng, lắp đặt công trình, phục vụ sản xuất, khi tái xuất ra nước ngo</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i hoặc xuất v</a:t>
            </a:r>
            <a:r>
              <a:rPr lang="vi-VN" altLang="en-US" dirty="0">
                <a:solidFill>
                  <a:srgbClr val="101BF4"/>
                </a:solidFill>
                <a:latin typeface="Times New Roman" panose="02020603050405020304" pitchFamily="18" charset="0"/>
                <a:ea typeface="Times New Roman" panose="02020603050405020304" pitchFamily="18" charset="0"/>
              </a:rPr>
              <a:t>à</a:t>
            </a:r>
            <a:r>
              <a:rPr lang="vi-VN" altLang="en-US" dirty="0">
                <a:solidFill>
                  <a:srgbClr val="101BF4"/>
                </a:solidFill>
                <a:latin typeface="Times New Roman" panose="02020603050405020304" pitchFamily="18" charset="0"/>
                <a:cs typeface="Times New Roman" panose="02020603050405020304" pitchFamily="18" charset="0"/>
              </a:rPr>
              <a:t>o khu phi thuế quan.</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spcBef>
                <a:spcPts val="1200"/>
              </a:spcBef>
              <a:buClrTx/>
              <a:buFontTx/>
              <a:buNone/>
            </a:pPr>
            <a:r>
              <a:rPr lang="en-US" altLang="en-US" b="1" i="1" dirty="0">
                <a:solidFill>
                  <a:srgbClr val="006600"/>
                </a:solidFill>
                <a:latin typeface="Times New Roman" panose="02020603050405020304" pitchFamily="18" charset="0"/>
                <a:cs typeface="Times New Roman" panose="02020603050405020304" pitchFamily="18" charset="0"/>
              </a:rPr>
              <a:t>Ghi chú:</a:t>
            </a:r>
            <a:r>
              <a:rPr lang="vi-VN" altLang="en-US" b="1" i="1" dirty="0">
                <a:solidFill>
                  <a:srgbClr val="006600"/>
                </a:solidFill>
                <a:latin typeface="Times New Roman" panose="02020603050405020304" pitchFamily="18" charset="0"/>
                <a:cs typeface="Times New Roman" panose="02020603050405020304" pitchFamily="18" charset="0"/>
              </a:rPr>
              <a:t> H</a:t>
            </a:r>
            <a:r>
              <a:rPr lang="vi-VN" altLang="en-US" b="1" i="1" dirty="0">
                <a:solidFill>
                  <a:srgbClr val="006600"/>
                </a:solidFill>
                <a:latin typeface="Times New Roman" panose="02020603050405020304" pitchFamily="18" charset="0"/>
                <a:ea typeface="Times New Roman" panose="02020603050405020304" pitchFamily="18" charset="0"/>
              </a:rPr>
              <a:t>à</a:t>
            </a:r>
            <a:r>
              <a:rPr lang="vi-VN" altLang="en-US" b="1" i="1" dirty="0">
                <a:solidFill>
                  <a:srgbClr val="006600"/>
                </a:solidFill>
                <a:latin typeface="Times New Roman" panose="02020603050405020304" pitchFamily="18" charset="0"/>
                <a:cs typeface="Times New Roman" panose="02020603050405020304" pitchFamily="18" charset="0"/>
              </a:rPr>
              <a:t>ng hóa quy định tại các điểm </a:t>
            </a:r>
            <a:r>
              <a:rPr lang="en-US" altLang="en-US" b="1" i="1" dirty="0">
                <a:solidFill>
                  <a:srgbClr val="006600"/>
                </a:solidFill>
                <a:latin typeface="Times New Roman" panose="02020603050405020304" pitchFamily="18" charset="0"/>
                <a:cs typeface="Times New Roman" panose="02020603050405020304" pitchFamily="18" charset="0"/>
              </a:rPr>
              <a:t>1</a:t>
            </a:r>
            <a:r>
              <a:rPr lang="vi-VN"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a:solidFill>
                  <a:srgbClr val="006600"/>
                </a:solidFill>
                <a:latin typeface="Times New Roman" panose="02020603050405020304" pitchFamily="18" charset="0"/>
                <a:cs typeface="Times New Roman" panose="02020603050405020304" pitchFamily="18" charset="0"/>
              </a:rPr>
              <a:t>2</a:t>
            </a:r>
            <a:r>
              <a:rPr lang="vi-VN" altLang="en-US" b="1" i="1" dirty="0">
                <a:solidFill>
                  <a:srgbClr val="006600"/>
                </a:solidFill>
                <a:latin typeface="Times New Roman" panose="02020603050405020304" pitchFamily="18" charset="0"/>
                <a:cs typeface="Times New Roman" panose="02020603050405020304" pitchFamily="18" charset="0"/>
              </a:rPr>
              <a:t> v</a:t>
            </a:r>
            <a:r>
              <a:rPr lang="vi-VN" altLang="en-US" b="1" i="1" dirty="0">
                <a:solidFill>
                  <a:srgbClr val="006600"/>
                </a:solidFill>
                <a:latin typeface="Times New Roman" panose="02020603050405020304" pitchFamily="18" charset="0"/>
                <a:ea typeface="Times New Roman" panose="02020603050405020304" pitchFamily="18" charset="0"/>
              </a:rPr>
              <a:t>à</a:t>
            </a:r>
            <a:r>
              <a:rPr lang="vi-VN"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a:solidFill>
                  <a:srgbClr val="006600"/>
                </a:solidFill>
                <a:latin typeface="Times New Roman" panose="02020603050405020304" pitchFamily="18" charset="0"/>
                <a:cs typeface="Times New Roman" panose="02020603050405020304" pitchFamily="18" charset="0"/>
              </a:rPr>
              <a:t>3</a:t>
            </a:r>
            <a:r>
              <a:rPr lang="vi-VN" altLang="en-US" b="1" i="1" dirty="0">
                <a:solidFill>
                  <a:srgbClr val="006600"/>
                </a:solidFill>
                <a:latin typeface="Times New Roman" panose="02020603050405020304" pitchFamily="18" charset="0"/>
                <a:cs typeface="Times New Roman" panose="02020603050405020304" pitchFamily="18" charset="0"/>
              </a:rPr>
              <a:t> </a:t>
            </a:r>
            <a:r>
              <a:rPr lang="en-US" altLang="en-US" b="1" i="1" dirty="0">
                <a:solidFill>
                  <a:srgbClr val="006600"/>
                </a:solidFill>
                <a:latin typeface="Times New Roman" panose="02020603050405020304" pitchFamily="18" charset="0"/>
                <a:cs typeface="Times New Roman" panose="02020603050405020304" pitchFamily="18" charset="0"/>
              </a:rPr>
              <a:t>nêu trên</a:t>
            </a:r>
            <a:r>
              <a:rPr lang="vi-VN" altLang="en-US" b="1" i="1" dirty="0">
                <a:solidFill>
                  <a:srgbClr val="006600"/>
                </a:solidFill>
                <a:latin typeface="Times New Roman" panose="02020603050405020304" pitchFamily="18" charset="0"/>
                <a:cs typeface="Times New Roman" panose="02020603050405020304" pitchFamily="18" charset="0"/>
              </a:rPr>
              <a:t> được ho</a:t>
            </a:r>
            <a:r>
              <a:rPr lang="vi-VN" altLang="en-US" b="1" i="1" dirty="0">
                <a:solidFill>
                  <a:srgbClr val="006600"/>
                </a:solidFill>
                <a:latin typeface="Times New Roman" panose="02020603050405020304" pitchFamily="18" charset="0"/>
                <a:ea typeface="Times New Roman" panose="02020603050405020304" pitchFamily="18" charset="0"/>
              </a:rPr>
              <a:t>à</a:t>
            </a:r>
            <a:r>
              <a:rPr lang="vi-VN" altLang="en-US" b="1" i="1" dirty="0">
                <a:solidFill>
                  <a:srgbClr val="006600"/>
                </a:solidFill>
                <a:latin typeface="Times New Roman" panose="02020603050405020304" pitchFamily="18" charset="0"/>
                <a:cs typeface="Times New Roman" panose="02020603050405020304" pitchFamily="18" charset="0"/>
              </a:rPr>
              <a:t>n thuế khi chưa qua sử dụng, gia công, chế biến.</a:t>
            </a:r>
            <a:endParaRPr lang="en-US" altLang="en-US" b="1" i="1" dirty="0">
              <a:solidFill>
                <a:srgbClr val="006600"/>
              </a:solidFill>
              <a:latin typeface="Times New Roman" panose="02020603050405020304" pitchFamily="18" charset="0"/>
              <a:cs typeface="Times New Roman" panose="02020603050405020304" pitchFamily="18" charset="0"/>
            </a:endParaRPr>
          </a:p>
          <a:p>
            <a:pPr marL="0" lvl="0" indent="0">
              <a:spcBef>
                <a:spcPts val="1200"/>
              </a:spcBef>
              <a:buClrTx/>
              <a:buFontTx/>
              <a:buNone/>
            </a:pP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a:spcBef>
                <a:spcPct val="0"/>
              </a:spcBef>
              <a:buClrTx/>
              <a:buFontTx/>
              <a:buNone/>
            </a:pPr>
            <a:endParaRPr lang="en-US" altLang="en-US"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3250"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XUẤT KHẨU, THUẾ NHẬP KHẨU</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63" name="Rectangle 2"/>
          <p:cNvSpPr/>
          <p:nvPr/>
        </p:nvSpPr>
        <p:spPr>
          <a:xfrm>
            <a:off x="357188" y="1801813"/>
            <a:ext cx="4070350" cy="16986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 Hồ sơ ho</a:t>
            </a:r>
            <a:r>
              <a:rPr lang="en-US" altLang="en-US" sz="2900" b="1" dirty="0">
                <a:solidFill>
                  <a:srgbClr val="FF0000"/>
                </a:solidFill>
                <a:latin typeface="Times New Roman" panose="02020603050405020304" pitchFamily="18" charset="0"/>
                <a:ea typeface="Times New Roman" panose="02020603050405020304" pitchFamily="18" charset="0"/>
              </a:rPr>
              <a:t>à</a:t>
            </a:r>
            <a:r>
              <a:rPr lang="en-US" altLang="en-US" sz="2900" b="1" dirty="0">
                <a:solidFill>
                  <a:srgbClr val="FF0000"/>
                </a:solidFill>
                <a:latin typeface="Times New Roman" panose="02020603050405020304" pitchFamily="18" charset="0"/>
                <a:cs typeface="Times New Roman" panose="02020603050405020304" pitchFamily="18" charset="0"/>
              </a:rPr>
              <a:t>n thuế:</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r>
              <a:rPr lang="en-US" altLang="en-US" sz="2900" dirty="0">
                <a:solidFill>
                  <a:srgbClr val="101BF4"/>
                </a:solidFill>
                <a:latin typeface="Times New Roman" panose="02020603050405020304" pitchFamily="18" charset="0"/>
                <a:cs typeface="Times New Roman" panose="02020603050405020304" pitchFamily="18" charset="0"/>
              </a:rPr>
              <a:t>(quy định từ Điều 115 đến Điều 128 TT 38/2015/TT-BTC)</a:t>
            </a:r>
            <a:endParaRPr lang="en-US" altLang="en-US" sz="2900" dirty="0">
              <a:solidFill>
                <a:srgbClr val="101BF4"/>
              </a:solidFill>
              <a:latin typeface="Times New Roman" panose="02020603050405020304" pitchFamily="18" charset="0"/>
              <a:ea typeface="Times New Roman" panose="02020603050405020304" pitchFamily="18" charset="0"/>
            </a:endParaRPr>
          </a:p>
        </p:txBody>
      </p:sp>
      <p:pic>
        <p:nvPicPr>
          <p:cNvPr id="53252" name="Picture 5" descr="xucxac.jpg"/>
          <p:cNvPicPr>
            <a:picLocks noChangeAspect="1"/>
          </p:cNvPicPr>
          <p:nvPr/>
        </p:nvPicPr>
        <p:blipFill>
          <a:blip r:embed="rId1"/>
          <a:stretch>
            <a:fillRect/>
          </a:stretch>
        </p:blipFill>
        <p:spPr>
          <a:xfrm>
            <a:off x="4564063" y="1358900"/>
            <a:ext cx="4508500" cy="3438525"/>
          </a:xfrm>
          <a:prstGeom prst="rect">
            <a:avLst/>
          </a:prstGeom>
          <a:noFill/>
          <a:ln w="9525">
            <a:noFill/>
          </a:ln>
        </p:spPr>
      </p:pic>
      <p:sp>
        <p:nvSpPr>
          <p:cNvPr id="53253" name="Rectangle 3"/>
          <p:cNvSpPr/>
          <p:nvPr/>
        </p:nvSpPr>
        <p:spPr>
          <a:xfrm>
            <a:off x="414338" y="4508500"/>
            <a:ext cx="8301037" cy="20320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FontTx/>
              <a:buNone/>
            </a:pPr>
            <a:r>
              <a:rPr lang="en-US" altLang="en-US" b="1" dirty="0">
                <a:solidFill>
                  <a:srgbClr val="FD0303"/>
                </a:solidFill>
                <a:latin typeface="Times New Roman" panose="02020603050405020304" pitchFamily="18" charset="0"/>
                <a:cs typeface="Times New Roman" panose="02020603050405020304" pitchFamily="18" charset="0"/>
              </a:rPr>
              <a:t>* Thủ tục ho</a:t>
            </a:r>
            <a:r>
              <a:rPr lang="en-US" altLang="en-US" b="1" dirty="0">
                <a:solidFill>
                  <a:srgbClr val="FD0303"/>
                </a:solidFill>
                <a:latin typeface="Times New Roman" panose="02020603050405020304" pitchFamily="18" charset="0"/>
                <a:ea typeface="Times New Roman" panose="02020603050405020304" pitchFamily="18" charset="0"/>
              </a:rPr>
              <a:t>à</a:t>
            </a:r>
            <a:r>
              <a:rPr lang="en-US" altLang="en-US" b="1" dirty="0">
                <a:solidFill>
                  <a:srgbClr val="FD0303"/>
                </a:solidFill>
                <a:latin typeface="Times New Roman" panose="02020603050405020304" pitchFamily="18" charset="0"/>
                <a:cs typeface="Times New Roman" panose="02020603050405020304" pitchFamily="18" charset="0"/>
              </a:rPr>
              <a:t>n thuế:</a:t>
            </a:r>
            <a:endParaRPr lang="en-US" altLang="en-US" b="1" dirty="0">
              <a:solidFill>
                <a:srgbClr val="FD0303"/>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 (Điều 129, Điều 130 TT 38/2015)</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Char char="-"/>
            </a:pPr>
            <a:r>
              <a:rPr lang="en-US" altLang="en-US" dirty="0">
                <a:solidFill>
                  <a:srgbClr val="101BF4"/>
                </a:solidFill>
                <a:latin typeface="Times New Roman" panose="02020603050405020304" pitchFamily="18" charset="0"/>
                <a:cs typeface="Times New Roman" panose="02020603050405020304" pitchFamily="18" charset="0"/>
              </a:rPr>
              <a:t>Hồ sơ thuộc diện ho</a:t>
            </a:r>
            <a:r>
              <a:rPr lang="en-US" altLang="en-US" dirty="0">
                <a:solidFill>
                  <a:srgbClr val="101BF4"/>
                </a:solidFill>
                <a:latin typeface="Times New Roman" panose="02020603050405020304" pitchFamily="18" charset="0"/>
                <a:ea typeface="Times New Roman" panose="02020603050405020304" pitchFamily="18" charset="0"/>
              </a:rPr>
              <a:t>à</a:t>
            </a:r>
            <a:r>
              <a:rPr lang="en-US" altLang="en-US" dirty="0">
                <a:solidFill>
                  <a:srgbClr val="101BF4"/>
                </a:solidFill>
                <a:latin typeface="Times New Roman" panose="02020603050405020304" pitchFamily="18" charset="0"/>
                <a:cs typeface="Times New Roman" panose="02020603050405020304" pitchFamily="18" charset="0"/>
              </a:rPr>
              <a:t>n thuế, không thu thuế trước, kiểm tra sau</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Char char="-"/>
            </a:pPr>
            <a:r>
              <a:rPr lang="en-US" altLang="en-US" dirty="0">
                <a:solidFill>
                  <a:srgbClr val="101BF4"/>
                </a:solidFill>
                <a:latin typeface="Times New Roman" panose="02020603050405020304" pitchFamily="18" charset="0"/>
                <a:cs typeface="Times New Roman" panose="02020603050405020304" pitchFamily="18" charset="0"/>
              </a:rPr>
              <a:t> Hồ sơ thuộc diện kiểm tra trước, ho</a:t>
            </a:r>
            <a:r>
              <a:rPr lang="en-US" altLang="en-US" dirty="0">
                <a:solidFill>
                  <a:srgbClr val="101BF4"/>
                </a:solidFill>
                <a:latin typeface="Times New Roman" panose="02020603050405020304" pitchFamily="18" charset="0"/>
                <a:ea typeface="Times New Roman" panose="02020603050405020304" pitchFamily="18" charset="0"/>
              </a:rPr>
              <a:t>à</a:t>
            </a:r>
            <a:r>
              <a:rPr lang="en-US" altLang="en-US" dirty="0">
                <a:solidFill>
                  <a:srgbClr val="101BF4"/>
                </a:solidFill>
                <a:latin typeface="Times New Roman" panose="02020603050405020304" pitchFamily="18" charset="0"/>
                <a:cs typeface="Times New Roman" panose="02020603050405020304" pitchFamily="18" charset="0"/>
              </a:rPr>
              <a:t>n thuế sau</a:t>
            </a:r>
            <a:endParaRPr lang="en-US" altLang="en-US" i="1"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63">
                                            <p:txEl>
                                              <p:charRg st="0" end="19"/>
                                            </p:txEl>
                                          </p:spTgt>
                                        </p:tgtEl>
                                        <p:attrNameLst>
                                          <p:attrName>style.visibility</p:attrName>
                                        </p:attrNameLst>
                                      </p:cBhvr>
                                      <p:to>
                                        <p:strVal val="visible"/>
                                      </p:to>
                                    </p:set>
                                    <p:animEffect transition="in" filter="fade">
                                      <p:cBhvr>
                                        <p:cTn id="7" dur="2000"/>
                                        <p:tgtEl>
                                          <p:spTgt spid="40963">
                                            <p:txEl>
                                              <p:charRg st="0" end="1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63">
                                            <p:txEl>
                                              <p:charRg st="19" end="73"/>
                                            </p:txEl>
                                          </p:spTgt>
                                        </p:tgtEl>
                                        <p:attrNameLst>
                                          <p:attrName>style.visibility</p:attrName>
                                        </p:attrNameLst>
                                      </p:cBhvr>
                                      <p:to>
                                        <p:strVal val="visible"/>
                                      </p:to>
                                    </p:set>
                                    <p:animEffect transition="in" filter="fade">
                                      <p:cBhvr>
                                        <p:cTn id="12" dur="2000"/>
                                        <p:tgtEl>
                                          <p:spTgt spid="40963">
                                            <p:txEl>
                                              <p:charRg st="19" end="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Title 1"/>
          <p:cNvSpPr>
            <a:spLocks noGrp="1"/>
          </p:cNvSpPr>
          <p:nvPr>
            <p:ph type="title" idx="4294967295"/>
          </p:nvPr>
        </p:nvSpPr>
        <p:spPr>
          <a:xfrm>
            <a:off x="900113" y="404813"/>
            <a:ext cx="7848600" cy="1800225"/>
          </a:xfrm>
          <a:ln/>
        </p:spPr>
        <p:txBody>
          <a:bodyPr vert="horz" wrap="square" lIns="91440" tIns="45720" rIns="91440" bIns="45720" anchor="ctr" anchorCtr="0"/>
          <a:p>
            <a:r>
              <a:rPr lang="en-US" altLang="en-US" sz="4000" dirty="0">
                <a:solidFill>
                  <a:srgbClr val="FD0303"/>
                </a:solidFill>
                <a:latin typeface="Times New Roman" panose="02020603050405020304" pitchFamily="18" charset="0"/>
                <a:cs typeface="Times New Roman" panose="02020603050405020304" pitchFamily="18" charset="0"/>
              </a:rPr>
              <a:t>THUẾ TIÊU THỤ ĐẶC BIỆT</a:t>
            </a:r>
            <a:endParaRPr lang="en-US" altLang="en-US" sz="4000" dirty="0">
              <a:solidFill>
                <a:srgbClr val="FD0303"/>
              </a:solidFill>
              <a:latin typeface="Times New Roman" panose="02020603050405020304" pitchFamily="18" charset="0"/>
              <a:ea typeface="Times New Roman" panose="02020603050405020304" pitchFamily="18" charset="0"/>
            </a:endParaRPr>
          </a:p>
        </p:txBody>
      </p:sp>
      <p:sp>
        <p:nvSpPr>
          <p:cNvPr id="54275" name="Rectangle 3"/>
          <p:cNvSpPr/>
          <p:nvPr/>
        </p:nvSpPr>
        <p:spPr>
          <a:xfrm>
            <a:off x="323850" y="2133600"/>
            <a:ext cx="8424863" cy="2419350"/>
          </a:xfrm>
          <a:prstGeom prst="rect">
            <a:avLst/>
          </a:prstGeom>
          <a:noFill/>
          <a:ln w="9525">
            <a:noFill/>
          </a:ln>
          <a:effectLst>
            <a:prstShdw prst="shdw12" dir="16200000">
              <a:schemeClr val="bg2">
                <a:alpha val="50000"/>
              </a:schemeClr>
            </a:prst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Luật Thuế tiêu thụ đặc biệt năm 2008;</a:t>
            </a:r>
            <a:endParaRPr lang="en-US" altLang="en-US" dirty="0">
              <a:solidFill>
                <a:srgbClr val="101BF4"/>
              </a:solidFill>
              <a:latin typeface="Times New Roman" panose="02020603050405020304" pitchFamily="18" charset="0"/>
            </a:endParaRPr>
          </a:p>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Luật sửa đổi, bổ sung một số điều của Luật thuế tiêu thụ đặc biệt năm 2014</a:t>
            </a:r>
            <a:endParaRPr lang="en-US" altLang="en-US" dirty="0">
              <a:solidFill>
                <a:srgbClr val="101BF4"/>
              </a:solidFill>
              <a:latin typeface="Times New Roman" panose="02020603050405020304" pitchFamily="18" charset="0"/>
            </a:endParaRPr>
          </a:p>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Luật 106/2016 Luật sửa đổi bổ sung các Luật</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endParaRPr lang="en-US" altLang="en-US" dirty="0">
              <a:solidFill>
                <a:srgbClr val="101BF4"/>
              </a:solidFill>
              <a:latin typeface="Arial" panose="020B0604020202020204"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TIÊU THỤ ĐẶC BIỆT</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55299" name="Rectangle 2"/>
          <p:cNvSpPr/>
          <p:nvPr/>
        </p:nvSpPr>
        <p:spPr>
          <a:xfrm>
            <a:off x="215900" y="1125538"/>
            <a:ext cx="8964613" cy="56213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1. Khái niệm:</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nl-NL" altLang="en-US" sz="400"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Thuế tiêu thụ đặc biệt là loại thuế thu vào hành vi sản xuất, nhập khẩu các mặt hàng thuộc diện chịu thuế tiêu thụ đặc biệt và hành vi kinh doanh dịch vụ thuộc diện chịu thuế tiêu thụ đặc biệt.</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endParaRPr lang="en-US" altLang="en-US" sz="1600"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sz="2900" b="1" dirty="0">
                <a:solidFill>
                  <a:srgbClr val="FF0000"/>
                </a:solidFill>
                <a:latin typeface="Times New Roman" panose="02020603050405020304" pitchFamily="18" charset="0"/>
                <a:cs typeface="Times New Roman" panose="02020603050405020304" pitchFamily="18" charset="0"/>
              </a:rPr>
              <a:t>2. Đặc điểm thuế tiêu thụ đặc biệt:</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eaLnBrk="1" hangingPunct="1">
              <a:spcBef>
                <a:spcPct val="0"/>
              </a:spcBef>
              <a:buClrTx/>
              <a:buFontTx/>
              <a:buChar char="-"/>
            </a:pPr>
            <a:r>
              <a:rPr lang="en-US" altLang="en-US" dirty="0">
                <a:solidFill>
                  <a:srgbClr val="101BF4"/>
                </a:solidFill>
                <a:latin typeface="Times New Roman" panose="02020603050405020304" pitchFamily="18" charset="0"/>
              </a:rPr>
              <a:t>Đối tượng tác động của thuế tiêu thụ đặc biệt là những hàng hóa dịch vụ không thật cần thiết cho nhu cầu của con người, có ảnh hưởng xấu đến sức khỏe con người nhưng không thể cấm hoặc tác động xấu đến môi trường;</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endParaRPr lang="en-US" altLang="en-US" sz="800" dirty="0">
              <a:solidFill>
                <a:srgbClr val="101BF4"/>
              </a:solidFill>
              <a:latin typeface="Times New Roman" panose="02020603050405020304" pitchFamily="18" charset="0"/>
            </a:endParaRPr>
          </a:p>
          <a:p>
            <a:pPr marL="0" lvl="0" indent="0" eaLnBrk="1" hangingPunct="1">
              <a:spcBef>
                <a:spcPct val="0"/>
              </a:spcBef>
              <a:buClrTx/>
              <a:buFontTx/>
              <a:buChar char="-"/>
            </a:pPr>
            <a:r>
              <a:rPr lang="en-US" altLang="en-US" dirty="0">
                <a:solidFill>
                  <a:srgbClr val="101BF4"/>
                </a:solidFill>
                <a:latin typeface="Times New Roman" panose="02020603050405020304" pitchFamily="18" charset="0"/>
              </a:rPr>
              <a:t> Thuế TTĐB có đối tượng chịu thuế hẹp, thuế suất cao;</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endParaRPr lang="en-US" altLang="en-US" dirty="0">
              <a:solidFill>
                <a:srgbClr val="101BF4"/>
              </a:solidFill>
              <a:latin typeface="Times New Roman" panose="02020603050405020304"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2" name="Rectangle 2"/>
          <p:cNvSpPr>
            <a:spLocks noGrp="1"/>
          </p:cNvSpPr>
          <p:nvPr>
            <p:ph type="title"/>
          </p:nvPr>
        </p:nvSpPr>
        <p:spPr>
          <a:xfrm>
            <a:off x="1485900" y="209550"/>
            <a:ext cx="7391400" cy="563563"/>
          </a:xfrm>
          <a:ln/>
        </p:spPr>
        <p:txBody>
          <a:bodyPr vert="horz" wrap="square" lIns="91440" tIns="45720" rIns="91440" bIns="45720" anchor="ctr" anchorCtr="0"/>
          <a:p>
            <a:pPr/>
            <a:endParaRPr lang="en-US" altLang="en-US" dirty="0">
              <a:solidFill>
                <a:srgbClr val="FFFFFF"/>
              </a:solidFill>
              <a:latin typeface="+mj-lt"/>
              <a:ea typeface="Times New Roman" panose="02020603050405020304" pitchFamily="18" charset="0"/>
              <a:cs typeface="+mj-cs"/>
            </a:endParaRPr>
          </a:p>
        </p:txBody>
      </p:sp>
      <p:pic>
        <p:nvPicPr>
          <p:cNvPr id="10243" name="Picture 3" descr="Cam rot clinke.jpg"/>
          <p:cNvPicPr>
            <a:picLocks noChangeAspect="1"/>
          </p:cNvPicPr>
          <p:nvPr/>
        </p:nvPicPr>
        <p:blipFill>
          <a:blip r:embed="rId1"/>
          <a:stretch>
            <a:fillRect/>
          </a:stretch>
        </p:blipFill>
        <p:spPr>
          <a:xfrm>
            <a:off x="792163" y="2636838"/>
            <a:ext cx="7848600" cy="3829050"/>
          </a:xfrm>
          <a:prstGeom prst="rect">
            <a:avLst/>
          </a:prstGeom>
          <a:noFill/>
          <a:ln w="9525">
            <a:noFill/>
          </a:ln>
        </p:spPr>
      </p:pic>
      <p:sp>
        <p:nvSpPr>
          <p:cNvPr id="5" name="Rectangle 3"/>
          <p:cNvSpPr txBox="1">
            <a:spLocks noChangeArrowheads="1"/>
          </p:cNvSpPr>
          <p:nvPr/>
        </p:nvSpPr>
        <p:spPr bwMode="auto">
          <a:xfrm>
            <a:off x="611188" y="981075"/>
            <a:ext cx="8210550"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342900" lvl="0" indent="-342900" algn="ctr">
              <a:buNone/>
            </a:pPr>
            <a:endParaRPr lang="en-US" altLang="en-US" sz="2000" b="1" dirty="0">
              <a:solidFill>
                <a:srgbClr val="FD0303"/>
              </a:solidFill>
              <a:latin typeface="Times New Roman" panose="02020603050405020304" pitchFamily="18" charset="0"/>
              <a:cs typeface="Times New Roman" panose="02020603050405020304" pitchFamily="18" charset="0"/>
            </a:endParaRPr>
          </a:p>
          <a:p>
            <a:pPr marL="342900" lvl="0" indent="-342900" algn="ctr">
              <a:buNone/>
            </a:pPr>
            <a:r>
              <a:rPr lang="en-US" altLang="en-US" sz="3600" b="1" dirty="0">
                <a:solidFill>
                  <a:srgbClr val="FD0303"/>
                </a:solidFill>
                <a:latin typeface="Times New Roman" panose="02020603050405020304" pitchFamily="18" charset="0"/>
                <a:cs typeface="Times New Roman" panose="02020603050405020304" pitchFamily="18" charset="0"/>
              </a:rPr>
              <a:t>   NHỮNG VẤN ĐỀ CƠ BẢN VỀ KHAI THUẾ, QUẢN LÝ THUẾ</a:t>
            </a:r>
            <a:endParaRPr lang="en-US" altLang="en-US" sz="3600" b="1" dirty="0">
              <a:solidFill>
                <a:srgbClr val="FD0303"/>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TIÊU THỤ ĐẶC BIỆT</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56323" name="Rectangle 2"/>
          <p:cNvSpPr/>
          <p:nvPr/>
        </p:nvSpPr>
        <p:spPr>
          <a:xfrm>
            <a:off x="215900" y="1125538"/>
            <a:ext cx="8964613" cy="52403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1. Đối tượng chịu thuế (Điều 2 Luật thuế TTĐB):</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nl-NL" altLang="en-US" sz="400"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1. Hàng hóa:</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a) Thuốc lá điếu, xì gà và chế phẩm khác từ cây thuốc lá dùng để hút, hít, nhai, ngửi, ngậm; </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b) Rượu; c) Bia;</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d) Xe ô tô dưới 24 chỗ, kể cả xe ô tô vừa chở người, vừa chở hàng loại có từ hai hàng ghế trở lên, </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đ) Xe mô tô hai bánh, xe mô tô ba bánh có dung tích xi lanh trên 125cm3;</a:t>
            </a:r>
            <a:endParaRPr lang="fr-FR"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fr-FR" altLang="en-US" dirty="0">
                <a:solidFill>
                  <a:srgbClr val="101BF4"/>
                </a:solidFill>
                <a:latin typeface="Times New Roman" panose="02020603050405020304" pitchFamily="18" charset="0"/>
              </a:rPr>
              <a:t>e) Tàu bay, du thuyền; g) Xăng các loại, </a:t>
            </a:r>
            <a:endParaRPr lang="fr-FR"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fr-FR" altLang="en-US" dirty="0">
                <a:solidFill>
                  <a:srgbClr val="101BF4"/>
                </a:solidFill>
                <a:latin typeface="Times New Roman" panose="02020603050405020304" pitchFamily="18" charset="0"/>
              </a:rPr>
              <a:t>h) Điều hoà nhiệt độ công suất từ 90.000 BTU trở xuống; </a:t>
            </a:r>
            <a:r>
              <a:rPr lang="en-US" altLang="en-US" dirty="0">
                <a:solidFill>
                  <a:srgbClr val="101BF4"/>
                </a:solidFill>
                <a:latin typeface="Times New Roman" panose="02020603050405020304" pitchFamily="18" charset="0"/>
              </a:rPr>
              <a:t>i) Bài lá; k) Vàng mã, hàng mã.</a:t>
            </a:r>
            <a:endParaRPr lang="nl-NL" altLang="en-US" dirty="0">
              <a:solidFill>
                <a:srgbClr val="101BF4"/>
              </a:solidFill>
              <a:latin typeface="Times New Roman" panose="02020603050405020304" pitchFamily="18" charset="0"/>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TIÊU THỤ ĐẶC BIỆT</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57347" name="Rectangle 2"/>
          <p:cNvSpPr/>
          <p:nvPr/>
        </p:nvSpPr>
        <p:spPr>
          <a:xfrm>
            <a:off x="179388" y="1125538"/>
            <a:ext cx="8785225" cy="48133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1. Đối tượng chịu thuế (Điều 2 Luật thuế TTĐB):</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nl-NL" altLang="en-US" sz="400"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2. Dịch vụ:</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a) Kinh doanh vũ trường;</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b) Kinh doanh mát-xa (massage), ka-ra-ô-kê (karaoke);</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c) Kinh doanh ca-si-nô (casino); trò chơi điện tử có thưởng bao gồm trò chơi bằng máy giắc-pót (jackpot), máy sờ-lot (slot) và các loại máy tương tự; </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d) Kinh doanh đặt cược; </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đ) Kinh doanh gôn (golf) bao gồm bán thẻ hội viên, vé chơi gôn;</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e) Kinh doanh xổ số.</a:t>
            </a:r>
            <a:endParaRPr lang="nl-NL" altLang="en-US" dirty="0">
              <a:solidFill>
                <a:srgbClr val="101BF4"/>
              </a:solidFill>
              <a:latin typeface="Times New Roman" panose="02020603050405020304" pitchFamily="18" charset="0"/>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TIÊU THỤ ĐẶC BIỆT</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6083" name="Rectangle 2"/>
          <p:cNvSpPr/>
          <p:nvPr/>
        </p:nvSpPr>
        <p:spPr>
          <a:xfrm>
            <a:off x="179388" y="1125538"/>
            <a:ext cx="8785225" cy="56673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533400" lvl="0" indent="-53340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1. Đối tượng không chịu thuế (Điều 3)</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533400" lvl="0" indent="-533400" algn="just" eaLnBrk="1" hangingPunct="1">
              <a:lnSpc>
                <a:spcPct val="90000"/>
              </a:lnSpc>
              <a:spcBef>
                <a:spcPct val="0"/>
              </a:spcBef>
              <a:buClrTx/>
              <a:buNone/>
            </a:pPr>
            <a:endParaRPr lang="nl-NL" altLang="en-US" sz="400" dirty="0">
              <a:solidFill>
                <a:srgbClr val="101BF4"/>
              </a:solidFill>
              <a:latin typeface="Times New Roman" panose="02020603050405020304" pitchFamily="18" charset="0"/>
            </a:endParaRPr>
          </a:p>
          <a:p>
            <a:pPr marL="533400" lvl="0" indent="-533400" algn="just" eaLnBrk="1" hangingPunct="1">
              <a:spcBef>
                <a:spcPct val="0"/>
              </a:spcBef>
              <a:buClrTx/>
              <a:buFontTx/>
              <a:buNone/>
            </a:pPr>
            <a:r>
              <a:rPr lang="en-US" altLang="en-US" dirty="0">
                <a:solidFill>
                  <a:srgbClr val="101BF4"/>
                </a:solidFill>
                <a:latin typeface="Times New Roman" panose="02020603050405020304" pitchFamily="18" charset="0"/>
              </a:rPr>
              <a:t>1. Hàng hóa do cơ sở sản xuất, gia công trực tiếp xuất khẩu hoặc bán, ủy thác cho cơ sở kinh doanh khác để XK;</a:t>
            </a:r>
            <a:endParaRPr lang="en-US" altLang="en-US" dirty="0">
              <a:solidFill>
                <a:srgbClr val="101BF4"/>
              </a:solidFill>
              <a:latin typeface="Times New Roman" panose="02020603050405020304" pitchFamily="18" charset="0"/>
            </a:endParaRPr>
          </a:p>
          <a:p>
            <a:pPr marL="533400" lvl="0" indent="-533400" algn="just" eaLnBrk="1" hangingPunct="1">
              <a:spcBef>
                <a:spcPct val="0"/>
              </a:spcBef>
              <a:buClrTx/>
              <a:buFontTx/>
              <a:buNone/>
            </a:pPr>
            <a:r>
              <a:rPr lang="en-US" altLang="en-US" dirty="0">
                <a:solidFill>
                  <a:srgbClr val="101BF4"/>
                </a:solidFill>
                <a:latin typeface="Times New Roman" panose="02020603050405020304" pitchFamily="18" charset="0"/>
              </a:rPr>
              <a:t>2. Hàng hóa nhập khẩu bao gồm:        </a:t>
            </a:r>
            <a:endParaRPr lang="en-US" altLang="en-US" dirty="0">
              <a:solidFill>
                <a:srgbClr val="101BF4"/>
              </a:solidFill>
              <a:latin typeface="Times New Roman" panose="02020603050405020304" pitchFamily="18" charset="0"/>
            </a:endParaRPr>
          </a:p>
          <a:p>
            <a:pPr marL="533400" lvl="0" indent="-533400" algn="just" eaLnBrk="1" hangingPunct="1">
              <a:spcBef>
                <a:spcPct val="0"/>
              </a:spcBef>
              <a:buClrTx/>
              <a:buFontTx/>
              <a:buAutoNum type="alphaLcParenR"/>
            </a:pPr>
            <a:r>
              <a:rPr lang="en-US" altLang="en-US" dirty="0">
                <a:solidFill>
                  <a:srgbClr val="101BF4"/>
                </a:solidFill>
                <a:latin typeface="Times New Roman" panose="02020603050405020304" pitchFamily="18" charset="0"/>
              </a:rPr>
              <a:t>Hàng viện trợ nhân đạo, viện trợ không hoàn lại; quà tặng cho cơ quan nhà nước, tổ chức chính trị, tổ chức chính trị - xã hội,  tổ chức chính trị xã hội - nghề nghiệp, tổ chức xã hội, tổ chức xã hội - nghề nghiệp, đơn vị vũ trang nhân dân, quà biếu, quà tặng cho cá nhân tại Việt Nam theo mức quy định của Chính phủ;</a:t>
            </a:r>
            <a:endParaRPr lang="en-US" altLang="en-US" dirty="0">
              <a:solidFill>
                <a:srgbClr val="101BF4"/>
              </a:solidFill>
              <a:latin typeface="Times New Roman" panose="02020603050405020304" pitchFamily="18" charset="0"/>
            </a:endParaRPr>
          </a:p>
          <a:p>
            <a:pPr marL="533400" lvl="0" indent="-533400" algn="just" eaLnBrk="1" hangingPunct="1">
              <a:spcBef>
                <a:spcPct val="0"/>
              </a:spcBef>
              <a:buClrTx/>
              <a:buFontTx/>
              <a:buAutoNum type="alphaLcParenR"/>
            </a:pPr>
            <a:r>
              <a:rPr lang="en-US" altLang="en-US" dirty="0">
                <a:solidFill>
                  <a:srgbClr val="101BF4"/>
                </a:solidFill>
                <a:latin typeface="Times New Roman" panose="02020603050405020304" pitchFamily="18" charset="0"/>
              </a:rPr>
              <a:t>Hàng hóa vận chuyển quá cảnh hoặc mượn đường qua cửa khẩu, biên giới Việt Nam, hàng hóa chuyển khẩu theo quy định của Chính phủ;</a:t>
            </a: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6083">
                                            <p:txEl>
                                              <p:charRg st="0" end="38"/>
                                            </p:txEl>
                                          </p:spTgt>
                                        </p:tgtEl>
                                        <p:attrNameLst>
                                          <p:attrName>style.visibility</p:attrName>
                                        </p:attrNameLst>
                                      </p:cBhvr>
                                      <p:to>
                                        <p:strVal val="visible"/>
                                      </p:to>
                                    </p:set>
                                    <p:animEffect transition="in" filter="fade">
                                      <p:cBhvr>
                                        <p:cTn id="7" dur="2000"/>
                                        <p:tgtEl>
                                          <p:spTgt spid="46083">
                                            <p:txEl>
                                              <p:charRg st="0" end="3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6083">
                                            <p:txEl>
                                              <p:charRg st="39" end="150"/>
                                            </p:txEl>
                                          </p:spTgt>
                                        </p:tgtEl>
                                        <p:attrNameLst>
                                          <p:attrName>style.visibility</p:attrName>
                                        </p:attrNameLst>
                                      </p:cBhvr>
                                      <p:to>
                                        <p:strVal val="visible"/>
                                      </p:to>
                                    </p:set>
                                    <p:animEffect transition="in" filter="fade">
                                      <p:cBhvr>
                                        <p:cTn id="12" dur="2000"/>
                                        <p:tgtEl>
                                          <p:spTgt spid="46083">
                                            <p:txEl>
                                              <p:charRg st="39" end="15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6083">
                                            <p:txEl>
                                              <p:charRg st="150" end="189"/>
                                            </p:txEl>
                                          </p:spTgt>
                                        </p:tgtEl>
                                        <p:attrNameLst>
                                          <p:attrName>style.visibility</p:attrName>
                                        </p:attrNameLst>
                                      </p:cBhvr>
                                      <p:to>
                                        <p:strVal val="visible"/>
                                      </p:to>
                                    </p:set>
                                    <p:animEffect transition="in" filter="fade">
                                      <p:cBhvr>
                                        <p:cTn id="17" dur="2000"/>
                                        <p:tgtEl>
                                          <p:spTgt spid="46083">
                                            <p:txEl>
                                              <p:charRg st="150" end="18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6083">
                                            <p:txEl>
                                              <p:charRg st="189" end="506"/>
                                            </p:txEl>
                                          </p:spTgt>
                                        </p:tgtEl>
                                        <p:attrNameLst>
                                          <p:attrName>style.visibility</p:attrName>
                                        </p:attrNameLst>
                                      </p:cBhvr>
                                      <p:to>
                                        <p:strVal val="visible"/>
                                      </p:to>
                                    </p:set>
                                    <p:animEffect transition="in" filter="fade">
                                      <p:cBhvr>
                                        <p:cTn id="22" dur="2000"/>
                                        <p:tgtEl>
                                          <p:spTgt spid="46083">
                                            <p:txEl>
                                              <p:charRg st="189" end="50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6083">
                                            <p:txEl>
                                              <p:charRg st="506" end="635"/>
                                            </p:txEl>
                                          </p:spTgt>
                                        </p:tgtEl>
                                        <p:attrNameLst>
                                          <p:attrName>style.visibility</p:attrName>
                                        </p:attrNameLst>
                                      </p:cBhvr>
                                      <p:to>
                                        <p:strVal val="visible"/>
                                      </p:to>
                                    </p:set>
                                    <p:animEffect transition="in" filter="fade">
                                      <p:cBhvr>
                                        <p:cTn id="27" dur="2000"/>
                                        <p:tgtEl>
                                          <p:spTgt spid="46083">
                                            <p:txEl>
                                              <p:charRg st="506" end="63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TIÊU THỤ ĐẶC BIỆT</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p:nvPr/>
        </p:nvSpPr>
        <p:spPr>
          <a:xfrm>
            <a:off x="179388" y="981075"/>
            <a:ext cx="8785225" cy="52403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533400" lvl="0" indent="-53340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1. Đối tượng không chịu thuế (Điều 3)</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533400" lvl="0" indent="-533400" algn="just" eaLnBrk="1" hangingPunct="1">
              <a:lnSpc>
                <a:spcPct val="90000"/>
              </a:lnSpc>
              <a:spcBef>
                <a:spcPct val="0"/>
              </a:spcBef>
              <a:buClrTx/>
              <a:buNone/>
            </a:pPr>
            <a:endParaRPr lang="nl-NL" altLang="en-US" sz="400"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2. Hàng hóa nhập khẩu bao gồm:        </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c) Hàng tạm nhập khẩu, tái xuất khẩu và tạm xuất khẩu, tái nhập khẩu  không phải nộp thuế nhập khẩu, thuế xuất khẩu trong thời hạn theo quy định của pháp luật về thuế xuất khẩu, thuế nhập khẩu;</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d) Đồ dùng của tổ chức, cá nhân nước ngoài theo tiêu chuẩn miễn trừ ngoại giao; hàng mang theo người trong tiêu chuẩn hành lý miễn thuế; hàng nhập khẩu để bán miễn thuế theo quy định của pháp luật;</a:t>
            </a:r>
            <a:r>
              <a:rPr lang="en-US" altLang="en-US" b="1" dirty="0">
                <a:latin typeface="Arial" panose="020B0604020202020204" pitchFamily="34" charset="0"/>
              </a:rPr>
              <a:t> </a:t>
            </a:r>
            <a:endParaRPr lang="en-US" altLang="en-US" b="1" dirty="0">
              <a:latin typeface="Arial" panose="020B0604020202020204" pitchFamily="34"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3. Tàu bay, du thuyền sử dụng cho mục đích kinh doanh vận chuyển hàng hoá, hành khách, khách du lịch;</a:t>
            </a: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charRg st="0" end="38"/>
                                            </p:txEl>
                                          </p:spTgt>
                                        </p:tgtEl>
                                        <p:attrNameLst>
                                          <p:attrName>style.visibility</p:attrName>
                                        </p:attrNameLst>
                                      </p:cBhvr>
                                      <p:to>
                                        <p:strVal val="visible"/>
                                      </p:to>
                                    </p:set>
                                    <p:animEffect transition="in" filter="fade">
                                      <p:cBhvr>
                                        <p:cTn id="7" dur="2000"/>
                                        <p:tgtEl>
                                          <p:spTgt spid="4099">
                                            <p:txEl>
                                              <p:charRg st="0" end="3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charRg st="39" end="78"/>
                                            </p:txEl>
                                          </p:spTgt>
                                        </p:tgtEl>
                                        <p:attrNameLst>
                                          <p:attrName>style.visibility</p:attrName>
                                        </p:attrNameLst>
                                      </p:cBhvr>
                                      <p:to>
                                        <p:strVal val="visible"/>
                                      </p:to>
                                    </p:set>
                                    <p:animEffect transition="in" filter="fade">
                                      <p:cBhvr>
                                        <p:cTn id="12" dur="2000"/>
                                        <p:tgtEl>
                                          <p:spTgt spid="4099">
                                            <p:txEl>
                                              <p:charRg st="39" end="7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charRg st="78" end="272"/>
                                            </p:txEl>
                                          </p:spTgt>
                                        </p:tgtEl>
                                        <p:attrNameLst>
                                          <p:attrName>style.visibility</p:attrName>
                                        </p:attrNameLst>
                                      </p:cBhvr>
                                      <p:to>
                                        <p:strVal val="visible"/>
                                      </p:to>
                                    </p:set>
                                    <p:animEffect transition="in" filter="fade">
                                      <p:cBhvr>
                                        <p:cTn id="17" dur="2000"/>
                                        <p:tgtEl>
                                          <p:spTgt spid="4099">
                                            <p:txEl>
                                              <p:charRg st="78" end="27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charRg st="272" end="471"/>
                                            </p:txEl>
                                          </p:spTgt>
                                        </p:tgtEl>
                                        <p:attrNameLst>
                                          <p:attrName>style.visibility</p:attrName>
                                        </p:attrNameLst>
                                      </p:cBhvr>
                                      <p:to>
                                        <p:strVal val="visible"/>
                                      </p:to>
                                    </p:set>
                                    <p:animEffect transition="in" filter="fade">
                                      <p:cBhvr>
                                        <p:cTn id="22" dur="2000"/>
                                        <p:tgtEl>
                                          <p:spTgt spid="4099">
                                            <p:txEl>
                                              <p:charRg st="272" end="47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charRg st="471" end="573"/>
                                            </p:txEl>
                                          </p:spTgt>
                                        </p:tgtEl>
                                        <p:attrNameLst>
                                          <p:attrName>style.visibility</p:attrName>
                                        </p:attrNameLst>
                                      </p:cBhvr>
                                      <p:to>
                                        <p:strVal val="visible"/>
                                      </p:to>
                                    </p:set>
                                    <p:animEffect transition="in" filter="fade">
                                      <p:cBhvr>
                                        <p:cTn id="27" dur="2000"/>
                                        <p:tgtEl>
                                          <p:spTgt spid="4099">
                                            <p:txEl>
                                              <p:charRg st="471" end="57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TIÊU THỤ ĐẶC BIỆT</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p:nvPr/>
        </p:nvSpPr>
        <p:spPr>
          <a:xfrm>
            <a:off x="179388" y="981075"/>
            <a:ext cx="8785225" cy="524033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533400" lvl="0" indent="-53340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1. Đối tượng không chịu thuế (Điều 3)</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533400" lvl="0" indent="-533400" algn="just" eaLnBrk="1" hangingPunct="1">
              <a:lnSpc>
                <a:spcPct val="90000"/>
              </a:lnSpc>
              <a:spcBef>
                <a:spcPct val="0"/>
              </a:spcBef>
              <a:buClrTx/>
              <a:buNone/>
            </a:pPr>
            <a:endParaRPr lang="nl-NL" altLang="en-US" sz="400"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4. Xe ô tô cứu thương; xe ô tô chở phạm nhân; xe ô tô tang lễ; xe ô tô thiết kế vừa có chỗ ngồi, vừa có chỗ đứng chở được từ 24 người trở lên; xe ô tô chạy trong khu vui chơi, giải trí, thể thao không đăng ký lưu hành và không tham gia giao thông;</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5. Hàng hoá nhập khẩu từ nước ngoài vào khu phi thuế quan, hàng hoá từ nội địa bán vào khu phi thuế quan và chỉ sử dụng trong khu phi thuế quan, hàng hoá được mua bán giữa các khu phi thuế quan với nhau, trừ xe ô tô chở người dưới 24 chỗ.</a:t>
            </a: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charRg st="0" end="38"/>
                                            </p:txEl>
                                          </p:spTgt>
                                        </p:tgtEl>
                                        <p:attrNameLst>
                                          <p:attrName>style.visibility</p:attrName>
                                        </p:attrNameLst>
                                      </p:cBhvr>
                                      <p:to>
                                        <p:strVal val="visible"/>
                                      </p:to>
                                    </p:set>
                                    <p:animEffect transition="in" filter="fade">
                                      <p:cBhvr>
                                        <p:cTn id="7" dur="2000"/>
                                        <p:tgtEl>
                                          <p:spTgt spid="4099">
                                            <p:txEl>
                                              <p:charRg st="0" end="38"/>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charRg st="39" end="287"/>
                                            </p:txEl>
                                          </p:spTgt>
                                        </p:tgtEl>
                                        <p:attrNameLst>
                                          <p:attrName>style.visibility</p:attrName>
                                        </p:attrNameLst>
                                      </p:cBhvr>
                                      <p:to>
                                        <p:strVal val="visible"/>
                                      </p:to>
                                    </p:set>
                                    <p:animEffect transition="in" filter="fade">
                                      <p:cBhvr>
                                        <p:cTn id="12" dur="2000"/>
                                        <p:tgtEl>
                                          <p:spTgt spid="4099">
                                            <p:txEl>
                                              <p:charRg st="39" end="28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charRg st="288" end="527"/>
                                            </p:txEl>
                                          </p:spTgt>
                                        </p:tgtEl>
                                        <p:attrNameLst>
                                          <p:attrName>style.visibility</p:attrName>
                                        </p:attrNameLst>
                                      </p:cBhvr>
                                      <p:to>
                                        <p:strVal val="visible"/>
                                      </p:to>
                                    </p:set>
                                    <p:animEffect transition="in" filter="fade">
                                      <p:cBhvr>
                                        <p:cTn id="17" dur="2000"/>
                                        <p:tgtEl>
                                          <p:spTgt spid="4099">
                                            <p:txEl>
                                              <p:charRg st="288" end="52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TIÊU THỤ ĐẶC BIỆT</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9155" name="Rectangle 2"/>
          <p:cNvSpPr/>
          <p:nvPr/>
        </p:nvSpPr>
        <p:spPr>
          <a:xfrm>
            <a:off x="179388" y="981075"/>
            <a:ext cx="8785225" cy="57721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533400" lvl="0" indent="-53340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1. Căn cứ tính thuế (Điều 5)</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533400" lvl="0" indent="-533400" algn="just" eaLnBrk="1" hangingPunct="1">
              <a:lnSpc>
                <a:spcPct val="90000"/>
              </a:lnSpc>
              <a:spcBef>
                <a:spcPct val="0"/>
              </a:spcBef>
              <a:buClrTx/>
              <a:buNone/>
            </a:pPr>
            <a:endParaRPr lang="nl-NL" altLang="en-US" sz="400"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Căn cứ tính thuế tiêu thụ đặc biệt là giá tính thuế của hàng hóa, dịch vụ chịu thuế và thuế suất. Số thuế tiêu thụ đặc biệt phải nộp bằng giá tính thuế tiêu thụ đặc biệt nhân với thuế suất thuế tiêu thụ đặc biệt.</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b="1" dirty="0">
                <a:solidFill>
                  <a:srgbClr val="FD0303"/>
                </a:solidFill>
                <a:latin typeface="Times New Roman" panose="02020603050405020304" pitchFamily="18" charset="0"/>
              </a:rPr>
              <a:t>2. Phương pháp tính thuế TTĐB</a:t>
            </a:r>
            <a:r>
              <a:rPr lang="en-US" altLang="en-US" dirty="0">
                <a:solidFill>
                  <a:srgbClr val="101BF4"/>
                </a:solidFill>
                <a:latin typeface="Times New Roman" panose="02020603050405020304" pitchFamily="18" charset="0"/>
              </a:rPr>
              <a:t>:</a:t>
            </a:r>
            <a:endParaRPr lang="en-US" altLang="en-US" dirty="0">
              <a:solidFill>
                <a:srgbClr val="101BF4"/>
              </a:solidFill>
              <a:latin typeface="Times New Roman" panose="02020603050405020304" pitchFamily="18" charset="0"/>
            </a:endParaRPr>
          </a:p>
          <a:p>
            <a:pPr marL="533400" lvl="0" indent="-533400" algn="just" eaLnBrk="1" hangingPunct="1">
              <a:lnSpc>
                <a:spcPct val="125000"/>
              </a:lnSpc>
              <a:spcBef>
                <a:spcPct val="0"/>
              </a:spcBef>
              <a:buClrTx/>
              <a:buFontTx/>
              <a:buNone/>
            </a:pPr>
            <a:r>
              <a:rPr lang="en-US" altLang="en-US" dirty="0">
                <a:solidFill>
                  <a:srgbClr val="F40C43"/>
                </a:solidFill>
                <a:latin typeface="Times New Roman" panose="02020603050405020304" pitchFamily="18" charset="0"/>
              </a:rPr>
              <a:t>Thuế tiêu thụ đặc biệt</a:t>
            </a:r>
            <a:r>
              <a:rPr lang="en-US" altLang="en-US" dirty="0">
                <a:solidFill>
                  <a:srgbClr val="101BF4"/>
                </a:solidFill>
                <a:latin typeface="Times New Roman" panose="02020603050405020304" pitchFamily="18" charset="0"/>
              </a:rPr>
              <a:t> = (Số lượng x Giá tính thuế NK</a:t>
            </a:r>
            <a:endParaRPr lang="en-US" altLang="en-US" dirty="0">
              <a:solidFill>
                <a:srgbClr val="101BF4"/>
              </a:solidFill>
              <a:latin typeface="Times New Roman" panose="02020603050405020304" pitchFamily="18" charset="0"/>
            </a:endParaRPr>
          </a:p>
          <a:p>
            <a:pPr marL="533400" lvl="0" indent="-533400" algn="just" eaLnBrk="1" hangingPunct="1">
              <a:lnSpc>
                <a:spcPct val="125000"/>
              </a:lnSpc>
              <a:spcBef>
                <a:spcPct val="0"/>
              </a:spcBef>
              <a:buClrTx/>
              <a:buFontTx/>
              <a:buNone/>
            </a:pPr>
            <a:r>
              <a:rPr lang="en-US" altLang="en-US" dirty="0">
                <a:solidFill>
                  <a:srgbClr val="101BF4"/>
                </a:solidFill>
                <a:latin typeface="Times New Roman" panose="02020603050405020304" pitchFamily="18" charset="0"/>
              </a:rPr>
              <a:t> x Thuế suất thuế TTĐB)</a:t>
            </a:r>
            <a:endParaRPr lang="en-US" altLang="en-US" dirty="0">
              <a:solidFill>
                <a:srgbClr val="101BF4"/>
              </a:solidFill>
              <a:latin typeface="Times New Roman" panose="02020603050405020304" pitchFamily="18" charset="0"/>
            </a:endParaRPr>
          </a:p>
          <a:p>
            <a:pPr marL="533400" lvl="0" indent="-533400" algn="just" eaLnBrk="1" hangingPunct="1">
              <a:lnSpc>
                <a:spcPct val="125000"/>
              </a:lnSpc>
              <a:spcBef>
                <a:spcPct val="0"/>
              </a:spcBef>
              <a:buClrTx/>
              <a:buFontTx/>
              <a:buNone/>
            </a:pPr>
            <a:r>
              <a:rPr lang="en-US" altLang="en-US" dirty="0">
                <a:solidFill>
                  <a:srgbClr val="101BF4"/>
                </a:solidFill>
                <a:latin typeface="Times New Roman" panose="02020603050405020304" pitchFamily="18" charset="0"/>
              </a:rPr>
              <a:t>- Giá tính thuế NK = Đơn giá + thuế NK + Thuế tự vệ (nếu có) + Thuế chống bán phá giá (nếu có) </a:t>
            </a:r>
            <a:endParaRPr lang="en-US" altLang="en-US" dirty="0">
              <a:solidFill>
                <a:srgbClr val="101BF4"/>
              </a:solidFill>
              <a:latin typeface="Times New Roman" panose="02020603050405020304" pitchFamily="18" charset="0"/>
            </a:endParaRPr>
          </a:p>
          <a:p>
            <a:pPr marL="533400" lvl="0" indent="-533400" algn="just" eaLnBrk="1" hangingPunct="1">
              <a:lnSpc>
                <a:spcPct val="125000"/>
              </a:lnSpc>
              <a:spcBef>
                <a:spcPct val="0"/>
              </a:spcBef>
              <a:buClrTx/>
              <a:buFontTx/>
              <a:buNone/>
            </a:pPr>
            <a:r>
              <a:rPr lang="en-US" altLang="en-US" b="1" dirty="0">
                <a:solidFill>
                  <a:srgbClr val="FD0303"/>
                </a:solidFill>
                <a:latin typeface="Times New Roman" panose="02020603050405020304" pitchFamily="18" charset="0"/>
              </a:rPr>
              <a:t>3. Thuế suất</a:t>
            </a:r>
            <a:r>
              <a:rPr lang="en-US" altLang="en-US" dirty="0">
                <a:solidFill>
                  <a:srgbClr val="101BF4"/>
                </a:solidFill>
                <a:latin typeface="Times New Roman" panose="02020603050405020304" pitchFamily="18" charset="0"/>
              </a:rPr>
              <a:t>: Tham khảo Điều 7 Luật thuế TTĐB</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155">
                                            <p:txEl>
                                              <p:charRg st="0" end="29"/>
                                            </p:txEl>
                                          </p:spTgt>
                                        </p:tgtEl>
                                        <p:attrNameLst>
                                          <p:attrName>style.visibility</p:attrName>
                                        </p:attrNameLst>
                                      </p:cBhvr>
                                      <p:to>
                                        <p:strVal val="visible"/>
                                      </p:to>
                                    </p:set>
                                    <p:animEffect transition="in" filter="fade">
                                      <p:cBhvr>
                                        <p:cTn id="7" dur="2000"/>
                                        <p:tgtEl>
                                          <p:spTgt spid="49155">
                                            <p:txEl>
                                              <p:charRg st="0" end="2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9155">
                                            <p:txEl>
                                              <p:charRg st="30" end="243"/>
                                            </p:txEl>
                                          </p:spTgt>
                                        </p:tgtEl>
                                        <p:attrNameLst>
                                          <p:attrName>style.visibility</p:attrName>
                                        </p:attrNameLst>
                                      </p:cBhvr>
                                      <p:to>
                                        <p:strVal val="visible"/>
                                      </p:to>
                                    </p:set>
                                    <p:animEffect transition="in" filter="fade">
                                      <p:cBhvr>
                                        <p:cTn id="12" dur="2000"/>
                                        <p:tgtEl>
                                          <p:spTgt spid="49155">
                                            <p:txEl>
                                              <p:charRg st="30" end="24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9155">
                                            <p:txEl>
                                              <p:charRg st="243" end="274"/>
                                            </p:txEl>
                                          </p:spTgt>
                                        </p:tgtEl>
                                        <p:attrNameLst>
                                          <p:attrName>style.visibility</p:attrName>
                                        </p:attrNameLst>
                                      </p:cBhvr>
                                      <p:to>
                                        <p:strVal val="visible"/>
                                      </p:to>
                                    </p:set>
                                    <p:animEffect transition="in" filter="fade">
                                      <p:cBhvr>
                                        <p:cTn id="17" dur="2000"/>
                                        <p:tgtEl>
                                          <p:spTgt spid="49155">
                                            <p:txEl>
                                              <p:charRg st="243" end="27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155">
                                            <p:txEl>
                                              <p:charRg st="274" end="328"/>
                                            </p:txEl>
                                          </p:spTgt>
                                        </p:tgtEl>
                                        <p:attrNameLst>
                                          <p:attrName>style.visibility</p:attrName>
                                        </p:attrNameLst>
                                      </p:cBhvr>
                                      <p:to>
                                        <p:strVal val="visible"/>
                                      </p:to>
                                    </p:set>
                                    <p:animEffect transition="in" filter="fade">
                                      <p:cBhvr>
                                        <p:cTn id="22" dur="2000"/>
                                        <p:tgtEl>
                                          <p:spTgt spid="49155">
                                            <p:txEl>
                                              <p:charRg st="274" end="328"/>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9155">
                                            <p:txEl>
                                              <p:charRg st="328" end="352"/>
                                            </p:txEl>
                                          </p:spTgt>
                                        </p:tgtEl>
                                        <p:attrNameLst>
                                          <p:attrName>style.visibility</p:attrName>
                                        </p:attrNameLst>
                                      </p:cBhvr>
                                      <p:to>
                                        <p:strVal val="visible"/>
                                      </p:to>
                                    </p:set>
                                    <p:animEffect transition="in" filter="fade">
                                      <p:cBhvr>
                                        <p:cTn id="27" dur="2000"/>
                                        <p:tgtEl>
                                          <p:spTgt spid="49155">
                                            <p:txEl>
                                              <p:charRg st="328" end="35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9155">
                                            <p:txEl>
                                              <p:charRg st="352" end="448"/>
                                            </p:txEl>
                                          </p:spTgt>
                                        </p:tgtEl>
                                        <p:attrNameLst>
                                          <p:attrName>style.visibility</p:attrName>
                                        </p:attrNameLst>
                                      </p:cBhvr>
                                      <p:to>
                                        <p:strVal val="visible"/>
                                      </p:to>
                                    </p:set>
                                    <p:animEffect transition="in" filter="fade">
                                      <p:cBhvr>
                                        <p:cTn id="32" dur="2000"/>
                                        <p:tgtEl>
                                          <p:spTgt spid="49155">
                                            <p:txEl>
                                              <p:charRg st="352" end="44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49155">
                                            <p:txEl>
                                              <p:charRg st="448" end="494"/>
                                            </p:txEl>
                                          </p:spTgt>
                                        </p:tgtEl>
                                        <p:attrNameLst>
                                          <p:attrName>style.visibility</p:attrName>
                                        </p:attrNameLst>
                                      </p:cBhvr>
                                      <p:to>
                                        <p:strVal val="visible"/>
                                      </p:to>
                                    </p:set>
                                    <p:animEffect transition="in" filter="fade">
                                      <p:cBhvr>
                                        <p:cTn id="37" dur="2000"/>
                                        <p:tgtEl>
                                          <p:spTgt spid="49155">
                                            <p:txEl>
                                              <p:charRg st="448" end="49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Title 1"/>
          <p:cNvSpPr>
            <a:spLocks noGrp="1"/>
          </p:cNvSpPr>
          <p:nvPr>
            <p:ph type="title" idx="4294967295"/>
          </p:nvPr>
        </p:nvSpPr>
        <p:spPr>
          <a:xfrm>
            <a:off x="900113" y="404813"/>
            <a:ext cx="7848600" cy="1800225"/>
          </a:xfrm>
          <a:ln/>
        </p:spPr>
        <p:txBody>
          <a:bodyPr vert="horz" wrap="square" lIns="91440" tIns="45720" rIns="91440" bIns="45720" anchor="ctr" anchorCtr="0"/>
          <a:p>
            <a:r>
              <a:rPr lang="en-US" altLang="en-US" sz="4000" dirty="0">
                <a:solidFill>
                  <a:srgbClr val="FD0303"/>
                </a:solidFill>
                <a:latin typeface="Times New Roman" panose="02020603050405020304" pitchFamily="18" charset="0"/>
                <a:cs typeface="Times New Roman" panose="02020603050405020304" pitchFamily="18" charset="0"/>
              </a:rPr>
              <a:t>THUẾ BẢO VỆ MÔI TRƯỜNG</a:t>
            </a:r>
            <a:endParaRPr lang="en-US" altLang="en-US" sz="4000" dirty="0">
              <a:solidFill>
                <a:srgbClr val="FD0303"/>
              </a:solidFill>
              <a:latin typeface="Times New Roman" panose="02020603050405020304" pitchFamily="18" charset="0"/>
              <a:ea typeface="Times New Roman" panose="02020603050405020304" pitchFamily="18" charset="0"/>
            </a:endParaRPr>
          </a:p>
        </p:txBody>
      </p:sp>
      <p:sp>
        <p:nvSpPr>
          <p:cNvPr id="50179" name="Rectangle 3"/>
          <p:cNvSpPr/>
          <p:nvPr/>
        </p:nvSpPr>
        <p:spPr>
          <a:xfrm>
            <a:off x="323850" y="1773238"/>
            <a:ext cx="8424863" cy="3935412"/>
          </a:xfrm>
          <a:prstGeom prst="rect">
            <a:avLst/>
          </a:prstGeom>
          <a:noFill/>
          <a:ln w="9525">
            <a:noFill/>
          </a:ln>
          <a:effectLst>
            <a:prstShdw prst="shdw12" dir="16200000">
              <a:schemeClr val="bg2">
                <a:alpha val="50000"/>
              </a:schemeClr>
            </a:prst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Luật Thuế Bảo vệ môi trường năm 2010;</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1. </a:t>
            </a:r>
            <a:r>
              <a:rPr lang="en-US" altLang="en-US" i="1" dirty="0">
                <a:solidFill>
                  <a:srgbClr val="101BF4"/>
                </a:solidFill>
                <a:latin typeface="Times New Roman" panose="02020603050405020304" pitchFamily="18" charset="0"/>
              </a:rPr>
              <a:t>Thuế bảo vệ môi trường </a:t>
            </a:r>
            <a:r>
              <a:rPr lang="en-US" altLang="en-US" dirty="0">
                <a:solidFill>
                  <a:srgbClr val="101BF4"/>
                </a:solidFill>
                <a:latin typeface="Times New Roman" panose="02020603050405020304" pitchFamily="18" charset="0"/>
              </a:rPr>
              <a:t>là loại thuế gián thu, thu vào sản phẩm, hàng hóa (sau đây gọi chung là hàng hóa) khi sử dụng gây tác động xấu đến môi trường.</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2. </a:t>
            </a:r>
            <a:r>
              <a:rPr lang="en-US" altLang="en-US" i="1" dirty="0">
                <a:solidFill>
                  <a:srgbClr val="101BF4"/>
                </a:solidFill>
                <a:latin typeface="Times New Roman" panose="02020603050405020304" pitchFamily="18" charset="0"/>
              </a:rPr>
              <a:t>Mức thuế tuyệt đối </a:t>
            </a:r>
            <a:r>
              <a:rPr lang="en-US" altLang="en-US" dirty="0">
                <a:solidFill>
                  <a:srgbClr val="101BF4"/>
                </a:solidFill>
                <a:latin typeface="Times New Roman" panose="02020603050405020304" pitchFamily="18" charset="0"/>
              </a:rPr>
              <a:t>là mức thuế được quy định bằng số tiền tính trên một đơn vị hàng hóa chịu thuế.</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0179">
                                            <p:txEl>
                                              <p:charRg st="0" end="39"/>
                                            </p:txEl>
                                          </p:spTgt>
                                        </p:tgtEl>
                                        <p:attrNameLst>
                                          <p:attrName>style.visibility</p:attrName>
                                        </p:attrNameLst>
                                      </p:cBhvr>
                                      <p:to>
                                        <p:strVal val="visible"/>
                                      </p:to>
                                    </p:set>
                                    <p:animEffect transition="in" filter="fade">
                                      <p:cBhvr>
                                        <p:cTn id="7" dur="2000"/>
                                        <p:tgtEl>
                                          <p:spTgt spid="50179">
                                            <p:txEl>
                                              <p:charRg st="0" end="39"/>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0179">
                                            <p:txEl>
                                              <p:charRg st="40" end="193"/>
                                            </p:txEl>
                                          </p:spTgt>
                                        </p:tgtEl>
                                        <p:attrNameLst>
                                          <p:attrName>style.visibility</p:attrName>
                                        </p:attrNameLst>
                                      </p:cBhvr>
                                      <p:to>
                                        <p:strVal val="visible"/>
                                      </p:to>
                                    </p:set>
                                    <p:animEffect transition="in" filter="fade">
                                      <p:cBhvr>
                                        <p:cTn id="12" dur="2000"/>
                                        <p:tgtEl>
                                          <p:spTgt spid="50179">
                                            <p:txEl>
                                              <p:charRg st="40" end="19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0179">
                                            <p:txEl>
                                              <p:charRg st="194" end="296"/>
                                            </p:txEl>
                                          </p:spTgt>
                                        </p:tgtEl>
                                        <p:attrNameLst>
                                          <p:attrName>style.visibility</p:attrName>
                                        </p:attrNameLst>
                                      </p:cBhvr>
                                      <p:to>
                                        <p:strVal val="visible"/>
                                      </p:to>
                                    </p:set>
                                    <p:animEffect transition="in" filter="fade">
                                      <p:cBhvr>
                                        <p:cTn id="17" dur="2000"/>
                                        <p:tgtEl>
                                          <p:spTgt spid="50179">
                                            <p:txEl>
                                              <p:charRg st="194" end="29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BẢO VỆ MÔI TRƯỜNG</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63491" name="Rectangle 2"/>
          <p:cNvSpPr/>
          <p:nvPr/>
        </p:nvSpPr>
        <p:spPr>
          <a:xfrm>
            <a:off x="215900" y="1125538"/>
            <a:ext cx="8964613" cy="5240337"/>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533400" lvl="0" indent="-53340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1. Đối tượng chịu thuế (Điều 3 Luật thuế BVMT)</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533400" lvl="0" indent="-533400" algn="just" eaLnBrk="1" hangingPunct="1">
              <a:lnSpc>
                <a:spcPct val="90000"/>
              </a:lnSpc>
              <a:spcBef>
                <a:spcPct val="0"/>
              </a:spcBef>
              <a:buClrTx/>
              <a:buNone/>
            </a:pPr>
            <a:endParaRPr lang="nl-NL" altLang="en-US" sz="400" dirty="0">
              <a:solidFill>
                <a:srgbClr val="101BF4"/>
              </a:solidFill>
              <a:latin typeface="Times New Roman" panose="02020603050405020304" pitchFamily="18" charset="0"/>
            </a:endParaRPr>
          </a:p>
          <a:p>
            <a:pPr marL="533400" lvl="0" indent="-533400" eaLnBrk="1" hangingPunct="1">
              <a:spcBef>
                <a:spcPct val="0"/>
              </a:spcBef>
              <a:buClrTx/>
              <a:buFontTx/>
              <a:buAutoNum type="arabicPeriod"/>
            </a:pPr>
            <a:r>
              <a:rPr lang="en-US" altLang="en-US" dirty="0">
                <a:solidFill>
                  <a:srgbClr val="101BF4"/>
                </a:solidFill>
                <a:latin typeface="Times New Roman" panose="02020603050405020304" pitchFamily="18" charset="0"/>
              </a:rPr>
              <a:t>Xăng, dầu, mỡ nhờn </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AutoNum type="arabicPeriod"/>
            </a:pPr>
            <a:r>
              <a:rPr lang="en-US" altLang="en-US" dirty="0">
                <a:solidFill>
                  <a:srgbClr val="101BF4"/>
                </a:solidFill>
                <a:latin typeface="Times New Roman" panose="02020603050405020304" pitchFamily="18" charset="0"/>
              </a:rPr>
              <a:t>Than đá, </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3. Dung dịch hydro-chloro-fluoro-carbon (HCFC).</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4. Túi ni lông thuộc diện chịu thuế.</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5. Thuốc diệt cỏ thuộc loại hạn chế sử dụng.</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6. Thuốc trừ mối thuộc loại hạn chế sử dụng.</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7. Thuốc bảo quản lâm sản thuộc loại hạn chế sử dụng.</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8. Thuốc khử trùng kho thuộc loại hạn chế sử dụng.</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9. Trường hợp xét thấy cần thiết phải bổ sung đối tượng chịu thuế khác cho phù hợp với từng thời kỳ thì Ủy ban thường vụ Quốc hội xem xét, quy định.</a:t>
            </a:r>
            <a:endParaRPr lang="en-US" altLang="en-US" dirty="0">
              <a:solidFill>
                <a:srgbClr val="101BF4"/>
              </a:solidFill>
              <a:latin typeface="Times New Roman" panose="02020603050405020304" pitchFamily="18" charset="0"/>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Rectangle 2"/>
          <p:cNvSpPr/>
          <p:nvPr/>
        </p:nvSpPr>
        <p:spPr>
          <a:xfrm>
            <a:off x="611188" y="44450"/>
            <a:ext cx="8281987" cy="83185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ctr" fontAlgn="b">
              <a:spcBef>
                <a:spcPct val="0"/>
              </a:spcBef>
              <a:buClrTx/>
              <a:buFontTx/>
              <a:buNone/>
            </a:pPr>
            <a:r>
              <a:rPr lang="vi-VN" altLang="en-US" sz="2400" b="1" dirty="0">
                <a:solidFill>
                  <a:srgbClr val="FF0000"/>
                </a:solidFill>
                <a:latin typeface="Times New Roman" panose="02020603050405020304" pitchFamily="18" charset="0"/>
                <a:cs typeface="Times New Roman" panose="02020603050405020304" pitchFamily="18" charset="0"/>
              </a:rPr>
              <a:t>BẢNG MÃ THUẾ SUẤT THUẾ BẢO VỆ MÔI TRƯỜNG </a:t>
            </a:r>
            <a:br>
              <a:rPr lang="vi-VN" altLang="en-US" sz="2400" b="1" dirty="0">
                <a:solidFill>
                  <a:srgbClr val="FF0000"/>
                </a:solidFill>
                <a:latin typeface="Times New Roman" panose="02020603050405020304" pitchFamily="18" charset="0"/>
                <a:cs typeface="Times New Roman" panose="02020603050405020304" pitchFamily="18" charset="0"/>
              </a:rPr>
            </a:br>
            <a:r>
              <a:rPr lang="vi-VN" altLang="en-US" sz="2400" b="1" dirty="0">
                <a:solidFill>
                  <a:srgbClr val="FF0000"/>
                </a:solidFill>
                <a:latin typeface="Times New Roman" panose="02020603050405020304" pitchFamily="18" charset="0"/>
                <a:cs typeface="Times New Roman" panose="02020603050405020304" pitchFamily="18" charset="0"/>
              </a:rPr>
              <a:t>DÙNG TRONG VNACCS</a:t>
            </a:r>
            <a:endParaRPr lang="vi-VN" altLang="en-US" sz="2400" b="1" dirty="0">
              <a:solidFill>
                <a:srgbClr val="FF0000"/>
              </a:solidFill>
              <a:latin typeface="Times New Roman" panose="02020603050405020304" pitchFamily="18" charset="0"/>
              <a:ea typeface="Times New Roman" panose="02020603050405020304" pitchFamily="18" charset="0"/>
            </a:endParaRPr>
          </a:p>
        </p:txBody>
      </p:sp>
      <p:graphicFrame>
        <p:nvGraphicFramePr>
          <p:cNvPr id="64515" name="Table 64514"/>
          <p:cNvGraphicFramePr/>
          <p:nvPr/>
        </p:nvGraphicFramePr>
        <p:xfrm>
          <a:off x="250825" y="1268413"/>
          <a:ext cx="8713788" cy="5438775"/>
        </p:xfrm>
        <a:graphic>
          <a:graphicData uri="http://schemas.openxmlformats.org/drawingml/2006/table">
            <a:tbl>
              <a:tblPr/>
              <a:tblGrid>
                <a:gridCol w="1008063"/>
                <a:gridCol w="5864225"/>
                <a:gridCol w="153987"/>
                <a:gridCol w="612775"/>
                <a:gridCol w="1074738"/>
              </a:tblGrid>
              <a:tr h="798513">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300" dirty="0">
                          <a:solidFill>
                            <a:srgbClr val="5F350B"/>
                          </a:solidFill>
                          <a:latin typeface="Verdana" panose="020B0604030504040204" pitchFamily="34" charset="0"/>
                        </a:rPr>
                        <a:t>Mã dùng trong VNACCS</a:t>
                      </a:r>
                      <a:endParaRPr lang="en-US" sz="1300" dirty="0">
                        <a:solidFill>
                          <a:srgbClr val="5F350B"/>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300" dirty="0">
                          <a:solidFill>
                            <a:srgbClr val="5F350B"/>
                          </a:solidFill>
                          <a:latin typeface="Verdana" panose="020B0604030504040204" pitchFamily="34" charset="0"/>
                        </a:rPr>
                        <a:t>Hàng hóa</a:t>
                      </a:r>
                      <a:endParaRPr lang="en-US" sz="1300" dirty="0">
                        <a:solidFill>
                          <a:srgbClr val="5F350B"/>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lang="vi-VN" altLang="x-none" sz="1300" dirty="0">
                          <a:solidFill>
                            <a:srgbClr val="5F350B"/>
                          </a:solidFill>
                          <a:latin typeface="Verdana" panose="020B0604030504040204" pitchFamily="34" charset="0"/>
                        </a:rPr>
                        <a:t>Đơn vị tính</a:t>
                      </a:r>
                      <a:endParaRPr lang="vi-VN" altLang="x-none" sz="1300" dirty="0">
                        <a:solidFill>
                          <a:srgbClr val="5F350B"/>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lang="vi-VN" altLang="x-none" sz="1300" dirty="0">
                          <a:solidFill>
                            <a:srgbClr val="5F350B"/>
                          </a:solidFill>
                          <a:latin typeface="Verdana" panose="020B0604030504040204" pitchFamily="34" charset="0"/>
                        </a:rPr>
                        <a:t>Mức thuế (đồng/1 đơn vị hàng hóa)</a:t>
                      </a:r>
                      <a:endParaRPr lang="vi-VN" altLang="x-none" sz="1300" dirty="0">
                        <a:solidFill>
                          <a:srgbClr val="5F350B"/>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49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 </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3">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lang="vi-VN" altLang="x-none" sz="1500" dirty="0">
                          <a:solidFill>
                            <a:srgbClr val="0A0AFF"/>
                          </a:solidFill>
                          <a:latin typeface="Verdana" panose="020B0604030504040204" pitchFamily="34" charset="0"/>
                        </a:rPr>
                        <a:t>I. Xăng, dầu, mỡ, nhờn:</a:t>
                      </a:r>
                      <a:endParaRPr lang="vi-VN" altLang="x-none" sz="150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 </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3362">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MB010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lang="vi-VN" altLang="x-none" sz="1500" b="0" dirty="0">
                          <a:solidFill>
                            <a:srgbClr val="0A0AFF"/>
                          </a:solidFill>
                          <a:latin typeface="Verdana" panose="020B0604030504040204" pitchFamily="34" charset="0"/>
                        </a:rPr>
                        <a:t>Xăng, trừ etanol</a:t>
                      </a:r>
                      <a:endParaRPr lang="vi-VN" altLang="x-none"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Lít</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3.000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49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MB202</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b="0" dirty="0">
                          <a:solidFill>
                            <a:srgbClr val="0A0AFF"/>
                          </a:solidFill>
                          <a:latin typeface="Verdana" panose="020B0604030504040204" pitchFamily="34" charset="0"/>
                        </a:rPr>
                        <a:t>Nhiên liệu bay</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Lít</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3.000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49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MB030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b="0" dirty="0">
                          <a:solidFill>
                            <a:srgbClr val="0A0AFF"/>
                          </a:solidFill>
                          <a:latin typeface="Verdana" panose="020B0604030504040204" pitchFamily="34" charset="0"/>
                        </a:rPr>
                        <a:t>Dầu diezel</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Lít</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1.500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49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MB040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b="0" dirty="0">
                          <a:solidFill>
                            <a:srgbClr val="0A0AFF"/>
                          </a:solidFill>
                          <a:latin typeface="Verdana" panose="020B0604030504040204" pitchFamily="34" charset="0"/>
                        </a:rPr>
                        <a:t>Dầu hỏa</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Lít</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300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49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MB050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b="0" dirty="0">
                          <a:solidFill>
                            <a:srgbClr val="0A0AFF"/>
                          </a:solidFill>
                          <a:latin typeface="Verdana" panose="020B0604030504040204" pitchFamily="34" charset="0"/>
                        </a:rPr>
                        <a:t>Dầu mazut</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Lít</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900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3363">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MB060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b="0" dirty="0">
                          <a:solidFill>
                            <a:srgbClr val="0A0AFF"/>
                          </a:solidFill>
                          <a:latin typeface="Verdana" panose="020B0604030504040204" pitchFamily="34" charset="0"/>
                        </a:rPr>
                        <a:t>Dầu nhờn</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Lít</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900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49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MB070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b="0" dirty="0">
                          <a:solidFill>
                            <a:srgbClr val="0A0AFF"/>
                          </a:solidFill>
                          <a:latin typeface="Verdana" panose="020B0604030504040204" pitchFamily="34" charset="0"/>
                        </a:rPr>
                        <a:t>Mỡ nhờn</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Kg</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900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49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 </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lang="vi-VN" altLang="x-none" sz="1500" dirty="0">
                          <a:solidFill>
                            <a:srgbClr val="0A0AFF"/>
                          </a:solidFill>
                          <a:latin typeface="Verdana" panose="020B0604030504040204" pitchFamily="34" charset="0"/>
                        </a:rPr>
                        <a:t>II. Than đá:</a:t>
                      </a:r>
                      <a:endParaRPr lang="vi-VN" altLang="x-none" sz="150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 </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 </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49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MB110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b="0" dirty="0">
                          <a:solidFill>
                            <a:srgbClr val="0A0AFF"/>
                          </a:solidFill>
                          <a:latin typeface="Verdana" panose="020B0604030504040204" pitchFamily="34" charset="0"/>
                        </a:rPr>
                        <a:t>Than nâu</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Tấn</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10.000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3362">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MB120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b="0" dirty="0">
                          <a:solidFill>
                            <a:srgbClr val="0A0AFF"/>
                          </a:solidFill>
                          <a:latin typeface="Verdana" panose="020B0604030504040204" pitchFamily="34" charset="0"/>
                        </a:rPr>
                        <a:t>Than an - tra - xít (antraxit)</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Tấn</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20.000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49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MB130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b="0" dirty="0">
                          <a:solidFill>
                            <a:srgbClr val="0A0AFF"/>
                          </a:solidFill>
                          <a:latin typeface="Verdana" panose="020B0604030504040204" pitchFamily="34" charset="0"/>
                        </a:rPr>
                        <a:t>Than mỡ</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Tấn</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10.000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49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MB140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lang="vi-VN" altLang="x-none" sz="1500" b="0" dirty="0">
                          <a:solidFill>
                            <a:srgbClr val="0A0AFF"/>
                          </a:solidFill>
                          <a:latin typeface="Verdana" panose="020B0604030504040204" pitchFamily="34" charset="0"/>
                        </a:rPr>
                        <a:t>Than đá khác</a:t>
                      </a:r>
                      <a:endParaRPr lang="vi-VN" altLang="x-none"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Tấn</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10.000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49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MB200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dirty="0">
                          <a:solidFill>
                            <a:srgbClr val="0A0AFF"/>
                          </a:solidFill>
                          <a:latin typeface="Verdana" panose="020B0604030504040204" pitchFamily="34" charset="0"/>
                        </a:rPr>
                        <a:t>III. Dung dịch Hydro-chloro-fluoro-carbon (HCFC)</a:t>
                      </a:r>
                      <a:endParaRPr lang="en-US" sz="150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kg</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4.000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3363">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MB300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dirty="0">
                          <a:solidFill>
                            <a:srgbClr val="0A0AFF"/>
                          </a:solidFill>
                          <a:latin typeface="Verdana" panose="020B0604030504040204" pitchFamily="34" charset="0"/>
                        </a:rPr>
                        <a:t>IV. Túi ni lông thuộc diện chịu thuế BVMT</a:t>
                      </a:r>
                      <a:endParaRPr lang="en-US" sz="150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kg</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40.000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49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MB400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dirty="0">
                          <a:solidFill>
                            <a:srgbClr val="0A0AFF"/>
                          </a:solidFill>
                          <a:latin typeface="Verdana" panose="020B0604030504040204" pitchFamily="34" charset="0"/>
                        </a:rPr>
                        <a:t>V. Thuốc diệt cỏ thuộc loại hạn chế sử dụng</a:t>
                      </a:r>
                      <a:endParaRPr lang="en-US" sz="150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kg</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500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49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MB500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dirty="0">
                          <a:solidFill>
                            <a:srgbClr val="0A0AFF"/>
                          </a:solidFill>
                          <a:latin typeface="Verdana" panose="020B0604030504040204" pitchFamily="34" charset="0"/>
                        </a:rPr>
                        <a:t>VI. Thuốc trừ mối thuộc loại hạn chế sử dụng</a:t>
                      </a:r>
                      <a:endParaRPr lang="en-US" sz="150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kg</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1.000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417512">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MB600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dirty="0">
                          <a:solidFill>
                            <a:srgbClr val="0A0AFF"/>
                          </a:solidFill>
                          <a:latin typeface="Verdana" panose="020B0604030504040204" pitchFamily="34" charset="0"/>
                        </a:rPr>
                        <a:t>VII. Thuốc bảo quản lâm sản thuộc loại hạn chế sdụng</a:t>
                      </a:r>
                      <a:endParaRPr lang="en-US" sz="150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kg</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1.000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r h="234950">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MB700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gridSpan="2">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eaLnBrk="1" fontAlgn="ctr" hangingPunct="1">
                        <a:buNone/>
                      </a:pPr>
                      <a:r>
                        <a:rPr sz="1500" dirty="0">
                          <a:solidFill>
                            <a:srgbClr val="0A0AFF"/>
                          </a:solidFill>
                          <a:latin typeface="Verdana" panose="020B0604030504040204" pitchFamily="34" charset="0"/>
                        </a:rPr>
                        <a:t>VIII. Thuốc khử trùng kho thuộc loại hạn chế sử dụng</a:t>
                      </a:r>
                      <a:endParaRPr lang="en-US" sz="150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hMerge="1">
                  <a:tcPr>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kg</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c>
                  <a:txBody>
                    <a:bodyPr/>
                    <a:lstStyle>
                      <a:lvl1pPr marL="0" lvl="0"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sz="2800" b="1" i="0" u="none" kern="1200" baseline="0">
                          <a:solidFill>
                            <a:schemeClr val="tx1"/>
                          </a:solidFill>
                          <a:latin typeface="Arial" panose="020B0604020202020204" pitchFamily="34" charset="0"/>
                          <a:ea typeface="+mn-ea"/>
                          <a:cs typeface="+mn-cs"/>
                        </a:defRPr>
                      </a:lvl5pPr>
                    </a:lstStyle>
                    <a:p>
                      <a:pPr lvl="0" algn="ctr" eaLnBrk="1" fontAlgn="ctr" hangingPunct="1">
                        <a:buNone/>
                      </a:pPr>
                      <a:r>
                        <a:rPr sz="1500" b="0" dirty="0">
                          <a:solidFill>
                            <a:srgbClr val="0A0AFF"/>
                          </a:solidFill>
                          <a:latin typeface="Verdana" panose="020B0604030504040204" pitchFamily="34" charset="0"/>
                        </a:rPr>
                        <a:t>1.000</a:t>
                      </a:r>
                      <a:endParaRPr lang="en-US" sz="1500" b="0" dirty="0">
                        <a:solidFill>
                          <a:srgbClr val="0A0AFF"/>
                        </a:solidFill>
                        <a:latin typeface="Times New Roman" panose="02020603050405020304" pitchFamily="18" charset="0"/>
                      </a:endParaRPr>
                    </a:p>
                  </a:txBody>
                  <a:tcPr marL="5973" marR="5973" marT="5972" marB="0" anchor="ctr" anchorCtr="0">
                    <a:lnL w="12700" cap="flat" cmpd="sng">
                      <a:solidFill>
                        <a:schemeClr val="bg1"/>
                      </a:solidFill>
                      <a:prstDash val="solid"/>
                      <a:headEnd type="none" w="med" len="med"/>
                      <a:tailEnd type="none" w="med" len="med"/>
                    </a:lnL>
                    <a:lnR w="12700" cap="flat" cmpd="sng">
                      <a:solidFill>
                        <a:schemeClr val="bg1"/>
                      </a:solidFill>
                      <a:prstDash val="solid"/>
                      <a:headEnd type="none" w="med" len="med"/>
                      <a:tailEnd type="none" w="med" len="med"/>
                    </a:lnR>
                    <a:lnT w="12700" cap="flat" cmpd="sng">
                      <a:solidFill>
                        <a:schemeClr val="bg1"/>
                      </a:solidFill>
                      <a:prstDash val="solid"/>
                      <a:headEnd type="none" w="med" len="med"/>
                      <a:tailEnd type="none" w="med" len="med"/>
                    </a:lnT>
                    <a:lnB w="12700" cap="flat" cmpd="sng">
                      <a:solidFill>
                        <a:schemeClr val="bg1"/>
                      </a:solidFill>
                      <a:prstDash val="solid"/>
                      <a:headEnd type="none" w="med" len="med"/>
                      <a:tailEnd type="none" w="med" len="med"/>
                    </a:lnB>
                    <a:lnTlToBr>
                      <a:noFill/>
                    </a:lnTlToBr>
                    <a:lnBlToTr>
                      <a:noFill/>
                    </a:lnBlToTr>
                    <a:solidFill>
                      <a:srgbClr val="E8EDF2"/>
                    </a:solidFill>
                  </a:tcPr>
                </a:tc>
              </a:tr>
            </a:tbl>
          </a:graphicData>
        </a:graphic>
      </p:graphicFrame>
      <p:sp>
        <p:nvSpPr>
          <p:cNvPr id="64622" name="Rectangle 4"/>
          <p:cNvSpPr/>
          <p:nvPr/>
        </p:nvSpPr>
        <p:spPr>
          <a:xfrm>
            <a:off x="1331913" y="981075"/>
            <a:ext cx="7416800" cy="30797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spcBef>
                <a:spcPct val="0"/>
              </a:spcBef>
              <a:buClrTx/>
              <a:buFontTx/>
              <a:buNone/>
            </a:pPr>
            <a:r>
              <a:rPr lang="vi-VN" altLang="en-US" sz="1400" b="1" dirty="0">
                <a:solidFill>
                  <a:srgbClr val="101BF4"/>
                </a:solidFill>
                <a:latin typeface="Times New Roman" panose="02020603050405020304" pitchFamily="18" charset="0"/>
                <a:cs typeface="Times New Roman" panose="02020603050405020304" pitchFamily="18" charset="0"/>
              </a:rPr>
              <a:t>Nghị quyết số 888a/2015/UBTVQH13 sửa đổi bổ sung Nghị quyết số 1269/2011/UBTVQH12 </a:t>
            </a:r>
            <a:endParaRPr lang="en-US" altLang="en-US" sz="1400" b="1"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BẢO VỆ MÔI TRƯỜNG</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52227" name="Rectangle 2"/>
          <p:cNvSpPr/>
          <p:nvPr/>
        </p:nvSpPr>
        <p:spPr>
          <a:xfrm>
            <a:off x="179388" y="1052513"/>
            <a:ext cx="8964612" cy="54530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533400" lvl="0" indent="-53340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1. Đối tượng không chịu thuế (Điều 4 Luật thuế BVMT)</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533400" lvl="0" indent="-533400" algn="just" eaLnBrk="1" hangingPunct="1">
              <a:lnSpc>
                <a:spcPct val="90000"/>
              </a:lnSpc>
              <a:spcBef>
                <a:spcPct val="0"/>
              </a:spcBef>
              <a:buClrTx/>
              <a:buNone/>
            </a:pPr>
            <a:endParaRPr lang="nl-NL" altLang="en-US" sz="400" dirty="0">
              <a:solidFill>
                <a:srgbClr val="101BF4"/>
              </a:solidFill>
              <a:latin typeface="Times New Roman" panose="02020603050405020304" pitchFamily="18" charset="0"/>
            </a:endParaRPr>
          </a:p>
          <a:p>
            <a:pPr marL="533400" lvl="0" indent="-533400" eaLnBrk="1" hangingPunct="1">
              <a:spcBef>
                <a:spcPct val="0"/>
              </a:spcBef>
              <a:buClrTx/>
              <a:buFontTx/>
              <a:buNone/>
            </a:pPr>
            <a:endParaRPr lang="en-US" altLang="en-US" sz="1400"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a) Hàng hóa vận chuyển quá cảnh hoặc chuyển khẩu qua cửa khẩu, biên giới Việt Nam theo quy định của pháp luật, </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b) Hàng hóa tạm nhập khẩu, tái xuất khẩu trong thời hạn theo quy định của pháp luật;</a:t>
            </a: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endParaRPr lang="en-US" altLang="en-US" dirty="0">
              <a:solidFill>
                <a:srgbClr val="101BF4"/>
              </a:solidFill>
              <a:latin typeface="Times New Roman" panose="02020603050405020304" pitchFamily="18" charset="0"/>
            </a:endParaRPr>
          </a:p>
          <a:p>
            <a:pPr marL="533400" lvl="0" indent="-533400" eaLnBrk="1" hangingPunct="1">
              <a:spcBef>
                <a:spcPct val="0"/>
              </a:spcBef>
              <a:buClrTx/>
              <a:buFontTx/>
              <a:buNone/>
            </a:pPr>
            <a:r>
              <a:rPr lang="en-US" altLang="en-US" dirty="0">
                <a:solidFill>
                  <a:srgbClr val="101BF4"/>
                </a:solidFill>
                <a:latin typeface="Times New Roman" panose="02020603050405020304" pitchFamily="18" charset="0"/>
              </a:rPr>
              <a:t>c) Hàng hóa do cơ sở sản xuất trực tiếp xuất khẩu hoặc ủy thác cho cơ sở kinh doanh xuất khẩu để xuất khẩu, trừ trường hợp tổ chức, hộ gia đình, cá nhân mua hàng hóa thuộc đối tượng chịu thuế bảo vệ môi trường để xuất khẩu.</a:t>
            </a: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2227">
                                            <p:txEl>
                                              <p:charRg st="0" end="53"/>
                                            </p:txEl>
                                          </p:spTgt>
                                        </p:tgtEl>
                                        <p:attrNameLst>
                                          <p:attrName>style.visibility</p:attrName>
                                        </p:attrNameLst>
                                      </p:cBhvr>
                                      <p:to>
                                        <p:strVal val="visible"/>
                                      </p:to>
                                    </p:set>
                                    <p:animEffect transition="in" filter="fade">
                                      <p:cBhvr>
                                        <p:cTn id="7" dur="2000"/>
                                        <p:tgtEl>
                                          <p:spTgt spid="52227">
                                            <p:txEl>
                                              <p:charRg st="0" end="5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2227">
                                            <p:txEl>
                                              <p:charRg st="55" end="167"/>
                                            </p:txEl>
                                          </p:spTgt>
                                        </p:tgtEl>
                                        <p:attrNameLst>
                                          <p:attrName>style.visibility</p:attrName>
                                        </p:attrNameLst>
                                      </p:cBhvr>
                                      <p:to>
                                        <p:strVal val="visible"/>
                                      </p:to>
                                    </p:set>
                                    <p:animEffect transition="in" filter="fade">
                                      <p:cBhvr>
                                        <p:cTn id="12" dur="2000"/>
                                        <p:tgtEl>
                                          <p:spTgt spid="52227">
                                            <p:txEl>
                                              <p:charRg st="55" end="16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2227">
                                            <p:txEl>
                                              <p:charRg st="168" end="253"/>
                                            </p:txEl>
                                          </p:spTgt>
                                        </p:tgtEl>
                                        <p:attrNameLst>
                                          <p:attrName>style.visibility</p:attrName>
                                        </p:attrNameLst>
                                      </p:cBhvr>
                                      <p:to>
                                        <p:strVal val="visible"/>
                                      </p:to>
                                    </p:set>
                                    <p:animEffect transition="in" filter="fade">
                                      <p:cBhvr>
                                        <p:cTn id="17" dur="2000"/>
                                        <p:tgtEl>
                                          <p:spTgt spid="52227">
                                            <p:txEl>
                                              <p:charRg st="168" end="25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2227">
                                            <p:txEl>
                                              <p:charRg st="254" end="478"/>
                                            </p:txEl>
                                          </p:spTgt>
                                        </p:tgtEl>
                                        <p:attrNameLst>
                                          <p:attrName>style.visibility</p:attrName>
                                        </p:attrNameLst>
                                      </p:cBhvr>
                                      <p:to>
                                        <p:strVal val="visible"/>
                                      </p:to>
                                    </p:set>
                                    <p:animEffect transition="in" filter="fade">
                                      <p:cBhvr>
                                        <p:cTn id="22" dur="2000"/>
                                        <p:tgtEl>
                                          <p:spTgt spid="52227">
                                            <p:txEl>
                                              <p:charRg st="254" end="47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1266"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NHỮNG VẪN ĐỀ CƠ BẢN VỀ THUẾ </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11267" name="Rectangle 2"/>
          <p:cNvSpPr/>
          <p:nvPr/>
        </p:nvSpPr>
        <p:spPr>
          <a:xfrm>
            <a:off x="428625" y="1196975"/>
            <a:ext cx="5295900" cy="2820988"/>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pPr>
            <a:r>
              <a:rPr lang="en-US" altLang="en-US" sz="2900" b="1" dirty="0">
                <a:solidFill>
                  <a:srgbClr val="FF0000"/>
                </a:solidFill>
                <a:latin typeface="Times New Roman" panose="02020603050405020304" pitchFamily="18" charset="0"/>
                <a:cs typeface="Times New Roman" panose="02020603050405020304" pitchFamily="18" charset="0"/>
              </a:rPr>
              <a:t> Nguyên tắc trong khai thuế:</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b="1" dirty="0">
                <a:latin typeface="Times New Roman" panose="02020603050405020304" pitchFamily="18" charset="0"/>
                <a:cs typeface="Times New Roman" panose="02020603050405020304" pitchFamily="18" charset="0"/>
              </a:rPr>
              <a:t>  </a:t>
            </a:r>
            <a:endParaRPr lang="en-US" altLang="en-US" b="1" dirty="0">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Người khai thuế: </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 Tự khai, </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 Tự tính,</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 Tự nộp, </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dirty="0">
                <a:solidFill>
                  <a:srgbClr val="101BF4"/>
                </a:solidFill>
                <a:latin typeface="Times New Roman" panose="02020603050405020304" pitchFamily="18" charset="0"/>
                <a:cs typeface="Times New Roman" panose="02020603050405020304" pitchFamily="18" charset="0"/>
              </a:rPr>
              <a:t>- Tự chịu trách nhiệm.</a:t>
            </a:r>
            <a:endParaRPr lang="en-US" altLang="en-US" dirty="0">
              <a:solidFill>
                <a:srgbClr val="101BF4"/>
              </a:solidFill>
              <a:latin typeface="Times New Roman" panose="02020603050405020304" pitchFamily="18" charset="0"/>
            </a:endParaRPr>
          </a:p>
        </p:txBody>
      </p:sp>
      <p:pic>
        <p:nvPicPr>
          <p:cNvPr id="11268" name="Picture 3" descr="Franchise-Tax-Facts.jpeg"/>
          <p:cNvPicPr>
            <a:picLocks noChangeAspect="1"/>
          </p:cNvPicPr>
          <p:nvPr/>
        </p:nvPicPr>
        <p:blipFill>
          <a:blip r:embed="rId1"/>
          <a:stretch>
            <a:fillRect/>
          </a:stretch>
        </p:blipFill>
        <p:spPr>
          <a:xfrm>
            <a:off x="4557713" y="1843088"/>
            <a:ext cx="4406900" cy="4394200"/>
          </a:xfrm>
          <a:prstGeom prst="rect">
            <a:avLst/>
          </a:prstGeom>
          <a:noFill/>
          <a:ln w="9525">
            <a:no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BẢO VỆ MÔI TRƯỜNG</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53251" name="Rectangle 2"/>
          <p:cNvSpPr/>
          <p:nvPr/>
        </p:nvSpPr>
        <p:spPr>
          <a:xfrm>
            <a:off x="179388" y="1052513"/>
            <a:ext cx="8964612" cy="39846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533400" lvl="0" indent="-53340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1. Căn cứ tính thuế (Điều 5 Luật thuế BVMT)</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533400" lvl="0" indent="-533400" algn="just" eaLnBrk="1" hangingPunct="1">
              <a:lnSpc>
                <a:spcPct val="90000"/>
              </a:lnSpc>
              <a:spcBef>
                <a:spcPct val="0"/>
              </a:spcBef>
              <a:buClrTx/>
              <a:buNone/>
            </a:pPr>
            <a:endParaRPr lang="en-US" altLang="en-US" dirty="0">
              <a:latin typeface="Times New Roman" panose="02020603050405020304" pitchFamily="18" charset="0"/>
            </a:endParaRPr>
          </a:p>
          <a:p>
            <a:pPr marL="533400" lvl="0" indent="-533400" algn="just" eaLnBrk="1" hangingPunct="1">
              <a:lnSpc>
                <a:spcPct val="90000"/>
              </a:lnSpc>
              <a:spcBef>
                <a:spcPct val="0"/>
              </a:spcBef>
              <a:buClrTx/>
              <a:buNone/>
            </a:pPr>
            <a:r>
              <a:rPr lang="en-US" altLang="en-US" dirty="0">
                <a:latin typeface="Times New Roman" panose="02020603050405020304" pitchFamily="18" charset="0"/>
              </a:rPr>
              <a:t>	</a:t>
            </a:r>
            <a:r>
              <a:rPr lang="en-US" altLang="en-US" dirty="0">
                <a:solidFill>
                  <a:srgbClr val="101BF4"/>
                </a:solidFill>
                <a:latin typeface="Times New Roman" panose="02020603050405020304" pitchFamily="18" charset="0"/>
              </a:rPr>
              <a:t>Căn cứ tính thuế bảo vệ môi trường là số lượng hàng hóa tính thuế và mức thuế tuyệt đối.</a:t>
            </a:r>
            <a:endParaRPr lang="en-US" altLang="en-US" dirty="0">
              <a:solidFill>
                <a:srgbClr val="101BF4"/>
              </a:solidFill>
              <a:latin typeface="Times New Roman" panose="02020603050405020304" pitchFamily="18" charset="0"/>
            </a:endParaRPr>
          </a:p>
          <a:p>
            <a:pPr marL="533400" lvl="0" indent="-533400" algn="just" eaLnBrk="1" hangingPunct="1">
              <a:lnSpc>
                <a:spcPct val="90000"/>
              </a:lnSpc>
              <a:spcBef>
                <a:spcPct val="0"/>
              </a:spcBef>
              <a:buClrTx/>
              <a:buNone/>
            </a:pPr>
            <a:endParaRPr lang="en-US" altLang="en-US" dirty="0">
              <a:solidFill>
                <a:srgbClr val="101BF4"/>
              </a:solidFill>
              <a:latin typeface="Times New Roman" panose="02020603050405020304" pitchFamily="18" charset="0"/>
            </a:endParaRPr>
          </a:p>
          <a:p>
            <a:pPr marL="533400" lvl="0" indent="-533400" algn="just" eaLnBrk="1" hangingPunct="1">
              <a:lnSpc>
                <a:spcPct val="90000"/>
              </a:lnSpc>
              <a:spcBef>
                <a:spcPct val="0"/>
              </a:spcBef>
              <a:buClrTx/>
              <a:buNone/>
            </a:pPr>
            <a:r>
              <a:rPr lang="en-US" altLang="en-US" dirty="0">
                <a:solidFill>
                  <a:srgbClr val="FD0303"/>
                </a:solidFill>
                <a:latin typeface="Times New Roman" panose="02020603050405020304" pitchFamily="18" charset="0"/>
              </a:rPr>
              <a:t>2</a:t>
            </a:r>
            <a:r>
              <a:rPr lang="en-US" altLang="en-US" sz="2900" b="1" dirty="0">
                <a:solidFill>
                  <a:srgbClr val="FF0000"/>
                </a:solidFill>
                <a:latin typeface="Times New Roman" panose="02020603050405020304" pitchFamily="18" charset="0"/>
                <a:cs typeface="Times New Roman" panose="02020603050405020304" pitchFamily="18" charset="0"/>
              </a:rPr>
              <a:t>. Phương pháp tính thuế</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533400" lvl="0" indent="-533400" algn="just" eaLnBrk="1" hangingPunct="1">
              <a:lnSpc>
                <a:spcPct val="90000"/>
              </a:lnSpc>
              <a:spcBef>
                <a:spcPct val="0"/>
              </a:spcBef>
              <a:buClrTx/>
              <a:buNone/>
            </a:pPr>
            <a:endParaRPr lang="en-US" altLang="en-US" sz="2900" b="1" dirty="0">
              <a:solidFill>
                <a:srgbClr val="FF0000"/>
              </a:solidFill>
              <a:latin typeface="Times New Roman" panose="02020603050405020304" pitchFamily="18" charset="0"/>
              <a:cs typeface="Times New Roman" panose="02020603050405020304" pitchFamily="18" charset="0"/>
            </a:endParaRPr>
          </a:p>
          <a:p>
            <a:pPr marL="533400" lvl="0" indent="-533400" algn="just" eaLnBrk="1" hangingPunct="1">
              <a:lnSpc>
                <a:spcPct val="90000"/>
              </a:lnSpc>
              <a:spcBef>
                <a:spcPct val="0"/>
              </a:spcBef>
              <a:buClrTx/>
              <a:buNone/>
            </a:pPr>
            <a:r>
              <a:rPr lang="en-US" altLang="en-US" dirty="0">
                <a:latin typeface="Times New Roman" panose="02020603050405020304" pitchFamily="18" charset="0"/>
              </a:rPr>
              <a:t>	</a:t>
            </a:r>
            <a:r>
              <a:rPr lang="en-US" altLang="en-US" dirty="0">
                <a:solidFill>
                  <a:srgbClr val="101BF4"/>
                </a:solidFill>
                <a:latin typeface="Times New Roman" panose="02020603050405020304" pitchFamily="18" charset="0"/>
              </a:rPr>
              <a:t>Thuế BVMT = Số lượng x Mức thuế tuyệt đối</a:t>
            </a:r>
            <a:endParaRPr lang="en-US" altLang="en-US" dirty="0">
              <a:solidFill>
                <a:srgbClr val="101BF4"/>
              </a:solidFill>
              <a:latin typeface="Times New Roman" panose="02020603050405020304" pitchFamily="18" charset="0"/>
            </a:endParaRPr>
          </a:p>
          <a:p>
            <a:pPr marL="533400" lvl="0" indent="-533400" algn="just" eaLnBrk="1" hangingPunct="1">
              <a:lnSpc>
                <a:spcPct val="90000"/>
              </a:lnSpc>
              <a:spcBef>
                <a:spcPct val="0"/>
              </a:spcBef>
              <a:buClrTx/>
              <a:buNone/>
            </a:pPr>
            <a:endParaRPr lang="en-US" altLang="en-US" dirty="0">
              <a:solidFill>
                <a:srgbClr val="101BF4"/>
              </a:solidFill>
              <a:latin typeface="Times New Roman" panose="02020603050405020304" pitchFamily="18" charset="0"/>
            </a:endParaRPr>
          </a:p>
          <a:p>
            <a:pPr marL="533400" lvl="0" indent="-53340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3. Khung biểu thuế</a:t>
            </a:r>
            <a:r>
              <a:rPr lang="en-US" altLang="en-US" dirty="0">
                <a:solidFill>
                  <a:srgbClr val="101BF4"/>
                </a:solidFill>
                <a:latin typeface="Times New Roman" panose="02020603050405020304" pitchFamily="18" charset="0"/>
              </a:rPr>
              <a:t>: Xem Điều 8 Luật thuế BVMT</a:t>
            </a: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3251">
                                            <p:txEl>
                                              <p:charRg st="0" end="44"/>
                                            </p:txEl>
                                          </p:spTgt>
                                        </p:tgtEl>
                                        <p:attrNameLst>
                                          <p:attrName>style.visibility</p:attrName>
                                        </p:attrNameLst>
                                      </p:cBhvr>
                                      <p:to>
                                        <p:strVal val="visible"/>
                                      </p:to>
                                    </p:set>
                                    <p:animEffect transition="in" filter="fade">
                                      <p:cBhvr>
                                        <p:cTn id="7" dur="2000"/>
                                        <p:tgtEl>
                                          <p:spTgt spid="53251">
                                            <p:txEl>
                                              <p:charRg st="0" end="4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3251">
                                            <p:txEl>
                                              <p:charRg st="45" end="135"/>
                                            </p:txEl>
                                          </p:spTgt>
                                        </p:tgtEl>
                                        <p:attrNameLst>
                                          <p:attrName>style.visibility</p:attrName>
                                        </p:attrNameLst>
                                      </p:cBhvr>
                                      <p:to>
                                        <p:strVal val="visible"/>
                                      </p:to>
                                    </p:set>
                                    <p:animEffect transition="in" filter="fade">
                                      <p:cBhvr>
                                        <p:cTn id="12" dur="2000"/>
                                        <p:tgtEl>
                                          <p:spTgt spid="53251">
                                            <p:txEl>
                                              <p:charRg st="45" end="13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3251">
                                            <p:txEl>
                                              <p:charRg st="136" end="161"/>
                                            </p:txEl>
                                          </p:spTgt>
                                        </p:tgtEl>
                                        <p:attrNameLst>
                                          <p:attrName>style.visibility</p:attrName>
                                        </p:attrNameLst>
                                      </p:cBhvr>
                                      <p:to>
                                        <p:strVal val="visible"/>
                                      </p:to>
                                    </p:set>
                                    <p:animEffect transition="in" filter="fade">
                                      <p:cBhvr>
                                        <p:cTn id="17" dur="2000"/>
                                        <p:tgtEl>
                                          <p:spTgt spid="53251">
                                            <p:txEl>
                                              <p:charRg st="136" end="16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3251">
                                            <p:txEl>
                                              <p:charRg st="162" end="205"/>
                                            </p:txEl>
                                          </p:spTgt>
                                        </p:tgtEl>
                                        <p:attrNameLst>
                                          <p:attrName>style.visibility</p:attrName>
                                        </p:attrNameLst>
                                      </p:cBhvr>
                                      <p:to>
                                        <p:strVal val="visible"/>
                                      </p:to>
                                    </p:set>
                                    <p:animEffect transition="in" filter="fade">
                                      <p:cBhvr>
                                        <p:cTn id="22" dur="2000"/>
                                        <p:tgtEl>
                                          <p:spTgt spid="53251">
                                            <p:txEl>
                                              <p:charRg st="162" end="20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3251">
                                            <p:txEl>
                                              <p:charRg st="206" end="252"/>
                                            </p:txEl>
                                          </p:spTgt>
                                        </p:tgtEl>
                                        <p:attrNameLst>
                                          <p:attrName>style.visibility</p:attrName>
                                        </p:attrNameLst>
                                      </p:cBhvr>
                                      <p:to>
                                        <p:strVal val="visible"/>
                                      </p:to>
                                    </p:set>
                                    <p:animEffect transition="in" filter="fade">
                                      <p:cBhvr>
                                        <p:cTn id="27" dur="2000"/>
                                        <p:tgtEl>
                                          <p:spTgt spid="53251">
                                            <p:txEl>
                                              <p:charRg st="206" end="25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Title 1"/>
          <p:cNvSpPr>
            <a:spLocks noGrp="1"/>
          </p:cNvSpPr>
          <p:nvPr>
            <p:ph type="title" idx="4294967295"/>
          </p:nvPr>
        </p:nvSpPr>
        <p:spPr>
          <a:xfrm>
            <a:off x="900113" y="-357187"/>
            <a:ext cx="7848600" cy="1800225"/>
          </a:xfrm>
          <a:ln/>
        </p:spPr>
        <p:txBody>
          <a:bodyPr vert="horz" wrap="square" lIns="91440" tIns="45720" rIns="91440" bIns="45720" anchor="ctr" anchorCtr="0"/>
          <a:p>
            <a:r>
              <a:rPr lang="en-US" altLang="en-US" sz="4000" dirty="0">
                <a:solidFill>
                  <a:srgbClr val="FD0303"/>
                </a:solidFill>
                <a:latin typeface="Times New Roman" panose="02020603050405020304" pitchFamily="18" charset="0"/>
                <a:cs typeface="Times New Roman" panose="02020603050405020304" pitchFamily="18" charset="0"/>
              </a:rPr>
              <a:t>THUẾ GIÁ TRỊ GIA TĂNG</a:t>
            </a:r>
            <a:endParaRPr lang="en-US" altLang="en-US" sz="4000" dirty="0">
              <a:solidFill>
                <a:srgbClr val="FD0303"/>
              </a:solidFill>
              <a:latin typeface="Times New Roman" panose="02020603050405020304" pitchFamily="18" charset="0"/>
              <a:ea typeface="Times New Roman" panose="02020603050405020304" pitchFamily="18" charset="0"/>
            </a:endParaRPr>
          </a:p>
        </p:txBody>
      </p:sp>
      <p:sp>
        <p:nvSpPr>
          <p:cNvPr id="67587" name="Rectangle 3"/>
          <p:cNvSpPr/>
          <p:nvPr/>
        </p:nvSpPr>
        <p:spPr>
          <a:xfrm>
            <a:off x="323850" y="1000125"/>
            <a:ext cx="8424863" cy="5435600"/>
          </a:xfrm>
          <a:prstGeom prst="rect">
            <a:avLst/>
          </a:prstGeom>
          <a:noFill/>
          <a:ln w="9525">
            <a:noFill/>
          </a:ln>
          <a:effectLst>
            <a:prstShdw prst="shdw12" dir="16200000">
              <a:schemeClr val="bg2">
                <a:alpha val="50000"/>
              </a:schemeClr>
            </a:prstShdw>
          </a:effectLst>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Luật Thuế giá trị gia tăng năm 2008;</a:t>
            </a:r>
            <a:endParaRPr lang="en-US" altLang="en-US" dirty="0">
              <a:solidFill>
                <a:srgbClr val="101BF4"/>
              </a:solidFill>
              <a:latin typeface="Times New Roman" panose="02020603050405020304" pitchFamily="18" charset="0"/>
            </a:endParaRPr>
          </a:p>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Luật Thuế giá trị gia tăng năm 2013;</a:t>
            </a:r>
            <a:endParaRPr lang="en-US" altLang="en-US" dirty="0">
              <a:solidFill>
                <a:srgbClr val="101BF4"/>
              </a:solidFill>
              <a:latin typeface="Times New Roman" panose="02020603050405020304" pitchFamily="18" charset="0"/>
            </a:endParaRPr>
          </a:p>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Luật 106/2016 sửa đổi, bổ sung các Luật.</a:t>
            </a:r>
            <a:endParaRPr lang="en-US" altLang="en-US" dirty="0">
              <a:solidFill>
                <a:srgbClr val="101BF4"/>
              </a:solidFill>
              <a:latin typeface="Times New Roman" panose="02020603050405020304" pitchFamily="18" charset="0"/>
            </a:endParaRPr>
          </a:p>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Nghị định số 209/2013/NĐ-CP hướng dẫn Luật thuế giá trị gia tăng</a:t>
            </a:r>
            <a:endParaRPr lang="en-US" altLang="en-US" dirty="0">
              <a:solidFill>
                <a:srgbClr val="101BF4"/>
              </a:solidFill>
              <a:latin typeface="Times New Roman" panose="02020603050405020304" pitchFamily="18" charset="0"/>
            </a:endParaRPr>
          </a:p>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Nghị định </a:t>
            </a:r>
            <a:r>
              <a:rPr lang="vi-VN" altLang="en-US" dirty="0">
                <a:solidFill>
                  <a:srgbClr val="101BF4"/>
                </a:solidFill>
                <a:latin typeface="Times New Roman" panose="02020603050405020304" pitchFamily="18" charset="0"/>
              </a:rPr>
              <a:t>100/2016/NĐ-CP</a:t>
            </a:r>
            <a:r>
              <a:rPr lang="en-US" altLang="en-US" dirty="0">
                <a:solidFill>
                  <a:srgbClr val="101BF4"/>
                </a:solidFill>
                <a:latin typeface="Times New Roman" panose="02020603050405020304" pitchFamily="18" charset="0"/>
              </a:rPr>
              <a:t> hướng dẫn Luật sửa đổi bổ sung các Luật 106/2016</a:t>
            </a:r>
            <a:endParaRPr lang="vi-VN" altLang="en-US" dirty="0">
              <a:solidFill>
                <a:srgbClr val="101BF4"/>
              </a:solidFill>
              <a:latin typeface="Times New Roman" panose="02020603050405020304" pitchFamily="18" charset="0"/>
            </a:endParaRPr>
          </a:p>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Thông tư 219/2013/TT-BTC ngày 31/12/2013 hướng dẫn thi hành Nghị định 209/2013/NĐ-CP</a:t>
            </a:r>
            <a:endParaRPr lang="en-US" altLang="en-US" dirty="0">
              <a:solidFill>
                <a:srgbClr val="101BF4"/>
              </a:solidFill>
              <a:latin typeface="Times New Roman" panose="02020603050405020304" pitchFamily="18" charset="0"/>
            </a:endParaRPr>
          </a:p>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Thông tư 26/2015 hướng dẫn Thuế GTGT</a:t>
            </a:r>
            <a:endParaRPr lang="en-US" altLang="en-US" dirty="0">
              <a:solidFill>
                <a:srgbClr val="101BF4"/>
              </a:solidFill>
              <a:latin typeface="Times New Roman" panose="02020603050405020304" pitchFamily="18" charset="0"/>
            </a:endParaRPr>
          </a:p>
          <a:p>
            <a:pPr marL="0" lvl="0" indent="0" eaLnBrk="1" hangingPunct="1">
              <a:buClrTx/>
              <a:buFont typeface="Wingdings" panose="05000000000000000000" pitchFamily="2" charset="2"/>
              <a:buChar char="Ø"/>
            </a:pPr>
            <a:r>
              <a:rPr lang="en-US" altLang="en-US" dirty="0">
                <a:solidFill>
                  <a:srgbClr val="101BF4"/>
                </a:solidFill>
                <a:latin typeface="Times New Roman" panose="02020603050405020304" pitchFamily="18" charset="0"/>
              </a:rPr>
              <a:t> Thông tư 83/2014 ban hành Biểu thuế GTGT</a:t>
            </a:r>
            <a:endParaRPr lang="en-US" altLang="en-US" dirty="0">
              <a:solidFill>
                <a:srgbClr val="101BF4"/>
              </a:solidFill>
              <a:latin typeface="Arial" panose="020B0604020202020204" pitchFamily="34" charset="0"/>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GIÁ TRỊ GIA TĂNG</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a:spLocks noChangeArrowheads="1"/>
          </p:cNvSpPr>
          <p:nvPr/>
        </p:nvSpPr>
        <p:spPr bwMode="auto">
          <a:xfrm>
            <a:off x="428625" y="1125538"/>
            <a:ext cx="8286750" cy="2844800"/>
          </a:xfrm>
          <a:prstGeom prst="rect">
            <a:avLst/>
          </a:prstGeom>
          <a:noFill/>
          <a:ln w="9525">
            <a:noFill/>
            <a:miter lim="800000"/>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1. Khái niệm:</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eaLnBrk="1" hangingPunct="1">
              <a:spcBef>
                <a:spcPct val="0"/>
              </a:spcBef>
              <a:buClrTx/>
              <a:buFontTx/>
              <a:buNone/>
            </a:pPr>
            <a:endParaRPr lang="en-US" altLang="en-US" dirty="0">
              <a:solidFill>
                <a:srgbClr val="101BF4"/>
              </a:solidFill>
              <a:effectLst>
                <a:outerShdw blurRad="38100" dist="38100" dir="2700000">
                  <a:srgbClr val="C0C0C0"/>
                </a:outerShdw>
              </a:effectLst>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Thuế giá trị gia tăng là thuế tính trên giá trị tăng  thêm của hàng hóa, dịch vụ phát sinh trong quá trình sản xuất, lưu thông đến tiêu dùng</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     ( Điều 2 Luật Thuế GTGT 2008)</a:t>
            </a:r>
            <a:endParaRPr lang="en-US" altLang="en-US" dirty="0">
              <a:solidFill>
                <a:srgbClr val="101BF4"/>
              </a:solidFill>
              <a:latin typeface="Times New Roman" panose="02020603050405020304" pitchFamily="18" charset="0"/>
            </a:endParaRPr>
          </a:p>
          <a:p>
            <a:pPr marL="0" lvl="0" indent="0" algn="just" eaLnBrk="1" hangingPunct="1">
              <a:lnSpc>
                <a:spcPct val="90000"/>
              </a:lnSpc>
              <a:spcBef>
                <a:spcPct val="0"/>
              </a:spcBef>
              <a:buClrTx/>
              <a:buNone/>
            </a:pPr>
            <a:endParaRPr lang="nl-NL" altLang="en-US" sz="1600" dirty="0">
              <a:solidFill>
                <a:srgbClr val="101BF4"/>
              </a:solidFill>
              <a:latin typeface="Times New Roman" panose="02020603050405020304" pitchFamily="18" charset="0"/>
            </a:endParaRPr>
          </a:p>
        </p:txBody>
      </p:sp>
      <p:graphicFrame>
        <p:nvGraphicFramePr>
          <p:cNvPr id="5" name="Diagram 4"/>
          <p:cNvGraphicFramePr/>
          <p:nvPr/>
        </p:nvGraphicFramePr>
        <p:xfrm>
          <a:off x="4235896" y="3079576"/>
          <a:ext cx="4800600" cy="3733800"/>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GIÁ TRỊ GIA TĂNG</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a:spLocks noChangeArrowheads="1"/>
          </p:cNvSpPr>
          <p:nvPr/>
        </p:nvSpPr>
        <p:spPr bwMode="auto">
          <a:xfrm>
            <a:off x="428625" y="1125538"/>
            <a:ext cx="8286750" cy="925513"/>
          </a:xfrm>
          <a:prstGeom prst="rect">
            <a:avLst/>
          </a:prstGeom>
          <a:noFill/>
          <a:ln w="9525">
            <a:noFill/>
            <a:miter lim="800000"/>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2. Đối tượng chịu thuế (Điều 2 TT219/2013):</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eaLnBrk="1" hangingPunct="1">
              <a:spcBef>
                <a:spcPct val="0"/>
              </a:spcBef>
              <a:buClrTx/>
              <a:buFontTx/>
              <a:buNone/>
            </a:pPr>
            <a:endParaRPr lang="en-US" altLang="en-US" dirty="0">
              <a:solidFill>
                <a:srgbClr val="101BF4"/>
              </a:solidFill>
              <a:effectLst>
                <a:outerShdw blurRad="38100" dist="38100" dir="2700000">
                  <a:srgbClr val="C0C0C0"/>
                </a:outerShdw>
              </a:effectLst>
              <a:latin typeface="Times New Roman" panose="02020603050405020304" pitchFamily="18" charset="0"/>
            </a:endParaRPr>
          </a:p>
        </p:txBody>
      </p:sp>
      <p:pic>
        <p:nvPicPr>
          <p:cNvPr id="69636" name="Picture 4" descr="nghiepavụa1.jpg"/>
          <p:cNvPicPr>
            <a:picLocks noChangeAspect="1"/>
          </p:cNvPicPr>
          <p:nvPr/>
        </p:nvPicPr>
        <p:blipFill>
          <a:blip r:embed="rId1"/>
          <a:stretch>
            <a:fillRect/>
          </a:stretch>
        </p:blipFill>
        <p:spPr>
          <a:xfrm>
            <a:off x="4787900" y="2852738"/>
            <a:ext cx="4217988" cy="3886200"/>
          </a:xfrm>
          <a:prstGeom prst="rect">
            <a:avLst/>
          </a:prstGeom>
          <a:noFill/>
          <a:ln w="9525">
            <a:noFill/>
          </a:ln>
        </p:spPr>
      </p:pic>
      <p:sp>
        <p:nvSpPr>
          <p:cNvPr id="69637" name="Rectangle 1"/>
          <p:cNvSpPr/>
          <p:nvPr/>
        </p:nvSpPr>
        <p:spPr>
          <a:xfrm>
            <a:off x="144463" y="1773238"/>
            <a:ext cx="4572000" cy="3108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spcBef>
                <a:spcPct val="0"/>
              </a:spcBef>
              <a:buClrTx/>
              <a:buFontTx/>
              <a:buNone/>
            </a:pPr>
            <a:r>
              <a:rPr lang="en-US" altLang="en-US" dirty="0">
                <a:solidFill>
                  <a:srgbClr val="101BF4"/>
                </a:solidFill>
                <a:latin typeface="Times New Roman" panose="02020603050405020304" pitchFamily="18" charset="0"/>
              </a:rPr>
              <a:t>Đối tượng chịu thuế giá trị gia tăng (GTGT) là hàng hoá, dịch vụ dùng cho sản xuất, kinh doanh và tiêu dùng ở Việt Nam (bao gồm cả hàng hóa, dịch vụ mua của tổ chức, cá nhân ở nước ngoài) </a:t>
            </a:r>
            <a:endParaRPr lang="en-US" altLang="en-US" dirty="0">
              <a:solidFill>
                <a:srgbClr val="101BF4"/>
              </a:solidFill>
              <a:latin typeface="Times New Roman" panose="02020603050405020304" pitchFamily="18" charset="0"/>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GIÁ TRỊ GIA TĂNG</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a:spLocks noChangeArrowheads="1"/>
          </p:cNvSpPr>
          <p:nvPr/>
        </p:nvSpPr>
        <p:spPr bwMode="auto">
          <a:xfrm>
            <a:off x="428625" y="1125538"/>
            <a:ext cx="8286750" cy="3509963"/>
          </a:xfrm>
          <a:prstGeom prst="rect">
            <a:avLst/>
          </a:prstGeom>
          <a:noFill/>
          <a:ln w="9525">
            <a:noFill/>
            <a:miter lim="800000"/>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3. Đối tượng không chịu thuế (Điều 4 TT219/2013):</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spcBef>
                <a:spcPct val="0"/>
              </a:spcBef>
              <a:buClrTx/>
              <a:buFontTx/>
              <a:buNone/>
            </a:pPr>
            <a:endParaRPr lang="en-US" altLang="en-US" dirty="0">
              <a:solidFill>
                <a:srgbClr val="101BF4"/>
              </a:solidFill>
              <a:effectLst>
                <a:outerShdw blurRad="38100" dist="38100" dir="2700000">
                  <a:srgbClr val="C0C0C0"/>
                </a:outerShdw>
              </a:effectLst>
              <a:latin typeface="Times New Roman" panose="02020603050405020304" pitchFamily="18" charset="0"/>
            </a:endParaRPr>
          </a:p>
          <a:p>
            <a:pPr marL="0" lvl="0" indent="0" algn="just" eaLnBrk="1" hangingPunct="1">
              <a:spcBef>
                <a:spcPct val="0"/>
              </a:spcBef>
              <a:buClrTx/>
              <a:buFontTx/>
              <a:buNone/>
            </a:pPr>
            <a:r>
              <a:rPr lang="en-US" altLang="en-US" dirty="0">
                <a:solidFill>
                  <a:srgbClr val="101BF4"/>
                </a:solidFill>
                <a:latin typeface="Times New Roman" panose="02020603050405020304" pitchFamily="18" charset="0"/>
              </a:rPr>
              <a:t>1. Sản phẩm trồng trọt, chăn nuôi, thuỷ sản, hải sản nuôi trồng, đánh bắt chưa chế biến thành các sản phẩm khác hoặc chỉ qua sơ chế thông thường của tổ chức, cá nhân tự sản xuất, đánh bắt bán ra và ở khâu nhập khẩu.</a:t>
            </a:r>
            <a:endParaRPr lang="en-US" altLang="en-US" dirty="0">
              <a:solidFill>
                <a:srgbClr val="101BF4"/>
              </a:solidFill>
              <a:latin typeface="Times New Roman" panose="02020603050405020304" pitchFamily="18" charset="0"/>
            </a:endParaRPr>
          </a:p>
          <a:p>
            <a:pPr marL="0" lvl="0" indent="0" algn="just" eaLnBrk="1" hangingPunct="1">
              <a:spcBef>
                <a:spcPct val="0"/>
              </a:spcBef>
              <a:buClrTx/>
              <a:buFontTx/>
              <a:buNone/>
            </a:pPr>
            <a:endParaRPr lang="en-US" altLang="en-US" dirty="0">
              <a:solidFill>
                <a:srgbClr val="101BF4"/>
              </a:solidFill>
              <a:latin typeface="Times New Roman" panose="02020603050405020304" pitchFamily="18" charset="0"/>
            </a:endParaRPr>
          </a:p>
          <a:p>
            <a:pPr marL="0" lvl="0" indent="0" algn="just" eaLnBrk="1" hangingPunct="1">
              <a:spcBef>
                <a:spcPct val="0"/>
              </a:spcBef>
              <a:buClrTx/>
              <a:buFontTx/>
              <a:buNone/>
            </a:pPr>
            <a:r>
              <a:rPr lang="" altLang="en-US" dirty="0">
                <a:solidFill>
                  <a:srgbClr val="101BF4"/>
                </a:solidFill>
                <a:latin typeface="Times New Roman" panose="02020603050405020304" pitchFamily="18" charset="0"/>
              </a:rPr>
              <a:t>2. Sản phẩm là giống vật nuôi, giống cây trồng, </a:t>
            </a: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charRg st="0" end="50"/>
                                            </p:txEl>
                                          </p:spTgt>
                                        </p:tgtEl>
                                        <p:attrNameLst>
                                          <p:attrName>style.visibility</p:attrName>
                                        </p:attrNameLst>
                                      </p:cBhvr>
                                      <p:to>
                                        <p:strVal val="visible"/>
                                      </p:to>
                                    </p:set>
                                    <p:animEffect transition="in" filter="fade">
                                      <p:cBhvr>
                                        <p:cTn id="7" dur="2000"/>
                                        <p:tgtEl>
                                          <p:spTgt spid="4099">
                                            <p:txEl>
                                              <p:charRg st="0" end="5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charRg st="51" end="267"/>
                                            </p:txEl>
                                          </p:spTgt>
                                        </p:tgtEl>
                                        <p:attrNameLst>
                                          <p:attrName>style.visibility</p:attrName>
                                        </p:attrNameLst>
                                      </p:cBhvr>
                                      <p:to>
                                        <p:strVal val="visible"/>
                                      </p:to>
                                    </p:set>
                                    <p:animEffect transition="in" filter="fade">
                                      <p:cBhvr>
                                        <p:cTn id="12" dur="2000"/>
                                        <p:tgtEl>
                                          <p:spTgt spid="4099">
                                            <p:txEl>
                                              <p:charRg st="51" end="26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charRg st="268" end="317"/>
                                            </p:txEl>
                                          </p:spTgt>
                                        </p:tgtEl>
                                        <p:attrNameLst>
                                          <p:attrName>style.visibility</p:attrName>
                                        </p:attrNameLst>
                                      </p:cBhvr>
                                      <p:to>
                                        <p:strVal val="visible"/>
                                      </p:to>
                                    </p:set>
                                    <p:animEffect transition="in" filter="fade">
                                      <p:cBhvr>
                                        <p:cTn id="17" dur="2000"/>
                                        <p:tgtEl>
                                          <p:spTgt spid="4099">
                                            <p:txEl>
                                              <p:charRg st="268" end="3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GIÁ TRỊ GIA TĂNG</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a:spLocks noChangeArrowheads="1"/>
          </p:cNvSpPr>
          <p:nvPr/>
        </p:nvSpPr>
        <p:spPr bwMode="auto">
          <a:xfrm>
            <a:off x="428625" y="1125538"/>
            <a:ext cx="8286750" cy="5613400"/>
          </a:xfrm>
          <a:prstGeom prst="rect">
            <a:avLst/>
          </a:prstGeom>
          <a:noFill/>
          <a:ln w="9525">
            <a:noFill/>
            <a:miter lim="800000"/>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3. Đối tượng không chịu thuế (Điều 4 TT219/2013):</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spcBef>
                <a:spcPct val="0"/>
              </a:spcBef>
              <a:buClrTx/>
              <a:buFontTx/>
              <a:buNone/>
            </a:pPr>
            <a:endParaRPr lang="en-US" altLang="en-US" dirty="0">
              <a:solidFill>
                <a:srgbClr val="101BF4"/>
              </a:solidFill>
              <a:effectLst>
                <a:outerShdw blurRad="38100" dist="38100" dir="2700000">
                  <a:srgbClr val="C0C0C0"/>
                </a:outerShdw>
              </a:effectLst>
              <a:latin typeface="Times New Roman" panose="02020603050405020304" pitchFamily="18" charset="0"/>
            </a:endParaRPr>
          </a:p>
          <a:p>
            <a:pPr marL="0" lvl="0" indent="0" algn="just" eaLnBrk="1" hangingPunct="1">
              <a:spcBef>
                <a:spcPct val="0"/>
              </a:spcBef>
              <a:buClrTx/>
              <a:buFontTx/>
              <a:buNone/>
            </a:pPr>
            <a:r>
              <a:rPr lang="en-US" altLang="en-US" dirty="0">
                <a:solidFill>
                  <a:srgbClr val="101BF4"/>
                </a:solidFill>
                <a:latin typeface="Times New Roman" panose="02020603050405020304" pitchFamily="18" charset="0"/>
              </a:rPr>
              <a:t>3- Sách,báo ..chính trị,  giáo khoa KHKT…</a:t>
            </a:r>
            <a:endParaRPr lang="en-US" altLang="en-US" dirty="0">
              <a:solidFill>
                <a:srgbClr val="101BF4"/>
              </a:solidFill>
              <a:latin typeface="Times New Roman" panose="02020603050405020304" pitchFamily="18" charset="0"/>
            </a:endParaRPr>
          </a:p>
          <a:p>
            <a:pPr marL="0" lvl="0" indent="0" algn="just" eaLnBrk="1" hangingPunct="1">
              <a:spcBef>
                <a:spcPct val="0"/>
              </a:spcBef>
              <a:buClrTx/>
              <a:buFontTx/>
              <a:buNone/>
            </a:pPr>
            <a:endParaRPr lang="en-US" altLang="en-US" dirty="0">
              <a:solidFill>
                <a:srgbClr val="101BF4"/>
              </a:solidFill>
              <a:latin typeface="Times New Roman" panose="02020603050405020304" pitchFamily="18" charset="0"/>
            </a:endParaRPr>
          </a:p>
          <a:p>
            <a:pPr marL="0" lvl="0" indent="0" algn="just" eaLnBrk="1" hangingPunct="1">
              <a:spcBef>
                <a:spcPct val="0"/>
              </a:spcBef>
              <a:buClrTx/>
              <a:buFontTx/>
              <a:buNone/>
            </a:pPr>
            <a:r>
              <a:rPr lang="en-US" altLang="en-US" dirty="0">
                <a:solidFill>
                  <a:srgbClr val="101BF4"/>
                </a:solidFill>
                <a:latin typeface="Times New Roman" panose="02020603050405020304" pitchFamily="18" charset="0"/>
              </a:rPr>
              <a:t>4- Máy móc thiết bị trong nước chưa sản xuất được dùng cho nghiên cứu khoa học, phát triển công nghệ, tìm kiếm thăm dò phát triển mỏ dầu, khí đốt, tàu bay, dàn khoan, tàu thủy trong nước chưa sx được cần nhập khẩu tạo tài sản cố định, thuê của nước ngoài sử dụng cho sx, kinh doanh và cho thuê</a:t>
            </a:r>
            <a:endParaRPr lang="en-US" altLang="en-US" dirty="0">
              <a:solidFill>
                <a:srgbClr val="101BF4"/>
              </a:solidFill>
              <a:latin typeface="Times New Roman" panose="02020603050405020304" pitchFamily="18" charset="0"/>
            </a:endParaRPr>
          </a:p>
          <a:p>
            <a:pPr marL="0" lvl="0" indent="0" algn="just" eaLnBrk="1" hangingPunct="1">
              <a:spcBef>
                <a:spcPct val="0"/>
              </a:spcBef>
              <a:buClrTx/>
              <a:buFontTx/>
              <a:buNone/>
            </a:pPr>
            <a:endParaRPr lang="en-US" altLang="en-US" dirty="0">
              <a:solidFill>
                <a:srgbClr val="101BF4"/>
              </a:solidFill>
              <a:latin typeface="Times New Roman" panose="02020603050405020304" pitchFamily="18" charset="0"/>
            </a:endParaRPr>
          </a:p>
          <a:p>
            <a:pPr marL="0" lvl="0" indent="0" algn="just" eaLnBrk="1" hangingPunct="1">
              <a:spcBef>
                <a:spcPct val="0"/>
              </a:spcBef>
              <a:buClrTx/>
              <a:buFontTx/>
              <a:buNone/>
            </a:pPr>
            <a:r>
              <a:rPr lang="en-US" altLang="en-US" dirty="0">
                <a:solidFill>
                  <a:srgbClr val="101BF4"/>
                </a:solidFill>
                <a:latin typeface="Times New Roman" panose="02020603050405020304" pitchFamily="18" charset="0"/>
              </a:rPr>
              <a:t>5- Vũ khí ,khí tài của Quốc phòng ,an ninh…</a:t>
            </a:r>
            <a:endParaRPr lang="en-US" altLang="en-US" dirty="0">
              <a:solidFill>
                <a:srgbClr val="101BF4"/>
              </a:solidFill>
              <a:latin typeface="Times New Roman" panose="02020603050405020304" pitchFamily="18" charset="0"/>
            </a:endParaRPr>
          </a:p>
          <a:p>
            <a:pPr marL="0" lvl="0" indent="0" algn="just" eaLnBrk="1" hangingPunct="1">
              <a:spcBef>
                <a:spcPct val="0"/>
              </a:spcBef>
              <a:buClrTx/>
              <a:buFontTx/>
              <a:buNone/>
            </a:pP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charRg st="0" end="50"/>
                                            </p:txEl>
                                          </p:spTgt>
                                        </p:tgtEl>
                                        <p:attrNameLst>
                                          <p:attrName>style.visibility</p:attrName>
                                        </p:attrNameLst>
                                      </p:cBhvr>
                                      <p:to>
                                        <p:strVal val="visible"/>
                                      </p:to>
                                    </p:set>
                                    <p:animEffect transition="in" filter="fade">
                                      <p:cBhvr>
                                        <p:cTn id="7" dur="2000"/>
                                        <p:tgtEl>
                                          <p:spTgt spid="4099">
                                            <p:txEl>
                                              <p:charRg st="0" end="5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charRg st="51" end="93"/>
                                            </p:txEl>
                                          </p:spTgt>
                                        </p:tgtEl>
                                        <p:attrNameLst>
                                          <p:attrName>style.visibility</p:attrName>
                                        </p:attrNameLst>
                                      </p:cBhvr>
                                      <p:to>
                                        <p:strVal val="visible"/>
                                      </p:to>
                                    </p:set>
                                    <p:animEffect transition="in" filter="fade">
                                      <p:cBhvr>
                                        <p:cTn id="12" dur="2000"/>
                                        <p:tgtEl>
                                          <p:spTgt spid="4099">
                                            <p:txEl>
                                              <p:charRg st="51" end="9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charRg st="94" end="388"/>
                                            </p:txEl>
                                          </p:spTgt>
                                        </p:tgtEl>
                                        <p:attrNameLst>
                                          <p:attrName>style.visibility</p:attrName>
                                        </p:attrNameLst>
                                      </p:cBhvr>
                                      <p:to>
                                        <p:strVal val="visible"/>
                                      </p:to>
                                    </p:set>
                                    <p:animEffect transition="in" filter="fade">
                                      <p:cBhvr>
                                        <p:cTn id="17" dur="2000"/>
                                        <p:tgtEl>
                                          <p:spTgt spid="4099">
                                            <p:txEl>
                                              <p:charRg st="94" end="38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charRg st="389" end="433"/>
                                            </p:txEl>
                                          </p:spTgt>
                                        </p:tgtEl>
                                        <p:attrNameLst>
                                          <p:attrName>style.visibility</p:attrName>
                                        </p:attrNameLst>
                                      </p:cBhvr>
                                      <p:to>
                                        <p:strVal val="visible"/>
                                      </p:to>
                                    </p:set>
                                    <p:animEffect transition="in" filter="fade">
                                      <p:cBhvr>
                                        <p:cTn id="22" dur="2000"/>
                                        <p:tgtEl>
                                          <p:spTgt spid="4099">
                                            <p:txEl>
                                              <p:charRg st="389" end="43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GIÁ TRỊ GIA TĂNG</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a:spLocks noChangeArrowheads="1"/>
          </p:cNvSpPr>
          <p:nvPr/>
        </p:nvSpPr>
        <p:spPr bwMode="auto">
          <a:xfrm>
            <a:off x="428625" y="1125538"/>
            <a:ext cx="8286750" cy="5353050"/>
          </a:xfrm>
          <a:prstGeom prst="rect">
            <a:avLst/>
          </a:prstGeom>
          <a:noFill/>
          <a:ln w="9525">
            <a:noFill/>
            <a:miter lim="800000"/>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3. Đối tượng không chịu thuế (Điều 4 TT219/2013):</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eaLnBrk="1" hangingPunct="1">
              <a:spcBef>
                <a:spcPct val="0"/>
              </a:spcBef>
              <a:buClrTx/>
              <a:buFontTx/>
              <a:buNone/>
            </a:pPr>
            <a:endParaRPr lang="en-US" altLang="en-US" sz="800" b="1" dirty="0">
              <a:effectLst>
                <a:outerShdw blurRad="38100" dist="38100" dir="2700000">
                  <a:srgbClr val="C0C0C0"/>
                </a:outerShdw>
              </a:effectLst>
              <a:latin typeface="Arial" panose="020B0604020202020204" pitchFamily="34"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6-Hàng viện trợ,quà biếu ,quà tặng ….</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endParaRPr lang="en-US" altLang="en-US" sz="900"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7-Hàng chuyển khẩu, quá cảnh; Hàng gia công, Hàng TNTX, nguyên liệu NK SX hàng XK; hàng hóa dịch vụ  mua bán giữa nước ngoài với khu phi thuế quan và giữa các klhu phi thuế quan với nhau</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endParaRPr lang="en-US" altLang="en-US" sz="1000"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8-Vàng miếng, thỏi và chưa chế tác</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endParaRPr lang="en-US" altLang="en-US" sz="1200"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9-Sản phẩm xuất khẩu là tài nguyên, khoáng sản khai thác chưa chế biến theo quy định của Chính phủ</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endParaRPr lang="en-US" altLang="en-US" dirty="0">
              <a:solidFill>
                <a:srgbClr val="101BF4"/>
              </a:solidFill>
              <a:latin typeface="Times New Roman" panose="02020603050405020304" pitchFamily="18" charset="0"/>
            </a:endParaRPr>
          </a:p>
          <a:p>
            <a:pPr marL="0" lvl="0" indent="0" algn="just" eaLnBrk="1" hangingPunct="1">
              <a:spcBef>
                <a:spcPct val="0"/>
              </a:spcBef>
              <a:buClrTx/>
              <a:buFontTx/>
              <a:buNone/>
            </a:pP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charRg st="0" end="50"/>
                                            </p:txEl>
                                          </p:spTgt>
                                        </p:tgtEl>
                                        <p:attrNameLst>
                                          <p:attrName>style.visibility</p:attrName>
                                        </p:attrNameLst>
                                      </p:cBhvr>
                                      <p:to>
                                        <p:strVal val="visible"/>
                                      </p:to>
                                    </p:set>
                                    <p:animEffect transition="in" filter="fade">
                                      <p:cBhvr>
                                        <p:cTn id="7" dur="2000"/>
                                        <p:tgtEl>
                                          <p:spTgt spid="4099">
                                            <p:txEl>
                                              <p:charRg st="0" end="5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charRg st="51" end="89"/>
                                            </p:txEl>
                                          </p:spTgt>
                                        </p:tgtEl>
                                        <p:attrNameLst>
                                          <p:attrName>style.visibility</p:attrName>
                                        </p:attrNameLst>
                                      </p:cBhvr>
                                      <p:to>
                                        <p:strVal val="visible"/>
                                      </p:to>
                                    </p:set>
                                    <p:animEffect transition="in" filter="fade">
                                      <p:cBhvr>
                                        <p:cTn id="12" dur="2000"/>
                                        <p:tgtEl>
                                          <p:spTgt spid="4099">
                                            <p:txEl>
                                              <p:charRg st="51" end="8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charRg st="90" end="277"/>
                                            </p:txEl>
                                          </p:spTgt>
                                        </p:tgtEl>
                                        <p:attrNameLst>
                                          <p:attrName>style.visibility</p:attrName>
                                        </p:attrNameLst>
                                      </p:cBhvr>
                                      <p:to>
                                        <p:strVal val="visible"/>
                                      </p:to>
                                    </p:set>
                                    <p:animEffect transition="in" filter="fade">
                                      <p:cBhvr>
                                        <p:cTn id="17" dur="2000"/>
                                        <p:tgtEl>
                                          <p:spTgt spid="4099">
                                            <p:txEl>
                                              <p:charRg st="90" end="277"/>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charRg st="278" end="313"/>
                                            </p:txEl>
                                          </p:spTgt>
                                        </p:tgtEl>
                                        <p:attrNameLst>
                                          <p:attrName>style.visibility</p:attrName>
                                        </p:attrNameLst>
                                      </p:cBhvr>
                                      <p:to>
                                        <p:strVal val="visible"/>
                                      </p:to>
                                    </p:set>
                                    <p:animEffect transition="in" filter="fade">
                                      <p:cBhvr>
                                        <p:cTn id="22" dur="2000"/>
                                        <p:tgtEl>
                                          <p:spTgt spid="4099">
                                            <p:txEl>
                                              <p:charRg st="278" end="31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099">
                                            <p:txEl>
                                              <p:charRg st="314" end="413"/>
                                            </p:txEl>
                                          </p:spTgt>
                                        </p:tgtEl>
                                        <p:attrNameLst>
                                          <p:attrName>style.visibility</p:attrName>
                                        </p:attrNameLst>
                                      </p:cBhvr>
                                      <p:to>
                                        <p:strVal val="visible"/>
                                      </p:to>
                                    </p:set>
                                    <p:animEffect transition="in" filter="fade">
                                      <p:cBhvr>
                                        <p:cTn id="27" dur="2000"/>
                                        <p:tgtEl>
                                          <p:spTgt spid="4099">
                                            <p:txEl>
                                              <p:charRg st="314" end="4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GIÁ TRỊ GIA TĂNG</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a:spLocks noChangeArrowheads="1"/>
          </p:cNvSpPr>
          <p:nvPr/>
        </p:nvSpPr>
        <p:spPr bwMode="auto">
          <a:xfrm>
            <a:off x="395288" y="1125538"/>
            <a:ext cx="8286750" cy="3563938"/>
          </a:xfrm>
          <a:prstGeom prst="rect">
            <a:avLst/>
          </a:prstGeom>
          <a:noFill/>
          <a:ln w="9525">
            <a:noFill/>
            <a:miter lim="800000"/>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3. Đối tượng không chịu thuế </a:t>
            </a:r>
            <a:endParaRPr lang="en-US" altLang="en-US" sz="800" b="1" dirty="0">
              <a:effectLst>
                <a:outerShdw blurRad="38100" dist="38100" dir="2700000">
                  <a:srgbClr val="C0C0C0"/>
                </a:outerShdw>
              </a:effectLst>
              <a:latin typeface="Arial" panose="020B0604020202020204" pitchFamily="34" charset="0"/>
            </a:endParaRPr>
          </a:p>
          <a:p>
            <a:pPr marL="0" lvl="0" indent="0" algn="just" eaLnBrk="1" hangingPunct="1">
              <a:buSzPct val="70000"/>
              <a:buNone/>
            </a:pPr>
            <a:r>
              <a:rPr lang="en-US" altLang="en-US" dirty="0">
                <a:solidFill>
                  <a:srgbClr val="101BF4"/>
                </a:solidFill>
                <a:latin typeface="Times New Roman" panose="02020603050405020304" pitchFamily="18" charset="0"/>
              </a:rPr>
              <a:t>- Hàng NK thuộc đối tượng không chịu thuế GTGT ở khâu NK nếu thay đổi mục đích sử dụng phải kê khai và nộp thuế GTGT cho HQ nơi đăng ký tờ khai</a:t>
            </a: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endParaRPr lang="en-US" altLang="en-US" dirty="0">
              <a:solidFill>
                <a:srgbClr val="101BF4"/>
              </a:solidFill>
              <a:latin typeface="Times New Roman" panose="02020603050405020304" pitchFamily="18" charset="0"/>
            </a:endParaRPr>
          </a:p>
          <a:p>
            <a:pPr marL="0" lvl="0" indent="0" eaLnBrk="1" hangingPunct="1">
              <a:spcBef>
                <a:spcPct val="0"/>
              </a:spcBef>
              <a:buClrTx/>
              <a:buFontTx/>
              <a:buNone/>
            </a:pPr>
            <a:r>
              <a:rPr lang="en-US" altLang="en-US" dirty="0">
                <a:solidFill>
                  <a:srgbClr val="101BF4"/>
                </a:solidFill>
                <a:latin typeface="Times New Roman" panose="02020603050405020304" pitchFamily="18" charset="0"/>
              </a:rPr>
              <a:t>- Thời điểm tính thuế GTGT là thời điểm thay đổi mục đích sử dụng</a:t>
            </a:r>
            <a:endParaRPr lang="en-US" altLang="en-US" dirty="0">
              <a:solidFill>
                <a:srgbClr val="101BF4"/>
              </a:solidFill>
              <a:latin typeface="Times New Roman" panose="02020603050405020304" pitchFamily="18" charset="0"/>
            </a:endParaRPr>
          </a:p>
          <a:p>
            <a:pPr marL="0" lvl="0" indent="0" algn="just" eaLnBrk="1" hangingPunct="1">
              <a:spcBef>
                <a:spcPct val="0"/>
              </a:spcBef>
              <a:buClrTx/>
              <a:buFontTx/>
              <a:buNone/>
            </a:pPr>
            <a:endParaRPr lang="en-US" altLang="en-US" dirty="0">
              <a:solidFill>
                <a:srgbClr val="101BF4"/>
              </a:solidFill>
              <a:latin typeface="Times New Roman" panose="02020603050405020304" pitchFamily="18" charset="0"/>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GIÁ TRỊ GIA TĂNG</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a:spLocks noChangeArrowheads="1"/>
          </p:cNvSpPr>
          <p:nvPr/>
        </p:nvSpPr>
        <p:spPr bwMode="auto">
          <a:xfrm>
            <a:off x="395288" y="1125538"/>
            <a:ext cx="8286750" cy="3565525"/>
          </a:xfrm>
          <a:prstGeom prst="rect">
            <a:avLst/>
          </a:prstGeom>
          <a:noFill/>
          <a:ln w="9525">
            <a:noFill/>
            <a:miter lim="800000"/>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4. Căn cứ tính thuế giá trị gia tăng</a:t>
            </a:r>
            <a:endParaRPr lang="en-US" altLang="en-US" sz="800" b="1" dirty="0">
              <a:effectLst>
                <a:outerShdw blurRad="38100" dist="38100" dir="2700000">
                  <a:srgbClr val="C0C0C0"/>
                </a:outerShdw>
              </a:effectLst>
              <a:latin typeface="Arial" panose="020B0604020202020204" pitchFamily="34" charset="0"/>
            </a:endParaRPr>
          </a:p>
          <a:p>
            <a:pPr marL="0" lvl="0" indent="0" eaLnBrk="1" hangingPunct="1">
              <a:spcBef>
                <a:spcPct val="40000"/>
              </a:spcBef>
              <a:buClrTx/>
              <a:buFont typeface="Wingdings" panose="05000000000000000000" pitchFamily="2" charset="2"/>
              <a:buChar char="Ø"/>
            </a:pPr>
            <a:r>
              <a:rPr lang="en-US" altLang="en-US" dirty="0">
                <a:solidFill>
                  <a:srgbClr val="101BF4"/>
                </a:solidFill>
                <a:latin typeface="Times New Roman" panose="02020603050405020304" pitchFamily="18" charset="0"/>
              </a:rPr>
              <a:t> Số lượng hàng hóa thực tế nhập khẩu</a:t>
            </a:r>
            <a:endParaRPr lang="en-US" altLang="en-US" dirty="0">
              <a:solidFill>
                <a:srgbClr val="101BF4"/>
              </a:solidFill>
              <a:latin typeface="Times New Roman" panose="02020603050405020304" pitchFamily="18" charset="0"/>
            </a:endParaRPr>
          </a:p>
          <a:p>
            <a:pPr marL="0" lvl="0" indent="0" eaLnBrk="1" hangingPunct="1">
              <a:spcBef>
                <a:spcPct val="40000"/>
              </a:spcBef>
              <a:buClrTx/>
              <a:buFont typeface="Wingdings" panose="05000000000000000000" pitchFamily="2" charset="2"/>
              <a:buChar char="Ø"/>
            </a:pPr>
            <a:r>
              <a:rPr lang="en-US" altLang="en-US" dirty="0">
                <a:solidFill>
                  <a:srgbClr val="101BF4"/>
                </a:solidFill>
                <a:latin typeface="Times New Roman" panose="02020603050405020304" pitchFamily="18" charset="0"/>
              </a:rPr>
              <a:t> Giá tính thuế GTGT là Đơn giá + Thuế NK (nếu có) + Thuế TTĐB (Nếu có) + Thuế BVMT ( Nếu có) + Thuế nhập khẩu bổ sung ( nếu có)</a:t>
            </a:r>
            <a:endParaRPr lang="en-US" altLang="en-US" dirty="0">
              <a:solidFill>
                <a:srgbClr val="101BF4"/>
              </a:solidFill>
              <a:latin typeface="Times New Roman" panose="02020603050405020304" pitchFamily="18" charset="0"/>
            </a:endParaRPr>
          </a:p>
          <a:p>
            <a:pPr marL="0" lvl="0" indent="0" eaLnBrk="1" hangingPunct="1">
              <a:spcBef>
                <a:spcPct val="40000"/>
              </a:spcBef>
              <a:buClrTx/>
              <a:buFont typeface="Wingdings" panose="05000000000000000000" pitchFamily="2" charset="2"/>
              <a:buChar char="Ø"/>
            </a:pPr>
            <a:r>
              <a:rPr lang="en-US" altLang="en-US" dirty="0">
                <a:solidFill>
                  <a:srgbClr val="101BF4"/>
                </a:solidFill>
                <a:latin typeface="Times New Roman" panose="02020603050405020304" pitchFamily="18" charset="0"/>
              </a:rPr>
              <a:t> Thuế suất</a:t>
            </a:r>
            <a:endParaRPr lang="en-US" altLang="en-US" dirty="0">
              <a:solidFill>
                <a:srgbClr val="101BF4"/>
              </a:solidFill>
              <a:latin typeface="Times New Roman" panose="02020603050405020304" pitchFamily="18" charset="0"/>
            </a:endParaRPr>
          </a:p>
          <a:p>
            <a:pPr marL="0" lvl="0" indent="0" algn="just" eaLnBrk="1" hangingPunct="1">
              <a:spcBef>
                <a:spcPct val="0"/>
              </a:spcBef>
              <a:buClrTx/>
              <a:buFontTx/>
              <a:buNone/>
            </a:pP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99">
                                            <p:txEl>
                                              <p:charRg st="0" end="37"/>
                                            </p:txEl>
                                          </p:spTgt>
                                        </p:tgtEl>
                                        <p:attrNameLst>
                                          <p:attrName>style.visibility</p:attrName>
                                        </p:attrNameLst>
                                      </p:cBhvr>
                                      <p:to>
                                        <p:strVal val="visible"/>
                                      </p:to>
                                    </p:set>
                                    <p:animEffect transition="in" filter="fade">
                                      <p:cBhvr>
                                        <p:cTn id="7" dur="2000"/>
                                        <p:tgtEl>
                                          <p:spTgt spid="4099">
                                            <p:txEl>
                                              <p:charRg st="0" end="3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099">
                                            <p:txEl>
                                              <p:charRg st="37" end="74"/>
                                            </p:txEl>
                                          </p:spTgt>
                                        </p:tgtEl>
                                        <p:attrNameLst>
                                          <p:attrName>style.visibility</p:attrName>
                                        </p:attrNameLst>
                                      </p:cBhvr>
                                      <p:to>
                                        <p:strVal val="visible"/>
                                      </p:to>
                                    </p:set>
                                    <p:animEffect transition="in" filter="fade">
                                      <p:cBhvr>
                                        <p:cTn id="12" dur="2000"/>
                                        <p:tgtEl>
                                          <p:spTgt spid="4099">
                                            <p:txEl>
                                              <p:charRg st="37" end="7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99">
                                            <p:txEl>
                                              <p:charRg st="74" end="202"/>
                                            </p:txEl>
                                          </p:spTgt>
                                        </p:tgtEl>
                                        <p:attrNameLst>
                                          <p:attrName>style.visibility</p:attrName>
                                        </p:attrNameLst>
                                      </p:cBhvr>
                                      <p:to>
                                        <p:strVal val="visible"/>
                                      </p:to>
                                    </p:set>
                                    <p:animEffect transition="in" filter="fade">
                                      <p:cBhvr>
                                        <p:cTn id="17" dur="2000"/>
                                        <p:tgtEl>
                                          <p:spTgt spid="4099">
                                            <p:txEl>
                                              <p:charRg st="74" end="20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099">
                                            <p:txEl>
                                              <p:charRg st="202" end="213"/>
                                            </p:txEl>
                                          </p:spTgt>
                                        </p:tgtEl>
                                        <p:attrNameLst>
                                          <p:attrName>style.visibility</p:attrName>
                                        </p:attrNameLst>
                                      </p:cBhvr>
                                      <p:to>
                                        <p:strVal val="visible"/>
                                      </p:to>
                                    </p:set>
                                    <p:animEffect transition="in" filter="fade">
                                      <p:cBhvr>
                                        <p:cTn id="22" dur="2000"/>
                                        <p:tgtEl>
                                          <p:spTgt spid="4099">
                                            <p:txEl>
                                              <p:charRg st="202" end="2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THUẾ NHẬP KHẨU BỔ SUNG</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a:spLocks noChangeArrowheads="1"/>
          </p:cNvSpPr>
          <p:nvPr/>
        </p:nvSpPr>
        <p:spPr bwMode="auto">
          <a:xfrm>
            <a:off x="395288" y="1125538"/>
            <a:ext cx="8286750" cy="2816225"/>
          </a:xfrm>
          <a:prstGeom prst="rect">
            <a:avLst/>
          </a:prstGeom>
          <a:noFill/>
          <a:ln w="9525">
            <a:noFill/>
            <a:miter lim="800000"/>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Các loại thuế nhập khẩu bổ sung (Điều 12,13,14 Luật Thuế XNK:</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en-US" altLang="en-US" sz="800" b="1" dirty="0">
              <a:effectLst>
                <a:outerShdw blurRad="38100" dist="38100" dir="2700000">
                  <a:srgbClr val="C0C0C0"/>
                </a:outerShdw>
              </a:effectLst>
              <a:latin typeface="Arial" panose="020B0604020202020204" pitchFamily="34" charset="0"/>
            </a:endParaRPr>
          </a:p>
          <a:p>
            <a:pPr marL="0" lvl="0" indent="0" eaLnBrk="1" hangingPunct="1">
              <a:spcBef>
                <a:spcPct val="40000"/>
              </a:spcBef>
              <a:buClrTx/>
              <a:buFont typeface="Wingdings" panose="05000000000000000000" pitchFamily="2" charset="2"/>
              <a:buChar char="Ø"/>
            </a:pPr>
            <a:r>
              <a:rPr lang="en-US" altLang="en-US" dirty="0">
                <a:solidFill>
                  <a:srgbClr val="101BF4"/>
                </a:solidFill>
                <a:latin typeface="Times New Roman" panose="02020603050405020304" pitchFamily="18" charset="0"/>
              </a:rPr>
              <a:t> Thuế tự vệ</a:t>
            </a:r>
            <a:endParaRPr lang="en-US" altLang="en-US" dirty="0">
              <a:solidFill>
                <a:srgbClr val="101BF4"/>
              </a:solidFill>
              <a:latin typeface="Times New Roman" panose="02020603050405020304" pitchFamily="18" charset="0"/>
            </a:endParaRPr>
          </a:p>
          <a:p>
            <a:pPr marL="0" lvl="0" indent="0" eaLnBrk="1" hangingPunct="1">
              <a:spcBef>
                <a:spcPct val="40000"/>
              </a:spcBef>
              <a:buClrTx/>
              <a:buFont typeface="Wingdings" panose="05000000000000000000" pitchFamily="2" charset="2"/>
              <a:buChar char="Ø"/>
            </a:pPr>
            <a:r>
              <a:rPr lang="en-US" altLang="en-US" dirty="0">
                <a:solidFill>
                  <a:srgbClr val="101BF4"/>
                </a:solidFill>
                <a:latin typeface="Times New Roman" panose="02020603050405020304" pitchFamily="18" charset="0"/>
              </a:rPr>
              <a:t>Thuế chống bán phá giá</a:t>
            </a:r>
            <a:endParaRPr lang="en-US" altLang="en-US" dirty="0">
              <a:solidFill>
                <a:srgbClr val="101BF4"/>
              </a:solidFill>
              <a:latin typeface="Times New Roman" panose="02020603050405020304" pitchFamily="18" charset="0"/>
            </a:endParaRPr>
          </a:p>
          <a:p>
            <a:pPr marL="0" lvl="0" indent="0" eaLnBrk="1" hangingPunct="1">
              <a:spcBef>
                <a:spcPct val="40000"/>
              </a:spcBef>
              <a:buClrTx/>
              <a:buFont typeface="Wingdings" panose="05000000000000000000" pitchFamily="2" charset="2"/>
              <a:buChar char="Ø"/>
            </a:pPr>
            <a:r>
              <a:rPr lang="en-US" altLang="en-US" dirty="0">
                <a:solidFill>
                  <a:srgbClr val="101BF4"/>
                </a:solidFill>
                <a:latin typeface="Times New Roman" panose="02020603050405020304" pitchFamily="18" charset="0"/>
              </a:rPr>
              <a:t>Thuế chống trợ cấp.</a:t>
            </a:r>
            <a:endParaRPr lang="en-US" altLang="en-US" dirty="0">
              <a:solidFill>
                <a:srgbClr val="101BF4"/>
              </a:solidFill>
              <a:latin typeface="Times New Roman" panose="02020603050405020304" pitchFamily="18" charset="0"/>
            </a:endParaRPr>
          </a:p>
        </p:txBody>
      </p:sp>
      <p:sp>
        <p:nvSpPr>
          <p:cNvPr id="2" name="Rectangle 2"/>
          <p:cNvSpPr>
            <a:spLocks noChangeArrowheads="1"/>
          </p:cNvSpPr>
          <p:nvPr/>
        </p:nvSpPr>
        <p:spPr bwMode="auto">
          <a:xfrm>
            <a:off x="323850" y="3898900"/>
            <a:ext cx="8286750" cy="2051050"/>
          </a:xfrm>
          <a:prstGeom prst="rect">
            <a:avLst/>
          </a:prstGeom>
          <a:noFill/>
          <a:ln w="9525">
            <a:noFill/>
            <a:miter lim="800000"/>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buNone/>
            </a:pPr>
            <a:r>
              <a:rPr lang="en-US" altLang="en-US" sz="2900" b="1" dirty="0">
                <a:solidFill>
                  <a:srgbClr val="FF0000"/>
                </a:solidFill>
                <a:latin typeface="Times New Roman" panose="02020603050405020304" pitchFamily="18" charset="0"/>
                <a:cs typeface="Times New Roman" panose="02020603050405020304" pitchFamily="18" charset="0"/>
              </a:rPr>
              <a:t>Cách tính thuế nhập khẩu bổ sung:</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en-US" altLang="en-US" sz="800" b="1" dirty="0">
              <a:effectLst>
                <a:outerShdw blurRad="38100" dist="38100" dir="2700000">
                  <a:srgbClr val="C0C0C0"/>
                </a:outerShdw>
              </a:effectLst>
              <a:latin typeface="Arial" panose="020B0604020202020204" pitchFamily="34" charset="0"/>
            </a:endParaRPr>
          </a:p>
          <a:p>
            <a:pPr marL="0" lvl="0" indent="0" eaLnBrk="1" hangingPunct="1">
              <a:spcBef>
                <a:spcPct val="40000"/>
              </a:spcBef>
              <a:buClrTx/>
              <a:buFont typeface="Wingdings" panose="05000000000000000000" pitchFamily="2" charset="2"/>
              <a:buChar char="Ø"/>
            </a:pPr>
            <a:r>
              <a:rPr lang="en-US" altLang="en-US" dirty="0">
                <a:solidFill>
                  <a:srgbClr val="101BF4"/>
                </a:solidFill>
                <a:latin typeface="Times New Roman" panose="02020603050405020304" pitchFamily="18" charset="0"/>
              </a:rPr>
              <a:t> Số tiền thuế tự vệ, chống bán phá giá, thuế chống trợ cấp = Số lượng x Giá tính thuế NK x Mức thuế từng mặt hàng.</a:t>
            </a:r>
            <a:endParaRPr lang="en-US" altLang="en-US" dirty="0">
              <a:solidFill>
                <a:srgbClr val="101BF4"/>
              </a:solidFill>
              <a:latin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290"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NHỮNG VẪN ĐỀ CƠ BẢN VỀ THUẾ </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4099" name="Rectangle 2"/>
          <p:cNvSpPr/>
          <p:nvPr/>
        </p:nvSpPr>
        <p:spPr>
          <a:xfrm>
            <a:off x="428625" y="1196975"/>
            <a:ext cx="8286750" cy="4124325"/>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pPr>
            <a:r>
              <a:rPr lang="en-US" altLang="en-US" sz="2900" b="1" dirty="0">
                <a:solidFill>
                  <a:srgbClr val="FF0000"/>
                </a:solidFill>
                <a:latin typeface="Times New Roman" panose="02020603050405020304" pitchFamily="18" charset="0"/>
                <a:cs typeface="Times New Roman" panose="02020603050405020304" pitchFamily="18" charset="0"/>
              </a:rPr>
              <a:t> Thời điểm tính thuế (Điều 35 TT38):</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b="1" dirty="0">
                <a:latin typeface="Times New Roman" panose="02020603050405020304" pitchFamily="18" charset="0"/>
                <a:cs typeface="Times New Roman" panose="02020603050405020304" pitchFamily="18" charset="0"/>
              </a:rPr>
              <a:t> </a:t>
            </a:r>
            <a:endParaRPr lang="en-US" altLang="en-US" b="1" dirty="0">
              <a:latin typeface="Times New Roman" panose="02020603050405020304" pitchFamily="18" charset="0"/>
              <a:cs typeface="Times New Roman" panose="02020603050405020304" pitchFamily="18" charset="0"/>
            </a:endParaRPr>
          </a:p>
          <a:p>
            <a:pPr marL="0" lvl="0" indent="0" algn="just" eaLnBrk="1" hangingPunct="1">
              <a:lnSpc>
                <a:spcPct val="85000"/>
              </a:lnSpc>
              <a:spcBef>
                <a:spcPct val="30000"/>
              </a:spcBef>
              <a:spcAft>
                <a:spcPct val="20000"/>
              </a:spcAft>
              <a:buClrTx/>
              <a:buFontTx/>
              <a:buChar char="-"/>
            </a:pPr>
            <a:r>
              <a:rPr lang="vi-VN" altLang="en-US" dirty="0">
                <a:solidFill>
                  <a:srgbClr val="101BF4"/>
                </a:solidFill>
                <a:latin typeface="Times New Roman" panose="02020603050405020304" pitchFamily="18" charset="0"/>
              </a:rPr>
              <a:t>Thời điểm tính thuế </a:t>
            </a:r>
            <a:r>
              <a:rPr lang="en-US" altLang="en-US" dirty="0">
                <a:solidFill>
                  <a:srgbClr val="101BF4"/>
                </a:solidFill>
                <a:latin typeface="Times New Roman" panose="02020603050405020304" pitchFamily="18" charset="0"/>
              </a:rPr>
              <a:t>đối với hàng hóa </a:t>
            </a:r>
            <a:r>
              <a:rPr lang="vi-VN" altLang="en-US" dirty="0">
                <a:solidFill>
                  <a:srgbClr val="101BF4"/>
                </a:solidFill>
                <a:latin typeface="Times New Roman" panose="02020603050405020304" pitchFamily="18" charset="0"/>
              </a:rPr>
              <a:t>xuất khẩu,</a:t>
            </a:r>
            <a:r>
              <a:rPr lang="en-US" altLang="en-US" dirty="0">
                <a:solidFill>
                  <a:srgbClr val="101BF4"/>
                </a:solidFill>
                <a:latin typeface="Times New Roman" panose="02020603050405020304" pitchFamily="18" charset="0"/>
              </a:rPr>
              <a:t> nhập khẩu là ngày đăng ký tờ khai hải quan.</a:t>
            </a:r>
            <a:endParaRPr lang="en-US" altLang="en-US" dirty="0">
              <a:solidFill>
                <a:srgbClr val="101BF4"/>
              </a:solidFill>
              <a:latin typeface="Times New Roman" panose="02020603050405020304" pitchFamily="18" charset="0"/>
            </a:endParaRPr>
          </a:p>
          <a:p>
            <a:pPr marL="0" lvl="0" indent="0" algn="just" eaLnBrk="1" hangingPunct="1">
              <a:lnSpc>
                <a:spcPct val="85000"/>
              </a:lnSpc>
              <a:spcBef>
                <a:spcPct val="30000"/>
              </a:spcBef>
              <a:spcAft>
                <a:spcPct val="20000"/>
              </a:spcAft>
              <a:buClrTx/>
              <a:buFontTx/>
              <a:buChar char="-"/>
            </a:pPr>
            <a:r>
              <a:rPr lang="en-US" altLang="en-US" dirty="0">
                <a:solidFill>
                  <a:srgbClr val="101BF4"/>
                </a:solidFill>
                <a:latin typeface="Times New Roman" panose="02020603050405020304" pitchFamily="18" charset="0"/>
              </a:rPr>
              <a:t>Trường hợp người nộp thuế kê khai, tính thuế trên tờ khai hải quan giấy trước ngày đăng ký tờ khai hải quan nhưng có tỷ giá khác với tỷ giá áp dụng tại thời điểm đăng ký tờ khai hải quan thì cơ quan Hải quan thực hiện tính lại số thuế phải nộp theo tỷ giá được áp dụng tại thời điểm đăng ký tờ khai.</a:t>
            </a:r>
            <a:endParaRPr lang="en-US" altLang="en-US" dirty="0">
              <a:solidFill>
                <a:srgbClr val="101BF4"/>
              </a:solidFill>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9">
                                            <p:txEl>
                                              <p:charRg st="39" end="131"/>
                                            </p:txEl>
                                          </p:spTgt>
                                        </p:tgtEl>
                                        <p:attrNameLst>
                                          <p:attrName>style.visibility</p:attrName>
                                        </p:attrNameLst>
                                      </p:cBhvr>
                                      <p:to>
                                        <p:strVal val="visible"/>
                                      </p:to>
                                    </p:set>
                                    <p:anim calcmode="lin" valueType="num">
                                      <p:cBhvr additive="base">
                                        <p:cTn id="7" dur="500" fill="hold"/>
                                        <p:tgtEl>
                                          <p:spTgt spid="4099">
                                            <p:txEl>
                                              <p:charRg st="39" end="13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099">
                                            <p:txEl>
                                              <p:charRg st="39" end="13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099">
                                            <p:txEl>
                                              <p:charRg st="131" end="431"/>
                                            </p:txEl>
                                          </p:spTgt>
                                        </p:tgtEl>
                                        <p:attrNameLst>
                                          <p:attrName>style.visibility</p:attrName>
                                        </p:attrNameLst>
                                      </p:cBhvr>
                                      <p:to>
                                        <p:strVal val="visible"/>
                                      </p:to>
                                    </p:set>
                                    <p:anim calcmode="lin" valueType="num">
                                      <p:cBhvr additive="base">
                                        <p:cTn id="13" dur="500" fill="hold"/>
                                        <p:tgtEl>
                                          <p:spTgt spid="4099">
                                            <p:txEl>
                                              <p:charRg st="131" end="43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099">
                                            <p:txEl>
                                              <p:charRg st="131" end="43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Title 1"/>
          <p:cNvSpPr>
            <a:spLocks noGrp="1"/>
          </p:cNvSpPr>
          <p:nvPr>
            <p:ph type="title"/>
          </p:nvPr>
        </p:nvSpPr>
        <p:spPr>
          <a:ln/>
        </p:spPr>
        <p:txBody>
          <a:bodyPr vert="horz" wrap="square" lIns="91440" tIns="45720" rIns="91440" bIns="45720" anchor="ctr" anchorCtr="0"/>
          <a:p>
            <a:pPr/>
            <a:r>
              <a:rPr lang="en-US" altLang="en-US" dirty="0">
                <a:solidFill>
                  <a:srgbClr val="FFFF00"/>
                </a:solidFill>
                <a:latin typeface="Times New Roman" panose="02020603050405020304" pitchFamily="18" charset="0"/>
                <a:ea typeface="+mj-ea"/>
                <a:cs typeface="Times New Roman" panose="02020603050405020304" pitchFamily="18" charset="0"/>
              </a:rPr>
              <a:t>`</a:t>
            </a:r>
            <a:endParaRPr lang="en-US" altLang="en-US" dirty="0">
              <a:solidFill>
                <a:srgbClr val="FFFF00"/>
              </a:solidFill>
              <a:latin typeface="Times New Roman" panose="02020603050405020304" pitchFamily="18" charset="0"/>
              <a:ea typeface="Times New Roman" panose="02020603050405020304" pitchFamily="18" charset="0"/>
              <a:cs typeface="+mj-cs"/>
            </a:endParaRPr>
          </a:p>
        </p:txBody>
      </p:sp>
      <p:sp>
        <p:nvSpPr>
          <p:cNvPr id="71683" name="Content Placeholder 2"/>
          <p:cNvSpPr>
            <a:spLocks noGrp="1"/>
          </p:cNvSpPr>
          <p:nvPr>
            <p:ph idx="1"/>
          </p:nvPr>
        </p:nvSpPr>
        <p:spPr>
          <a:xfrm>
            <a:off x="492125" y="901700"/>
            <a:ext cx="8159750" cy="5048250"/>
          </a:xfrm>
        </p:spPr>
        <p:txBody>
          <a:bodyPr vert="horz" wrap="square" lIns="91440" tIns="45720" rIns="91440" bIns="45720" numCol="1" anchor="t" anchorCtr="0" compatLnSpc="1"/>
          <a:p>
            <a:pPr/>
            <a:endParaRPr lang="en-US" altLang="en-US" dirty="0">
              <a:latin typeface="Times New Roman" panose="02020603050405020304" pitchFamily="18" charset="0"/>
              <a:ea typeface="+mn-ea"/>
              <a:cs typeface="Times New Roman" panose="02020603050405020304" pitchFamily="18" charset="0"/>
            </a:endParaRPr>
          </a:p>
          <a:p>
            <a:pPr algn="ctr"/>
            <a:r>
              <a:rPr sz="4000" dirty="0">
                <a:solidFill>
                  <a:srgbClr val="FF0000"/>
                </a:solidFill>
                <a:latin typeface="Times New Roman" panose="02020603050405020304" pitchFamily="18" charset="0"/>
                <a:ea typeface="+mn-ea"/>
                <a:cs typeface="Times New Roman" panose="02020603050405020304" pitchFamily="18" charset="0"/>
              </a:rPr>
              <a:t>THANK YOU FOR LISTENING!</a:t>
            </a:r>
            <a:endParaRPr sz="4000" dirty="0">
              <a:solidFill>
                <a:srgbClr val="FF0000"/>
              </a:solidFill>
              <a:latin typeface="Times New Roman" panose="02020603050405020304" pitchFamily="18" charset="0"/>
              <a:ea typeface="+mn-ea"/>
              <a:cs typeface="Times New Roman" panose="02020603050405020304" pitchFamily="18" charset="0"/>
            </a:endParaRPr>
          </a:p>
          <a:p>
            <a:pPr algn="ctr"/>
            <a:endParaRPr dirty="0">
              <a:solidFill>
                <a:srgbClr val="FF0000"/>
              </a:solidFill>
              <a:latin typeface="Times New Roman" panose="02020603050405020304" pitchFamily="18" charset="0"/>
              <a:ea typeface="+mn-ea"/>
              <a:cs typeface="Times New Roman" panose="02020603050405020304" pitchFamily="18" charset="0"/>
            </a:endParaRPr>
          </a:p>
          <a:p>
            <a:pPr algn="ctr"/>
            <a:r>
              <a:rPr sz="3600" dirty="0">
                <a:solidFill>
                  <a:schemeClr val="accent2"/>
                </a:solidFill>
                <a:latin typeface="Times New Roman" panose="02020603050405020304" pitchFamily="18" charset="0"/>
                <a:ea typeface="+mn-ea"/>
                <a:cs typeface="Times New Roman" panose="02020603050405020304" pitchFamily="18" charset="0"/>
              </a:rPr>
              <a:t>Mr. Nguyễn Mạnh Hảo</a:t>
            </a:r>
            <a:endParaRPr sz="3600" dirty="0">
              <a:solidFill>
                <a:schemeClr val="accent2"/>
              </a:solidFill>
              <a:latin typeface="Times New Roman" panose="02020603050405020304" pitchFamily="18" charset="0"/>
              <a:ea typeface="+mn-ea"/>
              <a:cs typeface="Times New Roman" panose="02020603050405020304" pitchFamily="18" charset="0"/>
            </a:endParaRPr>
          </a:p>
          <a:p>
            <a:pPr algn="ctr"/>
            <a:r>
              <a:rPr dirty="0">
                <a:solidFill>
                  <a:schemeClr val="accent2"/>
                </a:solidFill>
                <a:latin typeface="Times New Roman" panose="02020603050405020304" pitchFamily="18" charset="0"/>
                <a:ea typeface="+mn-ea"/>
                <a:cs typeface="Times New Roman" panose="02020603050405020304" pitchFamily="18" charset="0"/>
              </a:rPr>
              <a:t> Ths Luật Học</a:t>
            </a:r>
            <a:endParaRPr dirty="0">
              <a:solidFill>
                <a:schemeClr val="accent2"/>
              </a:solidFill>
              <a:latin typeface="Times New Roman" panose="02020603050405020304" pitchFamily="18" charset="0"/>
              <a:ea typeface="+mn-ea"/>
              <a:cs typeface="Times New Roman" panose="02020603050405020304" pitchFamily="18" charset="0"/>
            </a:endParaRPr>
          </a:p>
          <a:p>
            <a:pPr algn="ctr"/>
            <a:r>
              <a:rPr dirty="0">
                <a:solidFill>
                  <a:schemeClr val="accent2"/>
                </a:solidFill>
                <a:latin typeface="Times New Roman" panose="02020603050405020304" pitchFamily="18" charset="0"/>
                <a:ea typeface="+mn-ea"/>
                <a:cs typeface="Times New Roman" panose="02020603050405020304" pitchFamily="18" charset="0"/>
              </a:rPr>
              <a:t>Tổng cục Hải quan Việt Nam</a:t>
            </a:r>
            <a:endParaRPr dirty="0">
              <a:solidFill>
                <a:schemeClr val="accent2"/>
              </a:solidFill>
              <a:latin typeface="Times New Roman" panose="02020603050405020304" pitchFamily="18" charset="0"/>
              <a:ea typeface="+mn-ea"/>
              <a:cs typeface="Times New Roman" panose="02020603050405020304" pitchFamily="18" charset="0"/>
            </a:endParaRPr>
          </a:p>
          <a:p>
            <a:pPr algn="ctr">
              <a:buFont typeface="Wingdings" panose="05000000000000000000" pitchFamily="2" charset="2"/>
              <a:buNone/>
            </a:pPr>
            <a:endParaRPr sz="2000" dirty="0">
              <a:solidFill>
                <a:schemeClr val="accent2"/>
              </a:solidFill>
              <a:latin typeface="Times New Roman" panose="02020603050405020304" pitchFamily="18" charset="0"/>
              <a:ea typeface="+mn-ea"/>
              <a:cs typeface="Times New Roman" panose="02020603050405020304" pitchFamily="18" charset="0"/>
            </a:endParaRPr>
          </a:p>
          <a:p>
            <a:pPr algn="ctr"/>
            <a:r>
              <a:rPr dirty="0">
                <a:solidFill>
                  <a:schemeClr val="accent2"/>
                </a:solidFill>
                <a:latin typeface="Times New Roman" panose="02020603050405020304" pitchFamily="18" charset="0"/>
                <a:ea typeface="+mn-ea"/>
                <a:cs typeface="Times New Roman" panose="02020603050405020304" pitchFamily="18" charset="0"/>
              </a:rPr>
              <a:t>Email: </a:t>
            </a:r>
            <a:r>
              <a:rPr dirty="0">
                <a:solidFill>
                  <a:schemeClr val="accent2"/>
                </a:solidFill>
                <a:latin typeface="Times New Roman" panose="02020603050405020304" pitchFamily="18" charset="0"/>
                <a:ea typeface="+mn-ea"/>
                <a:cs typeface="Times New Roman" panose="02020603050405020304" pitchFamily="18" charset="0"/>
                <a:hlinkClick r:id="rId1"/>
              </a:rPr>
              <a:t>Ngmhao1978@gmail.com</a:t>
            </a:r>
            <a:endParaRPr dirty="0">
              <a:solidFill>
                <a:schemeClr val="accent2"/>
              </a:solidFill>
              <a:latin typeface="Times New Roman" panose="02020603050405020304" pitchFamily="18" charset="0"/>
              <a:ea typeface="+mn-ea"/>
              <a:cs typeface="Times New Roman" panose="02020603050405020304" pitchFamily="18" charset="0"/>
            </a:endParaRPr>
          </a:p>
          <a:p>
            <a:pPr algn="ctr"/>
            <a:r>
              <a:rPr dirty="0">
                <a:solidFill>
                  <a:schemeClr val="accent2"/>
                </a:solidFill>
                <a:latin typeface="Times New Roman" panose="02020603050405020304" pitchFamily="18" charset="0"/>
                <a:ea typeface="+mn-ea"/>
                <a:cs typeface="Times New Roman" panose="02020603050405020304" pitchFamily="18" charset="0"/>
              </a:rPr>
              <a:t>Điện thoại: 094.222.666.5</a:t>
            </a:r>
            <a:endParaRPr lang="en-US" altLang="en-US" dirty="0">
              <a:latin typeface="Times New Roman" panose="02020603050405020304" pitchFamily="18" charset="0"/>
              <a:ea typeface="Times New Roman" panose="02020603050405020304" pitchFamily="18" charset="0"/>
              <a:cs typeface="+mn-c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NHỮNG VẤN ĐỀ CƠ BẢN VỀ THUẾ</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13315" name="Rectangle 2"/>
          <p:cNvSpPr/>
          <p:nvPr/>
        </p:nvSpPr>
        <p:spPr>
          <a:xfrm>
            <a:off x="428625" y="1125538"/>
            <a:ext cx="8286750" cy="4551362"/>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pPr>
            <a:r>
              <a:rPr lang="en-US" altLang="en-US" sz="2900" b="1" dirty="0">
                <a:solidFill>
                  <a:srgbClr val="FF0000"/>
                </a:solidFill>
                <a:latin typeface="Times New Roman" panose="02020603050405020304" pitchFamily="18" charset="0"/>
                <a:cs typeface="Times New Roman" panose="02020603050405020304" pitchFamily="18" charset="0"/>
              </a:rPr>
              <a:t> Tỷ giá tính thuế (khoản 2 Điều 35 TT38):</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endParaRPr lang="en-US" altLang="en-US" sz="1600" dirty="0">
              <a:solidFill>
                <a:srgbClr val="101BF4"/>
              </a:solidFill>
              <a:latin typeface="Times New Roman" panose="02020603050405020304" pitchFamily="18" charset="0"/>
            </a:endParaRPr>
          </a:p>
          <a:p>
            <a:pPr marL="0" lvl="0" indent="0" algn="just" eaLnBrk="1" hangingPunct="1">
              <a:lnSpc>
                <a:spcPct val="90000"/>
              </a:lnSpc>
              <a:spcBef>
                <a:spcPct val="0"/>
              </a:spcBef>
              <a:buClrTx/>
              <a:buNone/>
            </a:pPr>
            <a:r>
              <a:rPr lang="vi-VN" altLang="en-US" dirty="0">
                <a:solidFill>
                  <a:srgbClr val="101BF4"/>
                </a:solidFill>
                <a:latin typeface="Times New Roman" panose="02020603050405020304" pitchFamily="18" charset="0"/>
              </a:rPr>
              <a:t>Tỷ giá giữa đồng Việt Nam với đồng tiền nước ngoài dùng để xác định trị giá tính thuế là tỷ giá ngoại tệ mua vào theo hình thức chuyển khoản của Hội sở chính Ngân hàng thương mại cổ phần Ngoại thương Việt Nam tại thời điểm cuối ngày của ngày thứ năm tuần trước liền kề hoặc là tỷ giá cuối ngày của ngày làm việc liền trước ngày thứ năm trong trường, hợp ngày thứ năm là ngày lễ, ngày nghỉ. Tỷ giá này được sử dụng để xác định tỷ giá tính thuế cho các tờ khai hải quan đăng ký trong tuần.</a:t>
            </a:r>
            <a:endParaRPr lang="en-US" altLang="en-US"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8" name="Title 1"/>
          <p:cNvSpPr>
            <a:spLocks noGrp="1"/>
          </p:cNvSpPr>
          <p:nvPr>
            <p:ph type="title" idx="4294967295"/>
          </p:nvPr>
        </p:nvSpPr>
        <p:spPr>
          <a:ln/>
        </p:spPr>
        <p:txBody>
          <a:bodyPr vert="horz" wrap="square" lIns="91440" tIns="45720" rIns="91440" bIns="45720" anchor="ctr" anchorCtr="0"/>
          <a:p>
            <a:r>
              <a:rPr lang="en-US" altLang="en-US" sz="3000" dirty="0">
                <a:solidFill>
                  <a:srgbClr val="FFFF00"/>
                </a:solidFill>
                <a:latin typeface="Times New Roman" panose="02020603050405020304" pitchFamily="18" charset="0"/>
                <a:cs typeface="Times New Roman" panose="02020603050405020304" pitchFamily="18" charset="0"/>
              </a:rPr>
              <a:t>NHỮNG VẤN ĐỀ CƠ BẢN VỀ THUẾ</a:t>
            </a:r>
            <a:endParaRPr lang="en-US" altLang="en-US" sz="3000" dirty="0">
              <a:solidFill>
                <a:srgbClr val="FFFF00"/>
              </a:solidFill>
              <a:latin typeface="Times New Roman" panose="02020603050405020304" pitchFamily="18" charset="0"/>
              <a:ea typeface="Times New Roman" panose="02020603050405020304" pitchFamily="18" charset="0"/>
            </a:endParaRPr>
          </a:p>
        </p:txBody>
      </p:sp>
      <p:sp>
        <p:nvSpPr>
          <p:cNvPr id="14339" name="Rectangle 2"/>
          <p:cNvSpPr/>
          <p:nvPr/>
        </p:nvSpPr>
        <p:spPr>
          <a:xfrm>
            <a:off x="428625" y="1052513"/>
            <a:ext cx="8286750" cy="4343400"/>
          </a:xfrm>
          <a:prstGeom prst="rect">
            <a:avLst/>
          </a:prstGeom>
          <a:noFill/>
          <a:ln w="9525">
            <a:noFill/>
          </a:ln>
        </p:spPr>
        <p:txBody>
          <a:bodyPr>
            <a:spAutoFit/>
          </a:bodyPr>
          <a:lst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lr>
                <a:schemeClr val="tx1"/>
              </a:buClr>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stStyle>
          <a:p>
            <a:pPr marL="0" lvl="0" indent="0" algn="just" eaLnBrk="1" hangingPunct="1">
              <a:lnSpc>
                <a:spcPct val="90000"/>
              </a:lnSpc>
              <a:spcBef>
                <a:spcPct val="0"/>
              </a:spcBef>
              <a:buClrTx/>
            </a:pPr>
            <a:r>
              <a:rPr lang="en-US" altLang="en-US" sz="2900" b="1" dirty="0">
                <a:solidFill>
                  <a:srgbClr val="FF0000"/>
                </a:solidFill>
                <a:latin typeface="Times New Roman" panose="02020603050405020304" pitchFamily="18" charset="0"/>
                <a:cs typeface="Times New Roman" panose="02020603050405020304" pitchFamily="18" charset="0"/>
              </a:rPr>
              <a:t> Căn cứ tính thuế đối với trường hợp thay đổi mục đích sử dụng:</a:t>
            </a:r>
            <a:endParaRPr lang="en-US" altLang="en-US" sz="2900" b="1" dirty="0">
              <a:solidFill>
                <a:srgbClr val="FF0000"/>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None/>
            </a:pPr>
            <a:r>
              <a:rPr lang="en-US" altLang="en-US" dirty="0">
                <a:solidFill>
                  <a:srgbClr val="101BF4"/>
                </a:solidFill>
                <a:latin typeface="Times New Roman" panose="02020603050405020304" pitchFamily="18" charset="0"/>
              </a:rPr>
              <a:t>	</a:t>
            </a:r>
            <a:endParaRPr lang="en-US" altLang="en-US" dirty="0">
              <a:solidFill>
                <a:srgbClr val="101BF4"/>
              </a:solidFill>
              <a:latin typeface="Times New Roman" panose="02020603050405020304" pitchFamily="18" charset="0"/>
            </a:endParaRPr>
          </a:p>
          <a:p>
            <a:pPr marL="0" lvl="0" indent="0" algn="just" eaLnBrk="1" hangingPunct="1">
              <a:lnSpc>
                <a:spcPct val="90000"/>
              </a:lnSpc>
              <a:spcBef>
                <a:spcPct val="0"/>
              </a:spcBef>
              <a:buClrTx/>
              <a:buNone/>
            </a:pPr>
            <a:r>
              <a:rPr lang="en-US" altLang="en-US" dirty="0">
                <a:solidFill>
                  <a:srgbClr val="101BF4"/>
                </a:solidFill>
                <a:latin typeface="Times New Roman" panose="02020603050405020304" pitchFamily="18" charset="0"/>
              </a:rPr>
              <a:t>	</a:t>
            </a:r>
            <a:r>
              <a:rPr lang="vi-VN" altLang="en-US" dirty="0">
                <a:solidFill>
                  <a:srgbClr val="101BF4"/>
                </a:solidFill>
                <a:latin typeface="Times New Roman" panose="02020603050405020304" pitchFamily="18" charset="0"/>
              </a:rPr>
              <a:t>Ðối với hàng hoá thay đổi mục đích sử dụng so với mục đích đã được xác định thuộc đối tượng không chịu thuế, miễn thuế, xét miễn thuế hoặc đã được áp dụng thuế suất ưu đãi, ưu đãi đặc biệt, mức thuế theo hạn ngạch thuế quan thì căn cứ để tính thuế là trị giá tính thuế, thuế suất và tỷ giá tại thời điểm đăng ký tờ khai mới.</a:t>
            </a:r>
            <a:r>
              <a:rPr lang="en-US" altLang="en-US" dirty="0">
                <a:solidFill>
                  <a:srgbClr val="101BF4"/>
                </a:solidFill>
                <a:latin typeface="Times New Roman" panose="02020603050405020304" pitchFamily="18" charset="0"/>
              </a:rPr>
              <a:t> </a:t>
            </a:r>
            <a:endParaRPr lang="en-US" altLang="en-US" dirty="0">
              <a:solidFill>
                <a:srgbClr val="101BF4"/>
              </a:solidFill>
              <a:latin typeface="Times New Roman" panose="02020603050405020304" pitchFamily="18" charset="0"/>
              <a:cs typeface="Times New Roman" panose="02020603050405020304" pitchFamily="18" charset="0"/>
            </a:endParaRPr>
          </a:p>
          <a:p>
            <a:pPr marL="0" lvl="0" indent="0" algn="just" eaLnBrk="1" hangingPunct="1">
              <a:lnSpc>
                <a:spcPct val="90000"/>
              </a:lnSpc>
              <a:spcBef>
                <a:spcPct val="0"/>
              </a:spcBef>
              <a:buClrTx/>
              <a:buFontTx/>
              <a:buNone/>
            </a:pPr>
            <a:r>
              <a:rPr lang="en-US" altLang="en-US" b="1" dirty="0">
                <a:latin typeface="Times New Roman" panose="02020603050405020304" pitchFamily="18" charset="0"/>
                <a:cs typeface="Times New Roman" panose="02020603050405020304" pitchFamily="18" charset="0"/>
              </a:rPr>
              <a:t> </a:t>
            </a:r>
            <a:r>
              <a:rPr lang="en-US" altLang="en-US" dirty="0">
                <a:solidFill>
                  <a:srgbClr val="101BF4"/>
                </a:solidFill>
                <a:latin typeface="Times New Roman" panose="02020603050405020304" pitchFamily="18" charset="0"/>
                <a:cs typeface="Times New Roman" panose="02020603050405020304" pitchFamily="18" charset="0"/>
              </a:rPr>
              <a:t>- Thuế suất tính tại thời điểm đăng ký tờ khai mới</a:t>
            </a:r>
            <a:endParaRPr lang="en-US" altLang="en-US" dirty="0">
              <a:solidFill>
                <a:srgbClr val="101BF4"/>
              </a:solidFill>
              <a:latin typeface="Times New Roman" panose="02020603050405020304" pitchFamily="18" charset="0"/>
              <a:ea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cdb2004101gl">
  <a:themeElements>
    <a:clrScheme name="cdb2004101gl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fontScheme name="cdb2004101gl">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cdb2004101gl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cdb2004101gl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cdb2004101gl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hủ đề của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Compass</Template>
  <TotalTime>0</TotalTime>
  <Words>28709</Words>
  <Application>WPS Presentation</Application>
  <PresentationFormat/>
  <Paragraphs>929</Paragraphs>
  <Slides>70</Slides>
  <Notes>1</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70</vt:i4>
      </vt:variant>
    </vt:vector>
  </HeadingPairs>
  <TitlesOfParts>
    <vt:vector size="80" baseType="lpstr">
      <vt:lpstr>Arial</vt:lpstr>
      <vt:lpstr>SimSun</vt:lpstr>
      <vt:lpstr>Wingdings</vt:lpstr>
      <vt:lpstr>Verdana</vt:lpstr>
      <vt:lpstr>Calibri</vt:lpstr>
      <vt:lpstr>Times New Roman</vt:lpstr>
      <vt:lpstr>Bodoni MT Black</vt:lpstr>
      <vt:lpstr>Microsoft YaHei</vt:lpstr>
      <vt:lpstr>Arial Unicode MS</vt:lpstr>
      <vt:lpstr>cdb2004101gl</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dc:title>
  <dc:creator>ngotrananh</dc:creator>
  <cp:lastModifiedBy>ACER</cp:lastModifiedBy>
  <cp:revision>866</cp:revision>
  <dcterms:created xsi:type="dcterms:W3CDTF">2007-11-13T02:28:42Z</dcterms:created>
  <dcterms:modified xsi:type="dcterms:W3CDTF">2021-06-18T09:24:19Z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1033-11.2.0.10152</vt:lpwstr>
  </property>
</Properties>
</file>