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7"/>
  </p:notesMasterIdLst>
  <p:handoutMasterIdLst>
    <p:handoutMasterId r:id="rId138"/>
  </p:handoutMasterIdLst>
  <p:sldIdLst>
    <p:sldId id="256" r:id="rId2"/>
    <p:sldId id="257" r:id="rId3"/>
    <p:sldId id="38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8" r:id="rId131"/>
    <p:sldId id="389" r:id="rId132"/>
    <p:sldId id="390" r:id="rId133"/>
    <p:sldId id="391" r:id="rId134"/>
    <p:sldId id="392" r:id="rId135"/>
    <p:sldId id="393" r:id="rId13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B1C60EAF-4AD7-4EB4-AFF0-8881D7C4EBA7}" type="datetimeFigureOut">
              <a:rPr lang="en-US" smtClean="0"/>
              <a:pPr/>
              <a:t>1/12/2019</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6AC314E6-B1D4-4C9B-A9ED-95B0E9DDB827}" type="slidenum">
              <a:rPr lang="en-US" smtClean="0"/>
              <a:pPr/>
              <a:t>‹#›</a:t>
            </a:fld>
            <a:endParaRPr lang="en-US"/>
          </a:p>
        </p:txBody>
      </p:sp>
    </p:spTree>
    <p:extLst>
      <p:ext uri="{BB962C8B-B14F-4D97-AF65-F5344CB8AC3E}">
        <p14:creationId xmlns:p14="http://schemas.microsoft.com/office/powerpoint/2010/main" xmlns="" val="5264085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0C231950-1B18-4575-BB80-E4CC7F2A4317}" type="datetimeFigureOut">
              <a:rPr lang="en-US" smtClean="0"/>
              <a:pPr/>
              <a:t>1/12/2019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2BC1678A-4B16-4A7F-99EE-61128E2EACB2}" type="slidenum">
              <a:rPr lang="en-US" smtClean="0"/>
              <a:pPr/>
              <a:t>‹#›</a:t>
            </a:fld>
            <a:endParaRPr lang="en-US"/>
          </a:p>
        </p:txBody>
      </p:sp>
    </p:spTree>
    <p:extLst>
      <p:ext uri="{BB962C8B-B14F-4D97-AF65-F5344CB8AC3E}">
        <p14:creationId xmlns:p14="http://schemas.microsoft.com/office/powerpoint/2010/main" xmlns="" val="13927510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C1678A-4B16-4A7F-99EE-61128E2EACB2}" type="slidenum">
              <a:rPr lang="en-US" smtClean="0"/>
              <a:pPr/>
              <a:t>2</a:t>
            </a:fld>
            <a:endParaRPr lang="en-US"/>
          </a:p>
        </p:txBody>
      </p:sp>
      <p:sp>
        <p:nvSpPr>
          <p:cNvPr id="5" name="Date Placeholder 4"/>
          <p:cNvSpPr>
            <a:spLocks noGrp="1"/>
          </p:cNvSpPr>
          <p:nvPr>
            <p:ph type="dt" idx="11"/>
          </p:nvPr>
        </p:nvSpPr>
        <p:spPr/>
        <p:txBody>
          <a:bodyPr/>
          <a:lstStyle/>
          <a:p>
            <a:fld id="{0C231950-1B18-4575-BB80-E4CC7F2A4317}" type="datetimeFigureOut">
              <a:rPr lang="en-US" smtClean="0"/>
              <a:pPr/>
              <a:t>1/12/2019</a:t>
            </a:fld>
            <a:endParaRPr lang="en-US"/>
          </a:p>
        </p:txBody>
      </p:sp>
    </p:spTree>
    <p:extLst>
      <p:ext uri="{BB962C8B-B14F-4D97-AF65-F5344CB8AC3E}">
        <p14:creationId xmlns:p14="http://schemas.microsoft.com/office/powerpoint/2010/main" xmlns="" val="4234196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3400" y="914400"/>
            <a:ext cx="8077200" cy="1938655"/>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840739" y="4082669"/>
            <a:ext cx="7462520" cy="977264"/>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400" b="0" i="0">
                <a:solidFill>
                  <a:srgbClr val="696363"/>
                </a:solidFill>
                <a:latin typeface="Arial"/>
                <a:cs typeface="Arial"/>
              </a:defRPr>
            </a:lvl1pPr>
          </a:lstStyle>
          <a:p>
            <a:pPr marL="12700">
              <a:lnSpc>
                <a:spcPts val="1520"/>
              </a:lnSpc>
            </a:pPr>
            <a:endParaRPr spc="-5" dirty="0"/>
          </a:p>
        </p:txBody>
      </p:sp>
      <p:sp>
        <p:nvSpPr>
          <p:cNvPr id="5" name="Holder 5"/>
          <p:cNvSpPr>
            <a:spLocks noGrp="1"/>
          </p:cNvSpPr>
          <p:nvPr>
            <p:ph type="dt" sz="half" idx="6"/>
          </p:nvPr>
        </p:nvSpPr>
        <p:spPr/>
        <p:txBody>
          <a:bodyPr lIns="0" tIns="0" rIns="0" bIns="0"/>
          <a:lstStyle>
            <a:lvl1pPr>
              <a:defRPr sz="1400" b="0" i="0">
                <a:solidFill>
                  <a:srgbClr val="696363"/>
                </a:solidFill>
                <a:latin typeface="Arial"/>
                <a:cs typeface="Arial"/>
              </a:defRPr>
            </a:lvl1pPr>
          </a:lstStyle>
          <a:p>
            <a:pPr marL="12700">
              <a:lnSpc>
                <a:spcPts val="1520"/>
              </a:lnSpc>
            </a:pPr>
            <a:fld id="{CCC5DB19-EE6D-407C-96CC-6C8D023DDD27}" type="datetime1">
              <a:rPr lang="en-US" spc="-5" smtClean="0"/>
              <a:pPr marL="12700">
                <a:lnSpc>
                  <a:spcPts val="1520"/>
                </a:lnSpc>
              </a:pPr>
              <a:t>1/12/2019</a:t>
            </a:fld>
            <a:endParaRPr spc="-5" dirty="0"/>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a:t>
            </a:fld>
            <a:endParaRPr sz="1400">
              <a:latin typeface="Franklin Gothic Book"/>
              <a:cs typeface="Franklin Gothic Book"/>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990000"/>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sz="3600" b="1" i="0">
                <a:solidFill>
                  <a:schemeClr val="tx1"/>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defRPr sz="1400" b="0" i="0">
                <a:solidFill>
                  <a:srgbClr val="696363"/>
                </a:solidFill>
                <a:latin typeface="Arial"/>
                <a:cs typeface="Arial"/>
              </a:defRPr>
            </a:lvl1pPr>
          </a:lstStyle>
          <a:p>
            <a:pPr marL="12700">
              <a:lnSpc>
                <a:spcPts val="1520"/>
              </a:lnSpc>
            </a:pPr>
            <a:endParaRPr spc="-5" dirty="0"/>
          </a:p>
        </p:txBody>
      </p:sp>
      <p:sp>
        <p:nvSpPr>
          <p:cNvPr id="5" name="Holder 5"/>
          <p:cNvSpPr>
            <a:spLocks noGrp="1"/>
          </p:cNvSpPr>
          <p:nvPr>
            <p:ph type="dt" sz="half" idx="6"/>
          </p:nvPr>
        </p:nvSpPr>
        <p:spPr/>
        <p:txBody>
          <a:bodyPr lIns="0" tIns="0" rIns="0" bIns="0"/>
          <a:lstStyle>
            <a:lvl1pPr>
              <a:defRPr sz="1400" b="0" i="0">
                <a:solidFill>
                  <a:srgbClr val="696363"/>
                </a:solidFill>
                <a:latin typeface="Arial"/>
                <a:cs typeface="Arial"/>
              </a:defRPr>
            </a:lvl1pPr>
          </a:lstStyle>
          <a:p>
            <a:pPr marL="12700">
              <a:lnSpc>
                <a:spcPts val="1520"/>
              </a:lnSpc>
            </a:pPr>
            <a:fld id="{401DEC3C-E027-496B-9173-421758BA6DAA}" type="datetime1">
              <a:rPr lang="en-US" spc="-5" smtClean="0"/>
              <a:pPr marL="12700">
                <a:lnSpc>
                  <a:spcPts val="1520"/>
                </a:lnSpc>
              </a:pPr>
              <a:t>1/12/2019</a:t>
            </a:fld>
            <a:endParaRPr spc="-5" dirty="0"/>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a:t>
            </a:fld>
            <a:endParaRPr sz="1400">
              <a:latin typeface="Franklin Gothic Book"/>
              <a:cs typeface="Franklin Gothic Book"/>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990000"/>
                </a:solidFill>
                <a:latin typeface="Verdana"/>
                <a:cs typeface="Verdan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400" b="0" i="0">
                <a:solidFill>
                  <a:srgbClr val="696363"/>
                </a:solidFill>
                <a:latin typeface="Arial"/>
                <a:cs typeface="Arial"/>
              </a:defRPr>
            </a:lvl1pPr>
          </a:lstStyle>
          <a:p>
            <a:pPr marL="12700">
              <a:lnSpc>
                <a:spcPts val="1520"/>
              </a:lnSpc>
            </a:pPr>
            <a:endParaRPr spc="-5" dirty="0"/>
          </a:p>
        </p:txBody>
      </p:sp>
      <p:sp>
        <p:nvSpPr>
          <p:cNvPr id="6" name="Holder 6"/>
          <p:cNvSpPr>
            <a:spLocks noGrp="1"/>
          </p:cNvSpPr>
          <p:nvPr>
            <p:ph type="dt" sz="half" idx="6"/>
          </p:nvPr>
        </p:nvSpPr>
        <p:spPr/>
        <p:txBody>
          <a:bodyPr lIns="0" tIns="0" rIns="0" bIns="0"/>
          <a:lstStyle>
            <a:lvl1pPr>
              <a:defRPr sz="1400" b="0" i="0">
                <a:solidFill>
                  <a:srgbClr val="696363"/>
                </a:solidFill>
                <a:latin typeface="Arial"/>
                <a:cs typeface="Arial"/>
              </a:defRPr>
            </a:lvl1pPr>
          </a:lstStyle>
          <a:p>
            <a:pPr marL="12700">
              <a:lnSpc>
                <a:spcPts val="1520"/>
              </a:lnSpc>
            </a:pPr>
            <a:fld id="{364763DF-93A7-4FF5-8CFB-FA1CD29438B1}" type="datetime1">
              <a:rPr lang="en-US" spc="-5" smtClean="0"/>
              <a:pPr marL="12700">
                <a:lnSpc>
                  <a:spcPts val="1520"/>
                </a:lnSpc>
              </a:pPr>
              <a:t>1/12/2019</a:t>
            </a:fld>
            <a:endParaRPr spc="-5" dirty="0"/>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a:t>
            </a:fld>
            <a:endParaRPr sz="1400">
              <a:latin typeface="Franklin Gothic Book"/>
              <a:cs typeface="Franklin Gothic Book"/>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990000"/>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defRPr sz="1400" b="0" i="0">
                <a:solidFill>
                  <a:srgbClr val="696363"/>
                </a:solidFill>
                <a:latin typeface="Arial"/>
                <a:cs typeface="Arial"/>
              </a:defRPr>
            </a:lvl1pPr>
          </a:lstStyle>
          <a:p>
            <a:pPr marL="12700">
              <a:lnSpc>
                <a:spcPts val="1520"/>
              </a:lnSpc>
            </a:pPr>
            <a:endParaRPr spc="-5" dirty="0"/>
          </a:p>
        </p:txBody>
      </p:sp>
      <p:sp>
        <p:nvSpPr>
          <p:cNvPr id="4" name="Holder 4"/>
          <p:cNvSpPr>
            <a:spLocks noGrp="1"/>
          </p:cNvSpPr>
          <p:nvPr>
            <p:ph type="dt" sz="half" idx="6"/>
          </p:nvPr>
        </p:nvSpPr>
        <p:spPr/>
        <p:txBody>
          <a:bodyPr lIns="0" tIns="0" rIns="0" bIns="0"/>
          <a:lstStyle>
            <a:lvl1pPr>
              <a:defRPr sz="1400" b="0" i="0">
                <a:solidFill>
                  <a:srgbClr val="696363"/>
                </a:solidFill>
                <a:latin typeface="Arial"/>
                <a:cs typeface="Arial"/>
              </a:defRPr>
            </a:lvl1pPr>
          </a:lstStyle>
          <a:p>
            <a:pPr marL="12700">
              <a:lnSpc>
                <a:spcPts val="1520"/>
              </a:lnSpc>
            </a:pPr>
            <a:fld id="{F2D10C68-D5D3-413A-B978-CAAA378D1256}" type="datetime1">
              <a:rPr lang="en-US" spc="-5" smtClean="0"/>
              <a:pPr marL="12700">
                <a:lnSpc>
                  <a:spcPts val="1520"/>
                </a:lnSpc>
              </a:pPr>
              <a:t>1/12/2019</a:t>
            </a:fld>
            <a:endParaRPr spc="-5" dirty="0"/>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a:t>
            </a:fld>
            <a:endParaRPr sz="1400">
              <a:latin typeface="Franklin Gothic Book"/>
              <a:cs typeface="Franklin Gothic Book"/>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400" b="0" i="0">
                <a:solidFill>
                  <a:srgbClr val="696363"/>
                </a:solidFill>
                <a:latin typeface="Arial"/>
                <a:cs typeface="Arial"/>
              </a:defRPr>
            </a:lvl1pPr>
          </a:lstStyle>
          <a:p>
            <a:pPr marL="12700">
              <a:lnSpc>
                <a:spcPts val="1520"/>
              </a:lnSpc>
            </a:pPr>
            <a:endParaRPr spc="-5" dirty="0"/>
          </a:p>
        </p:txBody>
      </p:sp>
      <p:sp>
        <p:nvSpPr>
          <p:cNvPr id="3" name="Holder 3"/>
          <p:cNvSpPr>
            <a:spLocks noGrp="1"/>
          </p:cNvSpPr>
          <p:nvPr>
            <p:ph type="dt" sz="half" idx="6"/>
          </p:nvPr>
        </p:nvSpPr>
        <p:spPr/>
        <p:txBody>
          <a:bodyPr lIns="0" tIns="0" rIns="0" bIns="0"/>
          <a:lstStyle>
            <a:lvl1pPr>
              <a:defRPr sz="1400" b="0" i="0">
                <a:solidFill>
                  <a:srgbClr val="696363"/>
                </a:solidFill>
                <a:latin typeface="Arial"/>
                <a:cs typeface="Arial"/>
              </a:defRPr>
            </a:lvl1pPr>
          </a:lstStyle>
          <a:p>
            <a:pPr marL="12700">
              <a:lnSpc>
                <a:spcPts val="1520"/>
              </a:lnSpc>
            </a:pPr>
            <a:fld id="{F3F87F8E-A908-4DE0-922B-AA909C257715}" type="datetime1">
              <a:rPr lang="en-US" spc="-5" smtClean="0"/>
              <a:pPr marL="12700">
                <a:lnSpc>
                  <a:spcPts val="1520"/>
                </a:lnSpc>
              </a:pPr>
              <a:t>1/12/2019</a:t>
            </a:fld>
            <a:endParaRPr spc="-5" dirty="0"/>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a:t>
            </a:fld>
            <a:endParaRPr sz="1400">
              <a:latin typeface="Franklin Gothic Book"/>
              <a:cs typeface="Franklin Gothic Book"/>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4007" y="70103"/>
            <a:ext cx="9013190" cy="6693534"/>
          </a:xfrm>
          <a:custGeom>
            <a:avLst/>
            <a:gdLst/>
            <a:ahLst/>
            <a:cxnLst/>
            <a:rect l="l" t="t" r="r" b="b"/>
            <a:pathLst>
              <a:path w="9013190" h="6693534">
                <a:moveTo>
                  <a:pt x="0" y="329946"/>
                </a:moveTo>
                <a:lnTo>
                  <a:pt x="3577" y="281184"/>
                </a:lnTo>
                <a:lnTo>
                  <a:pt x="13968" y="234645"/>
                </a:lnTo>
                <a:lnTo>
                  <a:pt x="30664" y="190840"/>
                </a:lnTo>
                <a:lnTo>
                  <a:pt x="53153" y="150277"/>
                </a:lnTo>
                <a:lnTo>
                  <a:pt x="80925" y="113468"/>
                </a:lnTo>
                <a:lnTo>
                  <a:pt x="113469" y="80923"/>
                </a:lnTo>
                <a:lnTo>
                  <a:pt x="150276" y="53151"/>
                </a:lnTo>
                <a:lnTo>
                  <a:pt x="190835" y="30662"/>
                </a:lnTo>
                <a:lnTo>
                  <a:pt x="234636" y="13967"/>
                </a:lnTo>
                <a:lnTo>
                  <a:pt x="281168" y="3576"/>
                </a:lnTo>
                <a:lnTo>
                  <a:pt x="329920" y="0"/>
                </a:lnTo>
                <a:lnTo>
                  <a:pt x="8682990" y="0"/>
                </a:lnTo>
                <a:lnTo>
                  <a:pt x="8731751" y="3576"/>
                </a:lnTo>
                <a:lnTo>
                  <a:pt x="8778290" y="13967"/>
                </a:lnTo>
                <a:lnTo>
                  <a:pt x="8822095" y="30662"/>
                </a:lnTo>
                <a:lnTo>
                  <a:pt x="8862658" y="53151"/>
                </a:lnTo>
                <a:lnTo>
                  <a:pt x="8899467" y="80923"/>
                </a:lnTo>
                <a:lnTo>
                  <a:pt x="8932012" y="113468"/>
                </a:lnTo>
                <a:lnTo>
                  <a:pt x="8959784" y="150277"/>
                </a:lnTo>
                <a:lnTo>
                  <a:pt x="8982273" y="190840"/>
                </a:lnTo>
                <a:lnTo>
                  <a:pt x="8998968" y="234645"/>
                </a:lnTo>
                <a:lnTo>
                  <a:pt x="9009359" y="281184"/>
                </a:lnTo>
                <a:lnTo>
                  <a:pt x="9012936" y="329946"/>
                </a:lnTo>
                <a:lnTo>
                  <a:pt x="9012936" y="6363500"/>
                </a:lnTo>
                <a:lnTo>
                  <a:pt x="9009359" y="6412255"/>
                </a:lnTo>
                <a:lnTo>
                  <a:pt x="8998968" y="6458789"/>
                </a:lnTo>
                <a:lnTo>
                  <a:pt x="8982273" y="6502591"/>
                </a:lnTo>
                <a:lnTo>
                  <a:pt x="8959784" y="6543151"/>
                </a:lnTo>
                <a:lnTo>
                  <a:pt x="8932012" y="6579958"/>
                </a:lnTo>
                <a:lnTo>
                  <a:pt x="8899467" y="6612503"/>
                </a:lnTo>
                <a:lnTo>
                  <a:pt x="8862658" y="6640275"/>
                </a:lnTo>
                <a:lnTo>
                  <a:pt x="8822095" y="6662763"/>
                </a:lnTo>
                <a:lnTo>
                  <a:pt x="8778290" y="6679458"/>
                </a:lnTo>
                <a:lnTo>
                  <a:pt x="8731751" y="6689849"/>
                </a:lnTo>
                <a:lnTo>
                  <a:pt x="8682990" y="6693427"/>
                </a:lnTo>
                <a:lnTo>
                  <a:pt x="329920" y="6693427"/>
                </a:lnTo>
                <a:lnTo>
                  <a:pt x="281168" y="6689849"/>
                </a:lnTo>
                <a:lnTo>
                  <a:pt x="234636" y="6679458"/>
                </a:lnTo>
                <a:lnTo>
                  <a:pt x="190835" y="6662763"/>
                </a:lnTo>
                <a:lnTo>
                  <a:pt x="150276" y="6640275"/>
                </a:lnTo>
                <a:lnTo>
                  <a:pt x="113469" y="6612503"/>
                </a:lnTo>
                <a:lnTo>
                  <a:pt x="80925" y="6579958"/>
                </a:lnTo>
                <a:lnTo>
                  <a:pt x="53153" y="6543151"/>
                </a:lnTo>
                <a:lnTo>
                  <a:pt x="30664" y="6502591"/>
                </a:lnTo>
                <a:lnTo>
                  <a:pt x="13968" y="6458789"/>
                </a:lnTo>
                <a:lnTo>
                  <a:pt x="3577" y="6412255"/>
                </a:lnTo>
                <a:lnTo>
                  <a:pt x="0" y="6363500"/>
                </a:lnTo>
                <a:lnTo>
                  <a:pt x="0" y="329946"/>
                </a:lnTo>
                <a:close/>
              </a:path>
            </a:pathLst>
          </a:custGeom>
          <a:ln w="6096">
            <a:solidFill>
              <a:srgbClr val="000000"/>
            </a:solidFill>
          </a:ln>
        </p:spPr>
        <p:txBody>
          <a:bodyPr wrap="square" lIns="0" tIns="0" rIns="0" bIns="0" rtlCol="0"/>
          <a:lstStyle/>
          <a:p>
            <a:endParaRPr/>
          </a:p>
        </p:txBody>
      </p:sp>
      <p:sp>
        <p:nvSpPr>
          <p:cNvPr id="2" name="Holder 2"/>
          <p:cNvSpPr>
            <a:spLocks noGrp="1"/>
          </p:cNvSpPr>
          <p:nvPr>
            <p:ph type="title"/>
          </p:nvPr>
        </p:nvSpPr>
        <p:spPr>
          <a:xfrm>
            <a:off x="454126" y="255396"/>
            <a:ext cx="8235746" cy="1097915"/>
          </a:xfrm>
          <a:prstGeom prst="rect">
            <a:avLst/>
          </a:prstGeom>
        </p:spPr>
        <p:txBody>
          <a:bodyPr wrap="square" lIns="0" tIns="0" rIns="0" bIns="0">
            <a:spAutoFit/>
          </a:bodyPr>
          <a:lstStyle>
            <a:lvl1pPr>
              <a:defRPr sz="3200" b="1" i="0">
                <a:solidFill>
                  <a:srgbClr val="990000"/>
                </a:solidFill>
                <a:latin typeface="Verdana"/>
                <a:cs typeface="Verdana"/>
              </a:defRPr>
            </a:lvl1pPr>
          </a:lstStyle>
          <a:p>
            <a:endParaRPr/>
          </a:p>
        </p:txBody>
      </p:sp>
      <p:sp>
        <p:nvSpPr>
          <p:cNvPr id="3" name="Holder 3"/>
          <p:cNvSpPr>
            <a:spLocks noGrp="1"/>
          </p:cNvSpPr>
          <p:nvPr>
            <p:ph type="body" idx="1"/>
          </p:nvPr>
        </p:nvSpPr>
        <p:spPr>
          <a:xfrm>
            <a:off x="459740" y="1902205"/>
            <a:ext cx="8302625" cy="4271645"/>
          </a:xfrm>
          <a:prstGeom prst="rect">
            <a:avLst/>
          </a:prstGeom>
        </p:spPr>
        <p:txBody>
          <a:bodyPr wrap="square" lIns="0" tIns="0" rIns="0" bIns="0">
            <a:spAutoFit/>
          </a:bodyPr>
          <a:lstStyle>
            <a:lvl1pPr>
              <a:defRPr sz="3600" b="1" i="0">
                <a:solidFill>
                  <a:schemeClr val="tx1"/>
                </a:solidFill>
                <a:latin typeface="Verdana"/>
                <a:cs typeface="Verdana"/>
              </a:defRPr>
            </a:lvl1pPr>
          </a:lstStyle>
          <a:p>
            <a:endParaRPr/>
          </a:p>
        </p:txBody>
      </p:sp>
      <p:sp>
        <p:nvSpPr>
          <p:cNvPr id="4" name="Holder 4"/>
          <p:cNvSpPr>
            <a:spLocks noGrp="1"/>
          </p:cNvSpPr>
          <p:nvPr>
            <p:ph type="ftr" sz="quarter" idx="5"/>
          </p:nvPr>
        </p:nvSpPr>
        <p:spPr>
          <a:xfrm>
            <a:off x="993444" y="6310365"/>
            <a:ext cx="1600835" cy="203834"/>
          </a:xfrm>
          <a:prstGeom prst="rect">
            <a:avLst/>
          </a:prstGeom>
        </p:spPr>
        <p:txBody>
          <a:bodyPr wrap="square" lIns="0" tIns="0" rIns="0" bIns="0">
            <a:spAutoFit/>
          </a:bodyPr>
          <a:lstStyle>
            <a:lvl1pPr>
              <a:defRPr sz="1400" b="0" i="0">
                <a:solidFill>
                  <a:srgbClr val="696363"/>
                </a:solidFill>
                <a:latin typeface="Arial"/>
                <a:cs typeface="Arial"/>
              </a:defRPr>
            </a:lvl1pPr>
          </a:lstStyle>
          <a:p>
            <a:pPr marL="12700">
              <a:lnSpc>
                <a:spcPts val="1520"/>
              </a:lnSpc>
            </a:pPr>
            <a:endParaRPr spc="-5" dirty="0"/>
          </a:p>
        </p:txBody>
      </p:sp>
      <p:sp>
        <p:nvSpPr>
          <p:cNvPr id="5" name="Holder 5"/>
          <p:cNvSpPr>
            <a:spLocks noGrp="1"/>
          </p:cNvSpPr>
          <p:nvPr>
            <p:ph type="dt" sz="half" idx="6"/>
          </p:nvPr>
        </p:nvSpPr>
        <p:spPr>
          <a:xfrm>
            <a:off x="7654290" y="6339016"/>
            <a:ext cx="917575" cy="203834"/>
          </a:xfrm>
          <a:prstGeom prst="rect">
            <a:avLst/>
          </a:prstGeom>
        </p:spPr>
        <p:txBody>
          <a:bodyPr wrap="square" lIns="0" tIns="0" rIns="0" bIns="0">
            <a:spAutoFit/>
          </a:bodyPr>
          <a:lstStyle>
            <a:lvl1pPr>
              <a:defRPr sz="1400" b="0" i="0">
                <a:solidFill>
                  <a:srgbClr val="696363"/>
                </a:solidFill>
                <a:latin typeface="Arial"/>
                <a:cs typeface="Arial"/>
              </a:defRPr>
            </a:lvl1pPr>
          </a:lstStyle>
          <a:p>
            <a:pPr marL="12700">
              <a:lnSpc>
                <a:spcPts val="1520"/>
              </a:lnSpc>
            </a:pPr>
            <a:fld id="{A6F07B96-BD97-45D1-8E99-5C9C9938BA38}" type="datetime1">
              <a:rPr lang="en-US" spc="-5" smtClean="0"/>
              <a:pPr marL="12700">
                <a:lnSpc>
                  <a:spcPts val="1520"/>
                </a:lnSpc>
              </a:pPr>
              <a:t>1/12/2019</a:t>
            </a:fld>
            <a:endParaRPr spc="-5" dirty="0"/>
          </a:p>
        </p:txBody>
      </p:sp>
      <p:sp>
        <p:nvSpPr>
          <p:cNvPr id="6" name="Holder 6"/>
          <p:cNvSpPr>
            <a:spLocks noGrp="1"/>
          </p:cNvSpPr>
          <p:nvPr>
            <p:ph type="sldNum" sz="quarter" idx="7"/>
          </p:nvPr>
        </p:nvSpPr>
        <p:spPr>
          <a:xfrm>
            <a:off x="191312" y="6348815"/>
            <a:ext cx="366395" cy="203834"/>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a:t>
            </a:fld>
            <a:endParaRPr sz="1400">
              <a:latin typeface="Franklin Gothic Book"/>
              <a:cs typeface="Franklin Gothic Book"/>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5.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thuvienphapluat.vn/van-ban/Xuat-nhap-khau/Thong-tu-111-2012-TT-BTC-Danh-muc-hang-hoa-thue-suat-thue-nhap-khau-143174.asp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1.xml.rels><?xml version="1.0" encoding="UTF-8" standalone="yes"?>
<Relationships xmlns="http://schemas.openxmlformats.org/package/2006/relationships"><Relationship Id="rId3" Type="http://schemas.openxmlformats.org/officeDocument/2006/relationships/hyperlink" Target="http://vbpl.vn/TW/Pages/vbpq-thuoctinh.aspx?ItemID=27581" TargetMode="External"/><Relationship Id="rId2" Type="http://schemas.openxmlformats.org/officeDocument/2006/relationships/hyperlink" Target="http://vbpl.vn/TW/Pages/vbpq-thuoctinh.aspx?ItemID=27414" TargetMode="External"/><Relationship Id="rId1" Type="http://schemas.openxmlformats.org/officeDocument/2006/relationships/slideLayout" Target="../slideLayouts/slideLayout2.xml"/><Relationship Id="rId5" Type="http://schemas.openxmlformats.org/officeDocument/2006/relationships/hyperlink" Target="http://vanban.luatminhkhue.vn/xem-vb/7089/thong-tu-so-15-2011-tt-nhnn-cua-ngan-hang-nha-nuoc-viet-nam-quy-dinh-viec-mang-ngoai-te-tien-mat-dong-viet-nam-tien-.aspx" TargetMode="External"/><Relationship Id="rId4" Type="http://schemas.openxmlformats.org/officeDocument/2006/relationships/hyperlink" Target="http://vbpl.vn/TW/Pages/vbpq-thuoctinh.aspx?ItemID=122214" TargetMode="Externa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7.png"/><Relationship Id="rId10" Type="http://schemas.openxmlformats.org/officeDocument/2006/relationships/image" Target="../media/image14.png"/><Relationship Id="rId4" Type="http://schemas.openxmlformats.org/officeDocument/2006/relationships/image" Target="../media/image6.png"/><Relationship Id="rId9" Type="http://schemas.openxmlformats.org/officeDocument/2006/relationships/image" Target="../media/image1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9.png"/><Relationship Id="rId4" Type="http://schemas.openxmlformats.org/officeDocument/2006/relationships/image" Target="../media/image8.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solidFill>
            <a:srgbClr val="FFFFFF"/>
          </a:solidFill>
        </p:spPr>
        <p:txBody>
          <a:bodyPr wrap="square" lIns="0" tIns="0" rIns="0" bIns="0" rtlCol="0"/>
          <a:lstStyle/>
          <a:p>
            <a:endParaRPr/>
          </a:p>
        </p:txBody>
      </p:sp>
      <p:sp>
        <p:nvSpPr>
          <p:cNvPr id="4" name="object 4"/>
          <p:cNvSpPr/>
          <p:nvPr/>
        </p:nvSpPr>
        <p:spPr>
          <a:xfrm>
            <a:off x="131064" y="167640"/>
            <a:ext cx="9012936" cy="669036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65531" y="70103"/>
            <a:ext cx="9013190" cy="6690359"/>
          </a:xfrm>
          <a:custGeom>
            <a:avLst/>
            <a:gdLst/>
            <a:ahLst/>
            <a:cxnLst/>
            <a:rect l="l" t="t" r="r" b="b"/>
            <a:pathLst>
              <a:path w="9013190" h="6690359">
                <a:moveTo>
                  <a:pt x="0" y="329819"/>
                </a:moveTo>
                <a:lnTo>
                  <a:pt x="3575" y="281088"/>
                </a:lnTo>
                <a:lnTo>
                  <a:pt x="13961" y="234576"/>
                </a:lnTo>
                <a:lnTo>
                  <a:pt x="30648" y="190791"/>
                </a:lnTo>
                <a:lnTo>
                  <a:pt x="53126" y="150245"/>
                </a:lnTo>
                <a:lnTo>
                  <a:pt x="80884" y="113448"/>
                </a:lnTo>
                <a:lnTo>
                  <a:pt x="113414" y="80911"/>
                </a:lnTo>
                <a:lnTo>
                  <a:pt x="150203" y="53144"/>
                </a:lnTo>
                <a:lnTo>
                  <a:pt x="190744" y="30660"/>
                </a:lnTo>
                <a:lnTo>
                  <a:pt x="234525" y="13967"/>
                </a:lnTo>
                <a:lnTo>
                  <a:pt x="281036" y="3576"/>
                </a:lnTo>
                <a:lnTo>
                  <a:pt x="329768" y="0"/>
                </a:lnTo>
                <a:lnTo>
                  <a:pt x="8683117" y="0"/>
                </a:lnTo>
                <a:lnTo>
                  <a:pt x="8731847" y="3576"/>
                </a:lnTo>
                <a:lnTo>
                  <a:pt x="8778359" y="13967"/>
                </a:lnTo>
                <a:lnTo>
                  <a:pt x="8822144" y="30660"/>
                </a:lnTo>
                <a:lnTo>
                  <a:pt x="8862690" y="53144"/>
                </a:lnTo>
                <a:lnTo>
                  <a:pt x="8899487" y="80911"/>
                </a:lnTo>
                <a:lnTo>
                  <a:pt x="8932024" y="113448"/>
                </a:lnTo>
                <a:lnTo>
                  <a:pt x="8959791" y="150245"/>
                </a:lnTo>
                <a:lnTo>
                  <a:pt x="8982275" y="190791"/>
                </a:lnTo>
                <a:lnTo>
                  <a:pt x="8998968" y="234576"/>
                </a:lnTo>
                <a:lnTo>
                  <a:pt x="9009359" y="281088"/>
                </a:lnTo>
                <a:lnTo>
                  <a:pt x="9012936" y="329819"/>
                </a:lnTo>
                <a:lnTo>
                  <a:pt x="9012936" y="6360591"/>
                </a:lnTo>
                <a:lnTo>
                  <a:pt x="9009359" y="6409323"/>
                </a:lnTo>
                <a:lnTo>
                  <a:pt x="8998968" y="6455834"/>
                </a:lnTo>
                <a:lnTo>
                  <a:pt x="8982275" y="6499615"/>
                </a:lnTo>
                <a:lnTo>
                  <a:pt x="8959791" y="6540156"/>
                </a:lnTo>
                <a:lnTo>
                  <a:pt x="8932024" y="6576945"/>
                </a:lnTo>
                <a:lnTo>
                  <a:pt x="8899487" y="6609475"/>
                </a:lnTo>
                <a:lnTo>
                  <a:pt x="8862690" y="6637233"/>
                </a:lnTo>
                <a:lnTo>
                  <a:pt x="8822144" y="6659711"/>
                </a:lnTo>
                <a:lnTo>
                  <a:pt x="8778359" y="6676398"/>
                </a:lnTo>
                <a:lnTo>
                  <a:pt x="8731847" y="6686784"/>
                </a:lnTo>
                <a:lnTo>
                  <a:pt x="8683117" y="6690360"/>
                </a:lnTo>
                <a:lnTo>
                  <a:pt x="329768" y="6690360"/>
                </a:lnTo>
                <a:lnTo>
                  <a:pt x="281036" y="6686784"/>
                </a:lnTo>
                <a:lnTo>
                  <a:pt x="234525" y="6676398"/>
                </a:lnTo>
                <a:lnTo>
                  <a:pt x="190744" y="6659711"/>
                </a:lnTo>
                <a:lnTo>
                  <a:pt x="150203" y="6637233"/>
                </a:lnTo>
                <a:lnTo>
                  <a:pt x="113414" y="6609475"/>
                </a:lnTo>
                <a:lnTo>
                  <a:pt x="80884" y="6576945"/>
                </a:lnTo>
                <a:lnTo>
                  <a:pt x="53126" y="6540156"/>
                </a:lnTo>
                <a:lnTo>
                  <a:pt x="30648" y="6499615"/>
                </a:lnTo>
                <a:lnTo>
                  <a:pt x="13961" y="6455834"/>
                </a:lnTo>
                <a:lnTo>
                  <a:pt x="3575" y="6409323"/>
                </a:lnTo>
                <a:lnTo>
                  <a:pt x="0" y="6360591"/>
                </a:lnTo>
                <a:lnTo>
                  <a:pt x="0" y="329819"/>
                </a:lnTo>
                <a:close/>
              </a:path>
            </a:pathLst>
          </a:custGeom>
          <a:ln w="6096">
            <a:solidFill>
              <a:srgbClr val="000000"/>
            </a:solidFill>
          </a:ln>
        </p:spPr>
        <p:txBody>
          <a:bodyPr wrap="square" lIns="0" tIns="0" rIns="0" bIns="0" rtlCol="0"/>
          <a:lstStyle/>
          <a:p>
            <a:endParaRPr/>
          </a:p>
        </p:txBody>
      </p:sp>
      <p:sp>
        <p:nvSpPr>
          <p:cNvPr id="6" name="object 6"/>
          <p:cNvSpPr/>
          <p:nvPr/>
        </p:nvSpPr>
        <p:spPr>
          <a:xfrm>
            <a:off x="64007" y="1517903"/>
            <a:ext cx="9019540" cy="1458595"/>
          </a:xfrm>
          <a:custGeom>
            <a:avLst/>
            <a:gdLst/>
            <a:ahLst/>
            <a:cxnLst/>
            <a:rect l="l" t="t" r="r" b="b"/>
            <a:pathLst>
              <a:path w="9019540" h="1458595">
                <a:moveTo>
                  <a:pt x="0" y="1458468"/>
                </a:moveTo>
                <a:lnTo>
                  <a:pt x="9019032" y="1458468"/>
                </a:lnTo>
                <a:lnTo>
                  <a:pt x="9019032" y="0"/>
                </a:lnTo>
                <a:lnTo>
                  <a:pt x="0" y="0"/>
                </a:lnTo>
                <a:lnTo>
                  <a:pt x="0" y="1458468"/>
                </a:lnTo>
                <a:close/>
              </a:path>
            </a:pathLst>
          </a:custGeom>
          <a:solidFill>
            <a:srgbClr val="D24717"/>
          </a:solidFill>
        </p:spPr>
        <p:txBody>
          <a:bodyPr wrap="square" lIns="0" tIns="0" rIns="0" bIns="0" rtlCol="0"/>
          <a:lstStyle/>
          <a:p>
            <a:endParaRPr/>
          </a:p>
        </p:txBody>
      </p:sp>
      <p:sp>
        <p:nvSpPr>
          <p:cNvPr id="7" name="object 7"/>
          <p:cNvSpPr/>
          <p:nvPr/>
        </p:nvSpPr>
        <p:spPr>
          <a:xfrm>
            <a:off x="64007" y="1397508"/>
            <a:ext cx="9019540" cy="120650"/>
          </a:xfrm>
          <a:custGeom>
            <a:avLst/>
            <a:gdLst/>
            <a:ahLst/>
            <a:cxnLst/>
            <a:rect l="l" t="t" r="r" b="b"/>
            <a:pathLst>
              <a:path w="9019540" h="120650">
                <a:moveTo>
                  <a:pt x="0" y="120396"/>
                </a:moveTo>
                <a:lnTo>
                  <a:pt x="9019032" y="120396"/>
                </a:lnTo>
                <a:lnTo>
                  <a:pt x="9019032" y="0"/>
                </a:lnTo>
                <a:lnTo>
                  <a:pt x="0" y="0"/>
                </a:lnTo>
                <a:lnTo>
                  <a:pt x="0" y="120396"/>
                </a:lnTo>
                <a:close/>
              </a:path>
            </a:pathLst>
          </a:custGeom>
          <a:solidFill>
            <a:srgbClr val="E6B0AB"/>
          </a:solidFill>
        </p:spPr>
        <p:txBody>
          <a:bodyPr wrap="square" lIns="0" tIns="0" rIns="0" bIns="0" rtlCol="0"/>
          <a:lstStyle/>
          <a:p>
            <a:endParaRPr/>
          </a:p>
        </p:txBody>
      </p:sp>
      <p:sp>
        <p:nvSpPr>
          <p:cNvPr id="8" name="object 8"/>
          <p:cNvSpPr/>
          <p:nvPr/>
        </p:nvSpPr>
        <p:spPr>
          <a:xfrm>
            <a:off x="64007" y="2976372"/>
            <a:ext cx="9019540" cy="111760"/>
          </a:xfrm>
          <a:custGeom>
            <a:avLst/>
            <a:gdLst/>
            <a:ahLst/>
            <a:cxnLst/>
            <a:rect l="l" t="t" r="r" b="b"/>
            <a:pathLst>
              <a:path w="9019540" h="111760">
                <a:moveTo>
                  <a:pt x="0" y="111251"/>
                </a:moveTo>
                <a:lnTo>
                  <a:pt x="9019032" y="111251"/>
                </a:lnTo>
                <a:lnTo>
                  <a:pt x="9019032" y="0"/>
                </a:lnTo>
                <a:lnTo>
                  <a:pt x="0" y="0"/>
                </a:lnTo>
                <a:lnTo>
                  <a:pt x="0" y="111251"/>
                </a:lnTo>
                <a:close/>
              </a:path>
            </a:pathLst>
          </a:custGeom>
          <a:solidFill>
            <a:srgbClr val="918485"/>
          </a:solidFill>
        </p:spPr>
        <p:txBody>
          <a:bodyPr wrap="square" lIns="0" tIns="0" rIns="0" bIns="0" rtlCol="0"/>
          <a:lstStyle/>
          <a:p>
            <a:endParaRPr/>
          </a:p>
        </p:txBody>
      </p:sp>
      <p:sp>
        <p:nvSpPr>
          <p:cNvPr id="9" name="object 9"/>
          <p:cNvSpPr txBox="1">
            <a:spLocks noGrp="1"/>
          </p:cNvSpPr>
          <p:nvPr>
            <p:ph type="title"/>
          </p:nvPr>
        </p:nvSpPr>
        <p:spPr>
          <a:xfrm>
            <a:off x="459740" y="2022983"/>
            <a:ext cx="3232785" cy="817244"/>
          </a:xfrm>
          <a:prstGeom prst="rect">
            <a:avLst/>
          </a:prstGeom>
        </p:spPr>
        <p:txBody>
          <a:bodyPr vert="horz" wrap="square" lIns="0" tIns="0" rIns="0" bIns="0" rtlCol="0">
            <a:spAutoFit/>
          </a:bodyPr>
          <a:lstStyle/>
          <a:p>
            <a:pPr marL="12700">
              <a:lnSpc>
                <a:spcPts val="6434"/>
              </a:lnSpc>
            </a:pPr>
            <a:r>
              <a:rPr sz="5400" dirty="0">
                <a:solidFill>
                  <a:srgbClr val="0000CC"/>
                </a:solidFill>
              </a:rPr>
              <a:t>Môn</a:t>
            </a:r>
            <a:r>
              <a:rPr sz="5400" spc="-90" dirty="0">
                <a:solidFill>
                  <a:srgbClr val="0000CC"/>
                </a:solidFill>
              </a:rPr>
              <a:t> </a:t>
            </a:r>
            <a:r>
              <a:rPr sz="5400" spc="-5" dirty="0">
                <a:solidFill>
                  <a:srgbClr val="0000CC"/>
                </a:solidFill>
              </a:rPr>
              <a:t>học</a:t>
            </a:r>
            <a:endParaRPr sz="5400"/>
          </a:p>
        </p:txBody>
      </p:sp>
      <p:sp>
        <p:nvSpPr>
          <p:cNvPr id="10" name="object 10"/>
          <p:cNvSpPr txBox="1"/>
          <p:nvPr/>
        </p:nvSpPr>
        <p:spPr>
          <a:xfrm>
            <a:off x="543559" y="3013582"/>
            <a:ext cx="8286115" cy="727710"/>
          </a:xfrm>
          <a:prstGeom prst="rect">
            <a:avLst/>
          </a:prstGeom>
        </p:spPr>
        <p:txBody>
          <a:bodyPr vert="horz" wrap="square" lIns="0" tIns="0" rIns="0" bIns="0" rtlCol="0">
            <a:spAutoFit/>
          </a:bodyPr>
          <a:lstStyle/>
          <a:p>
            <a:pPr marL="12700">
              <a:lnSpc>
                <a:spcPts val="5730"/>
              </a:lnSpc>
            </a:pPr>
            <a:r>
              <a:rPr sz="4800" b="1" dirty="0">
                <a:solidFill>
                  <a:srgbClr val="FF0000"/>
                </a:solidFill>
                <a:latin typeface="Verdana"/>
                <a:cs typeface="Verdana"/>
              </a:rPr>
              <a:t>CHÍNH SÁCH MẶT</a:t>
            </a:r>
            <a:r>
              <a:rPr sz="4800" b="1" spc="-70" dirty="0">
                <a:solidFill>
                  <a:srgbClr val="FF0000"/>
                </a:solidFill>
                <a:latin typeface="Verdana"/>
                <a:cs typeface="Verdana"/>
              </a:rPr>
              <a:t> </a:t>
            </a:r>
            <a:r>
              <a:rPr sz="4800" b="1" dirty="0">
                <a:solidFill>
                  <a:srgbClr val="FF0000"/>
                </a:solidFill>
                <a:latin typeface="Verdana"/>
                <a:cs typeface="Verdana"/>
              </a:rPr>
              <a:t>HÀNG</a:t>
            </a:r>
            <a:endParaRPr sz="4800">
              <a:latin typeface="Verdana"/>
              <a:cs typeface="Verdana"/>
            </a:endParaRPr>
          </a:p>
        </p:txBody>
      </p:sp>
      <p:sp>
        <p:nvSpPr>
          <p:cNvPr id="12" name="Date Placeholder 11"/>
          <p:cNvSpPr>
            <a:spLocks noGrp="1"/>
          </p:cNvSpPr>
          <p:nvPr>
            <p:ph type="dt" sz="half" idx="6"/>
          </p:nvPr>
        </p:nvSpPr>
        <p:spPr/>
        <p:txBody>
          <a:bodyPr/>
          <a:lstStyle/>
          <a:p>
            <a:pPr marL="12700">
              <a:lnSpc>
                <a:spcPts val="1520"/>
              </a:lnSpc>
            </a:pPr>
            <a:fld id="{B876DFFD-59D2-415D-8EF5-88DB847E7608}" type="datetime1">
              <a:rPr lang="en-US" spc="-5" smtClean="0"/>
              <a:pPr marL="12700">
                <a:lnSpc>
                  <a:spcPts val="1520"/>
                </a:lnSpc>
              </a:pPr>
              <a:t>1/12/2019</a:t>
            </a:fld>
            <a:endParaRPr lang="en-US" spc="-5" dirty="0"/>
          </a:p>
        </p:txBody>
      </p:sp>
      <p:sp>
        <p:nvSpPr>
          <p:cNvPr id="13" name="Slide Number Placeholder 12"/>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1</a:t>
            </a:fld>
            <a:endParaRPr lang="en-US" sz="1400">
              <a:latin typeface="Franklin Gothic Book"/>
              <a:cs typeface="Franklin Gothic Book"/>
            </a:endParaRPr>
          </a:p>
        </p:txBody>
      </p:sp>
      <p:sp>
        <p:nvSpPr>
          <p:cNvPr id="14" name="object 20"/>
          <p:cNvSpPr txBox="1"/>
          <p:nvPr/>
        </p:nvSpPr>
        <p:spPr>
          <a:xfrm>
            <a:off x="902622" y="4429132"/>
            <a:ext cx="8241378" cy="1477328"/>
          </a:xfrm>
          <a:prstGeom prst="rect">
            <a:avLst/>
          </a:prstGeom>
        </p:spPr>
        <p:txBody>
          <a:bodyPr vert="horz" wrap="square" lIns="0" tIns="0" rIns="0" bIns="0" rtlCol="0">
            <a:spAutoFit/>
          </a:bodyPr>
          <a:lstStyle/>
          <a:p>
            <a:pPr marL="12700" marR="5080" algn="just">
              <a:lnSpc>
                <a:spcPct val="100000"/>
              </a:lnSpc>
            </a:pPr>
            <a:r>
              <a:rPr lang="vi-VN" sz="3200" spc="-5" dirty="0" smtClean="0">
                <a:latin typeface="+mj-lt"/>
                <a:cs typeface="Verdana"/>
              </a:rPr>
              <a:t>Giảng viên:    Phạm Đức Cường</a:t>
            </a:r>
          </a:p>
          <a:p>
            <a:pPr marL="12700" marR="5080" algn="just">
              <a:lnSpc>
                <a:spcPct val="100000"/>
              </a:lnSpc>
            </a:pPr>
            <a:r>
              <a:rPr lang="vi-VN" sz="3200" spc="-5" dirty="0" smtClean="0">
                <a:latin typeface="+mj-lt"/>
                <a:cs typeface="Verdana"/>
              </a:rPr>
              <a:t>Phone:	     0908103085</a:t>
            </a:r>
          </a:p>
          <a:p>
            <a:pPr marL="12700" marR="5080" algn="just">
              <a:lnSpc>
                <a:spcPct val="100000"/>
              </a:lnSpc>
            </a:pPr>
            <a:r>
              <a:rPr lang="vi-VN" sz="3200" spc="-5" dirty="0" smtClean="0">
                <a:latin typeface="+mj-lt"/>
                <a:cs typeface="Verdana"/>
              </a:rPr>
              <a:t>Email:             Manhunt.vietnam@gmail.com</a:t>
            </a:r>
            <a:endParaRPr sz="3200">
              <a:latin typeface="+mj-lt"/>
              <a:cs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68529" rIns="0" bIns="0" rtlCol="0">
            <a:spAutoFit/>
          </a:bodyPr>
          <a:lstStyle/>
          <a:p>
            <a:pPr marL="1203325">
              <a:lnSpc>
                <a:spcPct val="100000"/>
              </a:lnSpc>
            </a:pPr>
            <a:r>
              <a:rPr sz="3600" dirty="0"/>
              <a:t>NGUYÊN TẮC </a:t>
            </a:r>
            <a:r>
              <a:rPr sz="3600" spc="-5" dirty="0"/>
              <a:t>ÁP</a:t>
            </a:r>
            <a:r>
              <a:rPr sz="3600" spc="-100" dirty="0"/>
              <a:t> </a:t>
            </a:r>
            <a:r>
              <a:rPr sz="3600" dirty="0"/>
              <a:t>DỤNG</a:t>
            </a:r>
            <a:endParaRPr sz="3600"/>
          </a:p>
        </p:txBody>
      </p:sp>
      <p:sp>
        <p:nvSpPr>
          <p:cNvPr id="3" name="object 3"/>
          <p:cNvSpPr txBox="1"/>
          <p:nvPr/>
        </p:nvSpPr>
        <p:spPr>
          <a:xfrm>
            <a:off x="383540" y="1263141"/>
            <a:ext cx="8303259" cy="4576445"/>
          </a:xfrm>
          <a:prstGeom prst="rect">
            <a:avLst/>
          </a:prstGeom>
        </p:spPr>
        <p:txBody>
          <a:bodyPr vert="horz" wrap="square" lIns="0" tIns="0" rIns="0" bIns="0" rtlCol="0">
            <a:spAutoFit/>
          </a:bodyPr>
          <a:lstStyle/>
          <a:p>
            <a:pPr marL="12700">
              <a:lnSpc>
                <a:spcPct val="100000"/>
              </a:lnSpc>
              <a:tabLst>
                <a:tab pos="587375" algn="l"/>
                <a:tab pos="1821814" algn="l"/>
                <a:tab pos="2751455" algn="l"/>
                <a:tab pos="4069715" algn="l"/>
                <a:tab pos="5306060" algn="l"/>
                <a:tab pos="6741795" algn="l"/>
                <a:tab pos="7930515" algn="l"/>
              </a:tabLst>
            </a:pPr>
            <a:r>
              <a:rPr sz="2800" b="1" spc="-5" dirty="0">
                <a:solidFill>
                  <a:srgbClr val="0000FF"/>
                </a:solidFill>
                <a:latin typeface="Verdana"/>
                <a:cs typeface="Verdana"/>
              </a:rPr>
              <a:t>4.	</a:t>
            </a:r>
            <a:r>
              <a:rPr sz="2800" b="1" dirty="0">
                <a:solidFill>
                  <a:srgbClr val="0000FF"/>
                </a:solidFill>
                <a:latin typeface="Verdana"/>
                <a:cs typeface="Verdana"/>
              </a:rPr>
              <a:t>Hàng	</a:t>
            </a:r>
            <a:r>
              <a:rPr sz="2800" b="1" spc="-10" dirty="0">
                <a:solidFill>
                  <a:srgbClr val="0000FF"/>
                </a:solidFill>
                <a:latin typeface="Verdana"/>
                <a:cs typeface="Verdana"/>
              </a:rPr>
              <a:t>hóa	</a:t>
            </a:r>
            <a:r>
              <a:rPr sz="2800" b="1" dirty="0">
                <a:solidFill>
                  <a:srgbClr val="0000FF"/>
                </a:solidFill>
                <a:latin typeface="Verdana"/>
                <a:cs typeface="Verdana"/>
              </a:rPr>
              <a:t>thuộc	</a:t>
            </a:r>
            <a:r>
              <a:rPr sz="2800" b="1" spc="-5" dirty="0">
                <a:solidFill>
                  <a:srgbClr val="0000FF"/>
                </a:solidFill>
                <a:latin typeface="Verdana"/>
                <a:cs typeface="Verdana"/>
              </a:rPr>
              <a:t>trách	nhiệm	</a:t>
            </a:r>
            <a:r>
              <a:rPr sz="2800" b="1" dirty="0">
                <a:solidFill>
                  <a:srgbClr val="0000FF"/>
                </a:solidFill>
                <a:latin typeface="Verdana"/>
                <a:cs typeface="Verdana"/>
              </a:rPr>
              <a:t>quản	lý</a:t>
            </a:r>
            <a:endParaRPr sz="2800">
              <a:latin typeface="Verdana"/>
              <a:cs typeface="Verdana"/>
            </a:endParaRPr>
          </a:p>
          <a:p>
            <a:pPr marL="12700">
              <a:lnSpc>
                <a:spcPct val="100000"/>
              </a:lnSpc>
            </a:pPr>
            <a:r>
              <a:rPr sz="2800" b="1" spc="-5" dirty="0">
                <a:solidFill>
                  <a:srgbClr val="0000FF"/>
                </a:solidFill>
                <a:latin typeface="Verdana"/>
                <a:cs typeface="Verdana"/>
              </a:rPr>
              <a:t>của các Bộ chuyên</a:t>
            </a:r>
            <a:r>
              <a:rPr sz="2800" b="1" spc="35" dirty="0">
                <a:solidFill>
                  <a:srgbClr val="0000FF"/>
                </a:solidFill>
                <a:latin typeface="Verdana"/>
                <a:cs typeface="Verdana"/>
              </a:rPr>
              <a:t> </a:t>
            </a:r>
            <a:r>
              <a:rPr sz="2800" b="1" spc="-10" dirty="0">
                <a:solidFill>
                  <a:srgbClr val="0000FF"/>
                </a:solidFill>
                <a:latin typeface="Verdana"/>
                <a:cs typeface="Verdana"/>
              </a:rPr>
              <a:t>ngành</a:t>
            </a:r>
            <a:endParaRPr sz="2800">
              <a:latin typeface="Verdana"/>
              <a:cs typeface="Verdana"/>
            </a:endParaRPr>
          </a:p>
          <a:p>
            <a:pPr marL="527685" marR="8255" indent="-514984" algn="just">
              <a:lnSpc>
                <a:spcPct val="100000"/>
              </a:lnSpc>
              <a:spcBef>
                <a:spcPts val="395"/>
              </a:spcBef>
              <a:buFont typeface="Wingdings"/>
              <a:buChar char=""/>
              <a:tabLst>
                <a:tab pos="528320" algn="l"/>
              </a:tabLst>
            </a:pPr>
            <a:r>
              <a:rPr sz="2600" b="1" spc="-5" dirty="0">
                <a:latin typeface="Verdana"/>
                <a:cs typeface="Verdana"/>
              </a:rPr>
              <a:t>Danh mục</a:t>
            </a:r>
            <a:r>
              <a:rPr sz="2600" spc="-5" dirty="0">
                <a:latin typeface="Verdana"/>
                <a:cs typeface="Verdana"/>
              </a:rPr>
              <a:t>: Chính </a:t>
            </a:r>
            <a:r>
              <a:rPr sz="2600" spc="5" dirty="0">
                <a:latin typeface="Verdana"/>
                <a:cs typeface="Verdana"/>
              </a:rPr>
              <a:t>phủ </a:t>
            </a:r>
            <a:r>
              <a:rPr sz="2600" spc="-5" dirty="0">
                <a:latin typeface="Verdana"/>
                <a:cs typeface="Verdana"/>
              </a:rPr>
              <a:t>và </a:t>
            </a:r>
            <a:r>
              <a:rPr sz="2600" dirty="0">
                <a:latin typeface="Verdana"/>
                <a:cs typeface="Verdana"/>
              </a:rPr>
              <a:t>các Bộ </a:t>
            </a:r>
            <a:r>
              <a:rPr sz="2600" spc="-5" dirty="0">
                <a:latin typeface="Verdana"/>
                <a:cs typeface="Verdana"/>
              </a:rPr>
              <a:t>chuyên  </a:t>
            </a:r>
            <a:r>
              <a:rPr sz="2600" dirty="0">
                <a:latin typeface="Verdana"/>
                <a:cs typeface="Verdana"/>
              </a:rPr>
              <a:t>ngành </a:t>
            </a:r>
            <a:r>
              <a:rPr sz="2600" spc="-5" dirty="0">
                <a:latin typeface="Verdana"/>
                <a:cs typeface="Verdana"/>
              </a:rPr>
              <a:t>ban hành </a:t>
            </a:r>
            <a:r>
              <a:rPr sz="2600" dirty="0">
                <a:latin typeface="Verdana"/>
                <a:cs typeface="Verdana"/>
              </a:rPr>
              <a:t>Danh</a:t>
            </a:r>
            <a:r>
              <a:rPr sz="2600" spc="-25" dirty="0">
                <a:latin typeface="Verdana"/>
                <a:cs typeface="Verdana"/>
              </a:rPr>
              <a:t> </a:t>
            </a:r>
            <a:r>
              <a:rPr sz="2600" dirty="0">
                <a:latin typeface="Verdana"/>
                <a:cs typeface="Verdana"/>
              </a:rPr>
              <a:t>mục</a:t>
            </a:r>
            <a:endParaRPr sz="2600">
              <a:latin typeface="Verdana"/>
              <a:cs typeface="Verdana"/>
            </a:endParaRPr>
          </a:p>
          <a:p>
            <a:pPr marL="527685" marR="5080" indent="-514984" algn="just">
              <a:lnSpc>
                <a:spcPct val="100000"/>
              </a:lnSpc>
              <a:spcBef>
                <a:spcPts val="405"/>
              </a:spcBef>
              <a:buFont typeface="Wingdings"/>
              <a:buChar char=""/>
              <a:tabLst>
                <a:tab pos="528320" algn="l"/>
              </a:tabLst>
            </a:pPr>
            <a:r>
              <a:rPr sz="2600" b="1" spc="-5" dirty="0">
                <a:latin typeface="Verdana"/>
                <a:cs typeface="Verdana"/>
              </a:rPr>
              <a:t>Hình </a:t>
            </a:r>
            <a:r>
              <a:rPr sz="2600" b="1" spc="-10" dirty="0">
                <a:latin typeface="Verdana"/>
                <a:cs typeface="Verdana"/>
              </a:rPr>
              <a:t>thức </a:t>
            </a:r>
            <a:r>
              <a:rPr sz="2600" b="1" spc="-5" dirty="0">
                <a:latin typeface="Verdana"/>
                <a:cs typeface="Verdana"/>
              </a:rPr>
              <a:t>quản lý</a:t>
            </a:r>
            <a:r>
              <a:rPr sz="2600" spc="-5" dirty="0">
                <a:latin typeface="Verdana"/>
                <a:cs typeface="Verdana"/>
              </a:rPr>
              <a:t>: Các Bộ chuyên </a:t>
            </a:r>
            <a:r>
              <a:rPr sz="2600" dirty="0">
                <a:latin typeface="Verdana"/>
                <a:cs typeface="Verdana"/>
              </a:rPr>
              <a:t>ngành  cấp Giấy </a:t>
            </a:r>
            <a:r>
              <a:rPr sz="2600" spc="-5" dirty="0">
                <a:latin typeface="Verdana"/>
                <a:cs typeface="Verdana"/>
              </a:rPr>
              <a:t>phép; </a:t>
            </a:r>
            <a:r>
              <a:rPr sz="2600" dirty="0">
                <a:latin typeface="Verdana"/>
                <a:cs typeface="Verdana"/>
              </a:rPr>
              <a:t>Quy </a:t>
            </a:r>
            <a:r>
              <a:rPr sz="2600" spc="5" dirty="0">
                <a:latin typeface="Verdana"/>
                <a:cs typeface="Verdana"/>
              </a:rPr>
              <a:t>định </a:t>
            </a:r>
            <a:r>
              <a:rPr sz="2600" dirty="0">
                <a:latin typeface="Verdana"/>
                <a:cs typeface="Verdana"/>
              </a:rPr>
              <a:t>hoặc công bố điều  kiện, tiêu chuẩn </a:t>
            </a:r>
            <a:r>
              <a:rPr sz="2600" spc="-5" dirty="0">
                <a:latin typeface="Verdana"/>
                <a:cs typeface="Verdana"/>
              </a:rPr>
              <a:t>và </a:t>
            </a:r>
            <a:r>
              <a:rPr sz="2600" dirty="0">
                <a:latin typeface="Verdana"/>
                <a:cs typeface="Verdana"/>
              </a:rPr>
              <a:t>thủ </a:t>
            </a:r>
            <a:r>
              <a:rPr sz="2600" spc="5" dirty="0">
                <a:latin typeface="Verdana"/>
                <a:cs typeface="Verdana"/>
              </a:rPr>
              <a:t>tục </a:t>
            </a:r>
            <a:r>
              <a:rPr sz="2600" dirty="0">
                <a:latin typeface="Verdana"/>
                <a:cs typeface="Verdana"/>
              </a:rPr>
              <a:t>đối với từng </a:t>
            </a:r>
            <a:r>
              <a:rPr sz="2600" spc="-5" dirty="0">
                <a:latin typeface="Verdana"/>
                <a:cs typeface="Verdana"/>
              </a:rPr>
              <a:t>loại  </a:t>
            </a:r>
            <a:r>
              <a:rPr sz="2600" dirty="0">
                <a:latin typeface="Verdana"/>
                <a:cs typeface="Verdana"/>
              </a:rPr>
              <a:t>hàng hóa xuất khẩu, nhập </a:t>
            </a:r>
            <a:r>
              <a:rPr sz="2600" spc="-5" dirty="0">
                <a:latin typeface="Verdana"/>
                <a:cs typeface="Verdana"/>
              </a:rPr>
              <a:t>khẩu </a:t>
            </a:r>
            <a:r>
              <a:rPr sz="2600" dirty="0">
                <a:latin typeface="Verdana"/>
                <a:cs typeface="Verdana"/>
              </a:rPr>
              <a:t>thuộc diện  </a:t>
            </a:r>
            <a:r>
              <a:rPr sz="2600" spc="-5" dirty="0">
                <a:latin typeface="Verdana"/>
                <a:cs typeface="Verdana"/>
              </a:rPr>
              <a:t>quản </a:t>
            </a:r>
            <a:r>
              <a:rPr sz="2600" dirty="0">
                <a:latin typeface="Verdana"/>
                <a:cs typeface="Verdana"/>
              </a:rPr>
              <a:t>lý </a:t>
            </a:r>
            <a:r>
              <a:rPr sz="2600" spc="-5" dirty="0">
                <a:latin typeface="Verdana"/>
                <a:cs typeface="Verdana"/>
              </a:rPr>
              <a:t>chuyên</a:t>
            </a:r>
            <a:r>
              <a:rPr sz="2600" spc="-30" dirty="0">
                <a:latin typeface="Verdana"/>
                <a:cs typeface="Verdana"/>
              </a:rPr>
              <a:t> </a:t>
            </a:r>
            <a:r>
              <a:rPr sz="2600" dirty="0">
                <a:latin typeface="Verdana"/>
                <a:cs typeface="Verdana"/>
              </a:rPr>
              <a:t>ngành</a:t>
            </a:r>
            <a:endParaRPr sz="2600">
              <a:latin typeface="Verdana"/>
              <a:cs typeface="Verdana"/>
            </a:endParaRPr>
          </a:p>
          <a:p>
            <a:pPr marL="527685" indent="-514984">
              <a:lnSpc>
                <a:spcPct val="100000"/>
              </a:lnSpc>
              <a:spcBef>
                <a:spcPts val="395"/>
              </a:spcBef>
              <a:buFont typeface="Wingdings"/>
              <a:buChar char=""/>
              <a:tabLst>
                <a:tab pos="527685" algn="l"/>
                <a:tab pos="528320" algn="l"/>
              </a:tabLst>
            </a:pPr>
            <a:r>
              <a:rPr sz="2600" spc="-5" dirty="0">
                <a:latin typeface="Verdana"/>
                <a:cs typeface="Verdana"/>
              </a:rPr>
              <a:t>Cơ </a:t>
            </a:r>
            <a:r>
              <a:rPr sz="2600" dirty="0">
                <a:latin typeface="Verdana"/>
                <a:cs typeface="Verdana"/>
              </a:rPr>
              <a:t>quan </a:t>
            </a:r>
            <a:r>
              <a:rPr sz="2600" spc="-5" dirty="0">
                <a:latin typeface="Verdana"/>
                <a:cs typeface="Verdana"/>
              </a:rPr>
              <a:t>hải </a:t>
            </a:r>
            <a:r>
              <a:rPr sz="2600" dirty="0">
                <a:latin typeface="Verdana"/>
                <a:cs typeface="Verdana"/>
              </a:rPr>
              <a:t>quan căn cứ giấy phép do các</a:t>
            </a:r>
            <a:r>
              <a:rPr sz="2600" spc="310" dirty="0">
                <a:latin typeface="Verdana"/>
                <a:cs typeface="Verdana"/>
              </a:rPr>
              <a:t> </a:t>
            </a:r>
            <a:r>
              <a:rPr sz="2600" spc="-5" dirty="0">
                <a:latin typeface="Verdana"/>
                <a:cs typeface="Verdana"/>
              </a:rPr>
              <a:t>Bộ,</a:t>
            </a:r>
            <a:endParaRPr sz="2600">
              <a:latin typeface="Verdana"/>
              <a:cs typeface="Verdana"/>
            </a:endParaRPr>
          </a:p>
          <a:p>
            <a:pPr marL="527685">
              <a:lnSpc>
                <a:spcPct val="100000"/>
              </a:lnSpc>
            </a:pPr>
            <a:r>
              <a:rPr sz="2600" spc="-5" dirty="0">
                <a:latin typeface="Verdana"/>
                <a:cs typeface="Verdana"/>
              </a:rPr>
              <a:t>cơ quan </a:t>
            </a:r>
            <a:r>
              <a:rPr sz="2600" dirty="0">
                <a:latin typeface="Verdana"/>
                <a:cs typeface="Verdana"/>
              </a:rPr>
              <a:t>ngang Bộ cấp để </a:t>
            </a:r>
            <a:r>
              <a:rPr sz="2600" spc="-5" dirty="0">
                <a:latin typeface="Verdana"/>
                <a:cs typeface="Verdana"/>
              </a:rPr>
              <a:t>thông quan </a:t>
            </a:r>
            <a:r>
              <a:rPr sz="2600" dirty="0">
                <a:latin typeface="Verdana"/>
                <a:cs typeface="Verdana"/>
              </a:rPr>
              <a:t>lô</a:t>
            </a:r>
            <a:r>
              <a:rPr sz="2600" spc="-30" dirty="0">
                <a:latin typeface="Verdana"/>
                <a:cs typeface="Verdana"/>
              </a:rPr>
              <a:t> </a:t>
            </a:r>
            <a:r>
              <a:rPr sz="2600" spc="-5" dirty="0">
                <a:latin typeface="Verdana"/>
                <a:cs typeface="Verdana"/>
              </a:rPr>
              <a:t>hàng</a:t>
            </a:r>
            <a:endParaRPr sz="26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81F2936-D767-4A62-B711-D8BB3AFB5B16}" type="datetime1">
              <a:rPr lang="en-US" spc="-5" smtClean="0"/>
              <a:pPr marL="12700">
                <a:lnSpc>
                  <a:spcPts val="1520"/>
                </a:lnSpc>
              </a:pPr>
              <a:t>1/12/2019</a:t>
            </a:fld>
            <a:endParaRPr spc="-5" dirty="0"/>
          </a:p>
        </p:txBody>
      </p:sp>
      <p:sp>
        <p:nvSpPr>
          <p:cNvPr id="7" name="object 7"/>
          <p:cNvSpPr txBox="1"/>
          <p:nvPr/>
        </p:nvSpPr>
        <p:spPr>
          <a:xfrm>
            <a:off x="258876" y="6348815"/>
            <a:ext cx="223520" cy="203835"/>
          </a:xfrm>
          <a:prstGeom prst="rect">
            <a:avLst/>
          </a:prstGeom>
        </p:spPr>
        <p:txBody>
          <a:bodyPr vert="horz" wrap="square" lIns="0" tIns="0" rIns="0" bIns="0" rtlCol="0">
            <a:spAutoFit/>
          </a:bodyPr>
          <a:lstStyle/>
          <a:p>
            <a:pPr marL="12700">
              <a:lnSpc>
                <a:spcPts val="1515"/>
              </a:lnSpc>
            </a:pPr>
            <a:r>
              <a:rPr sz="1400" spc="-45" dirty="0">
                <a:solidFill>
                  <a:srgbClr val="FFFFFF"/>
                </a:solidFill>
                <a:latin typeface="Franklin Gothic Book"/>
                <a:cs typeface="Franklin Gothic Book"/>
              </a:rPr>
              <a:t>10</a:t>
            </a:r>
            <a:endParaRPr sz="1400">
              <a:latin typeface="Franklin Gothic Book"/>
              <a:cs typeface="Franklin Gothic Book"/>
            </a:endParaRPr>
          </a:p>
        </p:txBody>
      </p:sp>
      <p:sp>
        <p:nvSpPr>
          <p:cNvPr id="8" name="Slide Number Placeholder 7"/>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10</a:t>
            </a:fld>
            <a:endParaRPr lang="en-US" sz="1400">
              <a:latin typeface="Franklin Gothic Book"/>
              <a:cs typeface="Franklin Gothic Book"/>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678815" y="3626161"/>
          <a:ext cx="7786385" cy="874468"/>
        </p:xfrm>
        <a:graphic>
          <a:graphicData uri="http://schemas.openxmlformats.org/drawingml/2006/table">
            <a:tbl>
              <a:tblPr firstRow="1" bandRow="1">
                <a:tableStyleId>{2D5ABB26-0587-4C30-8999-92F81FD0307C}</a:tableStyleId>
              </a:tblPr>
              <a:tblGrid>
                <a:gridCol w="1439519"/>
                <a:gridCol w="2517581"/>
                <a:gridCol w="897109"/>
                <a:gridCol w="942956"/>
                <a:gridCol w="969317"/>
                <a:gridCol w="1019903"/>
              </a:tblGrid>
              <a:tr h="441341">
                <a:tc>
                  <a:txBody>
                    <a:bodyPr/>
                    <a:lstStyle/>
                    <a:p>
                      <a:pPr marL="327025" indent="-304800">
                        <a:lnSpc>
                          <a:spcPts val="3240"/>
                        </a:lnSpc>
                        <a:buChar char="•"/>
                        <a:tabLst>
                          <a:tab pos="327660" algn="l"/>
                        </a:tabLst>
                      </a:pPr>
                      <a:r>
                        <a:rPr sz="2800" spc="-5" dirty="0">
                          <a:latin typeface="Verdana"/>
                          <a:cs typeface="Verdana"/>
                        </a:rPr>
                        <a:t>Giấy</a:t>
                      </a:r>
                      <a:endParaRPr sz="2800">
                        <a:latin typeface="Verdana"/>
                        <a:cs typeface="Verdana"/>
                      </a:endParaRPr>
                    </a:p>
                  </a:txBody>
                  <a:tcPr marL="0" marR="0" marT="0" marB="0"/>
                </a:tc>
                <a:tc>
                  <a:txBody>
                    <a:bodyPr/>
                    <a:lstStyle/>
                    <a:p>
                      <a:pPr marL="10160">
                        <a:lnSpc>
                          <a:spcPts val="3240"/>
                        </a:lnSpc>
                        <a:tabLst>
                          <a:tab pos="1430020" algn="l"/>
                        </a:tabLst>
                      </a:pPr>
                      <a:r>
                        <a:rPr sz="2800" u="heavy" spc="-700" dirty="0">
                          <a:solidFill>
                            <a:srgbClr val="CC9900"/>
                          </a:solidFill>
                          <a:latin typeface="Times New Roman"/>
                          <a:cs typeface="Times New Roman"/>
                        </a:rPr>
                        <a:t> </a:t>
                      </a:r>
                      <a:r>
                        <a:rPr sz="2800" u="heavy" dirty="0">
                          <a:solidFill>
                            <a:srgbClr val="CC9900"/>
                          </a:solidFill>
                          <a:latin typeface="Verdana"/>
                          <a:cs typeface="Verdana"/>
                        </a:rPr>
                        <a:t>chứng	</a:t>
                      </a:r>
                      <a:r>
                        <a:rPr sz="2800" u="heavy" spc="-5" dirty="0">
                          <a:solidFill>
                            <a:srgbClr val="CC9900"/>
                          </a:solidFill>
                          <a:latin typeface="Verdana"/>
                          <a:cs typeface="Verdana"/>
                        </a:rPr>
                        <a:t>nhận</a:t>
                      </a:r>
                      <a:endParaRPr sz="2800">
                        <a:latin typeface="Verdana"/>
                        <a:cs typeface="Verdana"/>
                      </a:endParaRPr>
                    </a:p>
                  </a:txBody>
                  <a:tcPr marL="0" marR="0" marT="0" marB="0"/>
                </a:tc>
                <a:tc>
                  <a:txBody>
                    <a:bodyPr/>
                    <a:lstStyle/>
                    <a:p>
                      <a:pPr marL="127000">
                        <a:lnSpc>
                          <a:spcPts val="3240"/>
                        </a:lnSpc>
                      </a:pPr>
                      <a:r>
                        <a:rPr sz="2800" spc="5" dirty="0">
                          <a:latin typeface="Verdana"/>
                          <a:cs typeface="Verdana"/>
                        </a:rPr>
                        <a:t>đủ</a:t>
                      </a:r>
                      <a:endParaRPr sz="2800">
                        <a:latin typeface="Verdana"/>
                        <a:cs typeface="Verdana"/>
                      </a:endParaRPr>
                    </a:p>
                  </a:txBody>
                  <a:tcPr marL="0" marR="0" marT="0" marB="0"/>
                </a:tc>
                <a:tc>
                  <a:txBody>
                    <a:bodyPr/>
                    <a:lstStyle/>
                    <a:p>
                      <a:pPr marL="2540">
                        <a:lnSpc>
                          <a:spcPts val="3240"/>
                        </a:lnSpc>
                      </a:pPr>
                      <a:r>
                        <a:rPr sz="2800" spc="-5" dirty="0">
                          <a:latin typeface="Verdana"/>
                          <a:cs typeface="Verdana"/>
                        </a:rPr>
                        <a:t>điều</a:t>
                      </a:r>
                      <a:endParaRPr sz="2800">
                        <a:latin typeface="Verdana"/>
                        <a:cs typeface="Verdana"/>
                      </a:endParaRPr>
                    </a:p>
                  </a:txBody>
                  <a:tcPr marL="0" marR="0" marT="0" marB="0"/>
                </a:tc>
                <a:tc>
                  <a:txBody>
                    <a:bodyPr/>
                    <a:lstStyle/>
                    <a:p>
                      <a:pPr marL="139065">
                        <a:lnSpc>
                          <a:spcPts val="3240"/>
                        </a:lnSpc>
                      </a:pPr>
                      <a:r>
                        <a:rPr sz="2800" dirty="0">
                          <a:latin typeface="Verdana"/>
                          <a:cs typeface="Verdana"/>
                        </a:rPr>
                        <a:t>kiện</a:t>
                      </a:r>
                      <a:endParaRPr sz="2800">
                        <a:latin typeface="Verdana"/>
                        <a:cs typeface="Verdana"/>
                      </a:endParaRPr>
                    </a:p>
                  </a:txBody>
                  <a:tcPr marL="0" marR="0" marT="0" marB="0"/>
                </a:tc>
                <a:tc>
                  <a:txBody>
                    <a:bodyPr/>
                    <a:lstStyle/>
                    <a:p>
                      <a:pPr marR="14604" algn="r">
                        <a:lnSpc>
                          <a:spcPts val="3240"/>
                        </a:lnSpc>
                      </a:pPr>
                      <a:r>
                        <a:rPr sz="2800" dirty="0">
                          <a:latin typeface="Verdana"/>
                          <a:cs typeface="Verdana"/>
                        </a:rPr>
                        <a:t>kinh</a:t>
                      </a:r>
                      <a:endParaRPr sz="2800">
                        <a:latin typeface="Verdana"/>
                        <a:cs typeface="Verdana"/>
                      </a:endParaRPr>
                    </a:p>
                  </a:txBody>
                  <a:tcPr marL="0" marR="0" marT="0" marB="0"/>
                </a:tc>
              </a:tr>
              <a:tr h="433127">
                <a:tc>
                  <a:txBody>
                    <a:bodyPr/>
                    <a:lstStyle/>
                    <a:p>
                      <a:pPr marL="327025">
                        <a:lnSpc>
                          <a:spcPts val="3125"/>
                        </a:lnSpc>
                      </a:pPr>
                      <a:r>
                        <a:rPr sz="2800" spc="-5" dirty="0">
                          <a:latin typeface="Verdana"/>
                          <a:cs typeface="Verdana"/>
                        </a:rPr>
                        <a:t>do</a:t>
                      </a:r>
                      <a:r>
                        <a:rPr sz="2800" spc="15" dirty="0">
                          <a:latin typeface="Verdana"/>
                          <a:cs typeface="Verdana"/>
                        </a:rPr>
                        <a:t>a</a:t>
                      </a:r>
                      <a:r>
                        <a:rPr sz="2800" dirty="0">
                          <a:latin typeface="Verdana"/>
                          <a:cs typeface="Verdana"/>
                        </a:rPr>
                        <a:t>nh</a:t>
                      </a:r>
                      <a:endParaRPr sz="2800">
                        <a:latin typeface="Verdana"/>
                        <a:cs typeface="Verdana"/>
                      </a:endParaRPr>
                    </a:p>
                  </a:txBody>
                  <a:tcPr marL="0" marR="0" marT="0" marB="0"/>
                </a:tc>
                <a:tc>
                  <a:txBody>
                    <a:bodyPr/>
                    <a:lstStyle/>
                    <a:p>
                      <a:pPr marL="358140">
                        <a:lnSpc>
                          <a:spcPts val="3125"/>
                        </a:lnSpc>
                        <a:tabLst>
                          <a:tab pos="1515110" algn="l"/>
                        </a:tabLst>
                      </a:pPr>
                      <a:r>
                        <a:rPr sz="2800" spc="-5" dirty="0">
                          <a:latin typeface="Verdana"/>
                          <a:cs typeface="Verdana"/>
                        </a:rPr>
                        <a:t>xuất	</a:t>
                      </a:r>
                      <a:r>
                        <a:rPr sz="2800" dirty="0">
                          <a:latin typeface="Verdana"/>
                          <a:cs typeface="Verdana"/>
                        </a:rPr>
                        <a:t>khẩu</a:t>
                      </a:r>
                      <a:endParaRPr sz="2800">
                        <a:latin typeface="Verdana"/>
                        <a:cs typeface="Verdana"/>
                      </a:endParaRPr>
                    </a:p>
                  </a:txBody>
                  <a:tcPr marL="0" marR="0" marT="0" marB="0"/>
                </a:tc>
                <a:tc>
                  <a:txBody>
                    <a:bodyPr/>
                    <a:lstStyle/>
                    <a:p>
                      <a:pPr marL="241300">
                        <a:lnSpc>
                          <a:spcPts val="3125"/>
                        </a:lnSpc>
                      </a:pPr>
                      <a:r>
                        <a:rPr sz="2800" spc="5" dirty="0">
                          <a:latin typeface="Verdana"/>
                          <a:cs typeface="Verdana"/>
                        </a:rPr>
                        <a:t>gạ</a:t>
                      </a:r>
                      <a:r>
                        <a:rPr sz="2800" dirty="0">
                          <a:latin typeface="Verdana"/>
                          <a:cs typeface="Verdana"/>
                        </a:rPr>
                        <a:t>o</a:t>
                      </a:r>
                      <a:endParaRPr sz="2800">
                        <a:latin typeface="Verdana"/>
                        <a:cs typeface="Verdana"/>
                      </a:endParaRPr>
                    </a:p>
                  </a:txBody>
                  <a:tcPr marL="0" marR="0" marT="0" marB="0"/>
                </a:tc>
                <a:tc>
                  <a:txBody>
                    <a:bodyPr/>
                    <a:lstStyle/>
                    <a:p>
                      <a:pPr marL="363855">
                        <a:lnSpc>
                          <a:spcPts val="3125"/>
                        </a:lnSpc>
                      </a:pPr>
                      <a:r>
                        <a:rPr sz="2800" spc="5" dirty="0">
                          <a:latin typeface="Verdana"/>
                          <a:cs typeface="Verdana"/>
                        </a:rPr>
                        <a:t>do</a:t>
                      </a:r>
                      <a:endParaRPr sz="2800">
                        <a:latin typeface="Verdana"/>
                        <a:cs typeface="Verdana"/>
                      </a:endParaRPr>
                    </a:p>
                  </a:txBody>
                  <a:tcPr marL="0" marR="0" marT="0" marB="0"/>
                </a:tc>
                <a:tc>
                  <a:txBody>
                    <a:bodyPr/>
                    <a:lstStyle/>
                    <a:p>
                      <a:pPr marL="227329">
                        <a:lnSpc>
                          <a:spcPts val="3125"/>
                        </a:lnSpc>
                      </a:pPr>
                      <a:r>
                        <a:rPr sz="2800" spc="-5" dirty="0">
                          <a:latin typeface="Verdana"/>
                          <a:cs typeface="Verdana"/>
                        </a:rPr>
                        <a:t>Bộ</a:t>
                      </a:r>
                      <a:endParaRPr sz="2800">
                        <a:latin typeface="Verdana"/>
                        <a:cs typeface="Verdana"/>
                      </a:endParaRPr>
                    </a:p>
                  </a:txBody>
                  <a:tcPr marL="0" marR="0" marT="0" marB="0"/>
                </a:tc>
                <a:tc>
                  <a:txBody>
                    <a:bodyPr/>
                    <a:lstStyle/>
                    <a:p>
                      <a:pPr marR="17145" algn="r">
                        <a:lnSpc>
                          <a:spcPts val="3125"/>
                        </a:lnSpc>
                      </a:pPr>
                      <a:r>
                        <a:rPr sz="2800" spc="-5" dirty="0">
                          <a:latin typeface="Verdana"/>
                          <a:cs typeface="Verdana"/>
                        </a:rPr>
                        <a:t>C</a:t>
                      </a:r>
                      <a:r>
                        <a:rPr sz="2800" spc="5" dirty="0">
                          <a:latin typeface="Verdana"/>
                          <a:cs typeface="Verdana"/>
                        </a:rPr>
                        <a:t>ô</a:t>
                      </a:r>
                      <a:r>
                        <a:rPr sz="2800" dirty="0">
                          <a:latin typeface="Verdana"/>
                          <a:cs typeface="Verdana"/>
                        </a:rPr>
                        <a:t>ng</a:t>
                      </a:r>
                      <a:endParaRPr sz="2800">
                        <a:latin typeface="Verdana"/>
                        <a:cs typeface="Verdana"/>
                      </a:endParaRPr>
                    </a:p>
                  </a:txBody>
                  <a:tcPr marL="0" marR="0" marT="0" marB="0"/>
                </a:tc>
              </a:tr>
            </a:tbl>
          </a:graphicData>
        </a:graphic>
      </p:graphicFrame>
      <p:sp>
        <p:nvSpPr>
          <p:cNvPr id="3" name="object 3"/>
          <p:cNvSpPr txBox="1"/>
          <p:nvPr/>
        </p:nvSpPr>
        <p:spPr>
          <a:xfrm>
            <a:off x="688340" y="2330322"/>
            <a:ext cx="7766050" cy="3844290"/>
          </a:xfrm>
          <a:prstGeom prst="rect">
            <a:avLst/>
          </a:prstGeom>
        </p:spPr>
        <p:txBody>
          <a:bodyPr vert="horz" wrap="square" lIns="0" tIns="0" rIns="0" bIns="0" rtlCol="0">
            <a:spAutoFit/>
          </a:bodyPr>
          <a:lstStyle/>
          <a:p>
            <a:pPr marL="317500" marR="5080" indent="-305435" algn="just">
              <a:lnSpc>
                <a:spcPct val="100000"/>
              </a:lnSpc>
            </a:pPr>
            <a:r>
              <a:rPr sz="2800" dirty="0">
                <a:latin typeface="Verdana"/>
                <a:cs typeface="Verdana"/>
              </a:rPr>
              <a:t>Ngoài bộ </a:t>
            </a:r>
            <a:r>
              <a:rPr sz="2800" spc="-10" dirty="0">
                <a:latin typeface="Verdana"/>
                <a:cs typeface="Verdana"/>
              </a:rPr>
              <a:t>hồ </a:t>
            </a:r>
            <a:r>
              <a:rPr sz="2800" dirty="0">
                <a:latin typeface="Verdana"/>
                <a:cs typeface="Verdana"/>
              </a:rPr>
              <a:t>sơ </a:t>
            </a:r>
            <a:r>
              <a:rPr sz="2800" spc="-5" dirty="0">
                <a:latin typeface="Verdana"/>
                <a:cs typeface="Verdana"/>
              </a:rPr>
              <a:t>hàng </a:t>
            </a:r>
            <a:r>
              <a:rPr sz="2800" dirty="0">
                <a:latin typeface="Verdana"/>
                <a:cs typeface="Verdana"/>
              </a:rPr>
              <a:t>xuất khẩu </a:t>
            </a:r>
            <a:r>
              <a:rPr sz="2800" spc="-5" dirty="0">
                <a:latin typeface="Verdana"/>
                <a:cs typeface="Verdana"/>
              </a:rPr>
              <a:t>theo quy  định của </a:t>
            </a:r>
            <a:r>
              <a:rPr sz="2800" dirty="0">
                <a:latin typeface="Verdana"/>
                <a:cs typeface="Verdana"/>
              </a:rPr>
              <a:t>pháp </a:t>
            </a:r>
            <a:r>
              <a:rPr sz="2800" spc="-5" dirty="0">
                <a:latin typeface="Verdana"/>
                <a:cs typeface="Verdana"/>
              </a:rPr>
              <a:t>luật, </a:t>
            </a:r>
            <a:r>
              <a:rPr sz="2800" dirty="0">
                <a:latin typeface="Verdana"/>
                <a:cs typeface="Verdana"/>
              </a:rPr>
              <a:t>khi </a:t>
            </a:r>
            <a:r>
              <a:rPr sz="2800" spc="-10" dirty="0">
                <a:latin typeface="Verdana"/>
                <a:cs typeface="Verdana"/>
              </a:rPr>
              <a:t>làm </a:t>
            </a:r>
            <a:r>
              <a:rPr sz="2800" dirty="0">
                <a:latin typeface="Verdana"/>
                <a:cs typeface="Verdana"/>
              </a:rPr>
              <a:t>thủ </a:t>
            </a:r>
            <a:r>
              <a:rPr sz="2800" spc="-5" dirty="0">
                <a:latin typeface="Verdana"/>
                <a:cs typeface="Verdana"/>
              </a:rPr>
              <a:t>tục </a:t>
            </a:r>
            <a:r>
              <a:rPr sz="2800" dirty="0">
                <a:latin typeface="Verdana"/>
                <a:cs typeface="Verdana"/>
              </a:rPr>
              <a:t>xuất  </a:t>
            </a:r>
            <a:r>
              <a:rPr sz="2800" spc="-5" dirty="0">
                <a:latin typeface="Verdana"/>
                <a:cs typeface="Verdana"/>
              </a:rPr>
              <a:t>khẩu </a:t>
            </a:r>
            <a:r>
              <a:rPr sz="2800" spc="-15" dirty="0">
                <a:latin typeface="Verdana"/>
                <a:cs typeface="Verdana"/>
              </a:rPr>
              <a:t>gạo, </a:t>
            </a:r>
            <a:r>
              <a:rPr sz="2800" spc="-5" dirty="0">
                <a:latin typeface="Verdana"/>
                <a:cs typeface="Verdana"/>
              </a:rPr>
              <a:t>thương nhân </a:t>
            </a:r>
            <a:r>
              <a:rPr sz="2800" spc="-10" dirty="0">
                <a:latin typeface="Verdana"/>
                <a:cs typeface="Verdana"/>
              </a:rPr>
              <a:t>phải </a:t>
            </a:r>
            <a:r>
              <a:rPr sz="2800" spc="-5" dirty="0">
                <a:latin typeface="Verdana"/>
                <a:cs typeface="Verdana"/>
              </a:rPr>
              <a:t>xuất</a:t>
            </a:r>
            <a:r>
              <a:rPr sz="2800" spc="155" dirty="0">
                <a:latin typeface="Verdana"/>
                <a:cs typeface="Verdana"/>
              </a:rPr>
              <a:t> </a:t>
            </a:r>
            <a:r>
              <a:rPr sz="2800" spc="-10" dirty="0">
                <a:latin typeface="Verdana"/>
                <a:cs typeface="Verdana"/>
              </a:rPr>
              <a:t>trình:</a:t>
            </a:r>
            <a:endParaRPr sz="2800">
              <a:latin typeface="Verdana"/>
              <a:cs typeface="Verdana"/>
            </a:endParaRPr>
          </a:p>
          <a:p>
            <a:pPr>
              <a:lnSpc>
                <a:spcPct val="100000"/>
              </a:lnSpc>
            </a:pPr>
            <a:endParaRPr sz="2800">
              <a:latin typeface="Times New Roman"/>
              <a:cs typeface="Times New Roman"/>
            </a:endParaRPr>
          </a:p>
          <a:p>
            <a:pPr>
              <a:lnSpc>
                <a:spcPct val="100000"/>
              </a:lnSpc>
              <a:spcBef>
                <a:spcPts val="50"/>
              </a:spcBef>
            </a:pPr>
            <a:endParaRPr sz="3000">
              <a:latin typeface="Times New Roman"/>
              <a:cs typeface="Times New Roman"/>
            </a:endParaRPr>
          </a:p>
          <a:p>
            <a:pPr marL="317500">
              <a:lnSpc>
                <a:spcPct val="100000"/>
              </a:lnSpc>
            </a:pPr>
            <a:r>
              <a:rPr sz="2800" spc="-5" dirty="0">
                <a:latin typeface="Verdana"/>
                <a:cs typeface="Verdana"/>
              </a:rPr>
              <a:t>Thương</a:t>
            </a:r>
            <a:r>
              <a:rPr sz="2800" spc="-45" dirty="0">
                <a:latin typeface="Verdana"/>
                <a:cs typeface="Verdana"/>
              </a:rPr>
              <a:t> </a:t>
            </a:r>
            <a:r>
              <a:rPr sz="2800" spc="-5" dirty="0">
                <a:latin typeface="Verdana"/>
                <a:cs typeface="Verdana"/>
              </a:rPr>
              <a:t>cấp;</a:t>
            </a:r>
            <a:endParaRPr sz="2800">
              <a:latin typeface="Verdana"/>
              <a:cs typeface="Verdana"/>
            </a:endParaRPr>
          </a:p>
          <a:p>
            <a:pPr marL="317500" marR="5080" indent="-304800" algn="just">
              <a:lnSpc>
                <a:spcPct val="100000"/>
              </a:lnSpc>
              <a:buClr>
                <a:srgbClr val="000000"/>
              </a:buClr>
              <a:buFont typeface="Verdana"/>
              <a:buChar char="•"/>
              <a:tabLst>
                <a:tab pos="317500" algn="l"/>
              </a:tabLst>
            </a:pPr>
            <a:r>
              <a:rPr sz="2800" u="heavy" spc="-705" dirty="0">
                <a:solidFill>
                  <a:srgbClr val="CC9900"/>
                </a:solidFill>
                <a:latin typeface="Times New Roman"/>
                <a:cs typeface="Times New Roman"/>
              </a:rPr>
              <a:t> </a:t>
            </a:r>
            <a:r>
              <a:rPr sz="2800" u="heavy" spc="-5" dirty="0">
                <a:solidFill>
                  <a:srgbClr val="CC9900"/>
                </a:solidFill>
                <a:latin typeface="Verdana"/>
                <a:cs typeface="Verdana"/>
              </a:rPr>
              <a:t>Hợp </a:t>
            </a:r>
            <a:r>
              <a:rPr sz="2800" u="heavy" dirty="0">
                <a:solidFill>
                  <a:srgbClr val="CC9900"/>
                </a:solidFill>
                <a:latin typeface="Verdana"/>
                <a:cs typeface="Verdana"/>
              </a:rPr>
              <a:t>đồng </a:t>
            </a:r>
            <a:r>
              <a:rPr sz="2800" dirty="0">
                <a:latin typeface="Verdana"/>
                <a:cs typeface="Verdana"/>
              </a:rPr>
              <a:t>xuất khẩu gạo có đóng dấu  </a:t>
            </a:r>
            <a:r>
              <a:rPr sz="2800" spc="-5" dirty="0">
                <a:latin typeface="Verdana"/>
                <a:cs typeface="Verdana"/>
              </a:rPr>
              <a:t>xác nhận </a:t>
            </a:r>
            <a:r>
              <a:rPr sz="2800" dirty="0">
                <a:latin typeface="Verdana"/>
                <a:cs typeface="Verdana"/>
              </a:rPr>
              <a:t>đã đăng </a:t>
            </a:r>
            <a:r>
              <a:rPr sz="2800" spc="-5" dirty="0">
                <a:latin typeface="Verdana"/>
                <a:cs typeface="Verdana"/>
              </a:rPr>
              <a:t>ký với Hiệp hội lương  thực </a:t>
            </a:r>
            <a:r>
              <a:rPr sz="2800" spc="-10" dirty="0">
                <a:latin typeface="Verdana"/>
                <a:cs typeface="Verdana"/>
              </a:rPr>
              <a:t>Việt</a:t>
            </a:r>
            <a:r>
              <a:rPr sz="2800" spc="-50" dirty="0">
                <a:latin typeface="Verdana"/>
                <a:cs typeface="Verdana"/>
              </a:rPr>
              <a:t> </a:t>
            </a:r>
            <a:r>
              <a:rPr sz="2800" spc="-5" dirty="0">
                <a:latin typeface="Verdana"/>
                <a:cs typeface="Verdana"/>
              </a:rPr>
              <a:t>Nam.</a:t>
            </a:r>
            <a:endParaRPr sz="2800">
              <a:latin typeface="Verdana"/>
              <a:cs typeface="Verdana"/>
            </a:endParaRPr>
          </a:p>
        </p:txBody>
      </p:sp>
      <p:sp>
        <p:nvSpPr>
          <p:cNvPr id="4" name="object 4"/>
          <p:cNvSpPr txBox="1"/>
          <p:nvPr/>
        </p:nvSpPr>
        <p:spPr>
          <a:xfrm>
            <a:off x="1067561" y="1600961"/>
            <a:ext cx="4625340" cy="524510"/>
          </a:xfrm>
          <a:prstGeom prst="rect">
            <a:avLst/>
          </a:prstGeom>
          <a:ln w="19812">
            <a:solidFill>
              <a:srgbClr val="A6A0A0"/>
            </a:solidFill>
          </a:ln>
        </p:spPr>
        <p:txBody>
          <a:bodyPr vert="horz" wrap="square" lIns="0" tIns="33020" rIns="0" bIns="0" rtlCol="0">
            <a:spAutoFit/>
          </a:bodyPr>
          <a:lstStyle/>
          <a:p>
            <a:pPr marL="80645">
              <a:lnSpc>
                <a:spcPct val="100000"/>
              </a:lnSpc>
              <a:spcBef>
                <a:spcPts val="260"/>
              </a:spcBef>
            </a:pPr>
            <a:r>
              <a:rPr sz="2800" b="1" spc="-5" dirty="0">
                <a:solidFill>
                  <a:srgbClr val="0000FF"/>
                </a:solidFill>
                <a:latin typeface="Verdana"/>
                <a:cs typeface="Verdana"/>
              </a:rPr>
              <a:t>Điều kiện thông</a:t>
            </a:r>
            <a:r>
              <a:rPr sz="2800" b="1" spc="25" dirty="0">
                <a:solidFill>
                  <a:srgbClr val="0000FF"/>
                </a:solidFill>
                <a:latin typeface="Verdana"/>
                <a:cs typeface="Verdana"/>
              </a:rPr>
              <a:t> </a:t>
            </a:r>
            <a:r>
              <a:rPr sz="2800" b="1" spc="-5" dirty="0">
                <a:solidFill>
                  <a:srgbClr val="0000FF"/>
                </a:solidFill>
                <a:latin typeface="Verdana"/>
                <a:cs typeface="Verdana"/>
              </a:rPr>
              <a:t>quan</a:t>
            </a:r>
            <a:endParaRPr sz="2800">
              <a:latin typeface="Verdana"/>
              <a:cs typeface="Verdana"/>
            </a:endParaRPr>
          </a:p>
        </p:txBody>
      </p:sp>
      <p:sp>
        <p:nvSpPr>
          <p:cNvPr id="5" name="object 5"/>
          <p:cNvSpPr txBox="1">
            <a:spLocks noGrp="1"/>
          </p:cNvSpPr>
          <p:nvPr>
            <p:ph type="title"/>
          </p:nvPr>
        </p:nvSpPr>
        <p:spPr>
          <a:xfrm>
            <a:off x="2417445" y="424434"/>
            <a:ext cx="4311650" cy="977265"/>
          </a:xfrm>
          <a:prstGeom prst="rect">
            <a:avLst/>
          </a:prstGeom>
        </p:spPr>
        <p:txBody>
          <a:bodyPr vert="horz" wrap="square" lIns="0" tIns="0" rIns="0" bIns="0" rtlCol="0">
            <a:spAutoFit/>
          </a:bodyPr>
          <a:lstStyle/>
          <a:p>
            <a:pPr marL="12700" marR="5080" indent="239395">
              <a:lnSpc>
                <a:spcPct val="100000"/>
              </a:lnSpc>
            </a:pPr>
            <a:r>
              <a:rPr dirty="0">
                <a:solidFill>
                  <a:srgbClr val="000000"/>
                </a:solidFill>
              </a:rPr>
              <a:t>XUẤT </a:t>
            </a:r>
            <a:r>
              <a:rPr spc="5" dirty="0">
                <a:solidFill>
                  <a:srgbClr val="000000"/>
                </a:solidFill>
              </a:rPr>
              <a:t>KHẨU </a:t>
            </a:r>
            <a:r>
              <a:rPr dirty="0">
                <a:solidFill>
                  <a:srgbClr val="000000"/>
                </a:solidFill>
              </a:rPr>
              <a:t>GẠO  VÀ </a:t>
            </a:r>
            <a:r>
              <a:rPr spc="-5" dirty="0">
                <a:solidFill>
                  <a:srgbClr val="000000"/>
                </a:solidFill>
              </a:rPr>
              <a:t>LÚA HÀNG</a:t>
            </a:r>
            <a:r>
              <a:rPr spc="-30" dirty="0">
                <a:solidFill>
                  <a:srgbClr val="000000"/>
                </a:solidFill>
              </a:rPr>
              <a:t> </a:t>
            </a:r>
            <a:r>
              <a:rPr dirty="0">
                <a:solidFill>
                  <a:srgbClr val="000000"/>
                </a:solidFill>
              </a:rPr>
              <a:t>HÓA</a:t>
            </a:r>
          </a:p>
        </p:txBody>
      </p:sp>
      <p:sp>
        <p:nvSpPr>
          <p:cNvPr id="6" name="object 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2091A7A3-A80D-4092-A540-CFDD61FC0B95}" type="datetime1">
              <a:rPr lang="en-US" spc="-5" smtClean="0"/>
              <a:pPr marL="12700">
                <a:lnSpc>
                  <a:spcPts val="1520"/>
                </a:lnSpc>
              </a:pPr>
              <a:t>1/12/2019</a:t>
            </a:fld>
            <a:endParaRPr spc="-5"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27940">
              <a:lnSpc>
                <a:spcPts val="1515"/>
              </a:lnSpc>
            </a:pPr>
            <a:fld id="{81D60167-4931-47E6-BA6A-407CBD079E47}" type="slidenum">
              <a:rPr sz="1400" dirty="0">
                <a:solidFill>
                  <a:srgbClr val="FFFFFF"/>
                </a:solidFill>
                <a:latin typeface="Franklin Gothic Book"/>
                <a:cs typeface="Franklin Gothic Book"/>
              </a:rPr>
              <a:pPr marL="27940">
                <a:lnSpc>
                  <a:spcPts val="1515"/>
                </a:lnSpc>
              </a:pPr>
              <a:t>100</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761" y="1266063"/>
            <a:ext cx="5791200" cy="0"/>
          </a:xfrm>
          <a:custGeom>
            <a:avLst/>
            <a:gdLst/>
            <a:ahLst/>
            <a:cxnLst/>
            <a:rect l="l" t="t" r="r" b="b"/>
            <a:pathLst>
              <a:path w="5791200">
                <a:moveTo>
                  <a:pt x="0" y="0"/>
                </a:moveTo>
                <a:lnTo>
                  <a:pt x="5791199" y="0"/>
                </a:lnTo>
              </a:path>
            </a:pathLst>
          </a:custGeom>
          <a:ln w="38100">
            <a:solidFill>
              <a:srgbClr val="4F4A4A"/>
            </a:solidFill>
          </a:ln>
        </p:spPr>
        <p:txBody>
          <a:bodyPr wrap="square" lIns="0" tIns="0" rIns="0" bIns="0" rtlCol="0"/>
          <a:lstStyle/>
          <a:p>
            <a:endParaRPr/>
          </a:p>
        </p:txBody>
      </p:sp>
      <p:sp>
        <p:nvSpPr>
          <p:cNvPr id="3" name="object 3"/>
          <p:cNvSpPr/>
          <p:nvPr/>
        </p:nvSpPr>
        <p:spPr>
          <a:xfrm>
            <a:off x="1524761" y="610362"/>
            <a:ext cx="5791200" cy="646430"/>
          </a:xfrm>
          <a:custGeom>
            <a:avLst/>
            <a:gdLst/>
            <a:ahLst/>
            <a:cxnLst/>
            <a:rect l="l" t="t" r="r" b="b"/>
            <a:pathLst>
              <a:path w="5791200" h="646430">
                <a:moveTo>
                  <a:pt x="5791199" y="0"/>
                </a:moveTo>
                <a:lnTo>
                  <a:pt x="0" y="0"/>
                </a:lnTo>
                <a:lnTo>
                  <a:pt x="0" y="646176"/>
                </a:lnTo>
              </a:path>
            </a:pathLst>
          </a:custGeom>
          <a:ln w="38100">
            <a:solidFill>
              <a:srgbClr val="4F4A4A"/>
            </a:solidFill>
          </a:ln>
        </p:spPr>
        <p:txBody>
          <a:bodyPr wrap="square" lIns="0" tIns="0" rIns="0" bIns="0" rtlCol="0"/>
          <a:lstStyle/>
          <a:p>
            <a:endParaRPr/>
          </a:p>
        </p:txBody>
      </p:sp>
      <p:sp>
        <p:nvSpPr>
          <p:cNvPr id="4" name="object 4"/>
          <p:cNvSpPr/>
          <p:nvPr/>
        </p:nvSpPr>
        <p:spPr>
          <a:xfrm>
            <a:off x="7315961" y="914400"/>
            <a:ext cx="19050" cy="38100"/>
          </a:xfrm>
          <a:custGeom>
            <a:avLst/>
            <a:gdLst/>
            <a:ahLst/>
            <a:cxnLst/>
            <a:rect l="l" t="t" r="r" b="b"/>
            <a:pathLst>
              <a:path w="19050" h="38100">
                <a:moveTo>
                  <a:pt x="0" y="38100"/>
                </a:moveTo>
                <a:lnTo>
                  <a:pt x="19050" y="38100"/>
                </a:lnTo>
                <a:lnTo>
                  <a:pt x="19050" y="0"/>
                </a:lnTo>
                <a:lnTo>
                  <a:pt x="0" y="0"/>
                </a:lnTo>
                <a:lnTo>
                  <a:pt x="0" y="38100"/>
                </a:lnTo>
                <a:close/>
              </a:path>
            </a:pathLst>
          </a:custGeom>
          <a:solidFill>
            <a:srgbClr val="4F4A4A"/>
          </a:solidFill>
        </p:spPr>
        <p:txBody>
          <a:bodyPr wrap="square" lIns="0" tIns="0" rIns="0" bIns="0" rtlCol="0"/>
          <a:lstStyle/>
          <a:p>
            <a:endParaRPr/>
          </a:p>
        </p:txBody>
      </p:sp>
      <p:sp>
        <p:nvSpPr>
          <p:cNvPr id="5" name="object 5"/>
          <p:cNvSpPr/>
          <p:nvPr/>
        </p:nvSpPr>
        <p:spPr>
          <a:xfrm>
            <a:off x="1524761" y="1266063"/>
            <a:ext cx="5791200" cy="0"/>
          </a:xfrm>
          <a:custGeom>
            <a:avLst/>
            <a:gdLst/>
            <a:ahLst/>
            <a:cxnLst/>
            <a:rect l="l" t="t" r="r" b="b"/>
            <a:pathLst>
              <a:path w="5791200">
                <a:moveTo>
                  <a:pt x="0" y="0"/>
                </a:moveTo>
                <a:lnTo>
                  <a:pt x="5791199" y="0"/>
                </a:lnTo>
              </a:path>
            </a:pathLst>
          </a:custGeom>
          <a:ln w="38100">
            <a:solidFill>
              <a:srgbClr val="4F4A4A"/>
            </a:solidFill>
          </a:ln>
        </p:spPr>
        <p:txBody>
          <a:bodyPr wrap="square" lIns="0" tIns="0" rIns="0" bIns="0" rtlCol="0"/>
          <a:lstStyle/>
          <a:p>
            <a:endParaRPr/>
          </a:p>
        </p:txBody>
      </p:sp>
      <p:sp>
        <p:nvSpPr>
          <p:cNvPr id="6" name="object 6"/>
          <p:cNvSpPr/>
          <p:nvPr/>
        </p:nvSpPr>
        <p:spPr>
          <a:xfrm>
            <a:off x="1524761" y="610362"/>
            <a:ext cx="5791200" cy="646430"/>
          </a:xfrm>
          <a:custGeom>
            <a:avLst/>
            <a:gdLst/>
            <a:ahLst/>
            <a:cxnLst/>
            <a:rect l="l" t="t" r="r" b="b"/>
            <a:pathLst>
              <a:path w="5791200" h="646430">
                <a:moveTo>
                  <a:pt x="5791199" y="0"/>
                </a:moveTo>
                <a:lnTo>
                  <a:pt x="0" y="0"/>
                </a:lnTo>
                <a:lnTo>
                  <a:pt x="0" y="646176"/>
                </a:lnTo>
              </a:path>
            </a:pathLst>
          </a:custGeom>
          <a:ln w="38100">
            <a:solidFill>
              <a:srgbClr val="4F4A4A"/>
            </a:solidFill>
          </a:ln>
        </p:spPr>
        <p:txBody>
          <a:bodyPr wrap="square" lIns="0" tIns="0" rIns="0" bIns="0" rtlCol="0"/>
          <a:lstStyle/>
          <a:p>
            <a:endParaRPr/>
          </a:p>
        </p:txBody>
      </p:sp>
      <p:sp>
        <p:nvSpPr>
          <p:cNvPr id="7" name="object 7"/>
          <p:cNvSpPr/>
          <p:nvPr/>
        </p:nvSpPr>
        <p:spPr>
          <a:xfrm>
            <a:off x="7315961" y="914400"/>
            <a:ext cx="19050" cy="38100"/>
          </a:xfrm>
          <a:custGeom>
            <a:avLst/>
            <a:gdLst/>
            <a:ahLst/>
            <a:cxnLst/>
            <a:rect l="l" t="t" r="r" b="b"/>
            <a:pathLst>
              <a:path w="19050" h="38100">
                <a:moveTo>
                  <a:pt x="0" y="38100"/>
                </a:moveTo>
                <a:lnTo>
                  <a:pt x="19050" y="38100"/>
                </a:lnTo>
                <a:lnTo>
                  <a:pt x="19050" y="0"/>
                </a:lnTo>
                <a:lnTo>
                  <a:pt x="0" y="0"/>
                </a:lnTo>
                <a:lnTo>
                  <a:pt x="0" y="38100"/>
                </a:lnTo>
                <a:close/>
              </a:path>
            </a:pathLst>
          </a:custGeom>
          <a:solidFill>
            <a:srgbClr val="4F4A4A"/>
          </a:solidFill>
        </p:spPr>
        <p:txBody>
          <a:bodyPr wrap="square" lIns="0" tIns="0" rIns="0" bIns="0" rtlCol="0"/>
          <a:lstStyle/>
          <a:p>
            <a:endParaRPr/>
          </a:p>
        </p:txBody>
      </p:sp>
      <p:sp>
        <p:nvSpPr>
          <p:cNvPr id="8" name="object 8"/>
          <p:cNvSpPr/>
          <p:nvPr/>
        </p:nvSpPr>
        <p:spPr>
          <a:xfrm>
            <a:off x="1524761" y="1247013"/>
            <a:ext cx="5791200" cy="38100"/>
          </a:xfrm>
          <a:custGeom>
            <a:avLst/>
            <a:gdLst/>
            <a:ahLst/>
            <a:cxnLst/>
            <a:rect l="l" t="t" r="r" b="b"/>
            <a:pathLst>
              <a:path w="5791200" h="38100">
                <a:moveTo>
                  <a:pt x="0" y="38100"/>
                </a:moveTo>
                <a:lnTo>
                  <a:pt x="5791199" y="38100"/>
                </a:lnTo>
                <a:lnTo>
                  <a:pt x="5791199" y="0"/>
                </a:lnTo>
                <a:lnTo>
                  <a:pt x="0" y="0"/>
                </a:lnTo>
                <a:lnTo>
                  <a:pt x="0" y="38100"/>
                </a:lnTo>
                <a:close/>
              </a:path>
            </a:pathLst>
          </a:custGeom>
          <a:solidFill>
            <a:srgbClr val="4F4A4A"/>
          </a:solidFill>
        </p:spPr>
        <p:txBody>
          <a:bodyPr wrap="square" lIns="0" tIns="0" rIns="0" bIns="0" rtlCol="0"/>
          <a:lstStyle/>
          <a:p>
            <a:endParaRPr/>
          </a:p>
        </p:txBody>
      </p:sp>
      <p:sp>
        <p:nvSpPr>
          <p:cNvPr id="9" name="object 9"/>
          <p:cNvSpPr/>
          <p:nvPr/>
        </p:nvSpPr>
        <p:spPr>
          <a:xfrm>
            <a:off x="1524761" y="610362"/>
            <a:ext cx="5791200" cy="646430"/>
          </a:xfrm>
          <a:custGeom>
            <a:avLst/>
            <a:gdLst/>
            <a:ahLst/>
            <a:cxnLst/>
            <a:rect l="l" t="t" r="r" b="b"/>
            <a:pathLst>
              <a:path w="5791200" h="646430">
                <a:moveTo>
                  <a:pt x="5791199" y="0"/>
                </a:moveTo>
                <a:lnTo>
                  <a:pt x="0" y="0"/>
                </a:lnTo>
                <a:lnTo>
                  <a:pt x="0" y="646176"/>
                </a:lnTo>
              </a:path>
            </a:pathLst>
          </a:custGeom>
          <a:ln w="38100">
            <a:solidFill>
              <a:srgbClr val="4F4A4A"/>
            </a:solidFill>
          </a:ln>
        </p:spPr>
        <p:txBody>
          <a:bodyPr wrap="square" lIns="0" tIns="0" rIns="0" bIns="0" rtlCol="0"/>
          <a:lstStyle/>
          <a:p>
            <a:endParaRPr/>
          </a:p>
        </p:txBody>
      </p:sp>
      <p:sp>
        <p:nvSpPr>
          <p:cNvPr id="10" name="object 10"/>
          <p:cNvSpPr/>
          <p:nvPr/>
        </p:nvSpPr>
        <p:spPr>
          <a:xfrm>
            <a:off x="7315961" y="914400"/>
            <a:ext cx="19050" cy="38100"/>
          </a:xfrm>
          <a:custGeom>
            <a:avLst/>
            <a:gdLst/>
            <a:ahLst/>
            <a:cxnLst/>
            <a:rect l="l" t="t" r="r" b="b"/>
            <a:pathLst>
              <a:path w="19050" h="38100">
                <a:moveTo>
                  <a:pt x="0" y="38100"/>
                </a:moveTo>
                <a:lnTo>
                  <a:pt x="19050" y="38100"/>
                </a:lnTo>
                <a:lnTo>
                  <a:pt x="19050" y="0"/>
                </a:lnTo>
                <a:lnTo>
                  <a:pt x="0" y="0"/>
                </a:lnTo>
                <a:lnTo>
                  <a:pt x="0" y="38100"/>
                </a:lnTo>
                <a:close/>
              </a:path>
            </a:pathLst>
          </a:custGeom>
          <a:solidFill>
            <a:srgbClr val="4F4A4A"/>
          </a:solidFill>
        </p:spPr>
        <p:txBody>
          <a:bodyPr wrap="square" lIns="0" tIns="0" rIns="0" bIns="0" rtlCol="0"/>
          <a:lstStyle/>
          <a:p>
            <a:endParaRPr/>
          </a:p>
        </p:txBody>
      </p:sp>
      <p:sp>
        <p:nvSpPr>
          <p:cNvPr id="11" name="object 11"/>
          <p:cNvSpPr/>
          <p:nvPr/>
        </p:nvSpPr>
        <p:spPr>
          <a:xfrm>
            <a:off x="1524761" y="610362"/>
            <a:ext cx="5791200" cy="646430"/>
          </a:xfrm>
          <a:custGeom>
            <a:avLst/>
            <a:gdLst/>
            <a:ahLst/>
            <a:cxnLst/>
            <a:rect l="l" t="t" r="r" b="b"/>
            <a:pathLst>
              <a:path w="5791200" h="646430">
                <a:moveTo>
                  <a:pt x="0" y="646176"/>
                </a:moveTo>
                <a:lnTo>
                  <a:pt x="5791199" y="646176"/>
                </a:lnTo>
                <a:lnTo>
                  <a:pt x="5791199" y="0"/>
                </a:lnTo>
                <a:lnTo>
                  <a:pt x="0" y="0"/>
                </a:lnTo>
                <a:lnTo>
                  <a:pt x="0" y="646176"/>
                </a:lnTo>
                <a:close/>
              </a:path>
            </a:pathLst>
          </a:custGeom>
          <a:solidFill>
            <a:srgbClr val="CCFFFF"/>
          </a:solidFill>
        </p:spPr>
        <p:txBody>
          <a:bodyPr wrap="square" lIns="0" tIns="0" rIns="0" bIns="0" rtlCol="0"/>
          <a:lstStyle/>
          <a:p>
            <a:endParaRPr/>
          </a:p>
        </p:txBody>
      </p:sp>
      <p:sp>
        <p:nvSpPr>
          <p:cNvPr id="12" name="object 12"/>
          <p:cNvSpPr/>
          <p:nvPr/>
        </p:nvSpPr>
        <p:spPr>
          <a:xfrm>
            <a:off x="1524761" y="610362"/>
            <a:ext cx="5791200" cy="646430"/>
          </a:xfrm>
          <a:custGeom>
            <a:avLst/>
            <a:gdLst/>
            <a:ahLst/>
            <a:cxnLst/>
            <a:rect l="l" t="t" r="r" b="b"/>
            <a:pathLst>
              <a:path w="5791200" h="646430">
                <a:moveTo>
                  <a:pt x="0" y="646176"/>
                </a:moveTo>
                <a:lnTo>
                  <a:pt x="5791199" y="646176"/>
                </a:lnTo>
                <a:lnTo>
                  <a:pt x="5791199" y="0"/>
                </a:lnTo>
                <a:lnTo>
                  <a:pt x="0" y="0"/>
                </a:lnTo>
                <a:lnTo>
                  <a:pt x="0" y="646176"/>
                </a:lnTo>
                <a:close/>
              </a:path>
            </a:pathLst>
          </a:custGeom>
          <a:ln w="38100">
            <a:solidFill>
              <a:srgbClr val="4F4A4A"/>
            </a:solidFill>
          </a:ln>
        </p:spPr>
        <p:txBody>
          <a:bodyPr wrap="square" lIns="0" tIns="0" rIns="0" bIns="0" rtlCol="0"/>
          <a:lstStyle/>
          <a:p>
            <a:endParaRPr/>
          </a:p>
        </p:txBody>
      </p:sp>
      <p:sp>
        <p:nvSpPr>
          <p:cNvPr id="13" name="object 13"/>
          <p:cNvSpPr txBox="1">
            <a:spLocks noGrp="1"/>
          </p:cNvSpPr>
          <p:nvPr>
            <p:ph type="title"/>
          </p:nvPr>
        </p:nvSpPr>
        <p:spPr>
          <a:prstGeom prst="rect">
            <a:avLst/>
          </a:prstGeom>
        </p:spPr>
        <p:txBody>
          <a:bodyPr vert="horz" wrap="square" lIns="0" tIns="397129" rIns="0" bIns="0" rtlCol="0">
            <a:spAutoFit/>
          </a:bodyPr>
          <a:lstStyle/>
          <a:p>
            <a:pPr marL="1315720">
              <a:lnSpc>
                <a:spcPct val="100000"/>
              </a:lnSpc>
            </a:pPr>
            <a:r>
              <a:rPr sz="3600" spc="-5" dirty="0">
                <a:solidFill>
                  <a:srgbClr val="FF0000"/>
                </a:solidFill>
              </a:rPr>
              <a:t>NHẬP KHẨU </a:t>
            </a:r>
            <a:r>
              <a:rPr sz="3600" dirty="0">
                <a:solidFill>
                  <a:srgbClr val="FF0000"/>
                </a:solidFill>
              </a:rPr>
              <a:t>XE </a:t>
            </a:r>
            <a:r>
              <a:rPr sz="3600" spc="-5" dirty="0">
                <a:solidFill>
                  <a:srgbClr val="FF0000"/>
                </a:solidFill>
              </a:rPr>
              <a:t>Ô</a:t>
            </a:r>
            <a:r>
              <a:rPr sz="3600" spc="-60" dirty="0">
                <a:solidFill>
                  <a:srgbClr val="FF0000"/>
                </a:solidFill>
              </a:rPr>
              <a:t> </a:t>
            </a:r>
            <a:r>
              <a:rPr sz="3600" dirty="0">
                <a:solidFill>
                  <a:srgbClr val="FF0000"/>
                </a:solidFill>
              </a:rPr>
              <a:t>TÔ</a:t>
            </a:r>
            <a:endParaRPr sz="3600"/>
          </a:p>
        </p:txBody>
      </p:sp>
      <p:sp>
        <p:nvSpPr>
          <p:cNvPr id="14" name="object 14"/>
          <p:cNvSpPr/>
          <p:nvPr/>
        </p:nvSpPr>
        <p:spPr>
          <a:xfrm>
            <a:off x="804672" y="1600200"/>
            <a:ext cx="7653528" cy="4343400"/>
          </a:xfrm>
          <a:prstGeom prst="rect">
            <a:avLst/>
          </a:prstGeom>
          <a:blipFill>
            <a:blip r:embed="rId2" cstate="print"/>
            <a:stretch>
              <a:fillRect/>
            </a:stretch>
          </a:blipFill>
        </p:spPr>
        <p:txBody>
          <a:bodyPr wrap="square" lIns="0" tIns="0" rIns="0" bIns="0" rtlCol="0"/>
          <a:lstStyle/>
          <a:p>
            <a:endParaRPr/>
          </a:p>
        </p:txBody>
      </p:sp>
      <p:sp>
        <p:nvSpPr>
          <p:cNvPr id="15" name="object 15"/>
          <p:cNvSpPr/>
          <p:nvPr/>
        </p:nvSpPr>
        <p:spPr>
          <a:xfrm>
            <a:off x="1143000" y="1774825"/>
            <a:ext cx="599440" cy="587375"/>
          </a:xfrm>
          <a:custGeom>
            <a:avLst/>
            <a:gdLst/>
            <a:ahLst/>
            <a:cxnLst/>
            <a:rect l="l" t="t" r="r" b="b"/>
            <a:pathLst>
              <a:path w="599439" h="587375">
                <a:moveTo>
                  <a:pt x="587594" y="109854"/>
                </a:moveTo>
                <a:lnTo>
                  <a:pt x="321056" y="109854"/>
                </a:lnTo>
                <a:lnTo>
                  <a:pt x="338343" y="111041"/>
                </a:lnTo>
                <a:lnTo>
                  <a:pt x="354012" y="114585"/>
                </a:lnTo>
                <a:lnTo>
                  <a:pt x="390665" y="138463"/>
                </a:lnTo>
                <a:lnTo>
                  <a:pt x="402971" y="173736"/>
                </a:lnTo>
                <a:lnTo>
                  <a:pt x="401066" y="186114"/>
                </a:lnTo>
                <a:lnTo>
                  <a:pt x="377063" y="225298"/>
                </a:lnTo>
                <a:lnTo>
                  <a:pt x="336295" y="258826"/>
                </a:lnTo>
                <a:lnTo>
                  <a:pt x="304053" y="280304"/>
                </a:lnTo>
                <a:lnTo>
                  <a:pt x="209783" y="338227"/>
                </a:lnTo>
                <a:lnTo>
                  <a:pt x="162935" y="369705"/>
                </a:lnTo>
                <a:lnTo>
                  <a:pt x="123359" y="399366"/>
                </a:lnTo>
                <a:lnTo>
                  <a:pt x="91052" y="427216"/>
                </a:lnTo>
                <a:lnTo>
                  <a:pt x="41821" y="485219"/>
                </a:lnTo>
                <a:lnTo>
                  <a:pt x="22753" y="518223"/>
                </a:lnTo>
                <a:lnTo>
                  <a:pt x="0" y="587375"/>
                </a:lnTo>
                <a:lnTo>
                  <a:pt x="590169" y="587375"/>
                </a:lnTo>
                <a:lnTo>
                  <a:pt x="591297" y="552275"/>
                </a:lnTo>
                <a:lnTo>
                  <a:pt x="593365" y="489255"/>
                </a:lnTo>
                <a:lnTo>
                  <a:pt x="594487" y="456564"/>
                </a:lnTo>
                <a:lnTo>
                  <a:pt x="287274" y="456564"/>
                </a:lnTo>
                <a:lnTo>
                  <a:pt x="300726" y="446230"/>
                </a:lnTo>
                <a:lnTo>
                  <a:pt x="335534" y="421513"/>
                </a:lnTo>
                <a:lnTo>
                  <a:pt x="388790" y="390151"/>
                </a:lnTo>
                <a:lnTo>
                  <a:pt x="416559" y="374650"/>
                </a:lnTo>
                <a:lnTo>
                  <a:pt x="463613" y="346479"/>
                </a:lnTo>
                <a:lnTo>
                  <a:pt x="502856" y="319500"/>
                </a:lnTo>
                <a:lnTo>
                  <a:pt x="534289" y="293711"/>
                </a:lnTo>
                <a:lnTo>
                  <a:pt x="575343" y="244748"/>
                </a:lnTo>
                <a:lnTo>
                  <a:pt x="595969" y="194353"/>
                </a:lnTo>
                <a:lnTo>
                  <a:pt x="599186" y="168275"/>
                </a:lnTo>
                <a:lnTo>
                  <a:pt x="597947" y="144031"/>
                </a:lnTo>
                <a:lnTo>
                  <a:pt x="592518" y="121015"/>
                </a:lnTo>
                <a:lnTo>
                  <a:pt x="587594" y="109854"/>
                </a:lnTo>
                <a:close/>
              </a:path>
              <a:path w="599439" h="587375">
                <a:moveTo>
                  <a:pt x="319405" y="0"/>
                </a:moveTo>
                <a:lnTo>
                  <a:pt x="272276" y="1264"/>
                </a:lnTo>
                <a:lnTo>
                  <a:pt x="230504" y="5064"/>
                </a:lnTo>
                <a:lnTo>
                  <a:pt x="162940" y="20320"/>
                </a:lnTo>
                <a:lnTo>
                  <a:pt x="112204" y="44989"/>
                </a:lnTo>
                <a:lnTo>
                  <a:pt x="73850" y="78612"/>
                </a:lnTo>
                <a:lnTo>
                  <a:pt x="46264" y="124031"/>
                </a:lnTo>
                <a:lnTo>
                  <a:pt x="27851" y="184403"/>
                </a:lnTo>
                <a:lnTo>
                  <a:pt x="224409" y="197358"/>
                </a:lnTo>
                <a:lnTo>
                  <a:pt x="230268" y="174807"/>
                </a:lnTo>
                <a:lnTo>
                  <a:pt x="237950" y="155924"/>
                </a:lnTo>
                <a:lnTo>
                  <a:pt x="271924" y="120731"/>
                </a:lnTo>
                <a:lnTo>
                  <a:pt x="321056" y="109854"/>
                </a:lnTo>
                <a:lnTo>
                  <a:pt x="587594" y="109854"/>
                </a:lnTo>
                <a:lnTo>
                  <a:pt x="582898" y="99212"/>
                </a:lnTo>
                <a:lnTo>
                  <a:pt x="551608" y="59898"/>
                </a:lnTo>
                <a:lnTo>
                  <a:pt x="507222" y="30231"/>
                </a:lnTo>
                <a:lnTo>
                  <a:pt x="448831" y="10876"/>
                </a:lnTo>
                <a:lnTo>
                  <a:pt x="368389" y="1212"/>
                </a:lnTo>
                <a:lnTo>
                  <a:pt x="319405" y="0"/>
                </a:lnTo>
                <a:close/>
              </a:path>
            </a:pathLst>
          </a:custGeom>
          <a:solidFill>
            <a:srgbClr val="FFFF00"/>
          </a:solidFill>
        </p:spPr>
        <p:txBody>
          <a:bodyPr wrap="square" lIns="0" tIns="0" rIns="0" bIns="0" rtlCol="0"/>
          <a:lstStyle/>
          <a:p>
            <a:endParaRPr/>
          </a:p>
        </p:txBody>
      </p:sp>
      <p:sp>
        <p:nvSpPr>
          <p:cNvPr id="16" name="object 16"/>
          <p:cNvSpPr/>
          <p:nvPr/>
        </p:nvSpPr>
        <p:spPr>
          <a:xfrm>
            <a:off x="1143000" y="1774825"/>
            <a:ext cx="599440" cy="587375"/>
          </a:xfrm>
          <a:custGeom>
            <a:avLst/>
            <a:gdLst/>
            <a:ahLst/>
            <a:cxnLst/>
            <a:rect l="l" t="t" r="r" b="b"/>
            <a:pathLst>
              <a:path w="599439" h="587375">
                <a:moveTo>
                  <a:pt x="319405" y="0"/>
                </a:moveTo>
                <a:lnTo>
                  <a:pt x="368389" y="1212"/>
                </a:lnTo>
                <a:lnTo>
                  <a:pt x="411527" y="4841"/>
                </a:lnTo>
                <a:lnTo>
                  <a:pt x="480313" y="19303"/>
                </a:lnTo>
                <a:lnTo>
                  <a:pt x="530987" y="43767"/>
                </a:lnTo>
                <a:lnTo>
                  <a:pt x="569087" y="78612"/>
                </a:lnTo>
                <a:lnTo>
                  <a:pt x="592518" y="121015"/>
                </a:lnTo>
                <a:lnTo>
                  <a:pt x="599186" y="168275"/>
                </a:lnTo>
                <a:lnTo>
                  <a:pt x="595969" y="194353"/>
                </a:lnTo>
                <a:lnTo>
                  <a:pt x="575343" y="244748"/>
                </a:lnTo>
                <a:lnTo>
                  <a:pt x="534289" y="293711"/>
                </a:lnTo>
                <a:lnTo>
                  <a:pt x="502856" y="319500"/>
                </a:lnTo>
                <a:lnTo>
                  <a:pt x="463613" y="346479"/>
                </a:lnTo>
                <a:lnTo>
                  <a:pt x="416559" y="374650"/>
                </a:lnTo>
                <a:lnTo>
                  <a:pt x="388790" y="390151"/>
                </a:lnTo>
                <a:lnTo>
                  <a:pt x="366045" y="403129"/>
                </a:lnTo>
                <a:lnTo>
                  <a:pt x="324867" y="428704"/>
                </a:lnTo>
                <a:lnTo>
                  <a:pt x="287274" y="456564"/>
                </a:lnTo>
                <a:lnTo>
                  <a:pt x="338508" y="456564"/>
                </a:lnTo>
                <a:lnTo>
                  <a:pt x="389725" y="456564"/>
                </a:lnTo>
                <a:lnTo>
                  <a:pt x="440928" y="456564"/>
                </a:lnTo>
                <a:lnTo>
                  <a:pt x="492120" y="456564"/>
                </a:lnTo>
                <a:lnTo>
                  <a:pt x="543305" y="456564"/>
                </a:lnTo>
                <a:lnTo>
                  <a:pt x="594487" y="456564"/>
                </a:lnTo>
                <a:lnTo>
                  <a:pt x="593365" y="489255"/>
                </a:lnTo>
                <a:lnTo>
                  <a:pt x="592280" y="521970"/>
                </a:lnTo>
                <a:lnTo>
                  <a:pt x="591218" y="554684"/>
                </a:lnTo>
                <a:lnTo>
                  <a:pt x="590169" y="587375"/>
                </a:lnTo>
                <a:lnTo>
                  <a:pt x="540988" y="587375"/>
                </a:lnTo>
                <a:lnTo>
                  <a:pt x="0" y="587375"/>
                </a:lnTo>
                <a:lnTo>
                  <a:pt x="8812" y="552275"/>
                </a:lnTo>
                <a:lnTo>
                  <a:pt x="41821" y="485219"/>
                </a:lnTo>
                <a:lnTo>
                  <a:pt x="66014" y="453263"/>
                </a:lnTo>
                <a:lnTo>
                  <a:pt x="123359" y="399366"/>
                </a:lnTo>
                <a:lnTo>
                  <a:pt x="162935" y="369705"/>
                </a:lnTo>
                <a:lnTo>
                  <a:pt x="209783" y="338227"/>
                </a:lnTo>
                <a:lnTo>
                  <a:pt x="263906" y="304926"/>
                </a:lnTo>
                <a:lnTo>
                  <a:pt x="304053" y="280304"/>
                </a:lnTo>
                <a:lnTo>
                  <a:pt x="336295" y="258826"/>
                </a:lnTo>
                <a:lnTo>
                  <a:pt x="377063" y="225298"/>
                </a:lnTo>
                <a:lnTo>
                  <a:pt x="401066" y="186114"/>
                </a:lnTo>
                <a:lnTo>
                  <a:pt x="402971" y="173736"/>
                </a:lnTo>
                <a:lnTo>
                  <a:pt x="401869" y="160994"/>
                </a:lnTo>
                <a:lnTo>
                  <a:pt x="380491" y="128650"/>
                </a:lnTo>
                <a:lnTo>
                  <a:pt x="338343" y="111041"/>
                </a:lnTo>
                <a:lnTo>
                  <a:pt x="321056" y="109854"/>
                </a:lnTo>
                <a:lnTo>
                  <a:pt x="303027" y="111067"/>
                </a:lnTo>
                <a:lnTo>
                  <a:pt x="258825" y="129159"/>
                </a:lnTo>
                <a:lnTo>
                  <a:pt x="230268" y="174807"/>
                </a:lnTo>
                <a:lnTo>
                  <a:pt x="224409" y="197358"/>
                </a:lnTo>
                <a:lnTo>
                  <a:pt x="175265" y="194119"/>
                </a:lnTo>
                <a:lnTo>
                  <a:pt x="126130" y="190881"/>
                </a:lnTo>
                <a:lnTo>
                  <a:pt x="76994" y="187642"/>
                </a:lnTo>
                <a:lnTo>
                  <a:pt x="27851" y="184403"/>
                </a:lnTo>
                <a:lnTo>
                  <a:pt x="46264" y="124031"/>
                </a:lnTo>
                <a:lnTo>
                  <a:pt x="73850" y="78612"/>
                </a:lnTo>
                <a:lnTo>
                  <a:pt x="112204" y="44989"/>
                </a:lnTo>
                <a:lnTo>
                  <a:pt x="162940" y="20320"/>
                </a:lnTo>
                <a:lnTo>
                  <a:pt x="230504" y="5064"/>
                </a:lnTo>
                <a:lnTo>
                  <a:pt x="272276" y="1264"/>
                </a:lnTo>
                <a:lnTo>
                  <a:pt x="319405" y="0"/>
                </a:lnTo>
                <a:close/>
              </a:path>
            </a:pathLst>
          </a:custGeom>
          <a:ln w="38100">
            <a:solidFill>
              <a:srgbClr val="000000"/>
            </a:solidFill>
          </a:ln>
        </p:spPr>
        <p:txBody>
          <a:bodyPr wrap="square" lIns="0" tIns="0" rIns="0" bIns="0" rtlCol="0"/>
          <a:lstStyle/>
          <a:p>
            <a:endParaRPr/>
          </a:p>
        </p:txBody>
      </p:sp>
      <p:sp>
        <p:nvSpPr>
          <p:cNvPr id="17" name="object 1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19" name="object 1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EA3DA47E-12B1-4C31-B49F-D5E4E667F4BD}" type="datetime1">
              <a:rPr lang="en-US" spc="-5" smtClean="0"/>
              <a:pPr marL="12700">
                <a:lnSpc>
                  <a:spcPts val="1520"/>
                </a:lnSpc>
              </a:pPr>
              <a:t>1/12/2019</a:t>
            </a:fld>
            <a:endParaRPr spc="-5" dirty="0"/>
          </a:p>
        </p:txBody>
      </p:sp>
      <p:sp>
        <p:nvSpPr>
          <p:cNvPr id="20" name="object 20"/>
          <p:cNvSpPr txBox="1">
            <a:spLocks noGrp="1"/>
          </p:cNvSpPr>
          <p:nvPr>
            <p:ph type="sldNum" sz="quarter" idx="7"/>
          </p:nvPr>
        </p:nvSpPr>
        <p:spPr>
          <a:prstGeom prst="rect">
            <a:avLst/>
          </a:prstGeom>
        </p:spPr>
        <p:txBody>
          <a:bodyPr vert="horz" wrap="square" lIns="0" tIns="0" rIns="0" bIns="0" rtlCol="0">
            <a:spAutoFit/>
          </a:bodyPr>
          <a:lstStyle/>
          <a:p>
            <a:pPr marL="27940">
              <a:lnSpc>
                <a:spcPts val="1515"/>
              </a:lnSpc>
            </a:pPr>
            <a:fld id="{81D60167-4931-47E6-BA6A-407CBD079E47}" type="slidenum">
              <a:rPr sz="1400" dirty="0">
                <a:solidFill>
                  <a:srgbClr val="FFFFFF"/>
                </a:solidFill>
                <a:latin typeface="Franklin Gothic Book"/>
                <a:cs typeface="Franklin Gothic Book"/>
              </a:rPr>
              <a:pPr marL="27940">
                <a:lnSpc>
                  <a:spcPts val="1515"/>
                </a:lnSpc>
              </a:pPr>
              <a:t>101</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1047877"/>
            <a:ext cx="8150859" cy="3400931"/>
          </a:xfrm>
          <a:prstGeom prst="rect">
            <a:avLst/>
          </a:prstGeom>
        </p:spPr>
        <p:txBody>
          <a:bodyPr vert="horz" wrap="square" lIns="0" tIns="0" rIns="0" bIns="0" rtlCol="0">
            <a:spAutoFit/>
          </a:bodyPr>
          <a:lstStyle/>
          <a:p>
            <a:pPr marL="527685" marR="6350" indent="-514984" algn="just">
              <a:lnSpc>
                <a:spcPct val="100000"/>
              </a:lnSpc>
              <a:spcBef>
                <a:spcPts val="600"/>
              </a:spcBef>
              <a:buClr>
                <a:srgbClr val="D24717"/>
              </a:buClr>
              <a:buSzPct val="83333"/>
              <a:buFont typeface="Wingdings"/>
              <a:buChar char=""/>
              <a:tabLst>
                <a:tab pos="528320" algn="l"/>
              </a:tabLst>
            </a:pPr>
            <a:r>
              <a:rPr sz="2400" spc="-5" smtClean="0">
                <a:latin typeface="Verdana"/>
                <a:cs typeface="Verdana"/>
              </a:rPr>
              <a:t>Thông </a:t>
            </a:r>
            <a:r>
              <a:rPr sz="2400" dirty="0">
                <a:latin typeface="Verdana"/>
                <a:cs typeface="Verdana"/>
              </a:rPr>
              <a:t>tư </a:t>
            </a:r>
            <a:r>
              <a:rPr sz="2400" spc="-35" dirty="0">
                <a:latin typeface="Verdana"/>
                <a:cs typeface="Verdana"/>
              </a:rPr>
              <a:t>20/2014/TT-BTC </a:t>
            </a:r>
            <a:r>
              <a:rPr sz="2400" dirty="0">
                <a:latin typeface="Verdana"/>
                <a:cs typeface="Verdana"/>
              </a:rPr>
              <a:t>ngày </a:t>
            </a:r>
            <a:r>
              <a:rPr sz="2400" spc="-5" dirty="0">
                <a:latin typeface="Verdana"/>
                <a:cs typeface="Verdana"/>
              </a:rPr>
              <a:t>12/02/2014 </a:t>
            </a:r>
            <a:r>
              <a:rPr sz="2400" dirty="0">
                <a:latin typeface="Verdana"/>
                <a:cs typeface="Verdana"/>
              </a:rPr>
              <a:t>của  Bộ Tài chính </a:t>
            </a:r>
            <a:r>
              <a:rPr sz="2400" spc="-5" dirty="0">
                <a:latin typeface="Verdana"/>
                <a:cs typeface="Verdana"/>
              </a:rPr>
              <a:t>Quy </a:t>
            </a:r>
            <a:r>
              <a:rPr sz="2400" dirty="0">
                <a:latin typeface="Verdana"/>
                <a:cs typeface="Verdana"/>
              </a:rPr>
              <a:t>định việc nhập khẩu </a:t>
            </a:r>
            <a:r>
              <a:rPr sz="2400" spc="-15" dirty="0">
                <a:latin typeface="Verdana"/>
                <a:cs typeface="Verdana"/>
              </a:rPr>
              <a:t>xe </a:t>
            </a:r>
            <a:r>
              <a:rPr sz="2400" dirty="0">
                <a:latin typeface="Verdana"/>
                <a:cs typeface="Verdana"/>
              </a:rPr>
              <a:t>ôtô, </a:t>
            </a:r>
            <a:r>
              <a:rPr sz="2400" spc="-20" dirty="0">
                <a:latin typeface="Verdana"/>
                <a:cs typeface="Verdana"/>
              </a:rPr>
              <a:t>xe  </a:t>
            </a:r>
            <a:r>
              <a:rPr sz="2400" dirty="0">
                <a:latin typeface="Verdana"/>
                <a:cs typeface="Verdana"/>
              </a:rPr>
              <a:t>mô </a:t>
            </a:r>
            <a:r>
              <a:rPr sz="2400" spc="5" dirty="0">
                <a:latin typeface="Verdana"/>
                <a:cs typeface="Verdana"/>
              </a:rPr>
              <a:t>tô theo </a:t>
            </a:r>
            <a:r>
              <a:rPr sz="2400" dirty="0">
                <a:latin typeface="Verdana"/>
                <a:cs typeface="Verdana"/>
              </a:rPr>
              <a:t>chế </a:t>
            </a:r>
            <a:r>
              <a:rPr sz="2400" spc="5" dirty="0">
                <a:latin typeface="Verdana"/>
                <a:cs typeface="Verdana"/>
              </a:rPr>
              <a:t>độ </a:t>
            </a:r>
            <a:r>
              <a:rPr sz="2400" dirty="0">
                <a:latin typeface="Verdana"/>
                <a:cs typeface="Verdana"/>
              </a:rPr>
              <a:t>tài sản </a:t>
            </a:r>
            <a:r>
              <a:rPr sz="2400" spc="5" dirty="0">
                <a:latin typeface="Verdana"/>
                <a:cs typeface="Verdana"/>
              </a:rPr>
              <a:t>di </a:t>
            </a:r>
            <a:r>
              <a:rPr sz="2400" dirty="0">
                <a:latin typeface="Verdana"/>
                <a:cs typeface="Verdana"/>
              </a:rPr>
              <a:t>chuyển của công  dân </a:t>
            </a:r>
            <a:r>
              <a:rPr sz="2400" spc="-5" dirty="0">
                <a:latin typeface="Verdana"/>
                <a:cs typeface="Verdana"/>
              </a:rPr>
              <a:t>Việt Nam định cư </a:t>
            </a:r>
            <a:r>
              <a:rPr sz="2400" dirty="0">
                <a:latin typeface="Verdana"/>
                <a:cs typeface="Verdana"/>
              </a:rPr>
              <a:t>ở nước ngoài </a:t>
            </a:r>
            <a:r>
              <a:rPr sz="2400" spc="5" dirty="0">
                <a:latin typeface="Verdana"/>
                <a:cs typeface="Verdana"/>
              </a:rPr>
              <a:t>đã </a:t>
            </a:r>
            <a:r>
              <a:rPr sz="2400" dirty="0">
                <a:latin typeface="Verdana"/>
                <a:cs typeface="Verdana"/>
              </a:rPr>
              <a:t>được </a:t>
            </a:r>
            <a:r>
              <a:rPr sz="2400" spc="-5" dirty="0">
                <a:latin typeface="Verdana"/>
                <a:cs typeface="Verdana"/>
              </a:rPr>
              <a:t>giải  </a:t>
            </a:r>
            <a:r>
              <a:rPr sz="2400" dirty="0">
                <a:latin typeface="Verdana"/>
                <a:cs typeface="Verdana"/>
              </a:rPr>
              <a:t>quyết đăng </a:t>
            </a:r>
            <a:r>
              <a:rPr sz="2400" spc="-5" dirty="0">
                <a:latin typeface="Verdana"/>
                <a:cs typeface="Verdana"/>
              </a:rPr>
              <a:t>ký </a:t>
            </a:r>
            <a:r>
              <a:rPr sz="2400" dirty="0">
                <a:latin typeface="Verdana"/>
                <a:cs typeface="Verdana"/>
              </a:rPr>
              <a:t>thường </a:t>
            </a:r>
            <a:r>
              <a:rPr sz="2400" spc="-5" dirty="0">
                <a:latin typeface="Verdana"/>
                <a:cs typeface="Verdana"/>
              </a:rPr>
              <a:t>trú tại</a:t>
            </a:r>
            <a:r>
              <a:rPr sz="2400" spc="45" dirty="0">
                <a:latin typeface="Verdana"/>
                <a:cs typeface="Verdana"/>
              </a:rPr>
              <a:t> </a:t>
            </a:r>
            <a:r>
              <a:rPr sz="2400" dirty="0">
                <a:latin typeface="Verdana"/>
                <a:cs typeface="Verdana"/>
              </a:rPr>
              <a:t>VN</a:t>
            </a:r>
            <a:endParaRPr sz="2400">
              <a:latin typeface="Verdana"/>
              <a:cs typeface="Verdana"/>
            </a:endParaRPr>
          </a:p>
          <a:p>
            <a:pPr marL="527685" marR="6985" indent="-515620" algn="just">
              <a:lnSpc>
                <a:spcPct val="100000"/>
              </a:lnSpc>
              <a:spcBef>
                <a:spcPts val="575"/>
              </a:spcBef>
            </a:pPr>
            <a:r>
              <a:rPr sz="2400" dirty="0">
                <a:solidFill>
                  <a:srgbClr val="CC9900"/>
                </a:solidFill>
                <a:latin typeface="Wingdings"/>
                <a:cs typeface="Wingdings"/>
              </a:rPr>
              <a:t></a:t>
            </a:r>
            <a:r>
              <a:rPr sz="2400" dirty="0">
                <a:solidFill>
                  <a:srgbClr val="CC9900"/>
                </a:solidFill>
                <a:latin typeface="Times New Roman"/>
                <a:cs typeface="Times New Roman"/>
              </a:rPr>
              <a:t> </a:t>
            </a:r>
            <a:r>
              <a:rPr sz="2400" spc="-5" dirty="0">
                <a:latin typeface="Verdana"/>
                <a:cs typeface="Verdana"/>
              </a:rPr>
              <a:t>Thông </a:t>
            </a:r>
            <a:r>
              <a:rPr sz="2400" spc="5" dirty="0">
                <a:latin typeface="Verdana"/>
                <a:cs typeface="Verdana"/>
              </a:rPr>
              <a:t>tư </a:t>
            </a:r>
            <a:r>
              <a:rPr sz="2400" spc="-30" dirty="0">
                <a:latin typeface="Verdana"/>
                <a:cs typeface="Verdana"/>
              </a:rPr>
              <a:t>143/2015/TT-BTC </a:t>
            </a:r>
            <a:r>
              <a:rPr sz="2400" dirty="0">
                <a:latin typeface="Verdana"/>
                <a:cs typeface="Verdana"/>
              </a:rPr>
              <a:t>ngày </a:t>
            </a:r>
            <a:r>
              <a:rPr sz="2400" spc="-5" dirty="0">
                <a:latin typeface="Verdana"/>
                <a:cs typeface="Verdana"/>
              </a:rPr>
              <a:t>11.09.2015 </a:t>
            </a:r>
            <a:r>
              <a:rPr sz="2400" dirty="0">
                <a:latin typeface="Verdana"/>
                <a:cs typeface="Verdana"/>
              </a:rPr>
              <a:t>của  Bộ Tài </a:t>
            </a:r>
            <a:r>
              <a:rPr sz="2400" spc="-5" dirty="0">
                <a:latin typeface="Verdana"/>
                <a:cs typeface="Verdana"/>
              </a:rPr>
              <a:t>Chính </a:t>
            </a:r>
            <a:r>
              <a:rPr sz="2400" dirty="0">
                <a:latin typeface="Verdana"/>
                <a:cs typeface="Verdana"/>
              </a:rPr>
              <a:t>quy định </a:t>
            </a:r>
            <a:r>
              <a:rPr sz="2400" spc="-25" dirty="0">
                <a:latin typeface="Verdana"/>
                <a:cs typeface="Verdana"/>
              </a:rPr>
              <a:t>TTHQ </a:t>
            </a:r>
            <a:r>
              <a:rPr sz="2400" spc="-5" dirty="0">
                <a:latin typeface="Verdana"/>
                <a:cs typeface="Verdana"/>
              </a:rPr>
              <a:t>và </a:t>
            </a:r>
            <a:r>
              <a:rPr sz="2400" dirty="0">
                <a:latin typeface="Verdana"/>
                <a:cs typeface="Verdana"/>
              </a:rPr>
              <a:t>quản lý </a:t>
            </a:r>
            <a:r>
              <a:rPr sz="2400" spc="-15" dirty="0">
                <a:latin typeface="Verdana"/>
                <a:cs typeface="Verdana"/>
              </a:rPr>
              <a:t>xe </a:t>
            </a:r>
            <a:r>
              <a:rPr sz="2400" dirty="0">
                <a:latin typeface="Verdana"/>
                <a:cs typeface="Verdana"/>
              </a:rPr>
              <a:t>ô </a:t>
            </a:r>
            <a:r>
              <a:rPr sz="2400" spc="5" dirty="0">
                <a:latin typeface="Verdana"/>
                <a:cs typeface="Verdana"/>
              </a:rPr>
              <a:t>tô,  </a:t>
            </a:r>
            <a:r>
              <a:rPr sz="2400" spc="-15" dirty="0">
                <a:latin typeface="Verdana"/>
                <a:cs typeface="Verdana"/>
              </a:rPr>
              <a:t>xe </a:t>
            </a:r>
            <a:r>
              <a:rPr sz="2400" dirty="0">
                <a:latin typeface="Verdana"/>
                <a:cs typeface="Verdana"/>
              </a:rPr>
              <a:t>gắn máy của các đối tượng được phép nhập  khẩu, tạm NK </a:t>
            </a:r>
            <a:r>
              <a:rPr sz="2400" spc="-5" dirty="0">
                <a:latin typeface="Verdana"/>
                <a:cs typeface="Verdana"/>
              </a:rPr>
              <a:t>không </a:t>
            </a:r>
            <a:r>
              <a:rPr sz="2400" dirty="0">
                <a:latin typeface="Verdana"/>
                <a:cs typeface="Verdana"/>
              </a:rPr>
              <a:t>nhằm mục </a:t>
            </a:r>
            <a:r>
              <a:rPr sz="2400" spc="-5" dirty="0">
                <a:latin typeface="Verdana"/>
                <a:cs typeface="Verdana"/>
              </a:rPr>
              <a:t>đích </a:t>
            </a:r>
            <a:r>
              <a:rPr sz="2400" dirty="0">
                <a:latin typeface="Verdana"/>
                <a:cs typeface="Verdana"/>
              </a:rPr>
              <a:t>thương</a:t>
            </a:r>
            <a:r>
              <a:rPr sz="2400" spc="100" dirty="0">
                <a:latin typeface="Verdana"/>
                <a:cs typeface="Verdana"/>
              </a:rPr>
              <a:t> </a:t>
            </a:r>
            <a:r>
              <a:rPr sz="2400" dirty="0">
                <a:latin typeface="Verdana"/>
                <a:cs typeface="Verdana"/>
              </a:rPr>
              <a:t>mại</a:t>
            </a:r>
            <a:endParaRPr sz="2400">
              <a:latin typeface="Verdana"/>
              <a:cs typeface="Verdana"/>
            </a:endParaRPr>
          </a:p>
        </p:txBody>
      </p:sp>
      <p:sp>
        <p:nvSpPr>
          <p:cNvPr id="3" name="object 3"/>
          <p:cNvSpPr txBox="1">
            <a:spLocks noGrp="1"/>
          </p:cNvSpPr>
          <p:nvPr>
            <p:ph type="title"/>
          </p:nvPr>
        </p:nvSpPr>
        <p:spPr>
          <a:prstGeom prst="rect">
            <a:avLst/>
          </a:prstGeom>
        </p:spPr>
        <p:txBody>
          <a:bodyPr vert="horz" wrap="square" lIns="0" tIns="194437" rIns="0" bIns="0" rtlCol="0">
            <a:spAutoFit/>
          </a:bodyPr>
          <a:lstStyle/>
          <a:p>
            <a:pPr marL="1355725">
              <a:lnSpc>
                <a:spcPct val="100000"/>
              </a:lnSpc>
            </a:pPr>
            <a:r>
              <a:rPr dirty="0">
                <a:solidFill>
                  <a:srgbClr val="FF0000"/>
                </a:solidFill>
              </a:rPr>
              <a:t>NHẬP KHẨU ÔTÔ</a:t>
            </a:r>
            <a:r>
              <a:rPr spc="-65" dirty="0">
                <a:solidFill>
                  <a:srgbClr val="FF0000"/>
                </a:solidFill>
              </a:rPr>
              <a:t> </a:t>
            </a:r>
            <a:r>
              <a:rPr dirty="0">
                <a:solidFill>
                  <a:srgbClr val="FF0000"/>
                </a:solidFill>
              </a:rPr>
              <a:t>(đqsd)</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097E2EED-831D-4498-829E-DE8C3AFB1A2A}"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7940">
              <a:lnSpc>
                <a:spcPts val="1515"/>
              </a:lnSpc>
            </a:pPr>
            <a:fld id="{81D60167-4931-47E6-BA6A-407CBD079E47}" type="slidenum">
              <a:rPr sz="1400" dirty="0">
                <a:solidFill>
                  <a:srgbClr val="FFFFFF"/>
                </a:solidFill>
                <a:latin typeface="Franklin Gothic Book"/>
                <a:cs typeface="Franklin Gothic Book"/>
              </a:rPr>
              <a:pPr marL="27940">
                <a:lnSpc>
                  <a:spcPts val="1515"/>
                </a:lnSpc>
              </a:pPr>
              <a:t>102</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491741"/>
            <a:ext cx="8150225" cy="4439285"/>
          </a:xfrm>
          <a:prstGeom prst="rect">
            <a:avLst/>
          </a:prstGeom>
        </p:spPr>
        <p:txBody>
          <a:bodyPr vert="horz" wrap="square" lIns="0" tIns="0" rIns="0" bIns="0" rtlCol="0">
            <a:spAutoFit/>
          </a:bodyPr>
          <a:lstStyle/>
          <a:p>
            <a:pPr marL="527685" indent="-514984">
              <a:lnSpc>
                <a:spcPct val="100000"/>
              </a:lnSpc>
              <a:buClr>
                <a:srgbClr val="CC9900"/>
              </a:buClr>
              <a:buAutoNum type="arabicPeriod"/>
              <a:tabLst>
                <a:tab pos="528320" algn="l"/>
                <a:tab pos="1875155" algn="l"/>
                <a:tab pos="2748280" algn="l"/>
                <a:tab pos="3413125" algn="l"/>
                <a:tab pos="4734560" algn="l"/>
                <a:tab pos="5861050" algn="l"/>
                <a:tab pos="6760209" algn="l"/>
                <a:tab pos="7348855" algn="l"/>
              </a:tabLst>
            </a:pPr>
            <a:r>
              <a:rPr sz="2800" spc="-5" dirty="0">
                <a:latin typeface="Verdana"/>
                <a:cs typeface="Verdana"/>
              </a:rPr>
              <a:t>Khô</a:t>
            </a:r>
            <a:r>
              <a:rPr sz="2800" spc="0" dirty="0">
                <a:latin typeface="Verdana"/>
                <a:cs typeface="Verdana"/>
              </a:rPr>
              <a:t>n</a:t>
            </a:r>
            <a:r>
              <a:rPr sz="2800" spc="-5" dirty="0">
                <a:latin typeface="Verdana"/>
                <a:cs typeface="Verdana"/>
              </a:rPr>
              <a:t>g</a:t>
            </a:r>
            <a:r>
              <a:rPr sz="2800" dirty="0">
                <a:latin typeface="Verdana"/>
                <a:cs typeface="Verdana"/>
              </a:rPr>
              <a:t>	q</a:t>
            </a:r>
            <a:r>
              <a:rPr sz="2800" spc="-5" dirty="0">
                <a:latin typeface="Verdana"/>
                <a:cs typeface="Verdana"/>
              </a:rPr>
              <a:t>uá</a:t>
            </a:r>
            <a:r>
              <a:rPr sz="2800" dirty="0">
                <a:latin typeface="Verdana"/>
                <a:cs typeface="Verdana"/>
              </a:rPr>
              <a:t>	</a:t>
            </a:r>
            <a:r>
              <a:rPr sz="2800" spc="-10" dirty="0">
                <a:latin typeface="Verdana"/>
                <a:cs typeface="Verdana"/>
              </a:rPr>
              <a:t>0</a:t>
            </a:r>
            <a:r>
              <a:rPr sz="2800" spc="-5" dirty="0">
                <a:latin typeface="Verdana"/>
                <a:cs typeface="Verdana"/>
              </a:rPr>
              <a:t>5</a:t>
            </a:r>
            <a:r>
              <a:rPr sz="2800" dirty="0">
                <a:latin typeface="Verdana"/>
                <a:cs typeface="Verdana"/>
              </a:rPr>
              <a:t>	</a:t>
            </a:r>
            <a:r>
              <a:rPr sz="2800" spc="-5" dirty="0">
                <a:latin typeface="Verdana"/>
                <a:cs typeface="Verdana"/>
              </a:rPr>
              <a:t>(</a:t>
            </a:r>
            <a:r>
              <a:rPr sz="2800" dirty="0">
                <a:latin typeface="Verdana"/>
                <a:cs typeface="Verdana"/>
              </a:rPr>
              <a:t>n</a:t>
            </a:r>
            <a:r>
              <a:rPr sz="2800" spc="-5" dirty="0">
                <a:latin typeface="Verdana"/>
                <a:cs typeface="Verdana"/>
              </a:rPr>
              <a:t>ăm)</a:t>
            </a:r>
            <a:r>
              <a:rPr sz="2800" dirty="0">
                <a:latin typeface="Verdana"/>
                <a:cs typeface="Verdana"/>
              </a:rPr>
              <a:t>	</a:t>
            </a:r>
            <a:r>
              <a:rPr sz="2800" spc="-5" dirty="0">
                <a:latin typeface="Verdana"/>
                <a:cs typeface="Verdana"/>
              </a:rPr>
              <a:t>nă</a:t>
            </a:r>
            <a:r>
              <a:rPr sz="2800" dirty="0">
                <a:latin typeface="Verdana"/>
                <a:cs typeface="Verdana"/>
              </a:rPr>
              <a:t>m</a:t>
            </a:r>
            <a:r>
              <a:rPr sz="2800" spc="-5" dirty="0">
                <a:latin typeface="Verdana"/>
                <a:cs typeface="Verdana"/>
              </a:rPr>
              <a:t>,</a:t>
            </a:r>
            <a:r>
              <a:rPr sz="2800" dirty="0">
                <a:latin typeface="Verdana"/>
                <a:cs typeface="Verdana"/>
              </a:rPr>
              <a:t>	</a:t>
            </a:r>
            <a:r>
              <a:rPr sz="2800" spc="-10" dirty="0">
                <a:latin typeface="Verdana"/>
                <a:cs typeface="Verdana"/>
              </a:rPr>
              <a:t>t</a:t>
            </a:r>
            <a:r>
              <a:rPr sz="2800" spc="-5" dirty="0">
                <a:latin typeface="Verdana"/>
                <a:cs typeface="Verdana"/>
              </a:rPr>
              <a:t>í</a:t>
            </a:r>
            <a:r>
              <a:rPr sz="2800" dirty="0">
                <a:latin typeface="Verdana"/>
                <a:cs typeface="Verdana"/>
              </a:rPr>
              <a:t>n</a:t>
            </a:r>
            <a:r>
              <a:rPr sz="2800" spc="-5" dirty="0">
                <a:latin typeface="Verdana"/>
                <a:cs typeface="Verdana"/>
              </a:rPr>
              <a:t>h</a:t>
            </a:r>
            <a:r>
              <a:rPr sz="2800" dirty="0">
                <a:latin typeface="Verdana"/>
                <a:cs typeface="Verdana"/>
              </a:rPr>
              <a:t>	</a:t>
            </a:r>
            <a:r>
              <a:rPr sz="2800" spc="-5" dirty="0">
                <a:latin typeface="Verdana"/>
                <a:cs typeface="Verdana"/>
              </a:rPr>
              <a:t>từ</a:t>
            </a:r>
            <a:r>
              <a:rPr sz="2800" dirty="0">
                <a:latin typeface="Verdana"/>
                <a:cs typeface="Verdana"/>
              </a:rPr>
              <a:t>	</a:t>
            </a:r>
            <a:r>
              <a:rPr sz="2800" spc="-5" dirty="0">
                <a:latin typeface="Verdana"/>
                <a:cs typeface="Verdana"/>
              </a:rPr>
              <a:t>n</a:t>
            </a:r>
            <a:r>
              <a:rPr sz="2800" spc="0" dirty="0">
                <a:latin typeface="Verdana"/>
                <a:cs typeface="Verdana"/>
              </a:rPr>
              <a:t>ă</a:t>
            </a:r>
            <a:r>
              <a:rPr sz="2800" spc="-5" dirty="0">
                <a:latin typeface="Verdana"/>
                <a:cs typeface="Verdana"/>
              </a:rPr>
              <a:t>m</a:t>
            </a:r>
            <a:endParaRPr sz="2800">
              <a:latin typeface="Verdana"/>
              <a:cs typeface="Verdana"/>
            </a:endParaRPr>
          </a:p>
          <a:p>
            <a:pPr marL="527685">
              <a:lnSpc>
                <a:spcPct val="100000"/>
              </a:lnSpc>
            </a:pPr>
            <a:r>
              <a:rPr sz="2800" spc="-5" dirty="0">
                <a:latin typeface="Verdana"/>
                <a:cs typeface="Verdana"/>
              </a:rPr>
              <a:t>sản xuất đến năm nhập</a:t>
            </a:r>
            <a:r>
              <a:rPr sz="2800" spc="85" dirty="0">
                <a:latin typeface="Verdana"/>
                <a:cs typeface="Verdana"/>
              </a:rPr>
              <a:t> </a:t>
            </a:r>
            <a:r>
              <a:rPr sz="2800" spc="-10" dirty="0">
                <a:latin typeface="Verdana"/>
                <a:cs typeface="Verdana"/>
              </a:rPr>
              <a:t>khẩu;</a:t>
            </a:r>
            <a:endParaRPr sz="2800">
              <a:latin typeface="Verdana"/>
              <a:cs typeface="Verdana"/>
            </a:endParaRPr>
          </a:p>
          <a:p>
            <a:pPr marL="527685" marR="5080" indent="-514984" algn="just">
              <a:lnSpc>
                <a:spcPct val="100000"/>
              </a:lnSpc>
              <a:spcBef>
                <a:spcPts val="675"/>
              </a:spcBef>
              <a:buClr>
                <a:srgbClr val="CC9900"/>
              </a:buClr>
              <a:buAutoNum type="arabicPeriod" startAt="2"/>
              <a:tabLst>
                <a:tab pos="528320" algn="l"/>
              </a:tabLst>
            </a:pPr>
            <a:r>
              <a:rPr sz="2800" spc="-5" dirty="0">
                <a:latin typeface="Verdana"/>
                <a:cs typeface="Verdana"/>
              </a:rPr>
              <a:t>Đã </a:t>
            </a:r>
            <a:r>
              <a:rPr sz="2800" dirty="0">
                <a:latin typeface="Verdana"/>
                <a:cs typeface="Verdana"/>
              </a:rPr>
              <a:t>đăng </a:t>
            </a:r>
            <a:r>
              <a:rPr sz="2800" spc="5" dirty="0">
                <a:latin typeface="Verdana"/>
                <a:cs typeface="Verdana"/>
              </a:rPr>
              <a:t>ký </a:t>
            </a:r>
            <a:r>
              <a:rPr sz="2800" spc="-5" dirty="0">
                <a:latin typeface="Verdana"/>
                <a:cs typeface="Verdana"/>
              </a:rPr>
              <a:t>lưu hành ở nước </a:t>
            </a:r>
            <a:r>
              <a:rPr sz="2800" dirty="0">
                <a:latin typeface="Verdana"/>
                <a:cs typeface="Verdana"/>
              </a:rPr>
              <a:t>ngoài </a:t>
            </a:r>
            <a:r>
              <a:rPr sz="2800" spc="-10" dirty="0">
                <a:latin typeface="Verdana"/>
                <a:cs typeface="Verdana"/>
              </a:rPr>
              <a:t>ít </a:t>
            </a:r>
            <a:r>
              <a:rPr sz="2800" spc="-5" dirty="0">
                <a:latin typeface="Verdana"/>
                <a:cs typeface="Verdana"/>
              </a:rPr>
              <a:t>nhất  </a:t>
            </a:r>
            <a:r>
              <a:rPr sz="2800" spc="-10" dirty="0">
                <a:latin typeface="Verdana"/>
                <a:cs typeface="Verdana"/>
              </a:rPr>
              <a:t>là </a:t>
            </a:r>
            <a:r>
              <a:rPr sz="2800" spc="-5" dirty="0">
                <a:latin typeface="Verdana"/>
                <a:cs typeface="Verdana"/>
              </a:rPr>
              <a:t>06 </a:t>
            </a:r>
            <a:r>
              <a:rPr sz="2800" dirty="0">
                <a:latin typeface="Verdana"/>
                <a:cs typeface="Verdana"/>
              </a:rPr>
              <a:t>(sáu) </a:t>
            </a:r>
            <a:r>
              <a:rPr sz="2800" spc="-5" dirty="0">
                <a:latin typeface="Verdana"/>
                <a:cs typeface="Verdana"/>
              </a:rPr>
              <a:t>tháng </a:t>
            </a:r>
            <a:r>
              <a:rPr sz="2800" spc="5" dirty="0">
                <a:latin typeface="Verdana"/>
                <a:cs typeface="Verdana"/>
              </a:rPr>
              <a:t>và </a:t>
            </a:r>
            <a:r>
              <a:rPr sz="2800" dirty="0">
                <a:latin typeface="Verdana"/>
                <a:cs typeface="Verdana"/>
              </a:rPr>
              <a:t>đã chạy được một  quãng đường </a:t>
            </a:r>
            <a:r>
              <a:rPr sz="2800" spc="-5" dirty="0">
                <a:latin typeface="Verdana"/>
                <a:cs typeface="Verdana"/>
              </a:rPr>
              <a:t>tối thiểu là 10.000 km </a:t>
            </a:r>
            <a:r>
              <a:rPr sz="2800" dirty="0">
                <a:latin typeface="Verdana"/>
                <a:cs typeface="Verdana"/>
              </a:rPr>
              <a:t>đến  </a:t>
            </a:r>
            <a:r>
              <a:rPr sz="2800" spc="-10" dirty="0">
                <a:latin typeface="Verdana"/>
                <a:cs typeface="Verdana"/>
              </a:rPr>
              <a:t>thời </a:t>
            </a:r>
            <a:r>
              <a:rPr sz="2800" spc="-5" dirty="0">
                <a:latin typeface="Verdana"/>
                <a:cs typeface="Verdana"/>
              </a:rPr>
              <a:t>điểm ô tô về đến </a:t>
            </a:r>
            <a:r>
              <a:rPr sz="2800" spc="-10" dirty="0">
                <a:latin typeface="Verdana"/>
                <a:cs typeface="Verdana"/>
              </a:rPr>
              <a:t>cảng Việt</a:t>
            </a:r>
            <a:r>
              <a:rPr sz="2800" spc="135" dirty="0">
                <a:latin typeface="Verdana"/>
                <a:cs typeface="Verdana"/>
              </a:rPr>
              <a:t> </a:t>
            </a:r>
            <a:r>
              <a:rPr sz="2800" spc="-10" dirty="0">
                <a:latin typeface="Verdana"/>
                <a:cs typeface="Verdana"/>
              </a:rPr>
              <a:t>Nam;</a:t>
            </a:r>
            <a:endParaRPr sz="2800">
              <a:latin typeface="Verdana"/>
              <a:cs typeface="Verdana"/>
            </a:endParaRPr>
          </a:p>
          <a:p>
            <a:pPr marL="527685" marR="6350" indent="-514984" algn="just">
              <a:lnSpc>
                <a:spcPct val="100000"/>
              </a:lnSpc>
              <a:spcBef>
                <a:spcPts val="670"/>
              </a:spcBef>
              <a:buClr>
                <a:srgbClr val="CC9900"/>
              </a:buClr>
              <a:buAutoNum type="arabicPeriod" startAt="2"/>
              <a:tabLst>
                <a:tab pos="528320" algn="l"/>
              </a:tabLst>
            </a:pPr>
            <a:r>
              <a:rPr sz="2800" spc="-5" dirty="0">
                <a:latin typeface="Verdana"/>
                <a:cs typeface="Verdana"/>
              </a:rPr>
              <a:t>Ô tô chỉ </a:t>
            </a:r>
            <a:r>
              <a:rPr sz="2800" dirty="0">
                <a:latin typeface="Verdana"/>
                <a:cs typeface="Verdana"/>
              </a:rPr>
              <a:t>được </a:t>
            </a:r>
            <a:r>
              <a:rPr sz="2800" spc="-5" dirty="0">
                <a:latin typeface="Verdana"/>
                <a:cs typeface="Verdana"/>
              </a:rPr>
              <a:t>nhập </a:t>
            </a:r>
            <a:r>
              <a:rPr sz="2800" dirty="0">
                <a:latin typeface="Verdana"/>
                <a:cs typeface="Verdana"/>
              </a:rPr>
              <a:t>khẩu </a:t>
            </a:r>
            <a:r>
              <a:rPr sz="2800" spc="-5" dirty="0">
                <a:latin typeface="Verdana"/>
                <a:cs typeface="Verdana"/>
              </a:rPr>
              <a:t>về Việt Nam qua  các </a:t>
            </a:r>
            <a:r>
              <a:rPr sz="2800" dirty="0">
                <a:latin typeface="Verdana"/>
                <a:cs typeface="Verdana"/>
              </a:rPr>
              <a:t>cửa khẩu cảng </a:t>
            </a:r>
            <a:r>
              <a:rPr sz="2800" spc="-5" dirty="0">
                <a:latin typeface="Verdana"/>
                <a:cs typeface="Verdana"/>
              </a:rPr>
              <a:t>biển quốc tế: </a:t>
            </a:r>
            <a:r>
              <a:rPr sz="2800" spc="-10" dirty="0">
                <a:latin typeface="Verdana"/>
                <a:cs typeface="Verdana"/>
              </a:rPr>
              <a:t>Cái </a:t>
            </a:r>
            <a:r>
              <a:rPr sz="2800" dirty="0">
                <a:latin typeface="Verdana"/>
                <a:cs typeface="Verdana"/>
              </a:rPr>
              <a:t>Lân  </a:t>
            </a:r>
            <a:r>
              <a:rPr sz="2800" spc="-5" dirty="0">
                <a:latin typeface="Verdana"/>
                <a:cs typeface="Verdana"/>
              </a:rPr>
              <a:t>Quảng </a:t>
            </a:r>
            <a:r>
              <a:rPr sz="2800" spc="-10" dirty="0">
                <a:latin typeface="Verdana"/>
                <a:cs typeface="Verdana"/>
              </a:rPr>
              <a:t>Ninh, </a:t>
            </a:r>
            <a:r>
              <a:rPr sz="2800" spc="-5" dirty="0">
                <a:latin typeface="Verdana"/>
                <a:cs typeface="Verdana"/>
              </a:rPr>
              <a:t>Hải Phòng, Đà </a:t>
            </a:r>
            <a:r>
              <a:rPr sz="2800" dirty="0">
                <a:latin typeface="Verdana"/>
                <a:cs typeface="Verdana"/>
              </a:rPr>
              <a:t>Nẵng, thành  </a:t>
            </a:r>
            <a:r>
              <a:rPr sz="2800" spc="-5" dirty="0">
                <a:latin typeface="Verdana"/>
                <a:cs typeface="Verdana"/>
              </a:rPr>
              <a:t>phố Hồ </a:t>
            </a:r>
            <a:r>
              <a:rPr sz="2800" spc="-10" dirty="0">
                <a:latin typeface="Verdana"/>
                <a:cs typeface="Verdana"/>
              </a:rPr>
              <a:t>Chí Minh </a:t>
            </a:r>
            <a:r>
              <a:rPr sz="2800" spc="-5" dirty="0">
                <a:latin typeface="Verdana"/>
                <a:cs typeface="Verdana"/>
              </a:rPr>
              <a:t>và </a:t>
            </a:r>
            <a:r>
              <a:rPr sz="2800" dirty="0">
                <a:latin typeface="Verdana"/>
                <a:cs typeface="Verdana"/>
              </a:rPr>
              <a:t>Bà </a:t>
            </a:r>
            <a:r>
              <a:rPr sz="2800" spc="-5" dirty="0">
                <a:latin typeface="Verdana"/>
                <a:cs typeface="Verdana"/>
              </a:rPr>
              <a:t>Rịa </a:t>
            </a:r>
            <a:r>
              <a:rPr sz="2800" spc="-10" dirty="0">
                <a:latin typeface="Verdana"/>
                <a:cs typeface="Verdana"/>
              </a:rPr>
              <a:t>Vũng</a:t>
            </a:r>
            <a:r>
              <a:rPr sz="2800" spc="135" dirty="0">
                <a:latin typeface="Verdana"/>
                <a:cs typeface="Verdana"/>
              </a:rPr>
              <a:t> </a:t>
            </a:r>
            <a:r>
              <a:rPr sz="2800" spc="-5" dirty="0">
                <a:latin typeface="Verdana"/>
                <a:cs typeface="Verdana"/>
              </a:rPr>
              <a:t>Tàu.</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397637" rIns="0" bIns="0" rtlCol="0">
            <a:spAutoFit/>
          </a:bodyPr>
          <a:lstStyle/>
          <a:p>
            <a:pPr marL="1207770">
              <a:lnSpc>
                <a:spcPct val="100000"/>
              </a:lnSpc>
            </a:pPr>
            <a:r>
              <a:rPr dirty="0">
                <a:solidFill>
                  <a:srgbClr val="FF0000"/>
                </a:solidFill>
              </a:rPr>
              <a:t>ĐIỀU KIỆN NK ÔTÔ</a:t>
            </a:r>
            <a:r>
              <a:rPr spc="-45" dirty="0">
                <a:solidFill>
                  <a:srgbClr val="FF0000"/>
                </a:solidFill>
              </a:rPr>
              <a:t> </a:t>
            </a:r>
            <a:r>
              <a:rPr dirty="0">
                <a:solidFill>
                  <a:srgbClr val="FF0000"/>
                </a:solidFill>
              </a:rPr>
              <a:t>(đqsd)</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7DF3F5AD-9AEC-4B2E-A459-6713362C7CF0}"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7940">
              <a:lnSpc>
                <a:spcPts val="1515"/>
              </a:lnSpc>
            </a:pPr>
            <a:fld id="{81D60167-4931-47E6-BA6A-407CBD079E47}" type="slidenum">
              <a:rPr sz="1400" dirty="0">
                <a:solidFill>
                  <a:srgbClr val="FFFFFF"/>
                </a:solidFill>
                <a:latin typeface="Franklin Gothic Book"/>
                <a:cs typeface="Franklin Gothic Book"/>
              </a:rPr>
              <a:pPr marL="27940">
                <a:lnSpc>
                  <a:spcPts val="1515"/>
                </a:lnSpc>
              </a:pPr>
              <a:t>103</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339341"/>
            <a:ext cx="8378825" cy="4573270"/>
          </a:xfrm>
          <a:prstGeom prst="rect">
            <a:avLst/>
          </a:prstGeom>
        </p:spPr>
        <p:txBody>
          <a:bodyPr vert="horz" wrap="square" lIns="0" tIns="0" rIns="0" bIns="0" rtlCol="0">
            <a:spAutoFit/>
          </a:bodyPr>
          <a:lstStyle/>
          <a:p>
            <a:pPr marL="927100">
              <a:lnSpc>
                <a:spcPct val="100000"/>
              </a:lnSpc>
            </a:pPr>
            <a:r>
              <a:rPr sz="2800" b="1" spc="-10" dirty="0">
                <a:solidFill>
                  <a:srgbClr val="0000FF"/>
                </a:solidFill>
                <a:latin typeface="Verdana"/>
                <a:cs typeface="Verdana"/>
              </a:rPr>
              <a:t>HỒ </a:t>
            </a:r>
            <a:r>
              <a:rPr sz="2800" b="1" spc="-5" dirty="0">
                <a:solidFill>
                  <a:srgbClr val="0000FF"/>
                </a:solidFill>
                <a:latin typeface="Verdana"/>
                <a:cs typeface="Verdana"/>
              </a:rPr>
              <a:t>SƠ HẢI</a:t>
            </a:r>
            <a:r>
              <a:rPr sz="2800" b="1" spc="-25" dirty="0">
                <a:solidFill>
                  <a:srgbClr val="0000FF"/>
                </a:solidFill>
                <a:latin typeface="Verdana"/>
                <a:cs typeface="Verdana"/>
              </a:rPr>
              <a:t> </a:t>
            </a:r>
            <a:r>
              <a:rPr sz="2800" b="1" spc="-10" dirty="0">
                <a:solidFill>
                  <a:srgbClr val="0000FF"/>
                </a:solidFill>
                <a:latin typeface="Verdana"/>
                <a:cs typeface="Verdana"/>
              </a:rPr>
              <a:t>QUAN</a:t>
            </a:r>
            <a:endParaRPr sz="2800">
              <a:latin typeface="Verdana"/>
              <a:cs typeface="Verdana"/>
            </a:endParaRPr>
          </a:p>
          <a:p>
            <a:pPr marL="469900" indent="-457200">
              <a:lnSpc>
                <a:spcPct val="100000"/>
              </a:lnSpc>
              <a:spcBef>
                <a:spcPts val="395"/>
              </a:spcBef>
              <a:buAutoNum type="arabicPeriod"/>
              <a:tabLst>
                <a:tab pos="469900" algn="l"/>
              </a:tabLst>
            </a:pPr>
            <a:r>
              <a:rPr sz="2800" spc="-5" dirty="0">
                <a:latin typeface="Verdana"/>
                <a:cs typeface="Verdana"/>
              </a:rPr>
              <a:t>Giấy </a:t>
            </a:r>
            <a:r>
              <a:rPr sz="2800" spc="-10" dirty="0">
                <a:latin typeface="Verdana"/>
                <a:cs typeface="Verdana"/>
              </a:rPr>
              <a:t>phép </a:t>
            </a:r>
            <a:r>
              <a:rPr sz="2800" spc="-5" dirty="0">
                <a:latin typeface="Verdana"/>
                <a:cs typeface="Verdana"/>
              </a:rPr>
              <a:t>nhập khẩu</a:t>
            </a:r>
            <a:r>
              <a:rPr sz="2800" spc="80" dirty="0">
                <a:latin typeface="Verdana"/>
                <a:cs typeface="Verdana"/>
              </a:rPr>
              <a:t> </a:t>
            </a:r>
            <a:r>
              <a:rPr sz="2800" spc="-5" dirty="0">
                <a:latin typeface="Verdana"/>
                <a:cs typeface="Verdana"/>
              </a:rPr>
              <a:t>(PMD);</a:t>
            </a:r>
            <a:endParaRPr sz="2800">
              <a:latin typeface="Verdana"/>
              <a:cs typeface="Verdana"/>
            </a:endParaRPr>
          </a:p>
          <a:p>
            <a:pPr marL="469900" indent="-457200">
              <a:lnSpc>
                <a:spcPct val="100000"/>
              </a:lnSpc>
              <a:spcBef>
                <a:spcPts val="395"/>
              </a:spcBef>
              <a:buAutoNum type="arabicPeriod"/>
              <a:tabLst>
                <a:tab pos="469900" algn="l"/>
              </a:tabLst>
            </a:pPr>
            <a:r>
              <a:rPr sz="2800" spc="-5" dirty="0">
                <a:latin typeface="Verdana"/>
                <a:cs typeface="Verdana"/>
              </a:rPr>
              <a:t>Vận tải đơn </a:t>
            </a:r>
            <a:r>
              <a:rPr sz="2800" spc="-10" dirty="0">
                <a:latin typeface="Verdana"/>
                <a:cs typeface="Verdana"/>
              </a:rPr>
              <a:t>đường</a:t>
            </a:r>
            <a:r>
              <a:rPr sz="2800" spc="70" dirty="0">
                <a:latin typeface="Verdana"/>
                <a:cs typeface="Verdana"/>
              </a:rPr>
              <a:t> </a:t>
            </a:r>
            <a:r>
              <a:rPr sz="2800" spc="-10" dirty="0">
                <a:latin typeface="Verdana"/>
                <a:cs typeface="Verdana"/>
              </a:rPr>
              <a:t>biển;</a:t>
            </a:r>
            <a:endParaRPr sz="2800">
              <a:latin typeface="Verdana"/>
              <a:cs typeface="Verdana"/>
            </a:endParaRPr>
          </a:p>
          <a:p>
            <a:pPr marL="469900" indent="-457200">
              <a:lnSpc>
                <a:spcPct val="100000"/>
              </a:lnSpc>
              <a:spcBef>
                <a:spcPts val="405"/>
              </a:spcBef>
              <a:buAutoNum type="arabicPeriod"/>
              <a:tabLst>
                <a:tab pos="469900" algn="l"/>
              </a:tabLst>
            </a:pPr>
            <a:r>
              <a:rPr sz="2800" spc="-5" dirty="0">
                <a:latin typeface="Verdana"/>
                <a:cs typeface="Verdana"/>
              </a:rPr>
              <a:t>Tờ khai hải</a:t>
            </a:r>
            <a:r>
              <a:rPr sz="2800" spc="-25" dirty="0">
                <a:latin typeface="Verdana"/>
                <a:cs typeface="Verdana"/>
              </a:rPr>
              <a:t> </a:t>
            </a:r>
            <a:r>
              <a:rPr sz="2800" spc="-10" dirty="0">
                <a:latin typeface="Verdana"/>
                <a:cs typeface="Verdana"/>
              </a:rPr>
              <a:t>quan;</a:t>
            </a:r>
            <a:endParaRPr sz="2800">
              <a:latin typeface="Verdana"/>
              <a:cs typeface="Verdana"/>
            </a:endParaRPr>
          </a:p>
          <a:p>
            <a:pPr marL="469900" indent="-457200">
              <a:lnSpc>
                <a:spcPct val="100000"/>
              </a:lnSpc>
              <a:spcBef>
                <a:spcPts val="395"/>
              </a:spcBef>
              <a:buAutoNum type="arabicPeriod"/>
              <a:tabLst>
                <a:tab pos="469900" algn="l"/>
              </a:tabLst>
            </a:pPr>
            <a:r>
              <a:rPr sz="2800" dirty="0">
                <a:latin typeface="Verdana"/>
                <a:cs typeface="Verdana"/>
              </a:rPr>
              <a:t>Giấy </a:t>
            </a:r>
            <a:r>
              <a:rPr sz="2800" spc="-5" dirty="0">
                <a:latin typeface="Verdana"/>
                <a:cs typeface="Verdana"/>
              </a:rPr>
              <a:t>tờ </a:t>
            </a:r>
            <a:r>
              <a:rPr sz="2800" dirty="0">
                <a:latin typeface="Verdana"/>
                <a:cs typeface="Verdana"/>
              </a:rPr>
              <a:t>khác </a:t>
            </a:r>
            <a:r>
              <a:rPr sz="2800" spc="-10" dirty="0">
                <a:latin typeface="Verdana"/>
                <a:cs typeface="Verdana"/>
              </a:rPr>
              <a:t>liên </a:t>
            </a:r>
            <a:r>
              <a:rPr sz="2800" dirty="0">
                <a:latin typeface="Verdana"/>
                <a:cs typeface="Verdana"/>
              </a:rPr>
              <a:t>quan </a:t>
            </a:r>
            <a:r>
              <a:rPr sz="2800" spc="-5" dirty="0">
                <a:latin typeface="Verdana"/>
                <a:cs typeface="Verdana"/>
              </a:rPr>
              <a:t>đến </a:t>
            </a:r>
            <a:r>
              <a:rPr sz="2800" dirty="0">
                <a:latin typeface="Verdana"/>
                <a:cs typeface="Verdana"/>
              </a:rPr>
              <a:t>chủ quyền </a:t>
            </a:r>
            <a:r>
              <a:rPr sz="2800" spc="-15" dirty="0">
                <a:latin typeface="Verdana"/>
                <a:cs typeface="Verdana"/>
              </a:rPr>
              <a:t>xe</a:t>
            </a:r>
            <a:r>
              <a:rPr sz="2800" spc="100" dirty="0">
                <a:latin typeface="Verdana"/>
                <a:cs typeface="Verdana"/>
              </a:rPr>
              <a:t> </a:t>
            </a:r>
            <a:r>
              <a:rPr sz="2800" spc="5" dirty="0">
                <a:latin typeface="Verdana"/>
                <a:cs typeface="Verdana"/>
              </a:rPr>
              <a:t>do</a:t>
            </a:r>
            <a:endParaRPr sz="2800">
              <a:latin typeface="Verdana"/>
              <a:cs typeface="Verdana"/>
            </a:endParaRPr>
          </a:p>
          <a:p>
            <a:pPr marL="57785" algn="ctr">
              <a:lnSpc>
                <a:spcPct val="100000"/>
              </a:lnSpc>
            </a:pPr>
            <a:r>
              <a:rPr sz="2800" spc="-5" dirty="0">
                <a:latin typeface="Verdana"/>
                <a:cs typeface="Verdana"/>
              </a:rPr>
              <a:t>nước </a:t>
            </a:r>
            <a:r>
              <a:rPr sz="2800" spc="-10" dirty="0">
                <a:latin typeface="Verdana"/>
                <a:cs typeface="Verdana"/>
              </a:rPr>
              <a:t>ngoài </a:t>
            </a:r>
            <a:r>
              <a:rPr sz="2800" spc="-5" dirty="0">
                <a:latin typeface="Verdana"/>
                <a:cs typeface="Verdana"/>
              </a:rPr>
              <a:t>cấp </a:t>
            </a:r>
            <a:r>
              <a:rPr sz="2800" spc="-10" dirty="0">
                <a:latin typeface="Verdana"/>
                <a:cs typeface="Verdana"/>
              </a:rPr>
              <a:t>(nơi </a:t>
            </a:r>
            <a:r>
              <a:rPr sz="2800" spc="-5" dirty="0">
                <a:latin typeface="Verdana"/>
                <a:cs typeface="Verdana"/>
              </a:rPr>
              <a:t>đăng ký lưu hành</a:t>
            </a:r>
            <a:r>
              <a:rPr sz="2800" spc="240" dirty="0">
                <a:latin typeface="Verdana"/>
                <a:cs typeface="Verdana"/>
              </a:rPr>
              <a:t> </a:t>
            </a:r>
            <a:r>
              <a:rPr sz="2800" spc="-20" dirty="0">
                <a:latin typeface="Verdana"/>
                <a:cs typeface="Verdana"/>
              </a:rPr>
              <a:t>xe)</a:t>
            </a:r>
            <a:endParaRPr sz="2800">
              <a:latin typeface="Verdana"/>
              <a:cs typeface="Verdana"/>
            </a:endParaRPr>
          </a:p>
          <a:p>
            <a:pPr marL="469900" indent="-457200">
              <a:lnSpc>
                <a:spcPct val="100000"/>
              </a:lnSpc>
              <a:spcBef>
                <a:spcPts val="395"/>
              </a:spcBef>
              <a:buAutoNum type="arabicPeriod" startAt="5"/>
              <a:tabLst>
                <a:tab pos="469900" algn="l"/>
              </a:tabLst>
            </a:pPr>
            <a:r>
              <a:rPr sz="2800" spc="-5" dirty="0">
                <a:latin typeface="Verdana"/>
                <a:cs typeface="Verdana"/>
              </a:rPr>
              <a:t>Hộ </a:t>
            </a:r>
            <a:r>
              <a:rPr sz="2800" spc="-10" dirty="0">
                <a:latin typeface="Verdana"/>
                <a:cs typeface="Verdana"/>
              </a:rPr>
              <a:t>chiếu </a:t>
            </a:r>
            <a:r>
              <a:rPr sz="2800" spc="-5" dirty="0">
                <a:latin typeface="Verdana"/>
                <a:cs typeface="Verdana"/>
              </a:rPr>
              <a:t>hoặc Hộ khẩu (bản</a:t>
            </a:r>
            <a:r>
              <a:rPr sz="2800" spc="110" dirty="0">
                <a:latin typeface="Verdana"/>
                <a:cs typeface="Verdana"/>
              </a:rPr>
              <a:t> </a:t>
            </a:r>
            <a:r>
              <a:rPr sz="2800" spc="-5" dirty="0">
                <a:latin typeface="Verdana"/>
                <a:cs typeface="Verdana"/>
              </a:rPr>
              <a:t>sao)</a:t>
            </a:r>
            <a:endParaRPr sz="2800">
              <a:latin typeface="Verdana"/>
              <a:cs typeface="Verdana"/>
            </a:endParaRPr>
          </a:p>
          <a:p>
            <a:pPr marL="469900" marR="5080" indent="-457200" algn="just">
              <a:lnSpc>
                <a:spcPct val="100000"/>
              </a:lnSpc>
              <a:spcBef>
                <a:spcPts val="405"/>
              </a:spcBef>
              <a:buAutoNum type="arabicPeriod" startAt="5"/>
              <a:tabLst>
                <a:tab pos="469900" algn="l"/>
              </a:tabLst>
            </a:pPr>
            <a:r>
              <a:rPr sz="2800" dirty="0">
                <a:latin typeface="Verdana"/>
                <a:cs typeface="Verdana"/>
              </a:rPr>
              <a:t>Giấy chứng nhận chất </a:t>
            </a:r>
            <a:r>
              <a:rPr sz="2800" spc="-5" dirty="0">
                <a:latin typeface="Verdana"/>
                <a:cs typeface="Verdana"/>
              </a:rPr>
              <a:t>lượng </a:t>
            </a:r>
            <a:r>
              <a:rPr sz="2800" dirty="0">
                <a:latin typeface="Verdana"/>
                <a:cs typeface="Verdana"/>
              </a:rPr>
              <a:t>an </a:t>
            </a:r>
            <a:r>
              <a:rPr sz="2800" spc="-5" dirty="0">
                <a:latin typeface="Verdana"/>
                <a:cs typeface="Verdana"/>
              </a:rPr>
              <a:t>toàn </a:t>
            </a:r>
            <a:r>
              <a:rPr sz="2800" spc="20" dirty="0">
                <a:latin typeface="Verdana"/>
                <a:cs typeface="Verdana"/>
              </a:rPr>
              <a:t>kỹ  </a:t>
            </a:r>
            <a:r>
              <a:rPr sz="2800" spc="-5" dirty="0">
                <a:latin typeface="Verdana"/>
                <a:cs typeface="Verdana"/>
              </a:rPr>
              <a:t>thuật </a:t>
            </a:r>
            <a:r>
              <a:rPr sz="2800" dirty="0">
                <a:latin typeface="Verdana"/>
                <a:cs typeface="Verdana"/>
              </a:rPr>
              <a:t>và </a:t>
            </a:r>
            <a:r>
              <a:rPr sz="2800" spc="-5" dirty="0">
                <a:latin typeface="Verdana"/>
                <a:cs typeface="Verdana"/>
              </a:rPr>
              <a:t>bảo vệ môi </a:t>
            </a:r>
            <a:r>
              <a:rPr sz="2800" dirty="0">
                <a:latin typeface="Verdana"/>
                <a:cs typeface="Verdana"/>
              </a:rPr>
              <a:t>trường </a:t>
            </a:r>
            <a:r>
              <a:rPr sz="2800" spc="-20" dirty="0">
                <a:latin typeface="Verdana"/>
                <a:cs typeface="Verdana"/>
              </a:rPr>
              <a:t>xe </a:t>
            </a:r>
            <a:r>
              <a:rPr sz="2800" spc="-5" dirty="0">
                <a:latin typeface="Verdana"/>
                <a:cs typeface="Verdana"/>
              </a:rPr>
              <a:t>cơ </a:t>
            </a:r>
            <a:r>
              <a:rPr sz="2800" spc="-10" dirty="0">
                <a:latin typeface="Verdana"/>
                <a:cs typeface="Verdana"/>
              </a:rPr>
              <a:t>giới </a:t>
            </a:r>
            <a:r>
              <a:rPr sz="2800" spc="-5" dirty="0">
                <a:latin typeface="Verdana"/>
                <a:cs typeface="Verdana"/>
              </a:rPr>
              <a:t>nhập  khẩu do Cục Đăng kiểm </a:t>
            </a:r>
            <a:r>
              <a:rPr sz="2800" spc="-10" dirty="0">
                <a:latin typeface="Verdana"/>
                <a:cs typeface="Verdana"/>
              </a:rPr>
              <a:t>Việt Nam</a:t>
            </a:r>
            <a:r>
              <a:rPr sz="2800" spc="135" dirty="0">
                <a:latin typeface="Verdana"/>
                <a:cs typeface="Verdana"/>
              </a:rPr>
              <a:t> </a:t>
            </a:r>
            <a:r>
              <a:rPr sz="2800" spc="-5" dirty="0">
                <a:latin typeface="Verdana"/>
                <a:cs typeface="Verdana"/>
              </a:rPr>
              <a:t>cấp</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244729" rIns="0" bIns="0" rtlCol="0">
            <a:spAutoFit/>
          </a:bodyPr>
          <a:lstStyle/>
          <a:p>
            <a:pPr marL="660400">
              <a:lnSpc>
                <a:spcPct val="100000"/>
              </a:lnSpc>
            </a:pPr>
            <a:r>
              <a:rPr sz="3600" spc="-5" dirty="0">
                <a:solidFill>
                  <a:srgbClr val="FF0000"/>
                </a:solidFill>
              </a:rPr>
              <a:t>NHẬP KHẨU </a:t>
            </a:r>
            <a:r>
              <a:rPr sz="3600" dirty="0">
                <a:solidFill>
                  <a:srgbClr val="FF0000"/>
                </a:solidFill>
              </a:rPr>
              <a:t>XE </a:t>
            </a:r>
            <a:r>
              <a:rPr sz="3600" spc="-5" dirty="0">
                <a:solidFill>
                  <a:srgbClr val="FF0000"/>
                </a:solidFill>
              </a:rPr>
              <a:t>Ô </a:t>
            </a:r>
            <a:r>
              <a:rPr sz="3600" dirty="0">
                <a:solidFill>
                  <a:srgbClr val="FF0000"/>
                </a:solidFill>
              </a:rPr>
              <a:t>TÔ</a:t>
            </a:r>
            <a:r>
              <a:rPr sz="3600" spc="-45" dirty="0">
                <a:solidFill>
                  <a:srgbClr val="FF0000"/>
                </a:solidFill>
              </a:rPr>
              <a:t> </a:t>
            </a:r>
            <a:r>
              <a:rPr spc="-5" dirty="0">
                <a:solidFill>
                  <a:srgbClr val="FF0000"/>
                </a:solidFill>
              </a:rPr>
              <a:t>(đqsd)</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6E6193CB-3B35-438D-B1CD-E855861FCABB}"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7940">
              <a:lnSpc>
                <a:spcPts val="1515"/>
              </a:lnSpc>
            </a:pPr>
            <a:fld id="{81D60167-4931-47E6-BA6A-407CBD079E47}" type="slidenum">
              <a:rPr sz="1400" dirty="0">
                <a:solidFill>
                  <a:srgbClr val="FFFFFF"/>
                </a:solidFill>
                <a:latin typeface="Franklin Gothic Book"/>
                <a:cs typeface="Franklin Gothic Book"/>
              </a:rPr>
              <a:pPr marL="27940">
                <a:lnSpc>
                  <a:spcPts val="1515"/>
                </a:lnSpc>
              </a:pPr>
              <a:t>104</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716404" y="618490"/>
            <a:ext cx="5709920" cy="1828164"/>
          </a:xfrm>
          <a:prstGeom prst="rect">
            <a:avLst/>
          </a:prstGeom>
        </p:spPr>
        <p:txBody>
          <a:bodyPr vert="horz" wrap="square" lIns="0" tIns="0" rIns="0" bIns="0" rtlCol="0">
            <a:spAutoFit/>
          </a:bodyPr>
          <a:lstStyle/>
          <a:p>
            <a:pPr marL="1905" algn="ctr">
              <a:lnSpc>
                <a:spcPct val="100000"/>
              </a:lnSpc>
            </a:pPr>
            <a:r>
              <a:rPr sz="4000" b="1" spc="-5" dirty="0">
                <a:solidFill>
                  <a:srgbClr val="0000FF"/>
                </a:solidFill>
                <a:latin typeface="Verdana"/>
                <a:cs typeface="Verdana"/>
              </a:rPr>
              <a:t>NHẬP </a:t>
            </a:r>
            <a:r>
              <a:rPr sz="4000" b="1" dirty="0">
                <a:solidFill>
                  <a:srgbClr val="0000FF"/>
                </a:solidFill>
                <a:latin typeface="Verdana"/>
                <a:cs typeface="Verdana"/>
              </a:rPr>
              <a:t>KHẨU </a:t>
            </a:r>
            <a:r>
              <a:rPr sz="4000" b="1" spc="-5" dirty="0">
                <a:solidFill>
                  <a:srgbClr val="0000FF"/>
                </a:solidFill>
                <a:latin typeface="Verdana"/>
                <a:cs typeface="Verdana"/>
              </a:rPr>
              <a:t>Ô</a:t>
            </a:r>
            <a:r>
              <a:rPr sz="4000" b="1" spc="-70" dirty="0">
                <a:solidFill>
                  <a:srgbClr val="0000FF"/>
                </a:solidFill>
                <a:latin typeface="Verdana"/>
                <a:cs typeface="Verdana"/>
              </a:rPr>
              <a:t> </a:t>
            </a:r>
            <a:r>
              <a:rPr sz="4000" b="1" spc="-5" dirty="0">
                <a:solidFill>
                  <a:srgbClr val="0000FF"/>
                </a:solidFill>
                <a:latin typeface="Verdana"/>
                <a:cs typeface="Verdana"/>
              </a:rPr>
              <a:t>TÔ</a:t>
            </a:r>
            <a:endParaRPr sz="4000">
              <a:latin typeface="Verdana"/>
              <a:cs typeface="Verdana"/>
            </a:endParaRPr>
          </a:p>
          <a:p>
            <a:pPr marL="635" algn="ctr">
              <a:lnSpc>
                <a:spcPct val="100000"/>
              </a:lnSpc>
            </a:pPr>
            <a:r>
              <a:rPr sz="4000" b="1" spc="-5" dirty="0">
                <a:solidFill>
                  <a:srgbClr val="0000FF"/>
                </a:solidFill>
                <a:latin typeface="Verdana"/>
                <a:cs typeface="Verdana"/>
              </a:rPr>
              <a:t>CÁC</a:t>
            </a:r>
            <a:r>
              <a:rPr sz="4000" b="1" spc="-95" dirty="0">
                <a:solidFill>
                  <a:srgbClr val="0000FF"/>
                </a:solidFill>
                <a:latin typeface="Verdana"/>
                <a:cs typeface="Verdana"/>
              </a:rPr>
              <a:t> </a:t>
            </a:r>
            <a:r>
              <a:rPr sz="4000" b="1" spc="-5" dirty="0">
                <a:solidFill>
                  <a:srgbClr val="0000FF"/>
                </a:solidFill>
                <a:latin typeface="Verdana"/>
                <a:cs typeface="Verdana"/>
              </a:rPr>
              <a:t>LOẠI</a:t>
            </a:r>
            <a:endParaRPr sz="4000">
              <a:latin typeface="Verdana"/>
              <a:cs typeface="Verdana"/>
            </a:endParaRPr>
          </a:p>
          <a:p>
            <a:pPr algn="ctr">
              <a:lnSpc>
                <a:spcPts val="4790"/>
              </a:lnSpc>
            </a:pPr>
            <a:r>
              <a:rPr sz="4000" b="1" spc="-5" dirty="0">
                <a:latin typeface="Verdana"/>
                <a:cs typeface="Verdana"/>
              </a:rPr>
              <a:t>(Chưa qua </a:t>
            </a:r>
            <a:r>
              <a:rPr sz="4000" b="1" dirty="0">
                <a:latin typeface="Verdana"/>
                <a:cs typeface="Verdana"/>
              </a:rPr>
              <a:t>sử</a:t>
            </a:r>
            <a:r>
              <a:rPr sz="4000" b="1" spc="-65" dirty="0">
                <a:latin typeface="Verdana"/>
                <a:cs typeface="Verdana"/>
              </a:rPr>
              <a:t> </a:t>
            </a:r>
            <a:r>
              <a:rPr sz="4000" b="1" spc="-5" dirty="0">
                <a:latin typeface="Verdana"/>
                <a:cs typeface="Verdana"/>
              </a:rPr>
              <a:t>dụng)</a:t>
            </a:r>
            <a:endParaRPr sz="4000">
              <a:latin typeface="Verdana"/>
              <a:cs typeface="Verdana"/>
            </a:endParaRPr>
          </a:p>
        </p:txBody>
      </p:sp>
      <p:sp>
        <p:nvSpPr>
          <p:cNvPr id="3" name="object 3"/>
          <p:cNvSpPr/>
          <p:nvPr/>
        </p:nvSpPr>
        <p:spPr>
          <a:xfrm>
            <a:off x="1295400" y="2895600"/>
            <a:ext cx="6743700" cy="3429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B8E6F4A1-6218-4701-AA80-5D8D923D3355}"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7940">
              <a:lnSpc>
                <a:spcPts val="1515"/>
              </a:lnSpc>
            </a:pPr>
            <a:fld id="{81D60167-4931-47E6-BA6A-407CBD079E47}" type="slidenum">
              <a:rPr sz="1400" dirty="0">
                <a:solidFill>
                  <a:srgbClr val="FFFFFF"/>
                </a:solidFill>
                <a:latin typeface="Franklin Gothic Book"/>
                <a:cs typeface="Franklin Gothic Book"/>
              </a:rPr>
              <a:pPr marL="27940">
                <a:lnSpc>
                  <a:spcPts val="1515"/>
                </a:lnSpc>
              </a:pPr>
              <a:t>105</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352800" y="1752600"/>
            <a:ext cx="2438400" cy="381000"/>
          </a:xfrm>
          <a:custGeom>
            <a:avLst/>
            <a:gdLst/>
            <a:ahLst/>
            <a:cxnLst/>
            <a:rect l="l" t="t" r="r" b="b"/>
            <a:pathLst>
              <a:path w="2438400" h="381000">
                <a:moveTo>
                  <a:pt x="635380" y="635"/>
                </a:moveTo>
                <a:lnTo>
                  <a:pt x="772795" y="297688"/>
                </a:lnTo>
                <a:lnTo>
                  <a:pt x="0" y="298958"/>
                </a:lnTo>
                <a:lnTo>
                  <a:pt x="1236345" y="381000"/>
                </a:lnTo>
                <a:lnTo>
                  <a:pt x="2438400" y="298958"/>
                </a:lnTo>
                <a:lnTo>
                  <a:pt x="1717166" y="298958"/>
                </a:lnTo>
                <a:lnTo>
                  <a:pt x="1700022" y="0"/>
                </a:lnTo>
                <a:lnTo>
                  <a:pt x="635380" y="635"/>
                </a:lnTo>
                <a:close/>
              </a:path>
            </a:pathLst>
          </a:custGeom>
          <a:ln w="9144">
            <a:solidFill>
              <a:srgbClr val="D24717"/>
            </a:solidFill>
          </a:ln>
        </p:spPr>
        <p:txBody>
          <a:bodyPr wrap="square" lIns="0" tIns="0" rIns="0" bIns="0" rtlCol="0"/>
          <a:lstStyle/>
          <a:p>
            <a:endParaRPr/>
          </a:p>
        </p:txBody>
      </p:sp>
      <p:sp>
        <p:nvSpPr>
          <p:cNvPr id="3" name="object 3"/>
          <p:cNvSpPr txBox="1"/>
          <p:nvPr/>
        </p:nvSpPr>
        <p:spPr>
          <a:xfrm>
            <a:off x="535940" y="2406522"/>
            <a:ext cx="1419860" cy="429895"/>
          </a:xfrm>
          <a:prstGeom prst="rect">
            <a:avLst/>
          </a:prstGeom>
        </p:spPr>
        <p:txBody>
          <a:bodyPr vert="horz" wrap="square" lIns="0" tIns="0" rIns="0" bIns="0" rtlCol="0">
            <a:spAutoFit/>
          </a:bodyPr>
          <a:lstStyle/>
          <a:p>
            <a:pPr marL="12700">
              <a:lnSpc>
                <a:spcPct val="100000"/>
              </a:lnSpc>
            </a:pPr>
            <a:r>
              <a:rPr sz="2800" spc="-5" dirty="0">
                <a:latin typeface="Verdana"/>
                <a:cs typeface="Verdana"/>
              </a:rPr>
              <a:t>-</a:t>
            </a:r>
            <a:r>
              <a:rPr sz="2800" spc="-75" dirty="0">
                <a:latin typeface="Verdana"/>
                <a:cs typeface="Verdana"/>
              </a:rPr>
              <a:t> </a:t>
            </a:r>
            <a:r>
              <a:rPr sz="2800" spc="-5" dirty="0">
                <a:latin typeface="Verdana"/>
                <a:cs typeface="Verdana"/>
              </a:rPr>
              <a:t>Thông</a:t>
            </a:r>
            <a:endParaRPr sz="2800">
              <a:latin typeface="Verdana"/>
              <a:cs typeface="Verdana"/>
            </a:endParaRPr>
          </a:p>
        </p:txBody>
      </p:sp>
      <p:sp>
        <p:nvSpPr>
          <p:cNvPr id="4" name="object 4"/>
          <p:cNvSpPr txBox="1"/>
          <p:nvPr/>
        </p:nvSpPr>
        <p:spPr>
          <a:xfrm>
            <a:off x="2171445" y="2406522"/>
            <a:ext cx="2156460" cy="429895"/>
          </a:xfrm>
          <a:prstGeom prst="rect">
            <a:avLst/>
          </a:prstGeom>
        </p:spPr>
        <p:txBody>
          <a:bodyPr vert="horz" wrap="square" lIns="0" tIns="0" rIns="0" bIns="0" rtlCol="0">
            <a:spAutoFit/>
          </a:bodyPr>
          <a:lstStyle/>
          <a:p>
            <a:pPr marL="12700">
              <a:lnSpc>
                <a:spcPct val="100000"/>
              </a:lnSpc>
              <a:tabLst>
                <a:tab pos="626745" algn="l"/>
                <a:tab pos="1497330" algn="l"/>
              </a:tabLst>
            </a:pPr>
            <a:r>
              <a:rPr sz="2800" spc="-5" dirty="0">
                <a:latin typeface="Verdana"/>
                <a:cs typeface="Verdana"/>
              </a:rPr>
              <a:t>tư	</a:t>
            </a:r>
            <a:r>
              <a:rPr sz="2800" spc="-15" dirty="0">
                <a:latin typeface="Verdana"/>
                <a:cs typeface="Verdana"/>
              </a:rPr>
              <a:t>l</a:t>
            </a:r>
            <a:r>
              <a:rPr sz="2800" spc="-25" dirty="0">
                <a:latin typeface="Verdana"/>
                <a:cs typeface="Verdana"/>
              </a:rPr>
              <a:t>i</a:t>
            </a:r>
            <a:r>
              <a:rPr sz="2800" spc="0" dirty="0">
                <a:latin typeface="Verdana"/>
                <a:cs typeface="Verdana"/>
              </a:rPr>
              <a:t>ê</a:t>
            </a:r>
            <a:r>
              <a:rPr sz="2800" spc="-5" dirty="0">
                <a:latin typeface="Verdana"/>
                <a:cs typeface="Verdana"/>
              </a:rPr>
              <a:t>n</a:t>
            </a:r>
            <a:r>
              <a:rPr sz="2800" dirty="0">
                <a:latin typeface="Verdana"/>
                <a:cs typeface="Verdana"/>
              </a:rPr>
              <a:t>	</a:t>
            </a:r>
            <a:r>
              <a:rPr sz="2800" spc="-5" dirty="0">
                <a:latin typeface="Verdana"/>
                <a:cs typeface="Verdana"/>
              </a:rPr>
              <a:t>tịch</a:t>
            </a:r>
            <a:endParaRPr sz="2800">
              <a:latin typeface="Verdana"/>
              <a:cs typeface="Verdana"/>
            </a:endParaRPr>
          </a:p>
        </p:txBody>
      </p:sp>
      <p:sp>
        <p:nvSpPr>
          <p:cNvPr id="5" name="object 5"/>
          <p:cNvSpPr txBox="1"/>
          <p:nvPr/>
        </p:nvSpPr>
        <p:spPr>
          <a:xfrm>
            <a:off x="4543171" y="2406522"/>
            <a:ext cx="4142740" cy="429895"/>
          </a:xfrm>
          <a:prstGeom prst="rect">
            <a:avLst/>
          </a:prstGeom>
        </p:spPr>
        <p:txBody>
          <a:bodyPr vert="horz" wrap="square" lIns="0" tIns="0" rIns="0" bIns="0" rtlCol="0">
            <a:spAutoFit/>
          </a:bodyPr>
          <a:lstStyle/>
          <a:p>
            <a:pPr marL="12700">
              <a:lnSpc>
                <a:spcPct val="100000"/>
              </a:lnSpc>
              <a:tabLst>
                <a:tab pos="654050" algn="l"/>
              </a:tabLst>
            </a:pPr>
            <a:r>
              <a:rPr sz="2800" dirty="0">
                <a:latin typeface="Verdana"/>
                <a:cs typeface="Verdana"/>
              </a:rPr>
              <a:t>số	</a:t>
            </a:r>
            <a:r>
              <a:rPr sz="2800" spc="-50" dirty="0">
                <a:latin typeface="Verdana"/>
                <a:cs typeface="Verdana"/>
              </a:rPr>
              <a:t>25/2010/TTLT-BCT-</a:t>
            </a:r>
            <a:endParaRPr sz="2800">
              <a:latin typeface="Verdana"/>
              <a:cs typeface="Verdana"/>
            </a:endParaRPr>
          </a:p>
        </p:txBody>
      </p:sp>
      <p:sp>
        <p:nvSpPr>
          <p:cNvPr id="6" name="object 6"/>
          <p:cNvSpPr txBox="1"/>
          <p:nvPr/>
        </p:nvSpPr>
        <p:spPr>
          <a:xfrm>
            <a:off x="535940" y="2833242"/>
            <a:ext cx="8146415" cy="429895"/>
          </a:xfrm>
          <a:prstGeom prst="rect">
            <a:avLst/>
          </a:prstGeom>
        </p:spPr>
        <p:txBody>
          <a:bodyPr vert="horz" wrap="square" lIns="0" tIns="0" rIns="0" bIns="0" rtlCol="0">
            <a:spAutoFit/>
          </a:bodyPr>
          <a:lstStyle/>
          <a:p>
            <a:pPr marL="12700">
              <a:lnSpc>
                <a:spcPct val="100000"/>
              </a:lnSpc>
            </a:pPr>
            <a:r>
              <a:rPr sz="2800" spc="-40" dirty="0">
                <a:latin typeface="Verdana"/>
                <a:cs typeface="Verdana"/>
              </a:rPr>
              <a:t>BGTVT-BTC </a:t>
            </a:r>
            <a:r>
              <a:rPr sz="2800" dirty="0">
                <a:latin typeface="Verdana"/>
                <a:cs typeface="Verdana"/>
              </a:rPr>
              <a:t>ngày </a:t>
            </a:r>
            <a:r>
              <a:rPr sz="2800" spc="-10" dirty="0">
                <a:latin typeface="Verdana"/>
                <a:cs typeface="Verdana"/>
              </a:rPr>
              <a:t>14/06/2010 Qui </a:t>
            </a:r>
            <a:r>
              <a:rPr sz="2800" dirty="0">
                <a:latin typeface="Verdana"/>
                <a:cs typeface="Verdana"/>
              </a:rPr>
              <a:t>định </a:t>
            </a:r>
            <a:r>
              <a:rPr sz="2800" spc="690" dirty="0">
                <a:latin typeface="Verdana"/>
                <a:cs typeface="Verdana"/>
              </a:rPr>
              <a:t> </a:t>
            </a:r>
            <a:r>
              <a:rPr sz="2800" spc="-5" dirty="0">
                <a:latin typeface="Verdana"/>
                <a:cs typeface="Verdana"/>
              </a:rPr>
              <a:t>nhập</a:t>
            </a:r>
            <a:endParaRPr sz="2800">
              <a:latin typeface="Verdana"/>
              <a:cs typeface="Verdana"/>
            </a:endParaRPr>
          </a:p>
        </p:txBody>
      </p:sp>
      <p:sp>
        <p:nvSpPr>
          <p:cNvPr id="7" name="object 7"/>
          <p:cNvSpPr txBox="1"/>
          <p:nvPr/>
        </p:nvSpPr>
        <p:spPr>
          <a:xfrm>
            <a:off x="535940" y="3259963"/>
            <a:ext cx="2547620" cy="429895"/>
          </a:xfrm>
          <a:prstGeom prst="rect">
            <a:avLst/>
          </a:prstGeom>
        </p:spPr>
        <p:txBody>
          <a:bodyPr vert="horz" wrap="square" lIns="0" tIns="0" rIns="0" bIns="0" rtlCol="0">
            <a:spAutoFit/>
          </a:bodyPr>
          <a:lstStyle/>
          <a:p>
            <a:pPr marL="12700">
              <a:lnSpc>
                <a:spcPct val="100000"/>
              </a:lnSpc>
              <a:tabLst>
                <a:tab pos="1113155" algn="l"/>
                <a:tab pos="1908175" algn="l"/>
              </a:tabLst>
            </a:pPr>
            <a:r>
              <a:rPr sz="2800" spc="-5" dirty="0">
                <a:latin typeface="Verdana"/>
                <a:cs typeface="Verdana"/>
              </a:rPr>
              <a:t>kh</a:t>
            </a:r>
            <a:r>
              <a:rPr sz="2800" spc="0" dirty="0">
                <a:latin typeface="Verdana"/>
                <a:cs typeface="Verdana"/>
              </a:rPr>
              <a:t>ẩ</a:t>
            </a:r>
            <a:r>
              <a:rPr sz="2800" spc="-5" dirty="0">
                <a:latin typeface="Verdana"/>
                <a:cs typeface="Verdana"/>
              </a:rPr>
              <a:t>u</a:t>
            </a:r>
            <a:r>
              <a:rPr sz="2800" dirty="0">
                <a:latin typeface="Verdana"/>
                <a:cs typeface="Verdana"/>
              </a:rPr>
              <a:t>	</a:t>
            </a:r>
            <a:r>
              <a:rPr sz="2800" spc="-5" dirty="0">
                <a:latin typeface="Verdana"/>
                <a:cs typeface="Verdana"/>
              </a:rPr>
              <a:t>ôtô</a:t>
            </a:r>
            <a:r>
              <a:rPr sz="2800" dirty="0">
                <a:latin typeface="Verdana"/>
                <a:cs typeface="Verdana"/>
              </a:rPr>
              <a:t>	</a:t>
            </a:r>
            <a:r>
              <a:rPr sz="2800" spc="-5" dirty="0">
                <a:latin typeface="Verdana"/>
                <a:cs typeface="Verdana"/>
              </a:rPr>
              <a:t>chở</a:t>
            </a:r>
            <a:endParaRPr sz="2800">
              <a:latin typeface="Verdana"/>
              <a:cs typeface="Verdana"/>
            </a:endParaRPr>
          </a:p>
        </p:txBody>
      </p:sp>
      <p:sp>
        <p:nvSpPr>
          <p:cNvPr id="8" name="object 8"/>
          <p:cNvSpPr txBox="1"/>
          <p:nvPr/>
        </p:nvSpPr>
        <p:spPr>
          <a:xfrm>
            <a:off x="3282822" y="3259963"/>
            <a:ext cx="5400040" cy="429895"/>
          </a:xfrm>
          <a:prstGeom prst="rect">
            <a:avLst/>
          </a:prstGeom>
        </p:spPr>
        <p:txBody>
          <a:bodyPr vert="horz" wrap="square" lIns="0" tIns="0" rIns="0" bIns="0" rtlCol="0">
            <a:spAutoFit/>
          </a:bodyPr>
          <a:lstStyle/>
          <a:p>
            <a:pPr marL="12700">
              <a:lnSpc>
                <a:spcPct val="100000"/>
              </a:lnSpc>
              <a:tabLst>
                <a:tab pos="1231265" algn="l"/>
                <a:tab pos="2223770" algn="l"/>
                <a:tab pos="2900680" algn="l"/>
                <a:tab pos="3881120" algn="l"/>
                <a:tab pos="4728210" algn="l"/>
              </a:tabLst>
            </a:pPr>
            <a:r>
              <a:rPr sz="2800" spc="-5" dirty="0">
                <a:latin typeface="Verdana"/>
                <a:cs typeface="Verdana"/>
              </a:rPr>
              <a:t>ng</a:t>
            </a:r>
            <a:r>
              <a:rPr sz="2800" spc="0" dirty="0">
                <a:latin typeface="Verdana"/>
                <a:cs typeface="Verdana"/>
              </a:rPr>
              <a:t>ư</a:t>
            </a:r>
            <a:r>
              <a:rPr sz="2800" spc="-5" dirty="0">
                <a:latin typeface="Verdana"/>
                <a:cs typeface="Verdana"/>
              </a:rPr>
              <a:t>ời</a:t>
            </a:r>
            <a:r>
              <a:rPr sz="2800" dirty="0">
                <a:latin typeface="Verdana"/>
                <a:cs typeface="Verdana"/>
              </a:rPr>
              <a:t>	</a:t>
            </a:r>
            <a:r>
              <a:rPr sz="2800" spc="-5" dirty="0">
                <a:latin typeface="Verdana"/>
                <a:cs typeface="Verdana"/>
              </a:rPr>
              <a:t>d</a:t>
            </a:r>
            <a:r>
              <a:rPr sz="2800" spc="0" dirty="0">
                <a:latin typeface="Verdana"/>
                <a:cs typeface="Verdana"/>
              </a:rPr>
              <a:t>ư</a:t>
            </a:r>
            <a:r>
              <a:rPr sz="2800" spc="-5" dirty="0">
                <a:latin typeface="Verdana"/>
                <a:cs typeface="Verdana"/>
              </a:rPr>
              <a:t>ới</a:t>
            </a:r>
            <a:r>
              <a:rPr sz="2800" dirty="0">
                <a:latin typeface="Verdana"/>
                <a:cs typeface="Verdana"/>
              </a:rPr>
              <a:t>	</a:t>
            </a:r>
            <a:r>
              <a:rPr sz="2800" spc="-10" dirty="0">
                <a:latin typeface="Verdana"/>
                <a:cs typeface="Verdana"/>
              </a:rPr>
              <a:t>1</a:t>
            </a:r>
            <a:r>
              <a:rPr sz="2800" spc="-5" dirty="0">
                <a:latin typeface="Verdana"/>
                <a:cs typeface="Verdana"/>
              </a:rPr>
              <a:t>6</a:t>
            </a:r>
            <a:r>
              <a:rPr sz="2800" dirty="0">
                <a:latin typeface="Verdana"/>
                <a:cs typeface="Verdana"/>
              </a:rPr>
              <a:t>	</a:t>
            </a:r>
            <a:r>
              <a:rPr sz="2800" spc="-5" dirty="0">
                <a:latin typeface="Verdana"/>
                <a:cs typeface="Verdana"/>
              </a:rPr>
              <a:t>c</a:t>
            </a:r>
            <a:r>
              <a:rPr sz="2800" dirty="0">
                <a:latin typeface="Verdana"/>
                <a:cs typeface="Verdana"/>
              </a:rPr>
              <a:t>h</a:t>
            </a:r>
            <a:r>
              <a:rPr sz="2800" spc="-5" dirty="0">
                <a:latin typeface="Verdana"/>
                <a:cs typeface="Verdana"/>
              </a:rPr>
              <a:t>ổ,</a:t>
            </a:r>
            <a:r>
              <a:rPr sz="2800" dirty="0">
                <a:latin typeface="Verdana"/>
                <a:cs typeface="Verdana"/>
              </a:rPr>
              <a:t>	</a:t>
            </a:r>
            <a:r>
              <a:rPr sz="2800" spc="-5" dirty="0">
                <a:latin typeface="Verdana"/>
                <a:cs typeface="Verdana"/>
              </a:rPr>
              <a:t>loại</a:t>
            </a:r>
            <a:r>
              <a:rPr sz="2800" dirty="0">
                <a:latin typeface="Verdana"/>
                <a:cs typeface="Verdana"/>
              </a:rPr>
              <a:t>	</a:t>
            </a:r>
            <a:r>
              <a:rPr sz="2800" spc="-5" dirty="0">
                <a:latin typeface="Verdana"/>
                <a:cs typeface="Verdana"/>
              </a:rPr>
              <a:t>mới</a:t>
            </a:r>
            <a:endParaRPr sz="2800">
              <a:latin typeface="Verdana"/>
              <a:cs typeface="Verdana"/>
            </a:endParaRPr>
          </a:p>
        </p:txBody>
      </p:sp>
      <p:sp>
        <p:nvSpPr>
          <p:cNvPr id="9" name="object 9"/>
          <p:cNvSpPr txBox="1"/>
          <p:nvPr/>
        </p:nvSpPr>
        <p:spPr>
          <a:xfrm>
            <a:off x="535940" y="3686936"/>
            <a:ext cx="8147050" cy="1954381"/>
          </a:xfrm>
          <a:prstGeom prst="rect">
            <a:avLst/>
          </a:prstGeom>
        </p:spPr>
        <p:txBody>
          <a:bodyPr vert="horz" wrap="square" lIns="0" tIns="0" rIns="0" bIns="0" rtlCol="0">
            <a:spAutoFit/>
          </a:bodyPr>
          <a:lstStyle/>
          <a:p>
            <a:pPr marL="12700">
              <a:lnSpc>
                <a:spcPct val="100000"/>
              </a:lnSpc>
            </a:pPr>
            <a:r>
              <a:rPr sz="2800" spc="-5" dirty="0">
                <a:latin typeface="Verdana"/>
                <a:cs typeface="Verdana"/>
              </a:rPr>
              <a:t>(chưa </a:t>
            </a:r>
            <a:r>
              <a:rPr sz="2800" spc="-10" dirty="0">
                <a:latin typeface="Verdana"/>
                <a:cs typeface="Verdana"/>
              </a:rPr>
              <a:t>qua </a:t>
            </a:r>
            <a:r>
              <a:rPr sz="2800" spc="-5" dirty="0">
                <a:latin typeface="Verdana"/>
                <a:cs typeface="Verdana"/>
              </a:rPr>
              <a:t>sử</a:t>
            </a:r>
            <a:r>
              <a:rPr sz="2800" spc="35" dirty="0">
                <a:latin typeface="Verdana"/>
                <a:cs typeface="Verdana"/>
              </a:rPr>
              <a:t> </a:t>
            </a:r>
            <a:r>
              <a:rPr sz="2800" spc="-10" dirty="0">
                <a:latin typeface="Verdana"/>
                <a:cs typeface="Verdana"/>
              </a:rPr>
              <a:t>dụng)</a:t>
            </a:r>
            <a:endParaRPr sz="2800">
              <a:latin typeface="Verdana"/>
              <a:cs typeface="Verdana"/>
            </a:endParaRPr>
          </a:p>
          <a:p>
            <a:pPr marL="12700" marR="5080" indent="124460" algn="just">
              <a:lnSpc>
                <a:spcPct val="100000"/>
              </a:lnSpc>
              <a:spcBef>
                <a:spcPts val="600"/>
              </a:spcBef>
            </a:pPr>
            <a:r>
              <a:rPr sz="2800" spc="-5" smtClean="0">
                <a:latin typeface="Verdana"/>
                <a:cs typeface="Verdana"/>
              </a:rPr>
              <a:t>-</a:t>
            </a:r>
            <a:r>
              <a:rPr lang="vi-VN" sz="2800" dirty="0" smtClean="0"/>
              <a:t> Nghị định số </a:t>
            </a:r>
            <a:r>
              <a:rPr lang="vi-VN" sz="2800" dirty="0" smtClean="0"/>
              <a:t>116/2017/NĐ-CP</a:t>
            </a:r>
          </a:p>
          <a:p>
            <a:pPr marL="12700" marR="5080" indent="124460" algn="just">
              <a:lnSpc>
                <a:spcPct val="100000"/>
              </a:lnSpc>
              <a:spcBef>
                <a:spcPts val="600"/>
              </a:spcBef>
            </a:pPr>
            <a:r>
              <a:rPr lang="vi-VN" sz="2800" dirty="0" smtClean="0"/>
              <a:t>-Thông </a:t>
            </a:r>
            <a:r>
              <a:rPr lang="vi-VN" sz="2800" dirty="0" smtClean="0"/>
              <a:t>tư </a:t>
            </a:r>
            <a:r>
              <a:rPr lang="vi-VN" sz="2800" dirty="0" smtClean="0"/>
              <a:t>41/2018/TT-BGTVT</a:t>
            </a:r>
          </a:p>
          <a:p>
            <a:pPr marL="12700" marR="5080" indent="124460" algn="just">
              <a:lnSpc>
                <a:spcPct val="100000"/>
              </a:lnSpc>
              <a:spcBef>
                <a:spcPts val="600"/>
              </a:spcBef>
            </a:pPr>
            <a:r>
              <a:rPr lang="vi-VN" sz="2800" b="1" dirty="0" smtClean="0"/>
              <a:t>Thông tư 03/2018/TT-BGTVT</a:t>
            </a:r>
            <a:endParaRPr sz="2800">
              <a:latin typeface="Verdana"/>
              <a:cs typeface="Verdana"/>
            </a:endParaRPr>
          </a:p>
        </p:txBody>
      </p:sp>
      <p:sp>
        <p:nvSpPr>
          <p:cNvPr id="10" name="object 10"/>
          <p:cNvSpPr txBox="1">
            <a:spLocks noGrp="1"/>
          </p:cNvSpPr>
          <p:nvPr>
            <p:ph type="title"/>
          </p:nvPr>
        </p:nvSpPr>
        <p:spPr>
          <a:xfrm>
            <a:off x="1884045" y="500634"/>
            <a:ext cx="5298440" cy="977265"/>
          </a:xfrm>
          <a:prstGeom prst="rect">
            <a:avLst/>
          </a:prstGeom>
        </p:spPr>
        <p:txBody>
          <a:bodyPr vert="horz" wrap="square" lIns="0" tIns="0" rIns="0" bIns="0" rtlCol="0">
            <a:spAutoFit/>
          </a:bodyPr>
          <a:lstStyle/>
          <a:p>
            <a:pPr marL="12700" marR="5080" indent="280035">
              <a:lnSpc>
                <a:spcPct val="100000"/>
              </a:lnSpc>
            </a:pPr>
            <a:r>
              <a:rPr dirty="0">
                <a:solidFill>
                  <a:srgbClr val="000000"/>
                </a:solidFill>
              </a:rPr>
              <a:t>NHẬP KHẨU XE Ô TÔ  CÁC LOẠI (MỚI</a:t>
            </a:r>
            <a:r>
              <a:rPr spc="-60" dirty="0">
                <a:solidFill>
                  <a:srgbClr val="000000"/>
                </a:solidFill>
              </a:rPr>
              <a:t> </a:t>
            </a:r>
            <a:r>
              <a:rPr dirty="0">
                <a:solidFill>
                  <a:srgbClr val="000000"/>
                </a:solidFill>
              </a:rPr>
              <a:t>100%)</a:t>
            </a:r>
          </a:p>
        </p:txBody>
      </p:sp>
      <p:sp>
        <p:nvSpPr>
          <p:cNvPr id="11" name="object 11"/>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BCA74B1-8B29-4738-A8F2-B6F5A901B5C8}" type="datetime1">
              <a:rPr lang="en-US" spc="-5" smtClean="0"/>
              <a:pPr marL="12700">
                <a:lnSpc>
                  <a:spcPts val="1520"/>
                </a:lnSpc>
              </a:pPr>
              <a:t>1/12/2019</a:t>
            </a:fld>
            <a:endParaRPr spc="-5" dirty="0"/>
          </a:p>
        </p:txBody>
      </p:sp>
      <p:sp>
        <p:nvSpPr>
          <p:cNvPr id="14" name="object 14"/>
          <p:cNvSpPr txBox="1">
            <a:spLocks noGrp="1"/>
          </p:cNvSpPr>
          <p:nvPr>
            <p:ph type="sldNum" sz="quarter" idx="7"/>
          </p:nvPr>
        </p:nvSpPr>
        <p:spPr>
          <a:prstGeom prst="rect">
            <a:avLst/>
          </a:prstGeom>
        </p:spPr>
        <p:txBody>
          <a:bodyPr vert="horz" wrap="square" lIns="0" tIns="0" rIns="0" bIns="0" rtlCol="0">
            <a:spAutoFit/>
          </a:bodyPr>
          <a:lstStyle/>
          <a:p>
            <a:pPr marL="27940">
              <a:lnSpc>
                <a:spcPts val="1515"/>
              </a:lnSpc>
            </a:pPr>
            <a:fld id="{81D60167-4931-47E6-BA6A-407CBD079E47}" type="slidenum">
              <a:rPr sz="1400" dirty="0">
                <a:solidFill>
                  <a:srgbClr val="FFFFFF"/>
                </a:solidFill>
                <a:latin typeface="Franklin Gothic Book"/>
                <a:cs typeface="Franklin Gothic Book"/>
              </a:rPr>
              <a:pPr marL="27940">
                <a:lnSpc>
                  <a:spcPts val="1515"/>
                </a:lnSpc>
              </a:pPr>
              <a:t>106</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69037" rIns="0" bIns="0" rtlCol="0">
            <a:spAutoFit/>
          </a:bodyPr>
          <a:lstStyle/>
          <a:p>
            <a:pPr marL="1602105">
              <a:lnSpc>
                <a:spcPct val="100000"/>
              </a:lnSpc>
            </a:pPr>
            <a:r>
              <a:rPr dirty="0">
                <a:solidFill>
                  <a:srgbClr val="000000"/>
                </a:solidFill>
              </a:rPr>
              <a:t>NHẬP KHẨU Ô TÔ</a:t>
            </a:r>
            <a:r>
              <a:rPr spc="-70" dirty="0">
                <a:solidFill>
                  <a:srgbClr val="000000"/>
                </a:solidFill>
              </a:rPr>
              <a:t> </a:t>
            </a:r>
            <a:r>
              <a:rPr dirty="0">
                <a:solidFill>
                  <a:srgbClr val="000000"/>
                </a:solidFill>
              </a:rPr>
              <a:t>MỚI</a:t>
            </a:r>
          </a:p>
        </p:txBody>
      </p:sp>
      <p:sp>
        <p:nvSpPr>
          <p:cNvPr id="3" name="object 3"/>
          <p:cNvSpPr txBox="1"/>
          <p:nvPr/>
        </p:nvSpPr>
        <p:spPr>
          <a:xfrm>
            <a:off x="383540" y="912621"/>
            <a:ext cx="8379459" cy="5308600"/>
          </a:xfrm>
          <a:prstGeom prst="rect">
            <a:avLst/>
          </a:prstGeom>
        </p:spPr>
        <p:txBody>
          <a:bodyPr vert="horz" wrap="square" lIns="0" tIns="0" rIns="0" bIns="0" rtlCol="0">
            <a:spAutoFit/>
          </a:bodyPr>
          <a:lstStyle/>
          <a:p>
            <a:pPr marL="1812925">
              <a:lnSpc>
                <a:spcPct val="100000"/>
              </a:lnSpc>
            </a:pPr>
            <a:r>
              <a:rPr sz="2800" b="1" spc="-5" dirty="0">
                <a:latin typeface="Verdana"/>
                <a:cs typeface="Verdana"/>
              </a:rPr>
              <a:t>(TỪ 9 CHỔ TRỞ</a:t>
            </a:r>
            <a:r>
              <a:rPr sz="2800" b="1" dirty="0">
                <a:latin typeface="Verdana"/>
                <a:cs typeface="Verdana"/>
              </a:rPr>
              <a:t> </a:t>
            </a:r>
            <a:r>
              <a:rPr sz="2800" b="1" spc="-5" dirty="0">
                <a:latin typeface="Verdana"/>
                <a:cs typeface="Verdana"/>
              </a:rPr>
              <a:t>XUỐNG)</a:t>
            </a:r>
            <a:endParaRPr sz="2800">
              <a:latin typeface="Verdana"/>
              <a:cs typeface="Verdana"/>
            </a:endParaRPr>
          </a:p>
          <a:p>
            <a:pPr marL="12700">
              <a:lnSpc>
                <a:spcPct val="100000"/>
              </a:lnSpc>
              <a:spcBef>
                <a:spcPts val="600"/>
              </a:spcBef>
            </a:pPr>
            <a:r>
              <a:rPr sz="2500" b="1" spc="-5" dirty="0">
                <a:solidFill>
                  <a:srgbClr val="0000FF"/>
                </a:solidFill>
                <a:latin typeface="Verdana"/>
                <a:cs typeface="Verdana"/>
              </a:rPr>
              <a:t>Thủ tục hải</a:t>
            </a:r>
            <a:r>
              <a:rPr sz="2500" b="1" spc="-70" dirty="0">
                <a:solidFill>
                  <a:srgbClr val="0000FF"/>
                </a:solidFill>
                <a:latin typeface="Verdana"/>
                <a:cs typeface="Verdana"/>
              </a:rPr>
              <a:t> </a:t>
            </a:r>
            <a:r>
              <a:rPr sz="2500" b="1" spc="-10" dirty="0">
                <a:solidFill>
                  <a:srgbClr val="0000FF"/>
                </a:solidFill>
                <a:latin typeface="Verdana"/>
                <a:cs typeface="Verdana"/>
              </a:rPr>
              <a:t>quan:</a:t>
            </a:r>
            <a:endParaRPr sz="2500">
              <a:latin typeface="Verdana"/>
              <a:cs typeface="Verdana"/>
            </a:endParaRPr>
          </a:p>
          <a:p>
            <a:pPr marL="527685" marR="5715" indent="-514984" algn="just">
              <a:lnSpc>
                <a:spcPct val="100000"/>
              </a:lnSpc>
              <a:spcBef>
                <a:spcPts val="600"/>
              </a:spcBef>
              <a:buAutoNum type="arabicPeriod"/>
              <a:tabLst>
                <a:tab pos="528320" algn="l"/>
              </a:tabLst>
            </a:pPr>
            <a:r>
              <a:rPr sz="2500" spc="-5" dirty="0">
                <a:latin typeface="Verdana"/>
                <a:cs typeface="Verdana"/>
              </a:rPr>
              <a:t>Ngoài bộ hồ </a:t>
            </a:r>
            <a:r>
              <a:rPr sz="2500" spc="-10" dirty="0">
                <a:latin typeface="Verdana"/>
                <a:cs typeface="Verdana"/>
              </a:rPr>
              <a:t>sơ </a:t>
            </a:r>
            <a:r>
              <a:rPr sz="2500" dirty="0">
                <a:latin typeface="Verdana"/>
                <a:cs typeface="Verdana"/>
              </a:rPr>
              <a:t>theo </a:t>
            </a:r>
            <a:r>
              <a:rPr sz="2500" spc="-5" dirty="0">
                <a:latin typeface="Verdana"/>
                <a:cs typeface="Verdana"/>
              </a:rPr>
              <a:t>quy </a:t>
            </a:r>
            <a:r>
              <a:rPr sz="2500" dirty="0">
                <a:latin typeface="Verdana"/>
                <a:cs typeface="Verdana"/>
              </a:rPr>
              <a:t>định, </a:t>
            </a:r>
            <a:r>
              <a:rPr sz="2500" spc="-5" dirty="0">
                <a:latin typeface="Verdana"/>
                <a:cs typeface="Verdana"/>
              </a:rPr>
              <a:t>người nhập </a:t>
            </a:r>
            <a:r>
              <a:rPr sz="2500" dirty="0">
                <a:latin typeface="Verdana"/>
                <a:cs typeface="Verdana"/>
              </a:rPr>
              <a:t>khẩu  </a:t>
            </a:r>
            <a:r>
              <a:rPr sz="2500" spc="-5" dirty="0">
                <a:latin typeface="Verdana"/>
                <a:cs typeface="Verdana"/>
              </a:rPr>
              <a:t>phải nộp cho CQHQ giấy chỉ </a:t>
            </a:r>
            <a:r>
              <a:rPr sz="2500" dirty="0">
                <a:latin typeface="Verdana"/>
                <a:cs typeface="Verdana"/>
              </a:rPr>
              <a:t>định </a:t>
            </a:r>
            <a:r>
              <a:rPr sz="2500" spc="-5" dirty="0">
                <a:latin typeface="Verdana"/>
                <a:cs typeface="Verdana"/>
              </a:rPr>
              <a:t>hoặc </a:t>
            </a:r>
            <a:r>
              <a:rPr sz="2500" dirty="0">
                <a:latin typeface="Verdana"/>
                <a:cs typeface="Verdana"/>
              </a:rPr>
              <a:t>giấy ủy  </a:t>
            </a:r>
            <a:r>
              <a:rPr sz="2500" spc="-5" dirty="0">
                <a:latin typeface="Verdana"/>
                <a:cs typeface="Verdana"/>
              </a:rPr>
              <a:t>quyền là </a:t>
            </a:r>
            <a:r>
              <a:rPr sz="2500" dirty="0">
                <a:latin typeface="Verdana"/>
                <a:cs typeface="Verdana"/>
              </a:rPr>
              <a:t>nhà nhập </a:t>
            </a:r>
            <a:r>
              <a:rPr sz="2500" spc="-5" dirty="0">
                <a:latin typeface="Verdana"/>
                <a:cs typeface="Verdana"/>
              </a:rPr>
              <a:t>khẩu, nhà </a:t>
            </a:r>
            <a:r>
              <a:rPr sz="2500" dirty="0">
                <a:latin typeface="Verdana"/>
                <a:cs typeface="Verdana"/>
              </a:rPr>
              <a:t>phân </a:t>
            </a:r>
            <a:r>
              <a:rPr sz="2500" spc="-5" dirty="0">
                <a:latin typeface="Verdana"/>
                <a:cs typeface="Verdana"/>
              </a:rPr>
              <a:t>phối của  chính </a:t>
            </a:r>
            <a:r>
              <a:rPr sz="2500" dirty="0">
                <a:latin typeface="Verdana"/>
                <a:cs typeface="Verdana"/>
              </a:rPr>
              <a:t>hãng </a:t>
            </a:r>
            <a:r>
              <a:rPr sz="2500" spc="-5" dirty="0">
                <a:latin typeface="Verdana"/>
                <a:cs typeface="Verdana"/>
              </a:rPr>
              <a:t>sản xuất hoặc hợp </a:t>
            </a:r>
            <a:r>
              <a:rPr sz="2500" dirty="0">
                <a:latin typeface="Verdana"/>
                <a:cs typeface="Verdana"/>
              </a:rPr>
              <a:t>đồng </a:t>
            </a:r>
            <a:r>
              <a:rPr sz="2500" spc="-5" dirty="0">
                <a:latin typeface="Verdana"/>
                <a:cs typeface="Verdana"/>
              </a:rPr>
              <a:t>đại lý của  chính </a:t>
            </a:r>
            <a:r>
              <a:rPr sz="2500" dirty="0">
                <a:latin typeface="Verdana"/>
                <a:cs typeface="Verdana"/>
              </a:rPr>
              <a:t>hãng </a:t>
            </a:r>
            <a:r>
              <a:rPr sz="2500" b="1" spc="-5" dirty="0">
                <a:latin typeface="Verdana"/>
                <a:cs typeface="Verdana"/>
              </a:rPr>
              <a:t>được </a:t>
            </a:r>
            <a:r>
              <a:rPr sz="2500" spc="-10" dirty="0">
                <a:latin typeface="Verdana"/>
                <a:cs typeface="Verdana"/>
              </a:rPr>
              <a:t>cơ </a:t>
            </a:r>
            <a:r>
              <a:rPr sz="2500" spc="-5" dirty="0">
                <a:latin typeface="Verdana"/>
                <a:cs typeface="Verdana"/>
              </a:rPr>
              <a:t>quan ngoại </a:t>
            </a:r>
            <a:r>
              <a:rPr sz="2500" dirty="0">
                <a:latin typeface="Verdana"/>
                <a:cs typeface="Verdana"/>
              </a:rPr>
              <a:t>giao </a:t>
            </a:r>
            <a:r>
              <a:rPr sz="2500" spc="-5" dirty="0">
                <a:latin typeface="Verdana"/>
                <a:cs typeface="Verdana"/>
              </a:rPr>
              <a:t>Việt </a:t>
            </a:r>
            <a:r>
              <a:rPr sz="2500" dirty="0">
                <a:latin typeface="Verdana"/>
                <a:cs typeface="Verdana"/>
              </a:rPr>
              <a:t>Nam </a:t>
            </a:r>
            <a:r>
              <a:rPr sz="2500" spc="-5" dirty="0">
                <a:latin typeface="Verdana"/>
                <a:cs typeface="Verdana"/>
              </a:rPr>
              <a:t>ở  nước ngoài </a:t>
            </a:r>
            <a:r>
              <a:rPr sz="2500" u="heavy" spc="-5" dirty="0">
                <a:solidFill>
                  <a:srgbClr val="CC9900"/>
                </a:solidFill>
                <a:latin typeface="Verdana"/>
                <a:cs typeface="Verdana"/>
              </a:rPr>
              <a:t>hợp pháp hóa </a:t>
            </a:r>
            <a:r>
              <a:rPr sz="2500" spc="-5" dirty="0">
                <a:latin typeface="Verdana"/>
                <a:cs typeface="Verdana"/>
              </a:rPr>
              <a:t>lãnh</a:t>
            </a:r>
            <a:r>
              <a:rPr sz="2500" spc="40" dirty="0">
                <a:latin typeface="Verdana"/>
                <a:cs typeface="Verdana"/>
              </a:rPr>
              <a:t> </a:t>
            </a:r>
            <a:r>
              <a:rPr sz="2500" spc="-10" dirty="0">
                <a:latin typeface="Verdana"/>
                <a:cs typeface="Verdana"/>
              </a:rPr>
              <a:t>sự;</a:t>
            </a:r>
            <a:endParaRPr sz="2500">
              <a:latin typeface="Verdana"/>
              <a:cs typeface="Verdana"/>
            </a:endParaRPr>
          </a:p>
          <a:p>
            <a:pPr marL="527685" marR="5080" indent="-514984" algn="just">
              <a:lnSpc>
                <a:spcPct val="100000"/>
              </a:lnSpc>
              <a:spcBef>
                <a:spcPts val="600"/>
              </a:spcBef>
              <a:buAutoNum type="arabicPeriod"/>
              <a:tabLst>
                <a:tab pos="528320" algn="l"/>
              </a:tabLst>
            </a:pPr>
            <a:r>
              <a:rPr sz="2500" spc="-5" dirty="0">
                <a:latin typeface="Verdana"/>
                <a:cs typeface="Verdana"/>
              </a:rPr>
              <a:t>Giấy </a:t>
            </a:r>
            <a:r>
              <a:rPr sz="2500" dirty="0">
                <a:latin typeface="Verdana"/>
                <a:cs typeface="Verdana"/>
              </a:rPr>
              <a:t>Chứng </a:t>
            </a:r>
            <a:r>
              <a:rPr sz="2500" spc="-5" dirty="0">
                <a:latin typeface="Verdana"/>
                <a:cs typeface="Verdana"/>
              </a:rPr>
              <a:t>nhận cơ sở bảo hành, </a:t>
            </a:r>
            <a:r>
              <a:rPr sz="2500" dirty="0">
                <a:latin typeface="Verdana"/>
                <a:cs typeface="Verdana"/>
              </a:rPr>
              <a:t>bảo </a:t>
            </a:r>
            <a:r>
              <a:rPr sz="2500" spc="-5" dirty="0">
                <a:latin typeface="Verdana"/>
                <a:cs typeface="Verdana"/>
              </a:rPr>
              <a:t>dưỡng </a:t>
            </a:r>
            <a:r>
              <a:rPr sz="2500" dirty="0">
                <a:latin typeface="Verdana"/>
                <a:cs typeface="Verdana"/>
              </a:rPr>
              <a:t>đủ  </a:t>
            </a:r>
            <a:r>
              <a:rPr sz="2500" spc="-5" dirty="0">
                <a:latin typeface="Verdana"/>
                <a:cs typeface="Verdana"/>
              </a:rPr>
              <a:t>điều kiện do Cục Đăng kiểm Việt </a:t>
            </a:r>
            <a:r>
              <a:rPr sz="2500" spc="-10" dirty="0">
                <a:latin typeface="Verdana"/>
                <a:cs typeface="Verdana"/>
              </a:rPr>
              <a:t>Nam</a:t>
            </a:r>
            <a:r>
              <a:rPr sz="2500" spc="85" dirty="0">
                <a:latin typeface="Verdana"/>
                <a:cs typeface="Verdana"/>
              </a:rPr>
              <a:t> </a:t>
            </a:r>
            <a:r>
              <a:rPr sz="2500" spc="-5" dirty="0">
                <a:latin typeface="Verdana"/>
                <a:cs typeface="Verdana"/>
              </a:rPr>
              <a:t>cấp;</a:t>
            </a:r>
            <a:endParaRPr sz="2500">
              <a:latin typeface="Verdana"/>
              <a:cs typeface="Verdana"/>
            </a:endParaRPr>
          </a:p>
          <a:p>
            <a:pPr marL="469900" marR="6985" indent="-457200" algn="just">
              <a:lnSpc>
                <a:spcPct val="100000"/>
              </a:lnSpc>
              <a:spcBef>
                <a:spcPts val="600"/>
              </a:spcBef>
              <a:buAutoNum type="arabicPeriod"/>
              <a:tabLst>
                <a:tab pos="469900" algn="l"/>
              </a:tabLst>
            </a:pPr>
            <a:r>
              <a:rPr sz="2500" spc="-5" dirty="0">
                <a:latin typeface="Verdana"/>
                <a:cs typeface="Verdana"/>
              </a:rPr>
              <a:t>Giấy </a:t>
            </a:r>
            <a:r>
              <a:rPr sz="2500" dirty="0">
                <a:latin typeface="Verdana"/>
                <a:cs typeface="Verdana"/>
              </a:rPr>
              <a:t>Chứng </a:t>
            </a:r>
            <a:r>
              <a:rPr sz="2500" spc="-5" dirty="0">
                <a:latin typeface="Verdana"/>
                <a:cs typeface="Verdana"/>
              </a:rPr>
              <a:t>nhận chất </a:t>
            </a:r>
            <a:r>
              <a:rPr sz="2500" dirty="0">
                <a:latin typeface="Verdana"/>
                <a:cs typeface="Verdana"/>
              </a:rPr>
              <a:t>lượng </a:t>
            </a:r>
            <a:r>
              <a:rPr sz="2500" spc="-5" dirty="0">
                <a:latin typeface="Verdana"/>
                <a:cs typeface="Verdana"/>
              </a:rPr>
              <a:t>an toàn kỹ thuật </a:t>
            </a:r>
            <a:r>
              <a:rPr sz="2500" spc="-10" dirty="0">
                <a:latin typeface="Verdana"/>
                <a:cs typeface="Verdana"/>
              </a:rPr>
              <a:t>và  </a:t>
            </a:r>
            <a:r>
              <a:rPr sz="2500" spc="-5" dirty="0">
                <a:latin typeface="Verdana"/>
                <a:cs typeface="Verdana"/>
              </a:rPr>
              <a:t>bảo vệ môi trường </a:t>
            </a:r>
            <a:r>
              <a:rPr sz="2500" spc="-15" dirty="0">
                <a:latin typeface="Verdana"/>
                <a:cs typeface="Verdana"/>
              </a:rPr>
              <a:t>xe </a:t>
            </a:r>
            <a:r>
              <a:rPr sz="2500" spc="-5" dirty="0">
                <a:latin typeface="Verdana"/>
                <a:cs typeface="Verdana"/>
              </a:rPr>
              <a:t>cơ </a:t>
            </a:r>
            <a:r>
              <a:rPr sz="2500" dirty="0">
                <a:latin typeface="Verdana"/>
                <a:cs typeface="Verdana"/>
              </a:rPr>
              <a:t>giới </a:t>
            </a:r>
            <a:r>
              <a:rPr sz="2500" spc="-5" dirty="0">
                <a:latin typeface="Verdana"/>
                <a:cs typeface="Verdana"/>
              </a:rPr>
              <a:t>nhập khẩu do </a:t>
            </a:r>
            <a:r>
              <a:rPr sz="2500" dirty="0">
                <a:latin typeface="Verdana"/>
                <a:cs typeface="Verdana"/>
              </a:rPr>
              <a:t>Cục  </a:t>
            </a:r>
            <a:r>
              <a:rPr sz="2500" spc="-5" dirty="0">
                <a:latin typeface="Verdana"/>
                <a:cs typeface="Verdana"/>
              </a:rPr>
              <a:t>Đăng kiểm Việt </a:t>
            </a:r>
            <a:r>
              <a:rPr sz="2500" spc="-10" dirty="0">
                <a:latin typeface="Verdana"/>
                <a:cs typeface="Verdana"/>
              </a:rPr>
              <a:t>Nam</a:t>
            </a:r>
            <a:r>
              <a:rPr sz="2500" spc="5" dirty="0">
                <a:latin typeface="Verdana"/>
                <a:cs typeface="Verdana"/>
              </a:rPr>
              <a:t> </a:t>
            </a:r>
            <a:r>
              <a:rPr sz="2500" spc="-5" dirty="0">
                <a:latin typeface="Verdana"/>
                <a:cs typeface="Verdana"/>
              </a:rPr>
              <a:t>cấp</a:t>
            </a:r>
            <a:endParaRPr sz="25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D1A6D92-D580-4D01-ABEC-B40EF133FA78}"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7940">
              <a:lnSpc>
                <a:spcPts val="1515"/>
              </a:lnSpc>
            </a:pPr>
            <a:fld id="{81D60167-4931-47E6-BA6A-407CBD079E47}" type="slidenum">
              <a:rPr sz="1400" dirty="0">
                <a:solidFill>
                  <a:srgbClr val="FFFFFF"/>
                </a:solidFill>
                <a:latin typeface="Franklin Gothic Book"/>
                <a:cs typeface="Franklin Gothic Book"/>
              </a:rPr>
              <a:pPr marL="27940">
                <a:lnSpc>
                  <a:spcPts val="1515"/>
                </a:lnSpc>
              </a:pPr>
              <a:t>107</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643634"/>
            <a:ext cx="8227059" cy="4439920"/>
          </a:xfrm>
          <a:prstGeom prst="rect">
            <a:avLst/>
          </a:prstGeom>
        </p:spPr>
        <p:txBody>
          <a:bodyPr vert="horz" wrap="square" lIns="0" tIns="0" rIns="0" bIns="0" rtlCol="0">
            <a:spAutoFit/>
          </a:bodyPr>
          <a:lstStyle/>
          <a:p>
            <a:pPr marL="12700">
              <a:lnSpc>
                <a:spcPct val="100000"/>
              </a:lnSpc>
            </a:pPr>
            <a:r>
              <a:rPr sz="2600" b="1" dirty="0">
                <a:solidFill>
                  <a:srgbClr val="0000FF"/>
                </a:solidFill>
                <a:latin typeface="Verdana"/>
                <a:cs typeface="Verdana"/>
              </a:rPr>
              <a:t>Nguyên tắc</a:t>
            </a:r>
            <a:r>
              <a:rPr sz="2600" b="1" spc="-120" dirty="0">
                <a:solidFill>
                  <a:srgbClr val="0000FF"/>
                </a:solidFill>
                <a:latin typeface="Verdana"/>
                <a:cs typeface="Verdana"/>
              </a:rPr>
              <a:t> </a:t>
            </a:r>
            <a:r>
              <a:rPr sz="2600" b="1" dirty="0">
                <a:solidFill>
                  <a:srgbClr val="0000FF"/>
                </a:solidFill>
                <a:latin typeface="Verdana"/>
                <a:cs typeface="Verdana"/>
              </a:rPr>
              <a:t>chung</a:t>
            </a:r>
            <a:endParaRPr sz="2600">
              <a:latin typeface="Verdana"/>
              <a:cs typeface="Verdana"/>
            </a:endParaRPr>
          </a:p>
          <a:p>
            <a:pPr marL="527685" marR="5080" indent="-514984" algn="just">
              <a:lnSpc>
                <a:spcPct val="100000"/>
              </a:lnSpc>
              <a:spcBef>
                <a:spcPts val="600"/>
              </a:spcBef>
              <a:buFont typeface="Wingdings"/>
              <a:buChar char=""/>
              <a:tabLst>
                <a:tab pos="528320" algn="l"/>
              </a:tabLst>
            </a:pPr>
            <a:r>
              <a:rPr sz="2600" spc="-5" dirty="0">
                <a:latin typeface="Verdana"/>
                <a:cs typeface="Verdana"/>
              </a:rPr>
              <a:t>Sản </a:t>
            </a:r>
            <a:r>
              <a:rPr sz="2600" dirty="0">
                <a:latin typeface="Verdana"/>
                <a:cs typeface="Verdana"/>
              </a:rPr>
              <a:t>phẩm thuốc lá, </a:t>
            </a:r>
            <a:r>
              <a:rPr sz="2600" spc="-5" dirty="0">
                <a:latin typeface="Verdana"/>
                <a:cs typeface="Verdana"/>
              </a:rPr>
              <a:t>trong </a:t>
            </a:r>
            <a:r>
              <a:rPr sz="2600" dirty="0">
                <a:latin typeface="Verdana"/>
                <a:cs typeface="Verdana"/>
              </a:rPr>
              <a:t>đó </a:t>
            </a:r>
            <a:r>
              <a:rPr sz="2600" spc="-5" dirty="0">
                <a:latin typeface="Verdana"/>
                <a:cs typeface="Verdana"/>
              </a:rPr>
              <a:t>có </a:t>
            </a:r>
            <a:r>
              <a:rPr sz="2600" dirty="0">
                <a:latin typeface="Verdana"/>
                <a:cs typeface="Verdana"/>
              </a:rPr>
              <a:t>thuốc lá </a:t>
            </a:r>
            <a:r>
              <a:rPr sz="2600" spc="-5" dirty="0">
                <a:latin typeface="Verdana"/>
                <a:cs typeface="Verdana"/>
              </a:rPr>
              <a:t>điếu,  xì </a:t>
            </a:r>
            <a:r>
              <a:rPr sz="2600" dirty="0">
                <a:latin typeface="Verdana"/>
                <a:cs typeface="Verdana"/>
              </a:rPr>
              <a:t>gà là mặt </a:t>
            </a:r>
            <a:r>
              <a:rPr sz="2600" spc="-5" dirty="0">
                <a:latin typeface="Verdana"/>
                <a:cs typeface="Verdana"/>
              </a:rPr>
              <a:t>hàng </a:t>
            </a:r>
            <a:r>
              <a:rPr sz="2600" dirty="0">
                <a:latin typeface="Verdana"/>
                <a:cs typeface="Verdana"/>
              </a:rPr>
              <a:t>không khuyến khích </a:t>
            </a:r>
            <a:r>
              <a:rPr sz="2600" spc="-5" dirty="0">
                <a:latin typeface="Verdana"/>
                <a:cs typeface="Verdana"/>
              </a:rPr>
              <a:t>tiêu  dùng </a:t>
            </a:r>
            <a:r>
              <a:rPr sz="2600" dirty="0">
                <a:latin typeface="Verdana"/>
                <a:cs typeface="Verdana"/>
              </a:rPr>
              <a:t>theo </a:t>
            </a:r>
            <a:r>
              <a:rPr sz="2600" spc="-5" dirty="0">
                <a:latin typeface="Verdana"/>
                <a:cs typeface="Verdana"/>
              </a:rPr>
              <a:t>Công </a:t>
            </a:r>
            <a:r>
              <a:rPr sz="2600" dirty="0">
                <a:latin typeface="Verdana"/>
                <a:cs typeface="Verdana"/>
              </a:rPr>
              <a:t>ước </a:t>
            </a:r>
            <a:r>
              <a:rPr sz="2600" spc="-5" dirty="0">
                <a:latin typeface="Verdana"/>
                <a:cs typeface="Verdana"/>
              </a:rPr>
              <a:t>khung </a:t>
            </a:r>
            <a:r>
              <a:rPr sz="2600" dirty="0">
                <a:latin typeface="Verdana"/>
                <a:cs typeface="Verdana"/>
              </a:rPr>
              <a:t>về kiểm </a:t>
            </a:r>
            <a:r>
              <a:rPr sz="2600" spc="-5" dirty="0">
                <a:latin typeface="Verdana"/>
                <a:cs typeface="Verdana"/>
              </a:rPr>
              <a:t>soát  </a:t>
            </a:r>
            <a:r>
              <a:rPr sz="2600" dirty="0">
                <a:latin typeface="Verdana"/>
                <a:cs typeface="Verdana"/>
              </a:rPr>
              <a:t>thuốc lá </a:t>
            </a:r>
            <a:r>
              <a:rPr sz="2600" spc="-15" dirty="0">
                <a:latin typeface="Verdana"/>
                <a:cs typeface="Verdana"/>
              </a:rPr>
              <a:t>(FCTC) </a:t>
            </a:r>
            <a:r>
              <a:rPr sz="2600" spc="-5" dirty="0">
                <a:latin typeface="Verdana"/>
                <a:cs typeface="Verdana"/>
              </a:rPr>
              <a:t>của </a:t>
            </a:r>
            <a:r>
              <a:rPr sz="2600" dirty="0">
                <a:latin typeface="Verdana"/>
                <a:cs typeface="Verdana"/>
              </a:rPr>
              <a:t>Tổ </a:t>
            </a:r>
            <a:r>
              <a:rPr sz="2600" spc="-5" dirty="0">
                <a:latin typeface="Verdana"/>
                <a:cs typeface="Verdana"/>
              </a:rPr>
              <a:t>chức </a:t>
            </a:r>
            <a:r>
              <a:rPr sz="2600" dirty="0">
                <a:latin typeface="Verdana"/>
                <a:cs typeface="Verdana"/>
              </a:rPr>
              <a:t>Y </a:t>
            </a:r>
            <a:r>
              <a:rPr sz="2600" spc="5" dirty="0">
                <a:latin typeface="Verdana"/>
                <a:cs typeface="Verdana"/>
              </a:rPr>
              <a:t>tế </a:t>
            </a:r>
            <a:r>
              <a:rPr sz="2600" spc="-5" dirty="0">
                <a:latin typeface="Verdana"/>
                <a:cs typeface="Verdana"/>
              </a:rPr>
              <a:t>thế </a:t>
            </a:r>
            <a:r>
              <a:rPr sz="2600" dirty="0">
                <a:latin typeface="Verdana"/>
                <a:cs typeface="Verdana"/>
              </a:rPr>
              <a:t>giới mà  Việt </a:t>
            </a:r>
            <a:r>
              <a:rPr sz="2600" spc="-5" dirty="0">
                <a:latin typeface="Verdana"/>
                <a:cs typeface="Verdana"/>
              </a:rPr>
              <a:t>Nam </a:t>
            </a:r>
            <a:r>
              <a:rPr sz="2600" dirty="0">
                <a:latin typeface="Verdana"/>
                <a:cs typeface="Verdana"/>
              </a:rPr>
              <a:t>là </a:t>
            </a:r>
            <a:r>
              <a:rPr sz="2600" spc="-5" dirty="0">
                <a:latin typeface="Verdana"/>
                <a:cs typeface="Verdana"/>
              </a:rPr>
              <a:t>thành</a:t>
            </a:r>
            <a:r>
              <a:rPr sz="2600" spc="-80" dirty="0">
                <a:latin typeface="Verdana"/>
                <a:cs typeface="Verdana"/>
              </a:rPr>
              <a:t> </a:t>
            </a:r>
            <a:r>
              <a:rPr sz="2600" dirty="0">
                <a:latin typeface="Verdana"/>
                <a:cs typeface="Verdana"/>
              </a:rPr>
              <a:t>viên;</a:t>
            </a:r>
            <a:endParaRPr sz="2600">
              <a:latin typeface="Verdana"/>
              <a:cs typeface="Verdana"/>
            </a:endParaRPr>
          </a:p>
          <a:p>
            <a:pPr marL="527685" marR="6985" indent="-514984" algn="just">
              <a:lnSpc>
                <a:spcPct val="100000"/>
              </a:lnSpc>
              <a:buFont typeface="Wingdings"/>
              <a:buChar char=""/>
              <a:tabLst>
                <a:tab pos="528320" algn="l"/>
              </a:tabLst>
            </a:pPr>
            <a:r>
              <a:rPr sz="2600" dirty="0">
                <a:latin typeface="Verdana"/>
                <a:cs typeface="Verdana"/>
              </a:rPr>
              <a:t>Bộ </a:t>
            </a:r>
            <a:r>
              <a:rPr sz="2600" spc="-5" dirty="0">
                <a:latin typeface="Verdana"/>
                <a:cs typeface="Verdana"/>
              </a:rPr>
              <a:t>Công </a:t>
            </a:r>
            <a:r>
              <a:rPr sz="2600" dirty="0">
                <a:latin typeface="Verdana"/>
                <a:cs typeface="Verdana"/>
              </a:rPr>
              <a:t>Thương chỉ định </a:t>
            </a:r>
            <a:r>
              <a:rPr sz="2600" spc="-15" dirty="0">
                <a:latin typeface="Verdana"/>
                <a:cs typeface="Verdana"/>
              </a:rPr>
              <a:t>TCT </a:t>
            </a:r>
            <a:r>
              <a:rPr sz="2600" spc="-5" dirty="0">
                <a:latin typeface="Verdana"/>
                <a:cs typeface="Verdana"/>
              </a:rPr>
              <a:t>Thuốc </a:t>
            </a:r>
            <a:r>
              <a:rPr sz="2600" dirty="0">
                <a:latin typeface="Verdana"/>
                <a:cs typeface="Verdana"/>
              </a:rPr>
              <a:t>lá </a:t>
            </a:r>
            <a:r>
              <a:rPr sz="2600" spc="-5" dirty="0">
                <a:latin typeface="Verdana"/>
                <a:cs typeface="Verdana"/>
              </a:rPr>
              <a:t>Việt  Nam </a:t>
            </a:r>
            <a:r>
              <a:rPr sz="2600" spc="-35" dirty="0">
                <a:latin typeface="Verdana"/>
                <a:cs typeface="Verdana"/>
              </a:rPr>
              <a:t>(VINATABA) </a:t>
            </a:r>
            <a:r>
              <a:rPr sz="2600" dirty="0">
                <a:latin typeface="Verdana"/>
                <a:cs typeface="Verdana"/>
              </a:rPr>
              <a:t>là </a:t>
            </a:r>
            <a:r>
              <a:rPr sz="2600" spc="-5" dirty="0">
                <a:latin typeface="Verdana"/>
                <a:cs typeface="Verdana"/>
              </a:rPr>
              <a:t>thương </a:t>
            </a:r>
            <a:r>
              <a:rPr sz="2600" dirty="0">
                <a:latin typeface="Verdana"/>
                <a:cs typeface="Verdana"/>
              </a:rPr>
              <a:t>nhân </a:t>
            </a:r>
            <a:r>
              <a:rPr sz="2600" spc="5" dirty="0">
                <a:latin typeface="Verdana"/>
                <a:cs typeface="Verdana"/>
              </a:rPr>
              <a:t>NK </a:t>
            </a:r>
            <a:r>
              <a:rPr sz="2600" dirty="0">
                <a:latin typeface="Verdana"/>
                <a:cs typeface="Verdana"/>
              </a:rPr>
              <a:t>thuốc </a:t>
            </a:r>
            <a:r>
              <a:rPr sz="2600" spc="-10" dirty="0">
                <a:latin typeface="Verdana"/>
                <a:cs typeface="Verdana"/>
              </a:rPr>
              <a:t>lá  </a:t>
            </a:r>
            <a:r>
              <a:rPr sz="2600" spc="-5" dirty="0">
                <a:latin typeface="Verdana"/>
                <a:cs typeface="Verdana"/>
              </a:rPr>
              <a:t>điếu, xì </a:t>
            </a:r>
            <a:r>
              <a:rPr sz="2600" dirty="0">
                <a:latin typeface="Verdana"/>
                <a:cs typeface="Verdana"/>
              </a:rPr>
              <a:t>gà </a:t>
            </a:r>
            <a:r>
              <a:rPr sz="2600" spc="-5" dirty="0">
                <a:latin typeface="Verdana"/>
                <a:cs typeface="Verdana"/>
              </a:rPr>
              <a:t>theo </a:t>
            </a:r>
            <a:r>
              <a:rPr sz="2600" dirty="0">
                <a:latin typeface="Verdana"/>
                <a:cs typeface="Verdana"/>
              </a:rPr>
              <a:t>cơ chế thương </a:t>
            </a:r>
            <a:r>
              <a:rPr sz="2600" spc="-5" dirty="0">
                <a:latin typeface="Verdana"/>
                <a:cs typeface="Verdana"/>
              </a:rPr>
              <a:t>mại nhà</a:t>
            </a:r>
            <a:r>
              <a:rPr sz="2600" spc="-50" dirty="0">
                <a:latin typeface="Verdana"/>
                <a:cs typeface="Verdana"/>
              </a:rPr>
              <a:t> </a:t>
            </a:r>
            <a:r>
              <a:rPr sz="2600" dirty="0">
                <a:latin typeface="Verdana"/>
                <a:cs typeface="Verdana"/>
              </a:rPr>
              <a:t>nước;</a:t>
            </a:r>
            <a:endParaRPr sz="2600">
              <a:latin typeface="Verdana"/>
              <a:cs typeface="Verdana"/>
            </a:endParaRPr>
          </a:p>
          <a:p>
            <a:pPr marL="527685" marR="7620" indent="-514984" algn="just">
              <a:lnSpc>
                <a:spcPct val="100000"/>
              </a:lnSpc>
              <a:buFont typeface="Wingdings"/>
              <a:buChar char=""/>
              <a:tabLst>
                <a:tab pos="528320" algn="l"/>
              </a:tabLst>
            </a:pPr>
            <a:r>
              <a:rPr sz="2600" dirty="0">
                <a:latin typeface="Verdana"/>
                <a:cs typeface="Verdana"/>
              </a:rPr>
              <a:t>Thuốc lá điếu, </a:t>
            </a:r>
            <a:r>
              <a:rPr sz="2600" spc="-5" dirty="0">
                <a:latin typeface="Verdana"/>
                <a:cs typeface="Verdana"/>
              </a:rPr>
              <a:t>xì </a:t>
            </a:r>
            <a:r>
              <a:rPr sz="2600" dirty="0">
                <a:latin typeface="Verdana"/>
                <a:cs typeface="Verdana"/>
              </a:rPr>
              <a:t>gà chỉ được </a:t>
            </a:r>
            <a:r>
              <a:rPr sz="2600" spc="-5" dirty="0">
                <a:latin typeface="Verdana"/>
                <a:cs typeface="Verdana"/>
              </a:rPr>
              <a:t>phép </a:t>
            </a:r>
            <a:r>
              <a:rPr sz="2600" dirty="0">
                <a:latin typeface="Verdana"/>
                <a:cs typeface="Verdana"/>
              </a:rPr>
              <a:t>nhập </a:t>
            </a:r>
            <a:r>
              <a:rPr sz="2600" spc="-5" dirty="0">
                <a:latin typeface="Verdana"/>
                <a:cs typeface="Verdana"/>
              </a:rPr>
              <a:t>khẩu  vào </a:t>
            </a:r>
            <a:r>
              <a:rPr sz="2600" dirty="0">
                <a:latin typeface="Verdana"/>
                <a:cs typeface="Verdana"/>
              </a:rPr>
              <a:t>Việt </a:t>
            </a:r>
            <a:r>
              <a:rPr sz="2600" spc="-5" dirty="0">
                <a:latin typeface="Verdana"/>
                <a:cs typeface="Verdana"/>
              </a:rPr>
              <a:t>Nam qua </a:t>
            </a:r>
            <a:r>
              <a:rPr sz="2600" dirty="0">
                <a:latin typeface="Verdana"/>
                <a:cs typeface="Verdana"/>
              </a:rPr>
              <a:t>các </a:t>
            </a:r>
            <a:r>
              <a:rPr sz="2600" b="1" dirty="0">
                <a:solidFill>
                  <a:srgbClr val="FF0000"/>
                </a:solidFill>
                <a:latin typeface="Verdana"/>
                <a:cs typeface="Verdana"/>
              </a:rPr>
              <a:t>cửa khẩu quốc</a:t>
            </a:r>
            <a:r>
              <a:rPr sz="2600" b="1" spc="-90" dirty="0">
                <a:solidFill>
                  <a:srgbClr val="FF0000"/>
                </a:solidFill>
                <a:latin typeface="Verdana"/>
                <a:cs typeface="Verdana"/>
              </a:rPr>
              <a:t> </a:t>
            </a:r>
            <a:r>
              <a:rPr sz="2600" b="1" dirty="0">
                <a:solidFill>
                  <a:srgbClr val="FF0000"/>
                </a:solidFill>
                <a:latin typeface="Verdana"/>
                <a:cs typeface="Verdana"/>
              </a:rPr>
              <a:t>tế</a:t>
            </a:r>
            <a:endParaRPr sz="2600">
              <a:latin typeface="Verdana"/>
              <a:cs typeface="Verdana"/>
            </a:endParaRPr>
          </a:p>
        </p:txBody>
      </p:sp>
      <p:sp>
        <p:nvSpPr>
          <p:cNvPr id="3" name="object 3"/>
          <p:cNvSpPr txBox="1">
            <a:spLocks noGrp="1"/>
          </p:cNvSpPr>
          <p:nvPr>
            <p:ph type="title"/>
          </p:nvPr>
        </p:nvSpPr>
        <p:spPr>
          <a:xfrm>
            <a:off x="1989201" y="348234"/>
            <a:ext cx="5241290" cy="975360"/>
          </a:xfrm>
          <a:prstGeom prst="rect">
            <a:avLst/>
          </a:prstGeom>
        </p:spPr>
        <p:txBody>
          <a:bodyPr vert="horz" wrap="square" lIns="0" tIns="0" rIns="0" bIns="0" rtlCol="0">
            <a:spAutoFit/>
          </a:bodyPr>
          <a:lstStyle/>
          <a:p>
            <a:pPr marL="12700" marR="5080" indent="1237615">
              <a:lnSpc>
                <a:spcPct val="100000"/>
              </a:lnSpc>
            </a:pPr>
            <a:r>
              <a:rPr dirty="0">
                <a:solidFill>
                  <a:srgbClr val="000000"/>
                </a:solidFill>
              </a:rPr>
              <a:t>NHẬP KHẨU  THUỐC LÁ ĐIẾU, XÌ</a:t>
            </a:r>
            <a:r>
              <a:rPr spc="-60" dirty="0">
                <a:solidFill>
                  <a:srgbClr val="000000"/>
                </a:solidFill>
              </a:rPr>
              <a:t> </a:t>
            </a:r>
            <a:r>
              <a:rPr dirty="0">
                <a:solidFill>
                  <a:srgbClr val="000000"/>
                </a:solidFill>
              </a:rPr>
              <a:t>GÀ</a:t>
            </a:r>
          </a:p>
        </p:txBody>
      </p:sp>
      <p:sp>
        <p:nvSpPr>
          <p:cNvPr id="4" name="object 4"/>
          <p:cNvSpPr/>
          <p:nvPr/>
        </p:nvSpPr>
        <p:spPr>
          <a:xfrm>
            <a:off x="1300733" y="533400"/>
            <a:ext cx="591185" cy="587375"/>
          </a:xfrm>
          <a:custGeom>
            <a:avLst/>
            <a:gdLst/>
            <a:ahLst/>
            <a:cxnLst/>
            <a:rect l="l" t="t" r="r" b="b"/>
            <a:pathLst>
              <a:path w="591185" h="587375">
                <a:moveTo>
                  <a:pt x="199009" y="406780"/>
                </a:moveTo>
                <a:lnTo>
                  <a:pt x="0" y="427736"/>
                </a:lnTo>
                <a:lnTo>
                  <a:pt x="9951" y="453169"/>
                </a:lnTo>
                <a:lnTo>
                  <a:pt x="22082" y="476329"/>
                </a:lnTo>
                <a:lnTo>
                  <a:pt x="52831" y="515874"/>
                </a:lnTo>
                <a:lnTo>
                  <a:pt x="93090" y="546734"/>
                </a:lnTo>
                <a:lnTo>
                  <a:pt x="143637" y="569213"/>
                </a:lnTo>
                <a:lnTo>
                  <a:pt x="209740" y="582818"/>
                </a:lnTo>
                <a:lnTo>
                  <a:pt x="250650" y="586233"/>
                </a:lnTo>
                <a:lnTo>
                  <a:pt x="296799" y="587375"/>
                </a:lnTo>
                <a:lnTo>
                  <a:pt x="344372" y="585829"/>
                </a:lnTo>
                <a:lnTo>
                  <a:pt x="387254" y="581199"/>
                </a:lnTo>
                <a:lnTo>
                  <a:pt x="425422" y="573498"/>
                </a:lnTo>
                <a:lnTo>
                  <a:pt x="488235" y="549140"/>
                </a:lnTo>
                <a:lnTo>
                  <a:pt x="536432" y="514088"/>
                </a:lnTo>
                <a:lnTo>
                  <a:pt x="556160" y="491236"/>
                </a:lnTo>
                <a:lnTo>
                  <a:pt x="295147" y="491236"/>
                </a:lnTo>
                <a:lnTo>
                  <a:pt x="276979" y="490091"/>
                </a:lnTo>
                <a:lnTo>
                  <a:pt x="233044" y="472821"/>
                </a:lnTo>
                <a:lnTo>
                  <a:pt x="204916" y="428779"/>
                </a:lnTo>
                <a:lnTo>
                  <a:pt x="199009" y="406780"/>
                </a:lnTo>
                <a:close/>
              </a:path>
              <a:path w="591185" h="587375">
                <a:moveTo>
                  <a:pt x="568682" y="323088"/>
                </a:moveTo>
                <a:lnTo>
                  <a:pt x="298703" y="323088"/>
                </a:lnTo>
                <a:lnTo>
                  <a:pt x="319440" y="324445"/>
                </a:lnTo>
                <a:lnTo>
                  <a:pt x="337820" y="328517"/>
                </a:lnTo>
                <a:lnTo>
                  <a:pt x="378245" y="356780"/>
                </a:lnTo>
                <a:lnTo>
                  <a:pt x="391033" y="406019"/>
                </a:lnTo>
                <a:lnTo>
                  <a:pt x="388747" y="424453"/>
                </a:lnTo>
                <a:lnTo>
                  <a:pt x="362458" y="467995"/>
                </a:lnTo>
                <a:lnTo>
                  <a:pt x="314291" y="489783"/>
                </a:lnTo>
                <a:lnTo>
                  <a:pt x="295147" y="491236"/>
                </a:lnTo>
                <a:lnTo>
                  <a:pt x="556160" y="491236"/>
                </a:lnTo>
                <a:lnTo>
                  <a:pt x="570341" y="469608"/>
                </a:lnTo>
                <a:lnTo>
                  <a:pt x="581342" y="446071"/>
                </a:lnTo>
                <a:lnTo>
                  <a:pt x="588248" y="422034"/>
                </a:lnTo>
                <a:lnTo>
                  <a:pt x="591058" y="397510"/>
                </a:lnTo>
                <a:lnTo>
                  <a:pt x="590464" y="378463"/>
                </a:lnTo>
                <a:lnTo>
                  <a:pt x="587359" y="360775"/>
                </a:lnTo>
                <a:lnTo>
                  <a:pt x="581753" y="344467"/>
                </a:lnTo>
                <a:lnTo>
                  <a:pt x="573659" y="329564"/>
                </a:lnTo>
                <a:lnTo>
                  <a:pt x="568682" y="323088"/>
                </a:lnTo>
                <a:close/>
              </a:path>
              <a:path w="591185" h="587375">
                <a:moveTo>
                  <a:pt x="248031" y="219710"/>
                </a:moveTo>
                <a:lnTo>
                  <a:pt x="244580" y="247903"/>
                </a:lnTo>
                <a:lnTo>
                  <a:pt x="241093" y="276098"/>
                </a:lnTo>
                <a:lnTo>
                  <a:pt x="234060" y="332486"/>
                </a:lnTo>
                <a:lnTo>
                  <a:pt x="253591" y="328392"/>
                </a:lnTo>
                <a:lnTo>
                  <a:pt x="270859" y="325453"/>
                </a:lnTo>
                <a:lnTo>
                  <a:pt x="285888" y="323681"/>
                </a:lnTo>
                <a:lnTo>
                  <a:pt x="298703" y="323088"/>
                </a:lnTo>
                <a:lnTo>
                  <a:pt x="568682" y="323088"/>
                </a:lnTo>
                <a:lnTo>
                  <a:pt x="563227" y="315987"/>
                </a:lnTo>
                <a:lnTo>
                  <a:pt x="519810" y="283590"/>
                </a:lnTo>
                <a:lnTo>
                  <a:pt x="476430" y="268857"/>
                </a:lnTo>
                <a:lnTo>
                  <a:pt x="457072" y="264667"/>
                </a:lnTo>
                <a:lnTo>
                  <a:pt x="481458" y="252956"/>
                </a:lnTo>
                <a:lnTo>
                  <a:pt x="502618" y="240315"/>
                </a:lnTo>
                <a:lnTo>
                  <a:pt x="520563" y="226770"/>
                </a:lnTo>
                <a:lnTo>
                  <a:pt x="525831" y="221614"/>
                </a:lnTo>
                <a:lnTo>
                  <a:pt x="273812" y="221614"/>
                </a:lnTo>
                <a:lnTo>
                  <a:pt x="268765" y="221495"/>
                </a:lnTo>
                <a:lnTo>
                  <a:pt x="262778" y="221138"/>
                </a:lnTo>
                <a:lnTo>
                  <a:pt x="255863" y="220543"/>
                </a:lnTo>
                <a:lnTo>
                  <a:pt x="248031" y="219710"/>
                </a:lnTo>
                <a:close/>
              </a:path>
              <a:path w="591185" h="587375">
                <a:moveTo>
                  <a:pt x="553024" y="98044"/>
                </a:moveTo>
                <a:lnTo>
                  <a:pt x="295909" y="98044"/>
                </a:lnTo>
                <a:lnTo>
                  <a:pt x="312027" y="99018"/>
                </a:lnTo>
                <a:lnTo>
                  <a:pt x="326263" y="101933"/>
                </a:lnTo>
                <a:lnTo>
                  <a:pt x="363077" y="131619"/>
                </a:lnTo>
                <a:lnTo>
                  <a:pt x="367157" y="154939"/>
                </a:lnTo>
                <a:lnTo>
                  <a:pt x="365083" y="168084"/>
                </a:lnTo>
                <a:lnTo>
                  <a:pt x="339597" y="201802"/>
                </a:lnTo>
                <a:lnTo>
                  <a:pt x="292556" y="220376"/>
                </a:lnTo>
                <a:lnTo>
                  <a:pt x="273812" y="221614"/>
                </a:lnTo>
                <a:lnTo>
                  <a:pt x="525831" y="221614"/>
                </a:lnTo>
                <a:lnTo>
                  <a:pt x="555371" y="180721"/>
                </a:lnTo>
                <a:lnTo>
                  <a:pt x="562864" y="145669"/>
                </a:lnTo>
                <a:lnTo>
                  <a:pt x="559960" y="115643"/>
                </a:lnTo>
                <a:lnTo>
                  <a:pt x="553024" y="98044"/>
                </a:lnTo>
                <a:close/>
              </a:path>
              <a:path w="591185" h="587375">
                <a:moveTo>
                  <a:pt x="303149" y="0"/>
                </a:moveTo>
                <a:lnTo>
                  <a:pt x="245590" y="2379"/>
                </a:lnTo>
                <a:lnTo>
                  <a:pt x="194817" y="9509"/>
                </a:lnTo>
                <a:lnTo>
                  <a:pt x="150808" y="21377"/>
                </a:lnTo>
                <a:lnTo>
                  <a:pt x="113537" y="37973"/>
                </a:lnTo>
                <a:lnTo>
                  <a:pt x="56213" y="84248"/>
                </a:lnTo>
                <a:lnTo>
                  <a:pt x="19938" y="147192"/>
                </a:lnTo>
                <a:lnTo>
                  <a:pt x="206756" y="173989"/>
                </a:lnTo>
                <a:lnTo>
                  <a:pt x="212161" y="154439"/>
                </a:lnTo>
                <a:lnTo>
                  <a:pt x="219233" y="138080"/>
                </a:lnTo>
                <a:lnTo>
                  <a:pt x="250404" y="107527"/>
                </a:lnTo>
                <a:lnTo>
                  <a:pt x="295909" y="98044"/>
                </a:lnTo>
                <a:lnTo>
                  <a:pt x="553024" y="98044"/>
                </a:lnTo>
                <a:lnTo>
                  <a:pt x="549163" y="88249"/>
                </a:lnTo>
                <a:lnTo>
                  <a:pt x="503935" y="41401"/>
                </a:lnTo>
                <a:lnTo>
                  <a:pt x="468526" y="23306"/>
                </a:lnTo>
                <a:lnTo>
                  <a:pt x="423259" y="10366"/>
                </a:lnTo>
                <a:lnTo>
                  <a:pt x="368133" y="2593"/>
                </a:lnTo>
                <a:lnTo>
                  <a:pt x="303149" y="0"/>
                </a:lnTo>
                <a:close/>
              </a:path>
            </a:pathLst>
          </a:custGeom>
          <a:solidFill>
            <a:srgbClr val="FF0000"/>
          </a:solidFill>
        </p:spPr>
        <p:txBody>
          <a:bodyPr wrap="square" lIns="0" tIns="0" rIns="0" bIns="0" rtlCol="0"/>
          <a:lstStyle/>
          <a:p>
            <a:endParaRPr/>
          </a:p>
        </p:txBody>
      </p:sp>
      <p:sp>
        <p:nvSpPr>
          <p:cNvPr id="5" name="object 5"/>
          <p:cNvSpPr/>
          <p:nvPr/>
        </p:nvSpPr>
        <p:spPr>
          <a:xfrm>
            <a:off x="1300733" y="533400"/>
            <a:ext cx="591185" cy="587375"/>
          </a:xfrm>
          <a:custGeom>
            <a:avLst/>
            <a:gdLst/>
            <a:ahLst/>
            <a:cxnLst/>
            <a:rect l="l" t="t" r="r" b="b"/>
            <a:pathLst>
              <a:path w="591185" h="587375">
                <a:moveTo>
                  <a:pt x="303149" y="0"/>
                </a:moveTo>
                <a:lnTo>
                  <a:pt x="368133" y="2593"/>
                </a:lnTo>
                <a:lnTo>
                  <a:pt x="423259" y="10366"/>
                </a:lnTo>
                <a:lnTo>
                  <a:pt x="468526" y="23306"/>
                </a:lnTo>
                <a:lnTo>
                  <a:pt x="503935" y="41401"/>
                </a:lnTo>
                <a:lnTo>
                  <a:pt x="549163" y="88249"/>
                </a:lnTo>
                <a:lnTo>
                  <a:pt x="562864" y="145669"/>
                </a:lnTo>
                <a:lnTo>
                  <a:pt x="560701" y="163623"/>
                </a:lnTo>
                <a:lnTo>
                  <a:pt x="535304" y="212344"/>
                </a:lnTo>
                <a:lnTo>
                  <a:pt x="502618" y="240315"/>
                </a:lnTo>
                <a:lnTo>
                  <a:pt x="457072" y="264667"/>
                </a:lnTo>
                <a:lnTo>
                  <a:pt x="476430" y="268857"/>
                </a:lnTo>
                <a:lnTo>
                  <a:pt x="519810" y="283590"/>
                </a:lnTo>
                <a:lnTo>
                  <a:pt x="563227" y="315987"/>
                </a:lnTo>
                <a:lnTo>
                  <a:pt x="587359" y="360775"/>
                </a:lnTo>
                <a:lnTo>
                  <a:pt x="591058" y="397510"/>
                </a:lnTo>
                <a:lnTo>
                  <a:pt x="588248" y="422034"/>
                </a:lnTo>
                <a:lnTo>
                  <a:pt x="570341" y="469608"/>
                </a:lnTo>
                <a:lnTo>
                  <a:pt x="536432" y="514088"/>
                </a:lnTo>
                <a:lnTo>
                  <a:pt x="488235" y="549140"/>
                </a:lnTo>
                <a:lnTo>
                  <a:pt x="425422" y="573498"/>
                </a:lnTo>
                <a:lnTo>
                  <a:pt x="387254" y="581199"/>
                </a:lnTo>
                <a:lnTo>
                  <a:pt x="344372" y="585829"/>
                </a:lnTo>
                <a:lnTo>
                  <a:pt x="296799" y="587375"/>
                </a:lnTo>
                <a:lnTo>
                  <a:pt x="250650" y="586233"/>
                </a:lnTo>
                <a:lnTo>
                  <a:pt x="209740" y="582818"/>
                </a:lnTo>
                <a:lnTo>
                  <a:pt x="143637" y="569213"/>
                </a:lnTo>
                <a:lnTo>
                  <a:pt x="93090" y="546734"/>
                </a:lnTo>
                <a:lnTo>
                  <a:pt x="52831" y="515874"/>
                </a:lnTo>
                <a:lnTo>
                  <a:pt x="22082" y="476329"/>
                </a:lnTo>
                <a:lnTo>
                  <a:pt x="0" y="427736"/>
                </a:lnTo>
                <a:lnTo>
                  <a:pt x="49722" y="422497"/>
                </a:lnTo>
                <a:lnTo>
                  <a:pt x="99456" y="417258"/>
                </a:lnTo>
                <a:lnTo>
                  <a:pt x="149215" y="412019"/>
                </a:lnTo>
                <a:lnTo>
                  <a:pt x="199009" y="406780"/>
                </a:lnTo>
                <a:lnTo>
                  <a:pt x="204916" y="428779"/>
                </a:lnTo>
                <a:lnTo>
                  <a:pt x="212550" y="447135"/>
                </a:lnTo>
                <a:lnTo>
                  <a:pt x="245927" y="480895"/>
                </a:lnTo>
                <a:lnTo>
                  <a:pt x="295147" y="491236"/>
                </a:lnTo>
                <a:lnTo>
                  <a:pt x="314291" y="489783"/>
                </a:lnTo>
                <a:lnTo>
                  <a:pt x="362458" y="467995"/>
                </a:lnTo>
                <a:lnTo>
                  <a:pt x="388747" y="424453"/>
                </a:lnTo>
                <a:lnTo>
                  <a:pt x="391033" y="406019"/>
                </a:lnTo>
                <a:lnTo>
                  <a:pt x="390056" y="387399"/>
                </a:lnTo>
                <a:lnTo>
                  <a:pt x="367410" y="344804"/>
                </a:lnTo>
                <a:lnTo>
                  <a:pt x="319440" y="324445"/>
                </a:lnTo>
                <a:lnTo>
                  <a:pt x="298703" y="323088"/>
                </a:lnTo>
                <a:lnTo>
                  <a:pt x="285888" y="323681"/>
                </a:lnTo>
                <a:lnTo>
                  <a:pt x="270859" y="325453"/>
                </a:lnTo>
                <a:lnTo>
                  <a:pt x="253591" y="328392"/>
                </a:lnTo>
                <a:lnTo>
                  <a:pt x="234060" y="332486"/>
                </a:lnTo>
                <a:lnTo>
                  <a:pt x="237583" y="304292"/>
                </a:lnTo>
                <a:lnTo>
                  <a:pt x="241093" y="276098"/>
                </a:lnTo>
                <a:lnTo>
                  <a:pt x="244580" y="247903"/>
                </a:lnTo>
                <a:lnTo>
                  <a:pt x="248031" y="219710"/>
                </a:lnTo>
                <a:lnTo>
                  <a:pt x="255863" y="220543"/>
                </a:lnTo>
                <a:lnTo>
                  <a:pt x="262778" y="221138"/>
                </a:lnTo>
                <a:lnTo>
                  <a:pt x="268765" y="221495"/>
                </a:lnTo>
                <a:lnTo>
                  <a:pt x="273812" y="221614"/>
                </a:lnTo>
                <a:lnTo>
                  <a:pt x="292556" y="220376"/>
                </a:lnTo>
                <a:lnTo>
                  <a:pt x="339597" y="201802"/>
                </a:lnTo>
                <a:lnTo>
                  <a:pt x="365083" y="168084"/>
                </a:lnTo>
                <a:lnTo>
                  <a:pt x="367157" y="154939"/>
                </a:lnTo>
                <a:lnTo>
                  <a:pt x="366373" y="142630"/>
                </a:lnTo>
                <a:lnTo>
                  <a:pt x="338593" y="106777"/>
                </a:lnTo>
                <a:lnTo>
                  <a:pt x="295909" y="98044"/>
                </a:lnTo>
                <a:lnTo>
                  <a:pt x="279169" y="99093"/>
                </a:lnTo>
                <a:lnTo>
                  <a:pt x="238378" y="114935"/>
                </a:lnTo>
                <a:lnTo>
                  <a:pt x="212161" y="154439"/>
                </a:lnTo>
                <a:lnTo>
                  <a:pt x="206756" y="173989"/>
                </a:lnTo>
                <a:lnTo>
                  <a:pt x="160010" y="167302"/>
                </a:lnTo>
                <a:lnTo>
                  <a:pt x="113299" y="160591"/>
                </a:lnTo>
                <a:lnTo>
                  <a:pt x="66613" y="153880"/>
                </a:lnTo>
                <a:lnTo>
                  <a:pt x="19938" y="147192"/>
                </a:lnTo>
                <a:lnTo>
                  <a:pt x="56213" y="84248"/>
                </a:lnTo>
                <a:lnTo>
                  <a:pt x="113537" y="37973"/>
                </a:lnTo>
                <a:lnTo>
                  <a:pt x="150808" y="21377"/>
                </a:lnTo>
                <a:lnTo>
                  <a:pt x="194817" y="9509"/>
                </a:lnTo>
                <a:lnTo>
                  <a:pt x="245590" y="2379"/>
                </a:lnTo>
                <a:lnTo>
                  <a:pt x="303149" y="0"/>
                </a:lnTo>
                <a:close/>
              </a:path>
            </a:pathLst>
          </a:custGeom>
          <a:ln w="38100">
            <a:solidFill>
              <a:srgbClr val="000000"/>
            </a:solidFill>
          </a:ln>
        </p:spPr>
        <p:txBody>
          <a:bodyPr wrap="square" lIns="0" tIns="0" rIns="0" bIns="0" rtlCol="0"/>
          <a:lstStyle/>
          <a:p>
            <a:endParaRPr/>
          </a:p>
        </p:txBody>
      </p:sp>
      <p:sp>
        <p:nvSpPr>
          <p:cNvPr id="6" name="object 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92B6B1E-DEEF-4874-8A3C-A884CA7BC699}" type="datetime1">
              <a:rPr lang="en-US" spc="-5" smtClean="0"/>
              <a:pPr marL="12700">
                <a:lnSpc>
                  <a:spcPts val="1520"/>
                </a:lnSpc>
              </a:pPr>
              <a:t>1/12/2019</a:t>
            </a:fld>
            <a:endParaRPr spc="-5"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27940">
              <a:lnSpc>
                <a:spcPts val="1515"/>
              </a:lnSpc>
            </a:pPr>
            <a:fld id="{81D60167-4931-47E6-BA6A-407CBD079E47}" type="slidenum">
              <a:rPr sz="1400" dirty="0">
                <a:solidFill>
                  <a:srgbClr val="FFFFFF"/>
                </a:solidFill>
                <a:latin typeface="Franklin Gothic Book"/>
                <a:cs typeface="Franklin Gothic Book"/>
              </a:rPr>
              <a:pPr marL="27940">
                <a:lnSpc>
                  <a:spcPts val="1515"/>
                </a:lnSpc>
              </a:pPr>
              <a:t>108</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82340" y="4402835"/>
            <a:ext cx="1931035" cy="0"/>
          </a:xfrm>
          <a:custGeom>
            <a:avLst/>
            <a:gdLst/>
            <a:ahLst/>
            <a:cxnLst/>
            <a:rect l="l" t="t" r="r" b="b"/>
            <a:pathLst>
              <a:path w="1931035">
                <a:moveTo>
                  <a:pt x="0" y="0"/>
                </a:moveTo>
                <a:lnTo>
                  <a:pt x="1930908" y="0"/>
                </a:lnTo>
              </a:path>
            </a:pathLst>
          </a:custGeom>
          <a:ln w="21336">
            <a:solidFill>
              <a:srgbClr val="CC9900"/>
            </a:solidFill>
          </a:ln>
        </p:spPr>
        <p:txBody>
          <a:bodyPr wrap="square" lIns="0" tIns="0" rIns="0" bIns="0" rtlCol="0"/>
          <a:lstStyle/>
          <a:p>
            <a:endParaRPr/>
          </a:p>
        </p:txBody>
      </p:sp>
      <p:sp>
        <p:nvSpPr>
          <p:cNvPr id="3" name="object 3"/>
          <p:cNvSpPr txBox="1"/>
          <p:nvPr/>
        </p:nvSpPr>
        <p:spPr>
          <a:xfrm>
            <a:off x="459740" y="1720341"/>
            <a:ext cx="8302625" cy="4149725"/>
          </a:xfrm>
          <a:prstGeom prst="rect">
            <a:avLst/>
          </a:prstGeom>
        </p:spPr>
        <p:txBody>
          <a:bodyPr vert="horz" wrap="square" lIns="0" tIns="0" rIns="0" bIns="0" rtlCol="0">
            <a:spAutoFit/>
          </a:bodyPr>
          <a:lstStyle/>
          <a:p>
            <a:pPr marL="12700">
              <a:lnSpc>
                <a:spcPct val="100000"/>
              </a:lnSpc>
            </a:pPr>
            <a:r>
              <a:rPr sz="2800" b="1" spc="-5" dirty="0">
                <a:solidFill>
                  <a:srgbClr val="0000FF"/>
                </a:solidFill>
                <a:latin typeface="Verdana"/>
                <a:cs typeface="Verdana"/>
              </a:rPr>
              <a:t>Thủ tục nhập</a:t>
            </a:r>
            <a:r>
              <a:rPr sz="2800" b="1" spc="20" dirty="0">
                <a:solidFill>
                  <a:srgbClr val="0000FF"/>
                </a:solidFill>
                <a:latin typeface="Verdana"/>
                <a:cs typeface="Verdana"/>
              </a:rPr>
              <a:t> </a:t>
            </a:r>
            <a:r>
              <a:rPr sz="2800" b="1" spc="-5" dirty="0">
                <a:solidFill>
                  <a:srgbClr val="0000FF"/>
                </a:solidFill>
                <a:latin typeface="Verdana"/>
                <a:cs typeface="Verdana"/>
              </a:rPr>
              <a:t>khẩu</a:t>
            </a:r>
            <a:endParaRPr sz="2800">
              <a:latin typeface="Verdana"/>
              <a:cs typeface="Verdana"/>
            </a:endParaRPr>
          </a:p>
          <a:p>
            <a:pPr marL="12700" marR="5080">
              <a:lnSpc>
                <a:spcPct val="100000"/>
              </a:lnSpc>
              <a:spcBef>
                <a:spcPts val="600"/>
              </a:spcBef>
              <a:tabLst>
                <a:tab pos="1248410" algn="l"/>
                <a:tab pos="1910080" algn="l"/>
                <a:tab pos="2532380" algn="l"/>
                <a:tab pos="3638550" algn="l"/>
                <a:tab pos="4735830" algn="l"/>
                <a:tab pos="5748020" algn="l"/>
                <a:tab pos="6627495" algn="l"/>
                <a:tab pos="7745095" algn="l"/>
              </a:tabLst>
            </a:pPr>
            <a:r>
              <a:rPr sz="2800" dirty="0">
                <a:latin typeface="Verdana"/>
                <a:cs typeface="Verdana"/>
              </a:rPr>
              <a:t>N</a:t>
            </a:r>
            <a:r>
              <a:rPr sz="2800" spc="-10" dirty="0">
                <a:latin typeface="Verdana"/>
                <a:cs typeface="Verdana"/>
              </a:rPr>
              <a:t>go</a:t>
            </a:r>
            <a:r>
              <a:rPr sz="2800" spc="5" dirty="0">
                <a:latin typeface="Verdana"/>
                <a:cs typeface="Verdana"/>
              </a:rPr>
              <a:t>à</a:t>
            </a:r>
            <a:r>
              <a:rPr sz="2800" spc="-5" dirty="0">
                <a:latin typeface="Verdana"/>
                <a:cs typeface="Verdana"/>
              </a:rPr>
              <a:t>i</a:t>
            </a:r>
            <a:r>
              <a:rPr sz="2800" dirty="0">
                <a:latin typeface="Verdana"/>
                <a:cs typeface="Verdana"/>
              </a:rPr>
              <a:t>	h</a:t>
            </a:r>
            <a:r>
              <a:rPr sz="2800" spc="-5" dirty="0">
                <a:latin typeface="Verdana"/>
                <a:cs typeface="Verdana"/>
              </a:rPr>
              <a:t>ồ</a:t>
            </a:r>
            <a:r>
              <a:rPr sz="2800" dirty="0">
                <a:latin typeface="Verdana"/>
                <a:cs typeface="Verdana"/>
              </a:rPr>
              <a:t>	s</a:t>
            </a:r>
            <a:r>
              <a:rPr sz="2800" spc="-5" dirty="0">
                <a:latin typeface="Verdana"/>
                <a:cs typeface="Verdana"/>
              </a:rPr>
              <a:t>ơ</a:t>
            </a:r>
            <a:r>
              <a:rPr sz="2800" dirty="0">
                <a:latin typeface="Verdana"/>
                <a:cs typeface="Verdana"/>
              </a:rPr>
              <a:t>	</a:t>
            </a:r>
            <a:r>
              <a:rPr sz="2800" spc="-5" dirty="0">
                <a:latin typeface="Verdana"/>
                <a:cs typeface="Verdana"/>
              </a:rPr>
              <a:t>n</a:t>
            </a:r>
            <a:r>
              <a:rPr sz="2800" dirty="0">
                <a:latin typeface="Verdana"/>
                <a:cs typeface="Verdana"/>
              </a:rPr>
              <a:t>h</a:t>
            </a:r>
            <a:r>
              <a:rPr sz="2800" spc="-5" dirty="0">
                <a:latin typeface="Verdana"/>
                <a:cs typeface="Verdana"/>
              </a:rPr>
              <a:t>ập</a:t>
            </a:r>
            <a:r>
              <a:rPr sz="2800" dirty="0">
                <a:latin typeface="Verdana"/>
                <a:cs typeface="Verdana"/>
              </a:rPr>
              <a:t>	</a:t>
            </a:r>
            <a:r>
              <a:rPr sz="2800" spc="0" dirty="0">
                <a:latin typeface="Verdana"/>
                <a:cs typeface="Verdana"/>
              </a:rPr>
              <a:t>k</a:t>
            </a:r>
            <a:r>
              <a:rPr sz="2800" spc="-5" dirty="0">
                <a:latin typeface="Verdana"/>
                <a:cs typeface="Verdana"/>
              </a:rPr>
              <a:t>h</a:t>
            </a:r>
            <a:r>
              <a:rPr sz="2800" spc="0" dirty="0">
                <a:latin typeface="Verdana"/>
                <a:cs typeface="Verdana"/>
              </a:rPr>
              <a:t>ẩ</a:t>
            </a:r>
            <a:r>
              <a:rPr sz="2800" spc="-5" dirty="0">
                <a:latin typeface="Verdana"/>
                <a:cs typeface="Verdana"/>
              </a:rPr>
              <a:t>u</a:t>
            </a:r>
            <a:r>
              <a:rPr sz="2800" dirty="0">
                <a:latin typeface="Verdana"/>
                <a:cs typeface="Verdana"/>
              </a:rPr>
              <a:t>	</a:t>
            </a:r>
            <a:r>
              <a:rPr sz="2800" spc="-10" dirty="0">
                <a:latin typeface="Verdana"/>
                <a:cs typeface="Verdana"/>
              </a:rPr>
              <a:t>the</a:t>
            </a:r>
            <a:r>
              <a:rPr sz="2800" spc="-5" dirty="0">
                <a:latin typeface="Verdana"/>
                <a:cs typeface="Verdana"/>
              </a:rPr>
              <a:t>o</a:t>
            </a:r>
            <a:r>
              <a:rPr sz="2800" dirty="0">
                <a:latin typeface="Verdana"/>
                <a:cs typeface="Verdana"/>
              </a:rPr>
              <a:t>	q</a:t>
            </a:r>
            <a:r>
              <a:rPr sz="2800" spc="-5" dirty="0">
                <a:latin typeface="Verdana"/>
                <a:cs typeface="Verdana"/>
              </a:rPr>
              <a:t>uy</a:t>
            </a:r>
            <a:r>
              <a:rPr sz="2800" dirty="0">
                <a:latin typeface="Verdana"/>
                <a:cs typeface="Verdana"/>
              </a:rPr>
              <a:t>	</a:t>
            </a:r>
            <a:r>
              <a:rPr sz="2800" spc="-15" dirty="0">
                <a:latin typeface="Verdana"/>
                <a:cs typeface="Verdana"/>
              </a:rPr>
              <a:t>đ</a:t>
            </a:r>
            <a:r>
              <a:rPr sz="2800" dirty="0">
                <a:latin typeface="Verdana"/>
                <a:cs typeface="Verdana"/>
              </a:rPr>
              <a:t>ị</a:t>
            </a:r>
            <a:r>
              <a:rPr sz="2800" spc="-5" dirty="0">
                <a:latin typeface="Verdana"/>
                <a:cs typeface="Verdana"/>
              </a:rPr>
              <a:t>nh,</a:t>
            </a:r>
            <a:r>
              <a:rPr sz="2800" dirty="0">
                <a:latin typeface="Verdana"/>
                <a:cs typeface="Verdana"/>
              </a:rPr>
              <a:t>	</a:t>
            </a:r>
            <a:r>
              <a:rPr sz="2800" spc="10" dirty="0">
                <a:latin typeface="Verdana"/>
                <a:cs typeface="Verdana"/>
              </a:rPr>
              <a:t>DN  </a:t>
            </a:r>
            <a:r>
              <a:rPr sz="2800" spc="-5" dirty="0">
                <a:latin typeface="Verdana"/>
                <a:cs typeface="Verdana"/>
              </a:rPr>
              <a:t>phải xuất </a:t>
            </a:r>
            <a:r>
              <a:rPr sz="2800" spc="-10" dirty="0">
                <a:latin typeface="Verdana"/>
                <a:cs typeface="Verdana"/>
              </a:rPr>
              <a:t>trình cho</a:t>
            </a:r>
            <a:r>
              <a:rPr sz="2800" spc="70" dirty="0">
                <a:latin typeface="Verdana"/>
                <a:cs typeface="Verdana"/>
              </a:rPr>
              <a:t> </a:t>
            </a:r>
            <a:r>
              <a:rPr sz="2800" spc="-10" dirty="0">
                <a:latin typeface="Verdana"/>
                <a:cs typeface="Verdana"/>
              </a:rPr>
              <a:t>CQHQ:</a:t>
            </a:r>
            <a:endParaRPr sz="2800">
              <a:latin typeface="Verdana"/>
              <a:cs typeface="Verdana"/>
            </a:endParaRPr>
          </a:p>
          <a:p>
            <a:pPr marL="355600" marR="6350" indent="-342900" algn="just">
              <a:lnSpc>
                <a:spcPct val="100000"/>
              </a:lnSpc>
              <a:spcBef>
                <a:spcPts val="600"/>
              </a:spcBef>
              <a:buFont typeface="Courier New"/>
              <a:buChar char="o"/>
              <a:tabLst>
                <a:tab pos="355600" algn="l"/>
              </a:tabLst>
            </a:pPr>
            <a:r>
              <a:rPr sz="2800" spc="-5" dirty="0">
                <a:latin typeface="Verdana"/>
                <a:cs typeface="Verdana"/>
              </a:rPr>
              <a:t>01 </a:t>
            </a:r>
            <a:r>
              <a:rPr sz="2800" dirty="0">
                <a:latin typeface="Verdana"/>
                <a:cs typeface="Verdana"/>
              </a:rPr>
              <a:t>bản </a:t>
            </a:r>
            <a:r>
              <a:rPr sz="2800" spc="-5" dirty="0">
                <a:latin typeface="Verdana"/>
                <a:cs typeface="Verdana"/>
              </a:rPr>
              <a:t>chính </a:t>
            </a:r>
            <a:r>
              <a:rPr sz="2800" dirty="0">
                <a:latin typeface="Verdana"/>
                <a:cs typeface="Verdana"/>
              </a:rPr>
              <a:t>đơn đăng </a:t>
            </a:r>
            <a:r>
              <a:rPr sz="2800" spc="-5" dirty="0">
                <a:latin typeface="Verdana"/>
                <a:cs typeface="Verdana"/>
              </a:rPr>
              <a:t>ký nhập </a:t>
            </a:r>
            <a:r>
              <a:rPr sz="2800" dirty="0">
                <a:latin typeface="Verdana"/>
                <a:cs typeface="Verdana"/>
              </a:rPr>
              <a:t>khẩu </a:t>
            </a:r>
            <a:r>
              <a:rPr sz="2800" spc="-10" dirty="0">
                <a:latin typeface="Verdana"/>
                <a:cs typeface="Verdana"/>
              </a:rPr>
              <a:t>theo  </a:t>
            </a:r>
            <a:r>
              <a:rPr sz="2800" spc="-5" dirty="0">
                <a:latin typeface="Verdana"/>
                <a:cs typeface="Verdana"/>
              </a:rPr>
              <a:t>chế </a:t>
            </a:r>
            <a:r>
              <a:rPr sz="2800" dirty="0">
                <a:latin typeface="Verdana"/>
                <a:cs typeface="Verdana"/>
              </a:rPr>
              <a:t>độ </a:t>
            </a:r>
            <a:r>
              <a:rPr sz="2800" spc="-5" dirty="0">
                <a:latin typeface="Verdana"/>
                <a:cs typeface="Verdana"/>
              </a:rPr>
              <a:t>giấy phép nhập </a:t>
            </a:r>
            <a:r>
              <a:rPr sz="2800" dirty="0">
                <a:latin typeface="Verdana"/>
                <a:cs typeface="Verdana"/>
              </a:rPr>
              <a:t>khẩu </a:t>
            </a:r>
            <a:r>
              <a:rPr sz="2800" spc="-5" dirty="0">
                <a:latin typeface="Verdana"/>
                <a:cs typeface="Verdana"/>
              </a:rPr>
              <a:t>tự động </a:t>
            </a:r>
            <a:r>
              <a:rPr sz="2800" dirty="0">
                <a:latin typeface="Verdana"/>
                <a:cs typeface="Verdana"/>
              </a:rPr>
              <a:t>của </a:t>
            </a:r>
            <a:r>
              <a:rPr sz="2800" spc="-5" dirty="0">
                <a:latin typeface="Verdana"/>
                <a:cs typeface="Verdana"/>
              </a:rPr>
              <a:t>Bộ  </a:t>
            </a:r>
            <a:r>
              <a:rPr sz="2800" spc="-10" dirty="0">
                <a:latin typeface="Verdana"/>
                <a:cs typeface="Verdana"/>
              </a:rPr>
              <a:t>Công </a:t>
            </a:r>
            <a:r>
              <a:rPr sz="2800" spc="-5" dirty="0">
                <a:latin typeface="Verdana"/>
                <a:cs typeface="Verdana"/>
              </a:rPr>
              <a:t>Thương (</a:t>
            </a:r>
            <a:r>
              <a:rPr sz="2800" spc="-5" dirty="0">
                <a:solidFill>
                  <a:srgbClr val="CC9900"/>
                </a:solidFill>
                <a:latin typeface="Verdana"/>
                <a:cs typeface="Verdana"/>
              </a:rPr>
              <a:t>Giấy </a:t>
            </a:r>
            <a:r>
              <a:rPr sz="2800" spc="-10" dirty="0">
                <a:solidFill>
                  <a:srgbClr val="CC9900"/>
                </a:solidFill>
                <a:latin typeface="Verdana"/>
                <a:cs typeface="Verdana"/>
              </a:rPr>
              <a:t>phép</a:t>
            </a:r>
            <a:r>
              <a:rPr sz="2800" spc="85" dirty="0">
                <a:solidFill>
                  <a:srgbClr val="CC9900"/>
                </a:solidFill>
                <a:latin typeface="Verdana"/>
                <a:cs typeface="Verdana"/>
              </a:rPr>
              <a:t> </a:t>
            </a:r>
            <a:r>
              <a:rPr sz="2800" spc="-5" dirty="0">
                <a:latin typeface="Verdana"/>
                <a:cs typeface="Verdana"/>
              </a:rPr>
              <a:t>NKTĐ);</a:t>
            </a:r>
            <a:endParaRPr sz="2800">
              <a:latin typeface="Verdana"/>
              <a:cs typeface="Verdana"/>
            </a:endParaRPr>
          </a:p>
          <a:p>
            <a:pPr marL="355600" indent="-342900">
              <a:lnSpc>
                <a:spcPct val="100000"/>
              </a:lnSpc>
              <a:spcBef>
                <a:spcPts val="600"/>
              </a:spcBef>
              <a:buFont typeface="Courier New"/>
              <a:buChar char="o"/>
              <a:tabLst>
                <a:tab pos="355600" algn="l"/>
              </a:tabLst>
            </a:pPr>
            <a:r>
              <a:rPr sz="2800" spc="-5" dirty="0">
                <a:latin typeface="Verdana"/>
                <a:cs typeface="Verdana"/>
              </a:rPr>
              <a:t>01 bản sao </a:t>
            </a:r>
            <a:r>
              <a:rPr sz="2800" spc="-10" dirty="0">
                <a:latin typeface="Verdana"/>
                <a:cs typeface="Verdana"/>
              </a:rPr>
              <a:t>công </a:t>
            </a:r>
            <a:r>
              <a:rPr sz="2800" spc="-5" dirty="0">
                <a:latin typeface="Verdana"/>
                <a:cs typeface="Verdana"/>
              </a:rPr>
              <a:t>bố an </a:t>
            </a:r>
            <a:r>
              <a:rPr sz="2800" spc="-10" dirty="0">
                <a:latin typeface="Verdana"/>
                <a:cs typeface="Verdana"/>
              </a:rPr>
              <a:t>toàn </a:t>
            </a:r>
            <a:r>
              <a:rPr sz="2800" spc="-5" dirty="0">
                <a:latin typeface="Verdana"/>
                <a:cs typeface="Verdana"/>
              </a:rPr>
              <a:t>thực</a:t>
            </a:r>
            <a:r>
              <a:rPr sz="2800" spc="165" dirty="0">
                <a:latin typeface="Verdana"/>
                <a:cs typeface="Verdana"/>
              </a:rPr>
              <a:t> </a:t>
            </a:r>
            <a:r>
              <a:rPr sz="2800" spc="-5" dirty="0">
                <a:latin typeface="Verdana"/>
                <a:cs typeface="Verdana"/>
              </a:rPr>
              <a:t>phẩm;</a:t>
            </a:r>
            <a:endParaRPr sz="2800">
              <a:latin typeface="Verdana"/>
              <a:cs typeface="Verdana"/>
            </a:endParaRPr>
          </a:p>
          <a:p>
            <a:pPr marL="355600" indent="-342900">
              <a:lnSpc>
                <a:spcPct val="100000"/>
              </a:lnSpc>
              <a:spcBef>
                <a:spcPts val="600"/>
              </a:spcBef>
              <a:buFont typeface="Courier New"/>
              <a:buChar char="o"/>
              <a:tabLst>
                <a:tab pos="355600" algn="l"/>
              </a:tabLst>
            </a:pPr>
            <a:r>
              <a:rPr sz="2800" spc="-5" dirty="0">
                <a:latin typeface="Verdana"/>
                <a:cs typeface="Verdana"/>
              </a:rPr>
              <a:t>Lô </a:t>
            </a:r>
            <a:r>
              <a:rPr sz="2800" dirty="0">
                <a:latin typeface="Verdana"/>
                <a:cs typeface="Verdana"/>
              </a:rPr>
              <a:t>hàng </a:t>
            </a:r>
            <a:r>
              <a:rPr sz="2800" spc="-5" dirty="0">
                <a:latin typeface="Verdana"/>
                <a:cs typeface="Verdana"/>
              </a:rPr>
              <a:t>nhập </a:t>
            </a:r>
            <a:r>
              <a:rPr sz="2800" dirty="0">
                <a:latin typeface="Verdana"/>
                <a:cs typeface="Verdana"/>
              </a:rPr>
              <a:t>khẩu đầu </a:t>
            </a:r>
            <a:r>
              <a:rPr sz="2800" spc="-5" dirty="0">
                <a:latin typeface="Verdana"/>
                <a:cs typeface="Verdana"/>
              </a:rPr>
              <a:t>tiên phải </a:t>
            </a:r>
            <a:r>
              <a:rPr sz="2800" dirty="0">
                <a:latin typeface="Verdana"/>
                <a:cs typeface="Verdana"/>
              </a:rPr>
              <a:t>xuất </a:t>
            </a:r>
            <a:r>
              <a:rPr sz="2800" spc="145" dirty="0">
                <a:latin typeface="Verdana"/>
                <a:cs typeface="Verdana"/>
              </a:rPr>
              <a:t> </a:t>
            </a:r>
            <a:r>
              <a:rPr sz="2800" dirty="0">
                <a:latin typeface="Verdana"/>
                <a:cs typeface="Verdana"/>
              </a:rPr>
              <a:t>trình</a:t>
            </a:r>
            <a:endParaRPr sz="2800">
              <a:latin typeface="Verdana"/>
              <a:cs typeface="Verdana"/>
            </a:endParaRPr>
          </a:p>
          <a:p>
            <a:pPr marL="355600">
              <a:lnSpc>
                <a:spcPct val="100000"/>
              </a:lnSpc>
            </a:pPr>
            <a:r>
              <a:rPr sz="2800" spc="-10" dirty="0">
                <a:latin typeface="Verdana"/>
                <a:cs typeface="Verdana"/>
              </a:rPr>
              <a:t>thêm </a:t>
            </a:r>
            <a:r>
              <a:rPr sz="2800" spc="-5" dirty="0">
                <a:latin typeface="Verdana"/>
                <a:cs typeface="Verdana"/>
              </a:rPr>
              <a:t>01 bản sao GCN </a:t>
            </a:r>
            <a:r>
              <a:rPr sz="2800" spc="-10" dirty="0">
                <a:latin typeface="Verdana"/>
                <a:cs typeface="Verdana"/>
              </a:rPr>
              <a:t>phân tích </a:t>
            </a:r>
            <a:r>
              <a:rPr sz="2800" spc="-5" dirty="0">
                <a:latin typeface="Verdana"/>
                <a:cs typeface="Verdana"/>
              </a:rPr>
              <a:t>mẫu</a:t>
            </a:r>
            <a:r>
              <a:rPr sz="2800" spc="155" dirty="0">
                <a:latin typeface="Verdana"/>
                <a:cs typeface="Verdana"/>
              </a:rPr>
              <a:t> </a:t>
            </a:r>
            <a:r>
              <a:rPr sz="2800" spc="-5" dirty="0">
                <a:latin typeface="Verdana"/>
                <a:cs typeface="Verdana"/>
              </a:rPr>
              <a:t>(C/A)</a:t>
            </a:r>
            <a:endParaRPr sz="2800">
              <a:latin typeface="Verdana"/>
              <a:cs typeface="Verdana"/>
            </a:endParaRPr>
          </a:p>
        </p:txBody>
      </p:sp>
      <p:sp>
        <p:nvSpPr>
          <p:cNvPr id="4" name="object 4"/>
          <p:cNvSpPr txBox="1">
            <a:spLocks noGrp="1"/>
          </p:cNvSpPr>
          <p:nvPr>
            <p:ph type="title"/>
          </p:nvPr>
        </p:nvSpPr>
        <p:spPr>
          <a:xfrm>
            <a:off x="1989201" y="500634"/>
            <a:ext cx="5241290" cy="975360"/>
          </a:xfrm>
          <a:prstGeom prst="rect">
            <a:avLst/>
          </a:prstGeom>
        </p:spPr>
        <p:txBody>
          <a:bodyPr vert="horz" wrap="square" lIns="0" tIns="0" rIns="0" bIns="0" rtlCol="0">
            <a:spAutoFit/>
          </a:bodyPr>
          <a:lstStyle/>
          <a:p>
            <a:pPr marL="12700" marR="5080" indent="1237615">
              <a:lnSpc>
                <a:spcPct val="100000"/>
              </a:lnSpc>
            </a:pPr>
            <a:r>
              <a:rPr dirty="0">
                <a:solidFill>
                  <a:srgbClr val="000000"/>
                </a:solidFill>
              </a:rPr>
              <a:t>NHẬP KHẨU  THUỐC LÁ ĐIẾU, XÌ</a:t>
            </a:r>
            <a:r>
              <a:rPr spc="-60" dirty="0">
                <a:solidFill>
                  <a:srgbClr val="000000"/>
                </a:solidFill>
              </a:rPr>
              <a:t> </a:t>
            </a:r>
            <a:r>
              <a:rPr dirty="0">
                <a:solidFill>
                  <a:srgbClr val="000000"/>
                </a:solidFill>
              </a:rPr>
              <a:t>GÀ</a:t>
            </a:r>
          </a:p>
        </p:txBody>
      </p:sp>
      <p:sp>
        <p:nvSpPr>
          <p:cNvPr id="5" name="object 5"/>
          <p:cNvSpPr/>
          <p:nvPr/>
        </p:nvSpPr>
        <p:spPr>
          <a:xfrm>
            <a:off x="1300733" y="457200"/>
            <a:ext cx="591185" cy="587375"/>
          </a:xfrm>
          <a:custGeom>
            <a:avLst/>
            <a:gdLst/>
            <a:ahLst/>
            <a:cxnLst/>
            <a:rect l="l" t="t" r="r" b="b"/>
            <a:pathLst>
              <a:path w="591185" h="587375">
                <a:moveTo>
                  <a:pt x="199009" y="406780"/>
                </a:moveTo>
                <a:lnTo>
                  <a:pt x="0" y="427736"/>
                </a:lnTo>
                <a:lnTo>
                  <a:pt x="9951" y="453169"/>
                </a:lnTo>
                <a:lnTo>
                  <a:pt x="22082" y="476329"/>
                </a:lnTo>
                <a:lnTo>
                  <a:pt x="52831" y="515874"/>
                </a:lnTo>
                <a:lnTo>
                  <a:pt x="93090" y="546734"/>
                </a:lnTo>
                <a:lnTo>
                  <a:pt x="143637" y="569213"/>
                </a:lnTo>
                <a:lnTo>
                  <a:pt x="209740" y="582818"/>
                </a:lnTo>
                <a:lnTo>
                  <a:pt x="250650" y="586233"/>
                </a:lnTo>
                <a:lnTo>
                  <a:pt x="296799" y="587375"/>
                </a:lnTo>
                <a:lnTo>
                  <a:pt x="344372" y="585829"/>
                </a:lnTo>
                <a:lnTo>
                  <a:pt x="387254" y="581199"/>
                </a:lnTo>
                <a:lnTo>
                  <a:pt x="425422" y="573498"/>
                </a:lnTo>
                <a:lnTo>
                  <a:pt x="488235" y="549140"/>
                </a:lnTo>
                <a:lnTo>
                  <a:pt x="536432" y="514088"/>
                </a:lnTo>
                <a:lnTo>
                  <a:pt x="556160" y="491236"/>
                </a:lnTo>
                <a:lnTo>
                  <a:pt x="295147" y="491236"/>
                </a:lnTo>
                <a:lnTo>
                  <a:pt x="276979" y="490091"/>
                </a:lnTo>
                <a:lnTo>
                  <a:pt x="233044" y="472821"/>
                </a:lnTo>
                <a:lnTo>
                  <a:pt x="204916" y="428779"/>
                </a:lnTo>
                <a:lnTo>
                  <a:pt x="199009" y="406780"/>
                </a:lnTo>
                <a:close/>
              </a:path>
              <a:path w="591185" h="587375">
                <a:moveTo>
                  <a:pt x="568682" y="323088"/>
                </a:moveTo>
                <a:lnTo>
                  <a:pt x="298703" y="323088"/>
                </a:lnTo>
                <a:lnTo>
                  <a:pt x="319440" y="324445"/>
                </a:lnTo>
                <a:lnTo>
                  <a:pt x="337820" y="328517"/>
                </a:lnTo>
                <a:lnTo>
                  <a:pt x="378245" y="356780"/>
                </a:lnTo>
                <a:lnTo>
                  <a:pt x="391033" y="406019"/>
                </a:lnTo>
                <a:lnTo>
                  <a:pt x="388747" y="424453"/>
                </a:lnTo>
                <a:lnTo>
                  <a:pt x="362458" y="467995"/>
                </a:lnTo>
                <a:lnTo>
                  <a:pt x="314291" y="489783"/>
                </a:lnTo>
                <a:lnTo>
                  <a:pt x="295147" y="491236"/>
                </a:lnTo>
                <a:lnTo>
                  <a:pt x="556160" y="491236"/>
                </a:lnTo>
                <a:lnTo>
                  <a:pt x="570341" y="469608"/>
                </a:lnTo>
                <a:lnTo>
                  <a:pt x="581342" y="446071"/>
                </a:lnTo>
                <a:lnTo>
                  <a:pt x="588248" y="422034"/>
                </a:lnTo>
                <a:lnTo>
                  <a:pt x="591058" y="397510"/>
                </a:lnTo>
                <a:lnTo>
                  <a:pt x="590464" y="378463"/>
                </a:lnTo>
                <a:lnTo>
                  <a:pt x="587359" y="360775"/>
                </a:lnTo>
                <a:lnTo>
                  <a:pt x="581753" y="344467"/>
                </a:lnTo>
                <a:lnTo>
                  <a:pt x="573659" y="329564"/>
                </a:lnTo>
                <a:lnTo>
                  <a:pt x="568682" y="323088"/>
                </a:lnTo>
                <a:close/>
              </a:path>
              <a:path w="591185" h="587375">
                <a:moveTo>
                  <a:pt x="248031" y="219710"/>
                </a:moveTo>
                <a:lnTo>
                  <a:pt x="244580" y="247903"/>
                </a:lnTo>
                <a:lnTo>
                  <a:pt x="241093" y="276098"/>
                </a:lnTo>
                <a:lnTo>
                  <a:pt x="234060" y="332486"/>
                </a:lnTo>
                <a:lnTo>
                  <a:pt x="253591" y="328392"/>
                </a:lnTo>
                <a:lnTo>
                  <a:pt x="270859" y="325453"/>
                </a:lnTo>
                <a:lnTo>
                  <a:pt x="285888" y="323681"/>
                </a:lnTo>
                <a:lnTo>
                  <a:pt x="298703" y="323088"/>
                </a:lnTo>
                <a:lnTo>
                  <a:pt x="568682" y="323088"/>
                </a:lnTo>
                <a:lnTo>
                  <a:pt x="563227" y="315987"/>
                </a:lnTo>
                <a:lnTo>
                  <a:pt x="519810" y="283590"/>
                </a:lnTo>
                <a:lnTo>
                  <a:pt x="476430" y="268857"/>
                </a:lnTo>
                <a:lnTo>
                  <a:pt x="457072" y="264667"/>
                </a:lnTo>
                <a:lnTo>
                  <a:pt x="481458" y="252956"/>
                </a:lnTo>
                <a:lnTo>
                  <a:pt x="502618" y="240315"/>
                </a:lnTo>
                <a:lnTo>
                  <a:pt x="520563" y="226770"/>
                </a:lnTo>
                <a:lnTo>
                  <a:pt x="525831" y="221614"/>
                </a:lnTo>
                <a:lnTo>
                  <a:pt x="273812" y="221614"/>
                </a:lnTo>
                <a:lnTo>
                  <a:pt x="268765" y="221495"/>
                </a:lnTo>
                <a:lnTo>
                  <a:pt x="262778" y="221138"/>
                </a:lnTo>
                <a:lnTo>
                  <a:pt x="255863" y="220543"/>
                </a:lnTo>
                <a:lnTo>
                  <a:pt x="248031" y="219710"/>
                </a:lnTo>
                <a:close/>
              </a:path>
              <a:path w="591185" h="587375">
                <a:moveTo>
                  <a:pt x="553024" y="98044"/>
                </a:moveTo>
                <a:lnTo>
                  <a:pt x="295909" y="98044"/>
                </a:lnTo>
                <a:lnTo>
                  <a:pt x="312027" y="99018"/>
                </a:lnTo>
                <a:lnTo>
                  <a:pt x="326263" y="101933"/>
                </a:lnTo>
                <a:lnTo>
                  <a:pt x="363077" y="131619"/>
                </a:lnTo>
                <a:lnTo>
                  <a:pt x="367157" y="154939"/>
                </a:lnTo>
                <a:lnTo>
                  <a:pt x="365083" y="168084"/>
                </a:lnTo>
                <a:lnTo>
                  <a:pt x="339597" y="201802"/>
                </a:lnTo>
                <a:lnTo>
                  <a:pt x="292556" y="220376"/>
                </a:lnTo>
                <a:lnTo>
                  <a:pt x="273812" y="221614"/>
                </a:lnTo>
                <a:lnTo>
                  <a:pt x="525831" y="221614"/>
                </a:lnTo>
                <a:lnTo>
                  <a:pt x="555371" y="180721"/>
                </a:lnTo>
                <a:lnTo>
                  <a:pt x="562864" y="145669"/>
                </a:lnTo>
                <a:lnTo>
                  <a:pt x="559960" y="115643"/>
                </a:lnTo>
                <a:lnTo>
                  <a:pt x="553024" y="98044"/>
                </a:lnTo>
                <a:close/>
              </a:path>
              <a:path w="591185" h="587375">
                <a:moveTo>
                  <a:pt x="303149" y="0"/>
                </a:moveTo>
                <a:lnTo>
                  <a:pt x="245590" y="2379"/>
                </a:lnTo>
                <a:lnTo>
                  <a:pt x="194817" y="9509"/>
                </a:lnTo>
                <a:lnTo>
                  <a:pt x="150808" y="21377"/>
                </a:lnTo>
                <a:lnTo>
                  <a:pt x="113537" y="37973"/>
                </a:lnTo>
                <a:lnTo>
                  <a:pt x="56213" y="84248"/>
                </a:lnTo>
                <a:lnTo>
                  <a:pt x="19938" y="147192"/>
                </a:lnTo>
                <a:lnTo>
                  <a:pt x="206756" y="173989"/>
                </a:lnTo>
                <a:lnTo>
                  <a:pt x="212161" y="154439"/>
                </a:lnTo>
                <a:lnTo>
                  <a:pt x="219233" y="138080"/>
                </a:lnTo>
                <a:lnTo>
                  <a:pt x="250404" y="107527"/>
                </a:lnTo>
                <a:lnTo>
                  <a:pt x="295909" y="98044"/>
                </a:lnTo>
                <a:lnTo>
                  <a:pt x="553024" y="98044"/>
                </a:lnTo>
                <a:lnTo>
                  <a:pt x="549163" y="88249"/>
                </a:lnTo>
                <a:lnTo>
                  <a:pt x="503935" y="41401"/>
                </a:lnTo>
                <a:lnTo>
                  <a:pt x="468526" y="23306"/>
                </a:lnTo>
                <a:lnTo>
                  <a:pt x="423259" y="10366"/>
                </a:lnTo>
                <a:lnTo>
                  <a:pt x="368133" y="2593"/>
                </a:lnTo>
                <a:lnTo>
                  <a:pt x="303149" y="0"/>
                </a:lnTo>
                <a:close/>
              </a:path>
            </a:pathLst>
          </a:custGeom>
          <a:solidFill>
            <a:srgbClr val="FF0000"/>
          </a:solidFill>
        </p:spPr>
        <p:txBody>
          <a:bodyPr wrap="square" lIns="0" tIns="0" rIns="0" bIns="0" rtlCol="0"/>
          <a:lstStyle/>
          <a:p>
            <a:endParaRPr/>
          </a:p>
        </p:txBody>
      </p:sp>
      <p:sp>
        <p:nvSpPr>
          <p:cNvPr id="6" name="object 6"/>
          <p:cNvSpPr/>
          <p:nvPr/>
        </p:nvSpPr>
        <p:spPr>
          <a:xfrm>
            <a:off x="1300733" y="457200"/>
            <a:ext cx="591185" cy="587375"/>
          </a:xfrm>
          <a:custGeom>
            <a:avLst/>
            <a:gdLst/>
            <a:ahLst/>
            <a:cxnLst/>
            <a:rect l="l" t="t" r="r" b="b"/>
            <a:pathLst>
              <a:path w="591185" h="587375">
                <a:moveTo>
                  <a:pt x="303149" y="0"/>
                </a:moveTo>
                <a:lnTo>
                  <a:pt x="368133" y="2593"/>
                </a:lnTo>
                <a:lnTo>
                  <a:pt x="423259" y="10366"/>
                </a:lnTo>
                <a:lnTo>
                  <a:pt x="468526" y="23306"/>
                </a:lnTo>
                <a:lnTo>
                  <a:pt x="503935" y="41401"/>
                </a:lnTo>
                <a:lnTo>
                  <a:pt x="549163" y="88249"/>
                </a:lnTo>
                <a:lnTo>
                  <a:pt x="562864" y="145669"/>
                </a:lnTo>
                <a:lnTo>
                  <a:pt x="560701" y="163623"/>
                </a:lnTo>
                <a:lnTo>
                  <a:pt x="535304" y="212344"/>
                </a:lnTo>
                <a:lnTo>
                  <a:pt x="502618" y="240315"/>
                </a:lnTo>
                <a:lnTo>
                  <a:pt x="457072" y="264667"/>
                </a:lnTo>
                <a:lnTo>
                  <a:pt x="476430" y="268857"/>
                </a:lnTo>
                <a:lnTo>
                  <a:pt x="519810" y="283590"/>
                </a:lnTo>
                <a:lnTo>
                  <a:pt x="563227" y="315987"/>
                </a:lnTo>
                <a:lnTo>
                  <a:pt x="587359" y="360775"/>
                </a:lnTo>
                <a:lnTo>
                  <a:pt x="591058" y="397510"/>
                </a:lnTo>
                <a:lnTo>
                  <a:pt x="588248" y="422034"/>
                </a:lnTo>
                <a:lnTo>
                  <a:pt x="570341" y="469608"/>
                </a:lnTo>
                <a:lnTo>
                  <a:pt x="536432" y="514088"/>
                </a:lnTo>
                <a:lnTo>
                  <a:pt x="488235" y="549140"/>
                </a:lnTo>
                <a:lnTo>
                  <a:pt x="425422" y="573498"/>
                </a:lnTo>
                <a:lnTo>
                  <a:pt x="387254" y="581199"/>
                </a:lnTo>
                <a:lnTo>
                  <a:pt x="344372" y="585829"/>
                </a:lnTo>
                <a:lnTo>
                  <a:pt x="296799" y="587375"/>
                </a:lnTo>
                <a:lnTo>
                  <a:pt x="250650" y="586233"/>
                </a:lnTo>
                <a:lnTo>
                  <a:pt x="209740" y="582818"/>
                </a:lnTo>
                <a:lnTo>
                  <a:pt x="143637" y="569213"/>
                </a:lnTo>
                <a:lnTo>
                  <a:pt x="93090" y="546734"/>
                </a:lnTo>
                <a:lnTo>
                  <a:pt x="52831" y="515874"/>
                </a:lnTo>
                <a:lnTo>
                  <a:pt x="22082" y="476329"/>
                </a:lnTo>
                <a:lnTo>
                  <a:pt x="0" y="427736"/>
                </a:lnTo>
                <a:lnTo>
                  <a:pt x="49722" y="422497"/>
                </a:lnTo>
                <a:lnTo>
                  <a:pt x="99456" y="417258"/>
                </a:lnTo>
                <a:lnTo>
                  <a:pt x="149215" y="412019"/>
                </a:lnTo>
                <a:lnTo>
                  <a:pt x="199009" y="406780"/>
                </a:lnTo>
                <a:lnTo>
                  <a:pt x="204916" y="428779"/>
                </a:lnTo>
                <a:lnTo>
                  <a:pt x="212550" y="447135"/>
                </a:lnTo>
                <a:lnTo>
                  <a:pt x="245927" y="480895"/>
                </a:lnTo>
                <a:lnTo>
                  <a:pt x="295147" y="491236"/>
                </a:lnTo>
                <a:lnTo>
                  <a:pt x="314291" y="489783"/>
                </a:lnTo>
                <a:lnTo>
                  <a:pt x="362458" y="467995"/>
                </a:lnTo>
                <a:lnTo>
                  <a:pt x="388747" y="424453"/>
                </a:lnTo>
                <a:lnTo>
                  <a:pt x="391033" y="406019"/>
                </a:lnTo>
                <a:lnTo>
                  <a:pt x="390056" y="387399"/>
                </a:lnTo>
                <a:lnTo>
                  <a:pt x="367410" y="344804"/>
                </a:lnTo>
                <a:lnTo>
                  <a:pt x="319440" y="324445"/>
                </a:lnTo>
                <a:lnTo>
                  <a:pt x="298703" y="323088"/>
                </a:lnTo>
                <a:lnTo>
                  <a:pt x="285888" y="323681"/>
                </a:lnTo>
                <a:lnTo>
                  <a:pt x="270859" y="325453"/>
                </a:lnTo>
                <a:lnTo>
                  <a:pt x="253591" y="328392"/>
                </a:lnTo>
                <a:lnTo>
                  <a:pt x="234060" y="332486"/>
                </a:lnTo>
                <a:lnTo>
                  <a:pt x="237583" y="304292"/>
                </a:lnTo>
                <a:lnTo>
                  <a:pt x="241093" y="276098"/>
                </a:lnTo>
                <a:lnTo>
                  <a:pt x="244580" y="247903"/>
                </a:lnTo>
                <a:lnTo>
                  <a:pt x="248031" y="219710"/>
                </a:lnTo>
                <a:lnTo>
                  <a:pt x="255863" y="220543"/>
                </a:lnTo>
                <a:lnTo>
                  <a:pt x="262778" y="221138"/>
                </a:lnTo>
                <a:lnTo>
                  <a:pt x="268765" y="221495"/>
                </a:lnTo>
                <a:lnTo>
                  <a:pt x="273812" y="221614"/>
                </a:lnTo>
                <a:lnTo>
                  <a:pt x="292556" y="220376"/>
                </a:lnTo>
                <a:lnTo>
                  <a:pt x="339597" y="201802"/>
                </a:lnTo>
                <a:lnTo>
                  <a:pt x="365083" y="168084"/>
                </a:lnTo>
                <a:lnTo>
                  <a:pt x="367157" y="154939"/>
                </a:lnTo>
                <a:lnTo>
                  <a:pt x="366373" y="142630"/>
                </a:lnTo>
                <a:lnTo>
                  <a:pt x="338593" y="106777"/>
                </a:lnTo>
                <a:lnTo>
                  <a:pt x="295909" y="98044"/>
                </a:lnTo>
                <a:lnTo>
                  <a:pt x="279169" y="99093"/>
                </a:lnTo>
                <a:lnTo>
                  <a:pt x="238378" y="114935"/>
                </a:lnTo>
                <a:lnTo>
                  <a:pt x="212161" y="154439"/>
                </a:lnTo>
                <a:lnTo>
                  <a:pt x="206756" y="173989"/>
                </a:lnTo>
                <a:lnTo>
                  <a:pt x="160010" y="167302"/>
                </a:lnTo>
                <a:lnTo>
                  <a:pt x="113299" y="160591"/>
                </a:lnTo>
                <a:lnTo>
                  <a:pt x="66613" y="153880"/>
                </a:lnTo>
                <a:lnTo>
                  <a:pt x="19938" y="147192"/>
                </a:lnTo>
                <a:lnTo>
                  <a:pt x="56213" y="84248"/>
                </a:lnTo>
                <a:lnTo>
                  <a:pt x="113537" y="37973"/>
                </a:lnTo>
                <a:lnTo>
                  <a:pt x="150808" y="21377"/>
                </a:lnTo>
                <a:lnTo>
                  <a:pt x="194817" y="9509"/>
                </a:lnTo>
                <a:lnTo>
                  <a:pt x="245590" y="2379"/>
                </a:lnTo>
                <a:lnTo>
                  <a:pt x="303149" y="0"/>
                </a:lnTo>
                <a:close/>
              </a:path>
            </a:pathLst>
          </a:custGeom>
          <a:ln w="38100">
            <a:solidFill>
              <a:srgbClr val="000000"/>
            </a:solidFill>
          </a:ln>
        </p:spPr>
        <p:txBody>
          <a:bodyPr wrap="square" lIns="0" tIns="0" rIns="0" bIns="0" rtlCol="0"/>
          <a:lstStyle/>
          <a:p>
            <a:endParaRPr/>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A4F1399D-CB42-4DEB-A7A1-E48783C82029}" type="datetime1">
              <a:rPr lang="en-US" spc="-5" smtClean="0"/>
              <a:pPr marL="12700">
                <a:lnSpc>
                  <a:spcPts val="1520"/>
                </a:lnSpc>
              </a:pPr>
              <a:t>1/12/2019</a:t>
            </a:fld>
            <a:endParaRPr spc="-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26670">
              <a:lnSpc>
                <a:spcPts val="1515"/>
              </a:lnSpc>
            </a:pPr>
            <a:fld id="{81D60167-4931-47E6-BA6A-407CBD079E47}" type="slidenum">
              <a:rPr sz="1400" dirty="0">
                <a:solidFill>
                  <a:srgbClr val="FFFFFF"/>
                </a:solidFill>
                <a:latin typeface="Franklin Gothic Book"/>
                <a:cs typeface="Franklin Gothic Book"/>
              </a:rPr>
              <a:pPr marL="26670">
                <a:lnSpc>
                  <a:spcPts val="1515"/>
                </a:lnSpc>
              </a:pPr>
              <a:t>109</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263141"/>
            <a:ext cx="8454390" cy="4697730"/>
          </a:xfrm>
          <a:prstGeom prst="rect">
            <a:avLst/>
          </a:prstGeom>
        </p:spPr>
        <p:txBody>
          <a:bodyPr vert="horz" wrap="square" lIns="0" tIns="0" rIns="0" bIns="0" rtlCol="0">
            <a:spAutoFit/>
          </a:bodyPr>
          <a:lstStyle/>
          <a:p>
            <a:pPr marL="12700">
              <a:lnSpc>
                <a:spcPct val="100000"/>
              </a:lnSpc>
            </a:pPr>
            <a:r>
              <a:rPr sz="2800" b="1" spc="-5" dirty="0">
                <a:solidFill>
                  <a:srgbClr val="0000FF"/>
                </a:solidFill>
                <a:latin typeface="Verdana"/>
                <a:cs typeface="Verdana"/>
              </a:rPr>
              <a:t>5. </a:t>
            </a:r>
            <a:r>
              <a:rPr sz="2800" b="1" spc="-10" dirty="0">
                <a:solidFill>
                  <a:srgbClr val="0000FF"/>
                </a:solidFill>
                <a:latin typeface="Verdana"/>
                <a:cs typeface="Verdana"/>
              </a:rPr>
              <a:t>Hàng hóa </a:t>
            </a:r>
            <a:r>
              <a:rPr sz="2800" b="1" spc="-5" dirty="0">
                <a:solidFill>
                  <a:srgbClr val="0000FF"/>
                </a:solidFill>
                <a:latin typeface="Verdana"/>
                <a:cs typeface="Verdana"/>
              </a:rPr>
              <a:t>phải kiểm tra chất</a:t>
            </a:r>
            <a:r>
              <a:rPr sz="2800" b="1" spc="185" dirty="0">
                <a:solidFill>
                  <a:srgbClr val="0000FF"/>
                </a:solidFill>
                <a:latin typeface="Verdana"/>
                <a:cs typeface="Verdana"/>
              </a:rPr>
              <a:t> </a:t>
            </a:r>
            <a:r>
              <a:rPr sz="2800" b="1" spc="-5" dirty="0">
                <a:solidFill>
                  <a:srgbClr val="0000FF"/>
                </a:solidFill>
                <a:latin typeface="Verdana"/>
                <a:cs typeface="Verdana"/>
              </a:rPr>
              <a:t>lượng</a:t>
            </a:r>
            <a:endParaRPr sz="2800">
              <a:latin typeface="Verdana"/>
              <a:cs typeface="Verdana"/>
            </a:endParaRPr>
          </a:p>
          <a:p>
            <a:pPr marL="527685" marR="6985" indent="-514984" algn="just">
              <a:lnSpc>
                <a:spcPct val="100000"/>
              </a:lnSpc>
              <a:spcBef>
                <a:spcPts val="590"/>
              </a:spcBef>
              <a:buFont typeface="Wingdings"/>
              <a:buChar char=""/>
              <a:tabLst>
                <a:tab pos="528320" algn="l"/>
              </a:tabLst>
            </a:pPr>
            <a:r>
              <a:rPr sz="2700" b="1" spc="-5" dirty="0">
                <a:latin typeface="Verdana"/>
                <a:cs typeface="Verdana"/>
              </a:rPr>
              <a:t>Danh </a:t>
            </a:r>
            <a:r>
              <a:rPr sz="2700" b="1" dirty="0">
                <a:latin typeface="Verdana"/>
                <a:cs typeface="Verdana"/>
              </a:rPr>
              <a:t>mục</a:t>
            </a:r>
            <a:r>
              <a:rPr sz="2700" dirty="0">
                <a:latin typeface="Verdana"/>
                <a:cs typeface="Verdana"/>
              </a:rPr>
              <a:t>: </a:t>
            </a:r>
            <a:r>
              <a:rPr sz="2700" spc="-5" dirty="0">
                <a:latin typeface="Verdana"/>
                <a:cs typeface="Verdana"/>
              </a:rPr>
              <a:t>Do Chính </a:t>
            </a:r>
            <a:r>
              <a:rPr sz="2700" dirty="0">
                <a:latin typeface="Verdana"/>
                <a:cs typeface="Verdana"/>
              </a:rPr>
              <a:t>phủ </a:t>
            </a:r>
            <a:r>
              <a:rPr sz="2700" spc="-5" dirty="0">
                <a:latin typeface="Verdana"/>
                <a:cs typeface="Verdana"/>
              </a:rPr>
              <a:t>và </a:t>
            </a:r>
            <a:r>
              <a:rPr sz="2700" dirty="0">
                <a:latin typeface="Verdana"/>
                <a:cs typeface="Verdana"/>
              </a:rPr>
              <a:t>các </a:t>
            </a:r>
            <a:r>
              <a:rPr sz="2700" spc="-5" dirty="0">
                <a:latin typeface="Verdana"/>
                <a:cs typeface="Verdana"/>
              </a:rPr>
              <a:t>Bộ </a:t>
            </a:r>
            <a:r>
              <a:rPr sz="2700" dirty="0">
                <a:latin typeface="Verdana"/>
                <a:cs typeface="Verdana"/>
              </a:rPr>
              <a:t>chuyên  ngành công </a:t>
            </a:r>
            <a:r>
              <a:rPr sz="2700" spc="-5" dirty="0">
                <a:latin typeface="Verdana"/>
                <a:cs typeface="Verdana"/>
              </a:rPr>
              <a:t>bố Danh </a:t>
            </a:r>
            <a:r>
              <a:rPr sz="2700" dirty="0">
                <a:latin typeface="Verdana"/>
                <a:cs typeface="Verdana"/>
              </a:rPr>
              <a:t>mục hàng hóa xuất  khẩu, nhập khẩu phải kiểm </a:t>
            </a:r>
            <a:r>
              <a:rPr sz="2700" spc="-20" dirty="0">
                <a:latin typeface="Verdana"/>
                <a:cs typeface="Verdana"/>
              </a:rPr>
              <a:t>tra </a:t>
            </a:r>
            <a:r>
              <a:rPr sz="2700" dirty="0">
                <a:latin typeface="Verdana"/>
                <a:cs typeface="Verdana"/>
              </a:rPr>
              <a:t>chất </a:t>
            </a:r>
            <a:r>
              <a:rPr sz="2700" spc="-5" dirty="0">
                <a:latin typeface="Verdana"/>
                <a:cs typeface="Verdana"/>
              </a:rPr>
              <a:t>lượng,  quy </a:t>
            </a:r>
            <a:r>
              <a:rPr sz="2700" dirty="0">
                <a:latin typeface="Verdana"/>
                <a:cs typeface="Verdana"/>
              </a:rPr>
              <a:t>chuẩn </a:t>
            </a:r>
            <a:r>
              <a:rPr sz="2700" spc="-5" dirty="0">
                <a:latin typeface="Verdana"/>
                <a:cs typeface="Verdana"/>
              </a:rPr>
              <a:t>kỹ </a:t>
            </a:r>
            <a:r>
              <a:rPr sz="2700" dirty="0">
                <a:latin typeface="Verdana"/>
                <a:cs typeface="Verdana"/>
              </a:rPr>
              <a:t>thuật </a:t>
            </a:r>
            <a:r>
              <a:rPr sz="2700" b="1" dirty="0">
                <a:solidFill>
                  <a:srgbClr val="FF0000"/>
                </a:solidFill>
                <a:latin typeface="Verdana"/>
                <a:cs typeface="Verdana"/>
              </a:rPr>
              <a:t>trước khi </a:t>
            </a:r>
            <a:r>
              <a:rPr sz="2700" dirty="0">
                <a:latin typeface="Verdana"/>
                <a:cs typeface="Verdana"/>
              </a:rPr>
              <a:t>thông quan </a:t>
            </a:r>
            <a:r>
              <a:rPr sz="2700" spc="-5" dirty="0">
                <a:latin typeface="Verdana"/>
                <a:cs typeface="Verdana"/>
              </a:rPr>
              <a:t>và  hướng </a:t>
            </a:r>
            <a:r>
              <a:rPr sz="2700" dirty="0">
                <a:latin typeface="Verdana"/>
                <a:cs typeface="Verdana"/>
              </a:rPr>
              <a:t>dẫn </a:t>
            </a:r>
            <a:r>
              <a:rPr sz="2700" spc="-5" dirty="0">
                <a:latin typeface="Verdana"/>
                <a:cs typeface="Verdana"/>
              </a:rPr>
              <a:t>cụ </a:t>
            </a:r>
            <a:r>
              <a:rPr sz="2700" dirty="0">
                <a:latin typeface="Verdana"/>
                <a:cs typeface="Verdana"/>
              </a:rPr>
              <a:t>thể việc </a:t>
            </a:r>
            <a:r>
              <a:rPr sz="2700" spc="-5" dirty="0">
                <a:latin typeface="Verdana"/>
                <a:cs typeface="Verdana"/>
              </a:rPr>
              <a:t>kiểm </a:t>
            </a:r>
            <a:r>
              <a:rPr sz="2700" spc="-15" dirty="0">
                <a:latin typeface="Verdana"/>
                <a:cs typeface="Verdana"/>
              </a:rPr>
              <a:t>tra, </a:t>
            </a:r>
            <a:r>
              <a:rPr sz="2700" dirty="0">
                <a:latin typeface="Verdana"/>
                <a:cs typeface="Verdana"/>
              </a:rPr>
              <a:t>xác nhận  </a:t>
            </a:r>
            <a:r>
              <a:rPr sz="2700" spc="-5" dirty="0">
                <a:latin typeface="Verdana"/>
                <a:cs typeface="Verdana"/>
              </a:rPr>
              <a:t>chất lượng hàng </a:t>
            </a:r>
            <a:r>
              <a:rPr sz="2700" dirty="0">
                <a:latin typeface="Verdana"/>
                <a:cs typeface="Verdana"/>
              </a:rPr>
              <a:t>hóa xuất </a:t>
            </a:r>
            <a:r>
              <a:rPr sz="2700" spc="-5" dirty="0">
                <a:latin typeface="Verdana"/>
                <a:cs typeface="Verdana"/>
              </a:rPr>
              <a:t>khẩu, nhập</a:t>
            </a:r>
            <a:r>
              <a:rPr sz="2700" spc="95" dirty="0">
                <a:latin typeface="Verdana"/>
                <a:cs typeface="Verdana"/>
              </a:rPr>
              <a:t> </a:t>
            </a:r>
            <a:r>
              <a:rPr sz="2700" spc="-5" dirty="0">
                <a:latin typeface="Verdana"/>
                <a:cs typeface="Verdana"/>
              </a:rPr>
              <a:t>khẩu.</a:t>
            </a:r>
            <a:endParaRPr sz="2700">
              <a:latin typeface="Verdana"/>
              <a:cs typeface="Verdana"/>
            </a:endParaRPr>
          </a:p>
          <a:p>
            <a:pPr marL="527685" marR="5080" indent="-514984" algn="just">
              <a:lnSpc>
                <a:spcPct val="100000"/>
              </a:lnSpc>
              <a:spcBef>
                <a:spcPts val="600"/>
              </a:spcBef>
              <a:buFont typeface="Wingdings"/>
              <a:buChar char=""/>
              <a:tabLst>
                <a:tab pos="528320" algn="l"/>
              </a:tabLst>
            </a:pPr>
            <a:r>
              <a:rPr sz="2700" b="1" dirty="0">
                <a:latin typeface="Verdana"/>
                <a:cs typeface="Verdana"/>
              </a:rPr>
              <a:t>Nguyên tắc </a:t>
            </a:r>
            <a:r>
              <a:rPr sz="2700" b="1" spc="-5" dirty="0">
                <a:latin typeface="Verdana"/>
                <a:cs typeface="Verdana"/>
              </a:rPr>
              <a:t>áp dụng trong TTHQ: </a:t>
            </a:r>
            <a:r>
              <a:rPr sz="2700" spc="-5" dirty="0">
                <a:latin typeface="Verdana"/>
                <a:cs typeface="Verdana"/>
              </a:rPr>
              <a:t>Cơ quan  hải </a:t>
            </a:r>
            <a:r>
              <a:rPr sz="2700" dirty="0">
                <a:latin typeface="Verdana"/>
                <a:cs typeface="Verdana"/>
              </a:rPr>
              <a:t>quan căn </a:t>
            </a:r>
            <a:r>
              <a:rPr sz="2700" spc="-5" dirty="0">
                <a:latin typeface="Verdana"/>
                <a:cs typeface="Verdana"/>
              </a:rPr>
              <a:t>cứ vào </a:t>
            </a:r>
            <a:r>
              <a:rPr sz="2700" dirty="0">
                <a:latin typeface="Verdana"/>
                <a:cs typeface="Verdana"/>
              </a:rPr>
              <a:t>thông </a:t>
            </a:r>
            <a:r>
              <a:rPr sz="2700" spc="-5" dirty="0">
                <a:latin typeface="Verdana"/>
                <a:cs typeface="Verdana"/>
              </a:rPr>
              <a:t>báo </a:t>
            </a:r>
            <a:r>
              <a:rPr sz="2700" dirty="0">
                <a:latin typeface="Verdana"/>
                <a:cs typeface="Verdana"/>
              </a:rPr>
              <a:t>xác nhận của  </a:t>
            </a:r>
            <a:r>
              <a:rPr sz="2700" spc="-5" dirty="0">
                <a:latin typeface="Verdana"/>
                <a:cs typeface="Verdana"/>
              </a:rPr>
              <a:t>cơ </a:t>
            </a:r>
            <a:r>
              <a:rPr sz="2700" dirty="0">
                <a:latin typeface="Verdana"/>
                <a:cs typeface="Verdana"/>
              </a:rPr>
              <a:t>quan </a:t>
            </a:r>
            <a:r>
              <a:rPr sz="2700" spc="-5" dirty="0">
                <a:latin typeface="Verdana"/>
                <a:cs typeface="Verdana"/>
              </a:rPr>
              <a:t>kiểm </a:t>
            </a:r>
            <a:r>
              <a:rPr sz="2700" spc="-20" dirty="0">
                <a:latin typeface="Verdana"/>
                <a:cs typeface="Verdana"/>
              </a:rPr>
              <a:t>tra </a:t>
            </a:r>
            <a:r>
              <a:rPr sz="2700" dirty="0">
                <a:latin typeface="Verdana"/>
                <a:cs typeface="Verdana"/>
              </a:rPr>
              <a:t>chuyên ngành </a:t>
            </a:r>
            <a:r>
              <a:rPr sz="2700" spc="5" dirty="0">
                <a:latin typeface="Verdana"/>
                <a:cs typeface="Verdana"/>
              </a:rPr>
              <a:t>để </a:t>
            </a:r>
            <a:r>
              <a:rPr sz="2700" spc="-5" dirty="0">
                <a:latin typeface="Verdana"/>
                <a:cs typeface="Verdana"/>
              </a:rPr>
              <a:t>giải </a:t>
            </a:r>
            <a:r>
              <a:rPr sz="2700" dirty="0">
                <a:latin typeface="Verdana"/>
                <a:cs typeface="Verdana"/>
              </a:rPr>
              <a:t>quyết  thủ tục </a:t>
            </a:r>
            <a:r>
              <a:rPr sz="2700" spc="-5" dirty="0">
                <a:latin typeface="Verdana"/>
                <a:cs typeface="Verdana"/>
              </a:rPr>
              <a:t>hải quan theo quy</a:t>
            </a:r>
            <a:r>
              <a:rPr sz="2700" spc="20" dirty="0">
                <a:latin typeface="Verdana"/>
                <a:cs typeface="Verdana"/>
              </a:rPr>
              <a:t> </a:t>
            </a:r>
            <a:r>
              <a:rPr sz="2700" spc="-10" dirty="0">
                <a:latin typeface="Verdana"/>
                <a:cs typeface="Verdana"/>
              </a:rPr>
              <a:t>định</a:t>
            </a:r>
            <a:endParaRPr sz="2700">
              <a:latin typeface="Verdana"/>
              <a:cs typeface="Verdana"/>
            </a:endParaRPr>
          </a:p>
        </p:txBody>
      </p:sp>
      <p:sp>
        <p:nvSpPr>
          <p:cNvPr id="3" name="object 3"/>
          <p:cNvSpPr txBox="1">
            <a:spLocks noGrp="1"/>
          </p:cNvSpPr>
          <p:nvPr>
            <p:ph type="title"/>
          </p:nvPr>
        </p:nvSpPr>
        <p:spPr>
          <a:prstGeom prst="rect">
            <a:avLst/>
          </a:prstGeom>
        </p:spPr>
        <p:txBody>
          <a:bodyPr vert="horz" wrap="square" lIns="0" tIns="168529" rIns="0" bIns="0" rtlCol="0">
            <a:spAutoFit/>
          </a:bodyPr>
          <a:lstStyle/>
          <a:p>
            <a:pPr marL="1203325">
              <a:lnSpc>
                <a:spcPct val="100000"/>
              </a:lnSpc>
            </a:pPr>
            <a:r>
              <a:rPr sz="3600" dirty="0"/>
              <a:t>NGUYÊN TẮC </a:t>
            </a:r>
            <a:r>
              <a:rPr sz="3600" spc="-5" dirty="0"/>
              <a:t>ÁP</a:t>
            </a:r>
            <a:r>
              <a:rPr sz="3600" spc="-100" dirty="0"/>
              <a:t> </a:t>
            </a:r>
            <a:r>
              <a:rPr sz="3600" dirty="0"/>
              <a:t>DỤNG</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5D5283B3-7FEE-461F-ADDB-B95B8934CA88}"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11</a:t>
            </a:fld>
            <a:endParaRPr sz="1400">
              <a:latin typeface="Franklin Gothic Book"/>
              <a:cs typeface="Franklin Gothic Book"/>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03044" y="652526"/>
            <a:ext cx="5987415" cy="1097280"/>
          </a:xfrm>
          <a:prstGeom prst="rect">
            <a:avLst/>
          </a:prstGeom>
        </p:spPr>
        <p:txBody>
          <a:bodyPr vert="horz" wrap="square" lIns="0" tIns="0" rIns="0" bIns="0" rtlCol="0">
            <a:spAutoFit/>
          </a:bodyPr>
          <a:lstStyle/>
          <a:p>
            <a:pPr marL="12700" marR="5080" indent="363855">
              <a:lnSpc>
                <a:spcPct val="100000"/>
              </a:lnSpc>
            </a:pPr>
            <a:r>
              <a:rPr sz="3600" spc="-5" dirty="0">
                <a:solidFill>
                  <a:srgbClr val="000000"/>
                </a:solidFill>
              </a:rPr>
              <a:t>HÀNG HÓA </a:t>
            </a:r>
            <a:r>
              <a:rPr sz="3600" dirty="0">
                <a:solidFill>
                  <a:srgbClr val="000000"/>
                </a:solidFill>
              </a:rPr>
              <a:t>PHỤC VỤ  AN NINH QUỐC</a:t>
            </a:r>
            <a:r>
              <a:rPr sz="3600" spc="-100" dirty="0">
                <a:solidFill>
                  <a:srgbClr val="000000"/>
                </a:solidFill>
              </a:rPr>
              <a:t> </a:t>
            </a:r>
            <a:r>
              <a:rPr sz="3600" dirty="0">
                <a:solidFill>
                  <a:srgbClr val="000000"/>
                </a:solidFill>
              </a:rPr>
              <a:t>PHÒNG</a:t>
            </a:r>
            <a:endParaRPr sz="3600"/>
          </a:p>
        </p:txBody>
      </p:sp>
      <p:sp>
        <p:nvSpPr>
          <p:cNvPr id="3" name="object 3"/>
          <p:cNvSpPr txBox="1"/>
          <p:nvPr/>
        </p:nvSpPr>
        <p:spPr>
          <a:xfrm>
            <a:off x="459740" y="2019427"/>
            <a:ext cx="8148320" cy="3573145"/>
          </a:xfrm>
          <a:prstGeom prst="rect">
            <a:avLst/>
          </a:prstGeom>
        </p:spPr>
        <p:txBody>
          <a:bodyPr vert="horz" wrap="square" lIns="0" tIns="0" rIns="0" bIns="0" rtlCol="0">
            <a:spAutoFit/>
          </a:bodyPr>
          <a:lstStyle/>
          <a:p>
            <a:pPr marL="12700">
              <a:lnSpc>
                <a:spcPct val="100000"/>
              </a:lnSpc>
            </a:pPr>
            <a:r>
              <a:rPr sz="2800" b="1" spc="-5" dirty="0">
                <a:solidFill>
                  <a:srgbClr val="0000FF"/>
                </a:solidFill>
                <a:latin typeface="Verdana"/>
                <a:cs typeface="Verdana"/>
              </a:rPr>
              <a:t>Nguyên tắc</a:t>
            </a:r>
            <a:r>
              <a:rPr sz="2800" b="1" spc="5" dirty="0">
                <a:solidFill>
                  <a:srgbClr val="0000FF"/>
                </a:solidFill>
                <a:latin typeface="Verdana"/>
                <a:cs typeface="Verdana"/>
              </a:rPr>
              <a:t> </a:t>
            </a:r>
            <a:r>
              <a:rPr sz="2800" b="1" spc="-10" dirty="0">
                <a:solidFill>
                  <a:srgbClr val="0000FF"/>
                </a:solidFill>
                <a:latin typeface="Verdana"/>
                <a:cs typeface="Verdana"/>
              </a:rPr>
              <a:t>chung</a:t>
            </a:r>
            <a:endParaRPr sz="2800">
              <a:latin typeface="Verdana"/>
              <a:cs typeface="Verdana"/>
            </a:endParaRPr>
          </a:p>
          <a:p>
            <a:pPr marL="317500" marR="5080" indent="-304800" algn="just">
              <a:lnSpc>
                <a:spcPct val="100000"/>
              </a:lnSpc>
              <a:spcBef>
                <a:spcPts val="645"/>
              </a:spcBef>
              <a:buChar char="•"/>
              <a:tabLst>
                <a:tab pos="317500" algn="l"/>
              </a:tabLst>
            </a:pPr>
            <a:r>
              <a:rPr sz="2800" spc="-5" dirty="0">
                <a:latin typeface="Verdana"/>
                <a:cs typeface="Verdana"/>
              </a:rPr>
              <a:t>Việc </a:t>
            </a:r>
            <a:r>
              <a:rPr sz="2800" dirty="0">
                <a:latin typeface="Verdana"/>
                <a:cs typeface="Verdana"/>
              </a:rPr>
              <a:t>xuất khẩu, </a:t>
            </a:r>
            <a:r>
              <a:rPr sz="2800" spc="-5" dirty="0">
                <a:latin typeface="Verdana"/>
                <a:cs typeface="Verdana"/>
              </a:rPr>
              <a:t>nhập </a:t>
            </a:r>
            <a:r>
              <a:rPr sz="2800" dirty="0">
                <a:latin typeface="Verdana"/>
                <a:cs typeface="Verdana"/>
              </a:rPr>
              <a:t>khẩu hàng </a:t>
            </a:r>
            <a:r>
              <a:rPr sz="2800" spc="-5" dirty="0">
                <a:latin typeface="Verdana"/>
                <a:cs typeface="Verdana"/>
              </a:rPr>
              <a:t>hóa </a:t>
            </a:r>
            <a:r>
              <a:rPr sz="2800" dirty="0">
                <a:latin typeface="Verdana"/>
                <a:cs typeface="Verdana"/>
              </a:rPr>
              <a:t>phục  </a:t>
            </a:r>
            <a:r>
              <a:rPr sz="2800" spc="-5" dirty="0">
                <a:latin typeface="Verdana"/>
                <a:cs typeface="Verdana"/>
              </a:rPr>
              <a:t>vụ </a:t>
            </a:r>
            <a:r>
              <a:rPr sz="2800" dirty="0">
                <a:latin typeface="Verdana"/>
                <a:cs typeface="Verdana"/>
              </a:rPr>
              <a:t>an </a:t>
            </a:r>
            <a:r>
              <a:rPr sz="2800" spc="-5" dirty="0">
                <a:latin typeface="Verdana"/>
                <a:cs typeface="Verdana"/>
              </a:rPr>
              <a:t>ninh, quốc </a:t>
            </a:r>
            <a:r>
              <a:rPr sz="2800" dirty="0">
                <a:latin typeface="Verdana"/>
                <a:cs typeface="Verdana"/>
              </a:rPr>
              <a:t>phòng </a:t>
            </a:r>
            <a:r>
              <a:rPr sz="2800" spc="-5" dirty="0">
                <a:latin typeface="Verdana"/>
                <a:cs typeface="Verdana"/>
              </a:rPr>
              <a:t>thực hiện </a:t>
            </a:r>
            <a:r>
              <a:rPr sz="2800" spc="-10" dirty="0">
                <a:latin typeface="Verdana"/>
                <a:cs typeface="Verdana"/>
              </a:rPr>
              <a:t>theo </a:t>
            </a:r>
            <a:r>
              <a:rPr sz="2800" spc="-5" dirty="0">
                <a:latin typeface="Verdana"/>
                <a:cs typeface="Verdana"/>
              </a:rPr>
              <a:t>quy  định </a:t>
            </a:r>
            <a:r>
              <a:rPr sz="2800" spc="-10" dirty="0">
                <a:latin typeface="Verdana"/>
                <a:cs typeface="Verdana"/>
              </a:rPr>
              <a:t>hiện </a:t>
            </a:r>
            <a:r>
              <a:rPr sz="2800" spc="-5" dirty="0">
                <a:latin typeface="Verdana"/>
                <a:cs typeface="Verdana"/>
              </a:rPr>
              <a:t>hành </a:t>
            </a:r>
            <a:r>
              <a:rPr sz="2800" spc="-10" dirty="0">
                <a:latin typeface="Verdana"/>
                <a:cs typeface="Verdana"/>
              </a:rPr>
              <a:t>của </a:t>
            </a:r>
            <a:r>
              <a:rPr sz="2800" spc="-5" dirty="0">
                <a:latin typeface="Verdana"/>
                <a:cs typeface="Verdana"/>
              </a:rPr>
              <a:t>Thủ tướng </a:t>
            </a:r>
            <a:r>
              <a:rPr sz="2800" spc="-10" dirty="0">
                <a:latin typeface="Verdana"/>
                <a:cs typeface="Verdana"/>
              </a:rPr>
              <a:t>Chính</a:t>
            </a:r>
            <a:r>
              <a:rPr sz="2800" spc="180" dirty="0">
                <a:latin typeface="Verdana"/>
                <a:cs typeface="Verdana"/>
              </a:rPr>
              <a:t> </a:t>
            </a:r>
            <a:r>
              <a:rPr sz="2800" spc="-10" dirty="0">
                <a:latin typeface="Verdana"/>
                <a:cs typeface="Verdana"/>
              </a:rPr>
              <a:t>phủ.</a:t>
            </a:r>
            <a:endParaRPr sz="2800">
              <a:latin typeface="Verdana"/>
              <a:cs typeface="Verdana"/>
            </a:endParaRPr>
          </a:p>
          <a:p>
            <a:pPr marL="317500" marR="5080" indent="-304800" algn="just">
              <a:lnSpc>
                <a:spcPct val="100000"/>
              </a:lnSpc>
              <a:spcBef>
                <a:spcPts val="600"/>
              </a:spcBef>
              <a:buChar char="•"/>
              <a:tabLst>
                <a:tab pos="317500" algn="l"/>
              </a:tabLst>
            </a:pPr>
            <a:r>
              <a:rPr sz="2800" spc="-5" dirty="0">
                <a:latin typeface="Verdana"/>
                <a:cs typeface="Verdana"/>
              </a:rPr>
              <a:t>Căn cứ quyết định </a:t>
            </a:r>
            <a:r>
              <a:rPr sz="2800" dirty="0">
                <a:latin typeface="Verdana"/>
                <a:cs typeface="Verdana"/>
              </a:rPr>
              <a:t>của Thủ tướng Chính  phủ, </a:t>
            </a:r>
            <a:r>
              <a:rPr sz="2800" spc="-5" dirty="0">
                <a:latin typeface="Verdana"/>
                <a:cs typeface="Verdana"/>
              </a:rPr>
              <a:t>Bộ trưởng các Bộ: </a:t>
            </a:r>
            <a:r>
              <a:rPr sz="2800" spc="-10" dirty="0">
                <a:latin typeface="Verdana"/>
                <a:cs typeface="Verdana"/>
              </a:rPr>
              <a:t>Công </a:t>
            </a:r>
            <a:r>
              <a:rPr sz="2800" spc="-5" dirty="0">
                <a:latin typeface="Verdana"/>
                <a:cs typeface="Verdana"/>
              </a:rPr>
              <a:t>an, </a:t>
            </a:r>
            <a:r>
              <a:rPr sz="2800" dirty="0">
                <a:latin typeface="Verdana"/>
                <a:cs typeface="Verdana"/>
              </a:rPr>
              <a:t>Quốc  phòng quy </a:t>
            </a:r>
            <a:r>
              <a:rPr sz="2800" spc="-5" dirty="0">
                <a:latin typeface="Verdana"/>
                <a:cs typeface="Verdana"/>
              </a:rPr>
              <a:t>định việc </a:t>
            </a:r>
            <a:r>
              <a:rPr sz="2800" dirty="0">
                <a:latin typeface="Verdana"/>
                <a:cs typeface="Verdana"/>
              </a:rPr>
              <a:t>cấp phép để </a:t>
            </a:r>
            <a:r>
              <a:rPr sz="2800" spc="-5" dirty="0">
                <a:latin typeface="Verdana"/>
                <a:cs typeface="Verdana"/>
              </a:rPr>
              <a:t>thực hiện  thủ tục xuất khẩu, </a:t>
            </a:r>
            <a:r>
              <a:rPr sz="2800" spc="-10" dirty="0">
                <a:latin typeface="Verdana"/>
                <a:cs typeface="Verdana"/>
              </a:rPr>
              <a:t>nhập </a:t>
            </a:r>
            <a:r>
              <a:rPr sz="2800" spc="-5" dirty="0">
                <a:latin typeface="Verdana"/>
                <a:cs typeface="Verdana"/>
              </a:rPr>
              <a:t>khẩu hàng</a:t>
            </a:r>
            <a:r>
              <a:rPr sz="2800" spc="190" dirty="0">
                <a:latin typeface="Verdana"/>
                <a:cs typeface="Verdana"/>
              </a:rPr>
              <a:t> </a:t>
            </a:r>
            <a:r>
              <a:rPr sz="2800" spc="-15" dirty="0">
                <a:latin typeface="Verdana"/>
                <a:cs typeface="Verdana"/>
              </a:rPr>
              <a:t>hóa</a:t>
            </a:r>
            <a:endParaRPr sz="2800">
              <a:latin typeface="Verdana"/>
              <a:cs typeface="Verdana"/>
            </a:endParaRPr>
          </a:p>
        </p:txBody>
      </p:sp>
      <p:sp>
        <p:nvSpPr>
          <p:cNvPr id="4" name="object 4"/>
          <p:cNvSpPr/>
          <p:nvPr/>
        </p:nvSpPr>
        <p:spPr>
          <a:xfrm>
            <a:off x="1222781" y="381000"/>
            <a:ext cx="594360" cy="587375"/>
          </a:xfrm>
          <a:custGeom>
            <a:avLst/>
            <a:gdLst/>
            <a:ahLst/>
            <a:cxnLst/>
            <a:rect l="l" t="t" r="r" b="b"/>
            <a:pathLst>
              <a:path w="594360" h="587375">
                <a:moveTo>
                  <a:pt x="505307" y="479425"/>
                </a:moveTo>
                <a:lnTo>
                  <a:pt x="341858" y="479425"/>
                </a:lnTo>
                <a:lnTo>
                  <a:pt x="340927" y="506400"/>
                </a:lnTo>
                <a:lnTo>
                  <a:pt x="340032" y="533400"/>
                </a:lnTo>
                <a:lnTo>
                  <a:pt x="338302" y="587375"/>
                </a:lnTo>
                <a:lnTo>
                  <a:pt x="501751" y="587375"/>
                </a:lnTo>
                <a:lnTo>
                  <a:pt x="502682" y="560399"/>
                </a:lnTo>
                <a:lnTo>
                  <a:pt x="503577" y="533400"/>
                </a:lnTo>
                <a:lnTo>
                  <a:pt x="505307" y="479425"/>
                </a:lnTo>
                <a:close/>
              </a:path>
              <a:path w="594360" h="587375">
                <a:moveTo>
                  <a:pt x="521309" y="0"/>
                </a:moveTo>
                <a:lnTo>
                  <a:pt x="357733" y="0"/>
                </a:lnTo>
                <a:lnTo>
                  <a:pt x="4368" y="347472"/>
                </a:lnTo>
                <a:lnTo>
                  <a:pt x="0" y="479425"/>
                </a:lnTo>
                <a:lnTo>
                  <a:pt x="590143" y="479425"/>
                </a:lnTo>
                <a:lnTo>
                  <a:pt x="591189" y="448298"/>
                </a:lnTo>
                <a:lnTo>
                  <a:pt x="593233" y="386091"/>
                </a:lnTo>
                <a:lnTo>
                  <a:pt x="594207" y="354964"/>
                </a:lnTo>
                <a:lnTo>
                  <a:pt x="165328" y="354964"/>
                </a:lnTo>
                <a:lnTo>
                  <a:pt x="352018" y="173227"/>
                </a:lnTo>
                <a:lnTo>
                  <a:pt x="515545" y="173227"/>
                </a:lnTo>
                <a:lnTo>
                  <a:pt x="521309" y="0"/>
                </a:lnTo>
                <a:close/>
              </a:path>
              <a:path w="594360" h="587375">
                <a:moveTo>
                  <a:pt x="515545" y="173227"/>
                </a:moveTo>
                <a:lnTo>
                  <a:pt x="352018" y="173227"/>
                </a:lnTo>
                <a:lnTo>
                  <a:pt x="345922" y="354964"/>
                </a:lnTo>
                <a:lnTo>
                  <a:pt x="509498" y="354964"/>
                </a:lnTo>
                <a:lnTo>
                  <a:pt x="515545" y="173227"/>
                </a:lnTo>
                <a:close/>
              </a:path>
            </a:pathLst>
          </a:custGeom>
          <a:solidFill>
            <a:srgbClr val="FF0000"/>
          </a:solidFill>
        </p:spPr>
        <p:txBody>
          <a:bodyPr wrap="square" lIns="0" tIns="0" rIns="0" bIns="0" rtlCol="0"/>
          <a:lstStyle/>
          <a:p>
            <a:endParaRPr/>
          </a:p>
        </p:txBody>
      </p:sp>
      <p:sp>
        <p:nvSpPr>
          <p:cNvPr id="5" name="object 5"/>
          <p:cNvSpPr/>
          <p:nvPr/>
        </p:nvSpPr>
        <p:spPr>
          <a:xfrm>
            <a:off x="1388110" y="554227"/>
            <a:ext cx="186690" cy="182245"/>
          </a:xfrm>
          <a:custGeom>
            <a:avLst/>
            <a:gdLst/>
            <a:ahLst/>
            <a:cxnLst/>
            <a:rect l="l" t="t" r="r" b="b"/>
            <a:pathLst>
              <a:path w="186690" h="182245">
                <a:moveTo>
                  <a:pt x="186690" y="0"/>
                </a:moveTo>
                <a:lnTo>
                  <a:pt x="149352" y="36347"/>
                </a:lnTo>
                <a:lnTo>
                  <a:pt x="112014" y="72694"/>
                </a:lnTo>
                <a:lnTo>
                  <a:pt x="74676" y="109042"/>
                </a:lnTo>
                <a:lnTo>
                  <a:pt x="37338" y="145389"/>
                </a:lnTo>
                <a:lnTo>
                  <a:pt x="0" y="181737"/>
                </a:lnTo>
                <a:lnTo>
                  <a:pt x="45148" y="181737"/>
                </a:lnTo>
                <a:lnTo>
                  <a:pt x="90297" y="181737"/>
                </a:lnTo>
                <a:lnTo>
                  <a:pt x="135445" y="181737"/>
                </a:lnTo>
                <a:lnTo>
                  <a:pt x="180594" y="181737"/>
                </a:lnTo>
                <a:lnTo>
                  <a:pt x="182118" y="136302"/>
                </a:lnTo>
                <a:lnTo>
                  <a:pt x="183642" y="90868"/>
                </a:lnTo>
                <a:lnTo>
                  <a:pt x="185166" y="45434"/>
                </a:lnTo>
                <a:lnTo>
                  <a:pt x="186690" y="0"/>
                </a:lnTo>
                <a:close/>
              </a:path>
            </a:pathLst>
          </a:custGeom>
          <a:ln w="38100">
            <a:solidFill>
              <a:srgbClr val="000000"/>
            </a:solidFill>
          </a:ln>
        </p:spPr>
        <p:txBody>
          <a:bodyPr wrap="square" lIns="0" tIns="0" rIns="0" bIns="0" rtlCol="0"/>
          <a:lstStyle/>
          <a:p>
            <a:endParaRPr/>
          </a:p>
        </p:txBody>
      </p:sp>
      <p:sp>
        <p:nvSpPr>
          <p:cNvPr id="6" name="object 6"/>
          <p:cNvSpPr/>
          <p:nvPr/>
        </p:nvSpPr>
        <p:spPr>
          <a:xfrm>
            <a:off x="1222781" y="381000"/>
            <a:ext cx="594360" cy="587375"/>
          </a:xfrm>
          <a:custGeom>
            <a:avLst/>
            <a:gdLst/>
            <a:ahLst/>
            <a:cxnLst/>
            <a:rect l="l" t="t" r="r" b="b"/>
            <a:pathLst>
              <a:path w="594360" h="587375">
                <a:moveTo>
                  <a:pt x="357733" y="0"/>
                </a:moveTo>
                <a:lnTo>
                  <a:pt x="398597" y="0"/>
                </a:lnTo>
                <a:lnTo>
                  <a:pt x="439473" y="0"/>
                </a:lnTo>
                <a:lnTo>
                  <a:pt x="480373" y="0"/>
                </a:lnTo>
                <a:lnTo>
                  <a:pt x="521309" y="0"/>
                </a:lnTo>
                <a:lnTo>
                  <a:pt x="519622" y="50720"/>
                </a:lnTo>
                <a:lnTo>
                  <a:pt x="517935" y="101429"/>
                </a:lnTo>
                <a:lnTo>
                  <a:pt x="516247" y="152132"/>
                </a:lnTo>
                <a:lnTo>
                  <a:pt x="514560" y="202832"/>
                </a:lnTo>
                <a:lnTo>
                  <a:pt x="512873" y="253535"/>
                </a:lnTo>
                <a:lnTo>
                  <a:pt x="511185" y="304244"/>
                </a:lnTo>
                <a:lnTo>
                  <a:pt x="509498" y="354964"/>
                </a:lnTo>
                <a:lnTo>
                  <a:pt x="530663" y="354964"/>
                </a:lnTo>
                <a:lnTo>
                  <a:pt x="551853" y="354964"/>
                </a:lnTo>
                <a:lnTo>
                  <a:pt x="573042" y="354964"/>
                </a:lnTo>
                <a:lnTo>
                  <a:pt x="594207" y="354964"/>
                </a:lnTo>
                <a:lnTo>
                  <a:pt x="593233" y="386091"/>
                </a:lnTo>
                <a:lnTo>
                  <a:pt x="592223" y="417195"/>
                </a:lnTo>
                <a:lnTo>
                  <a:pt x="591189" y="448298"/>
                </a:lnTo>
                <a:lnTo>
                  <a:pt x="590143" y="479425"/>
                </a:lnTo>
                <a:lnTo>
                  <a:pt x="568922" y="479425"/>
                </a:lnTo>
                <a:lnTo>
                  <a:pt x="547725" y="479425"/>
                </a:lnTo>
                <a:lnTo>
                  <a:pt x="526528" y="479425"/>
                </a:lnTo>
                <a:lnTo>
                  <a:pt x="505307" y="479425"/>
                </a:lnTo>
                <a:lnTo>
                  <a:pt x="504448" y="506400"/>
                </a:lnTo>
                <a:lnTo>
                  <a:pt x="503577" y="533400"/>
                </a:lnTo>
                <a:lnTo>
                  <a:pt x="502682" y="560399"/>
                </a:lnTo>
                <a:lnTo>
                  <a:pt x="501751" y="587375"/>
                </a:lnTo>
                <a:lnTo>
                  <a:pt x="460889" y="587375"/>
                </a:lnTo>
                <a:lnTo>
                  <a:pt x="420027" y="587375"/>
                </a:lnTo>
                <a:lnTo>
                  <a:pt x="379164" y="587375"/>
                </a:lnTo>
                <a:lnTo>
                  <a:pt x="338302" y="587375"/>
                </a:lnTo>
                <a:lnTo>
                  <a:pt x="339161" y="560399"/>
                </a:lnTo>
                <a:lnTo>
                  <a:pt x="340032" y="533400"/>
                </a:lnTo>
                <a:lnTo>
                  <a:pt x="340927" y="506400"/>
                </a:lnTo>
                <a:lnTo>
                  <a:pt x="341858" y="479425"/>
                </a:lnTo>
                <a:lnTo>
                  <a:pt x="293029" y="479425"/>
                </a:lnTo>
                <a:lnTo>
                  <a:pt x="0" y="479425"/>
                </a:lnTo>
                <a:lnTo>
                  <a:pt x="1093" y="446448"/>
                </a:lnTo>
                <a:lnTo>
                  <a:pt x="2184" y="413448"/>
                </a:lnTo>
                <a:lnTo>
                  <a:pt x="3275" y="380448"/>
                </a:lnTo>
                <a:lnTo>
                  <a:pt x="4368" y="347472"/>
                </a:lnTo>
                <a:lnTo>
                  <a:pt x="39701" y="312724"/>
                </a:lnTo>
                <a:lnTo>
                  <a:pt x="75032" y="277977"/>
                </a:lnTo>
                <a:lnTo>
                  <a:pt x="110361" y="243230"/>
                </a:lnTo>
                <a:lnTo>
                  <a:pt x="145691" y="208483"/>
                </a:lnTo>
                <a:lnTo>
                  <a:pt x="181022" y="173736"/>
                </a:lnTo>
                <a:lnTo>
                  <a:pt x="216355" y="138988"/>
                </a:lnTo>
                <a:lnTo>
                  <a:pt x="251692" y="104241"/>
                </a:lnTo>
                <a:lnTo>
                  <a:pt x="287033" y="69494"/>
                </a:lnTo>
                <a:lnTo>
                  <a:pt x="322380" y="34747"/>
                </a:lnTo>
                <a:lnTo>
                  <a:pt x="357733" y="0"/>
                </a:lnTo>
                <a:close/>
              </a:path>
            </a:pathLst>
          </a:custGeom>
          <a:ln w="38100">
            <a:solidFill>
              <a:srgbClr val="000000"/>
            </a:solidFill>
          </a:ln>
        </p:spPr>
        <p:txBody>
          <a:bodyPr wrap="square" lIns="0" tIns="0" rIns="0" bIns="0" rtlCol="0"/>
          <a:lstStyle/>
          <a:p>
            <a:endParaRPr/>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65245F1-9173-4D87-9309-C37729FF2345}" type="datetime1">
              <a:rPr lang="en-US" spc="-5" smtClean="0"/>
              <a:pPr marL="12700">
                <a:lnSpc>
                  <a:spcPts val="1520"/>
                </a:lnSpc>
              </a:pPr>
              <a:t>1/12/2019</a:t>
            </a:fld>
            <a:endParaRPr spc="-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26670">
              <a:lnSpc>
                <a:spcPts val="1515"/>
              </a:lnSpc>
            </a:pPr>
            <a:fld id="{81D60167-4931-47E6-BA6A-407CBD079E47}" type="slidenum">
              <a:rPr sz="1400" dirty="0">
                <a:solidFill>
                  <a:srgbClr val="FFFFFF"/>
                </a:solidFill>
                <a:latin typeface="Franklin Gothic Book"/>
                <a:cs typeface="Franklin Gothic Book"/>
              </a:rPr>
              <a:pPr marL="26670">
                <a:lnSpc>
                  <a:spcPts val="1515"/>
                </a:lnSpc>
              </a:pPr>
              <a:t>110</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67280" y="271779"/>
            <a:ext cx="5332730" cy="975994"/>
          </a:xfrm>
          <a:prstGeom prst="rect">
            <a:avLst/>
          </a:prstGeom>
        </p:spPr>
        <p:txBody>
          <a:bodyPr vert="horz" wrap="square" lIns="0" tIns="0" rIns="0" bIns="0" rtlCol="0">
            <a:spAutoFit/>
          </a:bodyPr>
          <a:lstStyle/>
          <a:p>
            <a:pPr algn="ctr">
              <a:lnSpc>
                <a:spcPct val="100000"/>
              </a:lnSpc>
            </a:pPr>
            <a:r>
              <a:rPr dirty="0">
                <a:solidFill>
                  <a:srgbClr val="000000"/>
                </a:solidFill>
              </a:rPr>
              <a:t>HÀNG HÓA </a:t>
            </a:r>
            <a:r>
              <a:rPr spc="5" dirty="0">
                <a:solidFill>
                  <a:srgbClr val="000000"/>
                </a:solidFill>
              </a:rPr>
              <a:t>PHỤC</a:t>
            </a:r>
            <a:r>
              <a:rPr spc="-110" dirty="0">
                <a:solidFill>
                  <a:srgbClr val="000000"/>
                </a:solidFill>
              </a:rPr>
              <a:t> </a:t>
            </a:r>
            <a:r>
              <a:rPr spc="5" dirty="0">
                <a:solidFill>
                  <a:srgbClr val="000000"/>
                </a:solidFill>
              </a:rPr>
              <a:t>VỤ</a:t>
            </a:r>
          </a:p>
          <a:p>
            <a:pPr algn="ctr">
              <a:lnSpc>
                <a:spcPct val="100000"/>
              </a:lnSpc>
            </a:pPr>
            <a:r>
              <a:rPr dirty="0">
                <a:solidFill>
                  <a:srgbClr val="000000"/>
                </a:solidFill>
              </a:rPr>
              <a:t>AN NINH QUỐC</a:t>
            </a:r>
            <a:r>
              <a:rPr spc="-50" dirty="0">
                <a:solidFill>
                  <a:srgbClr val="000000"/>
                </a:solidFill>
              </a:rPr>
              <a:t> </a:t>
            </a:r>
            <a:r>
              <a:rPr dirty="0">
                <a:solidFill>
                  <a:srgbClr val="000000"/>
                </a:solidFill>
              </a:rPr>
              <a:t>PHÒNG</a:t>
            </a:r>
          </a:p>
        </p:txBody>
      </p:sp>
      <p:sp>
        <p:nvSpPr>
          <p:cNvPr id="3" name="object 3"/>
          <p:cNvSpPr txBox="1"/>
          <p:nvPr/>
        </p:nvSpPr>
        <p:spPr>
          <a:xfrm>
            <a:off x="459740" y="1491741"/>
            <a:ext cx="8225790" cy="4497070"/>
          </a:xfrm>
          <a:prstGeom prst="rect">
            <a:avLst/>
          </a:prstGeom>
        </p:spPr>
        <p:txBody>
          <a:bodyPr vert="horz" wrap="square" lIns="0" tIns="0" rIns="0" bIns="0" rtlCol="0">
            <a:spAutoFit/>
          </a:bodyPr>
          <a:lstStyle/>
          <a:p>
            <a:pPr marL="137160">
              <a:lnSpc>
                <a:spcPct val="100000"/>
              </a:lnSpc>
            </a:pPr>
            <a:r>
              <a:rPr sz="2800" b="1" spc="-5" dirty="0">
                <a:solidFill>
                  <a:srgbClr val="000099"/>
                </a:solidFill>
                <a:latin typeface="Verdana"/>
                <a:cs typeface="Verdana"/>
              </a:rPr>
              <a:t>Hồ sơ hải</a:t>
            </a:r>
            <a:r>
              <a:rPr sz="2800" b="1" spc="-15" dirty="0">
                <a:solidFill>
                  <a:srgbClr val="000099"/>
                </a:solidFill>
                <a:latin typeface="Verdana"/>
                <a:cs typeface="Verdana"/>
              </a:rPr>
              <a:t> </a:t>
            </a:r>
            <a:r>
              <a:rPr sz="2800" b="1" spc="-5" dirty="0">
                <a:solidFill>
                  <a:srgbClr val="000099"/>
                </a:solidFill>
                <a:latin typeface="Verdana"/>
                <a:cs typeface="Verdana"/>
              </a:rPr>
              <a:t>quan</a:t>
            </a:r>
            <a:endParaRPr sz="2800">
              <a:latin typeface="Verdana"/>
              <a:cs typeface="Verdana"/>
            </a:endParaRPr>
          </a:p>
          <a:p>
            <a:pPr marL="469900" indent="-457200">
              <a:lnSpc>
                <a:spcPct val="100000"/>
              </a:lnSpc>
              <a:spcBef>
                <a:spcPts val="600"/>
              </a:spcBef>
              <a:buFont typeface="Courier New"/>
              <a:buChar char="o"/>
              <a:tabLst>
                <a:tab pos="470534" algn="l"/>
              </a:tabLst>
            </a:pPr>
            <a:r>
              <a:rPr sz="2800" spc="-10" dirty="0">
                <a:latin typeface="Verdana"/>
                <a:cs typeface="Verdana"/>
              </a:rPr>
              <a:t>Ngoài hồ </a:t>
            </a:r>
            <a:r>
              <a:rPr sz="2800" spc="-5" dirty="0">
                <a:latin typeface="Verdana"/>
                <a:cs typeface="Verdana"/>
              </a:rPr>
              <a:t>sơ </a:t>
            </a:r>
            <a:r>
              <a:rPr sz="2800" spc="-10" dirty="0">
                <a:latin typeface="Verdana"/>
                <a:cs typeface="Verdana"/>
              </a:rPr>
              <a:t>nhập </a:t>
            </a:r>
            <a:r>
              <a:rPr sz="2800" spc="-5" dirty="0">
                <a:latin typeface="Verdana"/>
                <a:cs typeface="Verdana"/>
              </a:rPr>
              <a:t>khẩu </a:t>
            </a:r>
            <a:r>
              <a:rPr sz="2800" spc="-10" dirty="0">
                <a:latin typeface="Verdana"/>
                <a:cs typeface="Verdana"/>
              </a:rPr>
              <a:t>theo quy</a:t>
            </a:r>
            <a:r>
              <a:rPr sz="2800" spc="200" dirty="0">
                <a:latin typeface="Verdana"/>
                <a:cs typeface="Verdana"/>
              </a:rPr>
              <a:t> </a:t>
            </a:r>
            <a:r>
              <a:rPr sz="2800" spc="-15" dirty="0">
                <a:latin typeface="Verdana"/>
                <a:cs typeface="Verdana"/>
              </a:rPr>
              <a:t>định,</a:t>
            </a:r>
            <a:endParaRPr sz="2800">
              <a:latin typeface="Verdana"/>
              <a:cs typeface="Verdana"/>
            </a:endParaRPr>
          </a:p>
          <a:p>
            <a:pPr marL="469900" marR="5080" indent="-457200" algn="just">
              <a:lnSpc>
                <a:spcPct val="100000"/>
              </a:lnSpc>
              <a:spcBef>
                <a:spcPts val="600"/>
              </a:spcBef>
              <a:buFont typeface="Courier New"/>
              <a:buChar char="o"/>
              <a:tabLst>
                <a:tab pos="470534" algn="l"/>
              </a:tabLst>
            </a:pPr>
            <a:r>
              <a:rPr sz="2800" spc="-5" dirty="0">
                <a:latin typeface="Verdana"/>
                <a:cs typeface="Verdana"/>
              </a:rPr>
              <a:t>DN phải </a:t>
            </a:r>
            <a:r>
              <a:rPr sz="2800" dirty="0">
                <a:latin typeface="Verdana"/>
                <a:cs typeface="Verdana"/>
              </a:rPr>
              <a:t>xuất trình cho cơ </a:t>
            </a:r>
            <a:r>
              <a:rPr sz="2800" spc="-5" dirty="0">
                <a:latin typeface="Verdana"/>
                <a:cs typeface="Verdana"/>
              </a:rPr>
              <a:t>quan hải </a:t>
            </a:r>
            <a:r>
              <a:rPr sz="2800" dirty="0">
                <a:latin typeface="Verdana"/>
                <a:cs typeface="Verdana"/>
              </a:rPr>
              <a:t>quan  văn bản xác nhận hàng </a:t>
            </a:r>
            <a:r>
              <a:rPr sz="2800" spc="-5" dirty="0">
                <a:latin typeface="Verdana"/>
                <a:cs typeface="Verdana"/>
              </a:rPr>
              <a:t>hóa </a:t>
            </a:r>
            <a:r>
              <a:rPr sz="2800" dirty="0">
                <a:latin typeface="Verdana"/>
                <a:cs typeface="Verdana"/>
              </a:rPr>
              <a:t>phục vụ </a:t>
            </a:r>
            <a:r>
              <a:rPr sz="2800" spc="10" dirty="0">
                <a:latin typeface="Verdana"/>
                <a:cs typeface="Verdana"/>
              </a:rPr>
              <a:t>an  </a:t>
            </a:r>
            <a:r>
              <a:rPr sz="2800" spc="-5" dirty="0">
                <a:latin typeface="Verdana"/>
                <a:cs typeface="Verdana"/>
              </a:rPr>
              <a:t>ninh </a:t>
            </a:r>
            <a:r>
              <a:rPr sz="2800" dirty="0">
                <a:latin typeface="Verdana"/>
                <a:cs typeface="Verdana"/>
              </a:rPr>
              <a:t>quốc phòng </a:t>
            </a:r>
            <a:r>
              <a:rPr sz="2800" spc="-5" dirty="0">
                <a:latin typeface="Verdana"/>
                <a:cs typeface="Verdana"/>
              </a:rPr>
              <a:t>của </a:t>
            </a:r>
            <a:r>
              <a:rPr sz="2800" dirty="0">
                <a:latin typeface="Verdana"/>
                <a:cs typeface="Verdana"/>
              </a:rPr>
              <a:t>Bộ </a:t>
            </a:r>
            <a:r>
              <a:rPr sz="2800" spc="-5" dirty="0">
                <a:latin typeface="Verdana"/>
                <a:cs typeface="Verdana"/>
              </a:rPr>
              <a:t>Công </a:t>
            </a:r>
            <a:r>
              <a:rPr sz="2800" dirty="0">
                <a:latin typeface="Verdana"/>
                <a:cs typeface="Verdana"/>
              </a:rPr>
              <a:t>an hoặc </a:t>
            </a:r>
            <a:r>
              <a:rPr sz="2800" spc="-5" dirty="0">
                <a:latin typeface="Verdana"/>
                <a:cs typeface="Verdana"/>
              </a:rPr>
              <a:t>Bộ  </a:t>
            </a:r>
            <a:r>
              <a:rPr sz="2800" spc="-10" dirty="0">
                <a:latin typeface="Verdana"/>
                <a:cs typeface="Verdana"/>
              </a:rPr>
              <a:t>Quốc</a:t>
            </a:r>
            <a:r>
              <a:rPr sz="2800" spc="-50" dirty="0">
                <a:latin typeface="Verdana"/>
                <a:cs typeface="Verdana"/>
              </a:rPr>
              <a:t> </a:t>
            </a:r>
            <a:r>
              <a:rPr sz="2800" spc="-10" dirty="0">
                <a:latin typeface="Verdana"/>
                <a:cs typeface="Verdana"/>
              </a:rPr>
              <a:t>phòng</a:t>
            </a:r>
            <a:endParaRPr sz="2800">
              <a:latin typeface="Verdana"/>
              <a:cs typeface="Verdana"/>
            </a:endParaRPr>
          </a:p>
          <a:p>
            <a:pPr marL="469900" marR="5715" indent="-457834" algn="just">
              <a:lnSpc>
                <a:spcPct val="100000"/>
              </a:lnSpc>
              <a:spcBef>
                <a:spcPts val="600"/>
              </a:spcBef>
            </a:pPr>
            <a:r>
              <a:rPr sz="2800" b="1" dirty="0">
                <a:solidFill>
                  <a:srgbClr val="000099"/>
                </a:solidFill>
                <a:latin typeface="Verdana"/>
                <a:cs typeface="Verdana"/>
              </a:rPr>
              <a:t>Bộ Quốc phòng, Bộ Công an </a:t>
            </a:r>
            <a:r>
              <a:rPr sz="2800" spc="-15" dirty="0">
                <a:latin typeface="Verdana"/>
                <a:cs typeface="Verdana"/>
              </a:rPr>
              <a:t>xem </a:t>
            </a:r>
            <a:r>
              <a:rPr sz="2800" spc="-5" dirty="0">
                <a:latin typeface="Verdana"/>
                <a:cs typeface="Verdana"/>
              </a:rPr>
              <a:t>xét, cho  </a:t>
            </a:r>
            <a:r>
              <a:rPr sz="2800" dirty="0">
                <a:latin typeface="Verdana"/>
                <a:cs typeface="Verdana"/>
              </a:rPr>
              <a:t>phép tạm xuất, </a:t>
            </a:r>
            <a:r>
              <a:rPr sz="2800" spc="-5" dirty="0">
                <a:latin typeface="Verdana"/>
                <a:cs typeface="Verdana"/>
              </a:rPr>
              <a:t>tái </a:t>
            </a:r>
            <a:r>
              <a:rPr sz="2800" dirty="0">
                <a:latin typeface="Verdana"/>
                <a:cs typeface="Verdana"/>
              </a:rPr>
              <a:t>nhập vũ khí, khí </a:t>
            </a:r>
            <a:r>
              <a:rPr sz="2800" spc="-5" dirty="0">
                <a:latin typeface="Verdana"/>
                <a:cs typeface="Verdana"/>
              </a:rPr>
              <a:t>tài,  </a:t>
            </a:r>
            <a:r>
              <a:rPr sz="2800" spc="-15" dirty="0">
                <a:latin typeface="Verdana"/>
                <a:cs typeface="Verdana"/>
              </a:rPr>
              <a:t>trang </a:t>
            </a:r>
            <a:r>
              <a:rPr sz="2800" spc="-5" dirty="0">
                <a:latin typeface="Verdana"/>
                <a:cs typeface="Verdana"/>
              </a:rPr>
              <a:t>thiết </a:t>
            </a:r>
            <a:r>
              <a:rPr sz="2800" spc="-10" dirty="0">
                <a:latin typeface="Verdana"/>
                <a:cs typeface="Verdana"/>
              </a:rPr>
              <a:t>bị </a:t>
            </a:r>
            <a:r>
              <a:rPr sz="2800" spc="-5" dirty="0">
                <a:latin typeface="Verdana"/>
                <a:cs typeface="Verdana"/>
              </a:rPr>
              <a:t>quân sự, </a:t>
            </a:r>
            <a:r>
              <a:rPr sz="2800" dirty="0">
                <a:latin typeface="Verdana"/>
                <a:cs typeface="Verdana"/>
              </a:rPr>
              <a:t>an </a:t>
            </a:r>
            <a:r>
              <a:rPr sz="2800" spc="-5" dirty="0">
                <a:latin typeface="Verdana"/>
                <a:cs typeface="Verdana"/>
              </a:rPr>
              <a:t>ninh để </a:t>
            </a:r>
            <a:r>
              <a:rPr sz="2800" dirty="0">
                <a:latin typeface="Verdana"/>
                <a:cs typeface="Verdana"/>
              </a:rPr>
              <a:t>sửa  </a:t>
            </a:r>
            <a:r>
              <a:rPr sz="2800" spc="-10" dirty="0">
                <a:latin typeface="Verdana"/>
                <a:cs typeface="Verdana"/>
              </a:rPr>
              <a:t>chữa phục </a:t>
            </a:r>
            <a:r>
              <a:rPr sz="2800" spc="-5" dirty="0">
                <a:latin typeface="Verdana"/>
                <a:cs typeface="Verdana"/>
              </a:rPr>
              <a:t>vụ mục </a:t>
            </a:r>
            <a:r>
              <a:rPr sz="2800" spc="-10" dirty="0">
                <a:latin typeface="Verdana"/>
                <a:cs typeface="Verdana"/>
              </a:rPr>
              <a:t>đích</a:t>
            </a:r>
            <a:r>
              <a:rPr sz="2800" spc="140" dirty="0">
                <a:latin typeface="Verdana"/>
                <a:cs typeface="Verdana"/>
              </a:rPr>
              <a:t> </a:t>
            </a:r>
            <a:r>
              <a:rPr sz="2800" spc="-10" dirty="0">
                <a:latin typeface="Verdana"/>
                <a:cs typeface="Verdana"/>
              </a:rPr>
              <a:t>ANQP</a:t>
            </a:r>
            <a:endParaRPr sz="28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5CF9D3D7-1BCC-4964-9DA8-66ED6D9CD17D}"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6670">
              <a:lnSpc>
                <a:spcPts val="1515"/>
              </a:lnSpc>
            </a:pPr>
            <a:fld id="{81D60167-4931-47E6-BA6A-407CBD079E47}" type="slidenum">
              <a:rPr sz="1400" dirty="0">
                <a:solidFill>
                  <a:srgbClr val="FFFFFF"/>
                </a:solidFill>
                <a:latin typeface="Franklin Gothic Book"/>
                <a:cs typeface="Franklin Gothic Book"/>
              </a:rPr>
              <a:pPr marL="26670">
                <a:lnSpc>
                  <a:spcPts val="1515"/>
                </a:lnSpc>
              </a:pPr>
              <a:t>111</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3125" y="576834"/>
            <a:ext cx="8075295" cy="975360"/>
          </a:xfrm>
          <a:prstGeom prst="rect">
            <a:avLst/>
          </a:prstGeom>
        </p:spPr>
        <p:txBody>
          <a:bodyPr vert="horz" wrap="square" lIns="0" tIns="0" rIns="0" bIns="0" rtlCol="0">
            <a:spAutoFit/>
          </a:bodyPr>
          <a:lstStyle/>
          <a:p>
            <a:pPr marL="759460" marR="5080" indent="-747395">
              <a:lnSpc>
                <a:spcPct val="100000"/>
              </a:lnSpc>
            </a:pPr>
            <a:r>
              <a:rPr dirty="0">
                <a:solidFill>
                  <a:srgbClr val="000000"/>
                </a:solidFill>
              </a:rPr>
              <a:t>MẶT HÀNG ẢNH HƯỞNG TRỰC</a:t>
            </a:r>
            <a:r>
              <a:rPr spc="-35" dirty="0">
                <a:solidFill>
                  <a:srgbClr val="000000"/>
                </a:solidFill>
              </a:rPr>
              <a:t> </a:t>
            </a:r>
            <a:r>
              <a:rPr dirty="0">
                <a:solidFill>
                  <a:srgbClr val="000000"/>
                </a:solidFill>
              </a:rPr>
              <a:t>TIẾP  ĐẾN AN NINH, QUỐC</a:t>
            </a:r>
            <a:r>
              <a:rPr spc="-40" dirty="0">
                <a:solidFill>
                  <a:srgbClr val="000000"/>
                </a:solidFill>
              </a:rPr>
              <a:t> </a:t>
            </a:r>
            <a:r>
              <a:rPr dirty="0">
                <a:solidFill>
                  <a:srgbClr val="000000"/>
                </a:solidFill>
              </a:rPr>
              <a:t>PHÒNG</a:t>
            </a:r>
          </a:p>
        </p:txBody>
      </p:sp>
      <p:sp>
        <p:nvSpPr>
          <p:cNvPr id="3" name="object 3"/>
          <p:cNvSpPr txBox="1"/>
          <p:nvPr/>
        </p:nvSpPr>
        <p:spPr>
          <a:xfrm>
            <a:off x="383540" y="1872741"/>
            <a:ext cx="8380730" cy="3646804"/>
          </a:xfrm>
          <a:prstGeom prst="rect">
            <a:avLst/>
          </a:prstGeom>
        </p:spPr>
        <p:txBody>
          <a:bodyPr vert="horz" wrap="square" lIns="0" tIns="0" rIns="0" bIns="0" rtlCol="0">
            <a:spAutoFit/>
          </a:bodyPr>
          <a:lstStyle/>
          <a:p>
            <a:pPr marL="12700">
              <a:lnSpc>
                <a:spcPct val="100000"/>
              </a:lnSpc>
              <a:tabLst>
                <a:tab pos="1245235" algn="l"/>
                <a:tab pos="2420620" algn="l"/>
                <a:tab pos="3507740" algn="l"/>
                <a:tab pos="4580890" algn="l"/>
                <a:tab pos="5760085" algn="l"/>
                <a:tab pos="6652259" algn="l"/>
                <a:tab pos="7359015" algn="l"/>
              </a:tabLst>
            </a:pPr>
            <a:r>
              <a:rPr sz="2800" b="1" spc="-5" dirty="0">
                <a:solidFill>
                  <a:srgbClr val="000099"/>
                </a:solidFill>
                <a:latin typeface="Verdana"/>
                <a:cs typeface="Verdana"/>
              </a:rPr>
              <a:t>Nhập	</a:t>
            </a:r>
            <a:r>
              <a:rPr sz="2800" b="1" dirty="0">
                <a:solidFill>
                  <a:srgbClr val="000099"/>
                </a:solidFill>
                <a:latin typeface="Verdana"/>
                <a:cs typeface="Verdana"/>
              </a:rPr>
              <a:t>khẩu	</a:t>
            </a:r>
            <a:r>
              <a:rPr sz="2800" b="1" spc="-5" dirty="0">
                <a:solidFill>
                  <a:srgbClr val="000099"/>
                </a:solidFill>
                <a:latin typeface="Verdana"/>
                <a:cs typeface="Verdana"/>
              </a:rPr>
              <a:t>theo	</a:t>
            </a:r>
            <a:r>
              <a:rPr sz="2800" b="1" dirty="0">
                <a:solidFill>
                  <a:srgbClr val="000099"/>
                </a:solidFill>
                <a:latin typeface="Verdana"/>
                <a:cs typeface="Verdana"/>
              </a:rPr>
              <a:t>Giấy	</a:t>
            </a:r>
            <a:r>
              <a:rPr sz="2800" b="1" spc="-5" dirty="0">
                <a:solidFill>
                  <a:srgbClr val="000099"/>
                </a:solidFill>
                <a:latin typeface="Verdana"/>
                <a:cs typeface="Verdana"/>
              </a:rPr>
              <a:t>phép	của	</a:t>
            </a:r>
            <a:r>
              <a:rPr sz="2800" b="1" dirty="0">
                <a:solidFill>
                  <a:srgbClr val="000099"/>
                </a:solidFill>
                <a:latin typeface="Verdana"/>
                <a:cs typeface="Verdana"/>
              </a:rPr>
              <a:t>Bộ	</a:t>
            </a:r>
            <a:r>
              <a:rPr sz="2800" b="1" spc="-5" dirty="0">
                <a:solidFill>
                  <a:srgbClr val="000099"/>
                </a:solidFill>
                <a:latin typeface="Verdana"/>
                <a:cs typeface="Verdana"/>
              </a:rPr>
              <a:t>Công</a:t>
            </a:r>
            <a:endParaRPr sz="2800">
              <a:latin typeface="Verdana"/>
              <a:cs typeface="Verdana"/>
            </a:endParaRPr>
          </a:p>
          <a:p>
            <a:pPr marL="12700">
              <a:lnSpc>
                <a:spcPct val="100000"/>
              </a:lnSpc>
            </a:pPr>
            <a:r>
              <a:rPr sz="2800" b="1" spc="-5" dirty="0">
                <a:solidFill>
                  <a:srgbClr val="000099"/>
                </a:solidFill>
                <a:latin typeface="Verdana"/>
                <a:cs typeface="Verdana"/>
              </a:rPr>
              <a:t>Thương</a:t>
            </a:r>
            <a:r>
              <a:rPr sz="2800" spc="-5" dirty="0">
                <a:latin typeface="Verdana"/>
                <a:cs typeface="Verdana"/>
              </a:rPr>
              <a:t>:</a:t>
            </a:r>
            <a:endParaRPr sz="2800">
              <a:latin typeface="Verdana"/>
              <a:cs typeface="Verdana"/>
            </a:endParaRPr>
          </a:p>
          <a:p>
            <a:pPr marL="527685" marR="5080" indent="-514984" algn="just">
              <a:lnSpc>
                <a:spcPct val="100000"/>
              </a:lnSpc>
              <a:spcBef>
                <a:spcPts val="1200"/>
              </a:spcBef>
              <a:buFont typeface="Wingdings"/>
              <a:buChar char=""/>
              <a:tabLst>
                <a:tab pos="528320" algn="l"/>
              </a:tabLst>
            </a:pPr>
            <a:r>
              <a:rPr sz="2800" spc="-5" dirty="0">
                <a:latin typeface="Verdana"/>
                <a:cs typeface="Verdana"/>
              </a:rPr>
              <a:t>Máy </a:t>
            </a:r>
            <a:r>
              <a:rPr sz="2800" spc="-10" dirty="0">
                <a:latin typeface="Verdana"/>
                <a:cs typeface="Verdana"/>
              </a:rPr>
              <a:t>bay </a:t>
            </a:r>
            <a:r>
              <a:rPr sz="2800" dirty="0">
                <a:latin typeface="Verdana"/>
                <a:cs typeface="Verdana"/>
              </a:rPr>
              <a:t>không </a:t>
            </a:r>
            <a:r>
              <a:rPr sz="2800" spc="-5" dirty="0">
                <a:latin typeface="Verdana"/>
                <a:cs typeface="Verdana"/>
              </a:rPr>
              <a:t>sử </a:t>
            </a:r>
            <a:r>
              <a:rPr sz="2800" dirty="0">
                <a:latin typeface="Verdana"/>
                <a:cs typeface="Verdana"/>
              </a:rPr>
              <a:t>dụng </a:t>
            </a:r>
            <a:r>
              <a:rPr sz="2800" spc="-5" dirty="0">
                <a:latin typeface="Verdana"/>
                <a:cs typeface="Verdana"/>
              </a:rPr>
              <a:t>trong </a:t>
            </a:r>
            <a:r>
              <a:rPr sz="2800" dirty="0">
                <a:latin typeface="Verdana"/>
                <a:cs typeface="Verdana"/>
              </a:rPr>
              <a:t>hàng </a:t>
            </a:r>
            <a:r>
              <a:rPr sz="2800" spc="-5" dirty="0">
                <a:latin typeface="Verdana"/>
                <a:cs typeface="Verdana"/>
              </a:rPr>
              <a:t>không  dân </a:t>
            </a:r>
            <a:r>
              <a:rPr sz="2800" dirty="0">
                <a:latin typeface="Verdana"/>
                <a:cs typeface="Verdana"/>
              </a:rPr>
              <a:t>dụng không có vũ </a:t>
            </a:r>
            <a:r>
              <a:rPr sz="2800" spc="-10" dirty="0">
                <a:latin typeface="Verdana"/>
                <a:cs typeface="Verdana"/>
              </a:rPr>
              <a:t>trang, </a:t>
            </a:r>
            <a:r>
              <a:rPr sz="2800" spc="-15" dirty="0">
                <a:latin typeface="Verdana"/>
                <a:cs typeface="Verdana"/>
              </a:rPr>
              <a:t>xe </a:t>
            </a:r>
            <a:r>
              <a:rPr sz="2800" spc="-5" dirty="0">
                <a:latin typeface="Verdana"/>
                <a:cs typeface="Verdana"/>
              </a:rPr>
              <a:t>ô </a:t>
            </a:r>
            <a:r>
              <a:rPr sz="2800" dirty="0">
                <a:latin typeface="Verdana"/>
                <a:cs typeface="Verdana"/>
              </a:rPr>
              <a:t>tô có  </a:t>
            </a:r>
            <a:r>
              <a:rPr sz="2800" spc="-5" dirty="0">
                <a:latin typeface="Verdana"/>
                <a:cs typeface="Verdana"/>
              </a:rPr>
              <a:t>bọc </a:t>
            </a:r>
            <a:r>
              <a:rPr sz="2800" spc="-10" dirty="0">
                <a:latin typeface="Verdana"/>
                <a:cs typeface="Verdana"/>
              </a:rPr>
              <a:t>thép </a:t>
            </a:r>
            <a:r>
              <a:rPr sz="2800" spc="-5" dirty="0">
                <a:latin typeface="Verdana"/>
                <a:cs typeface="Verdana"/>
              </a:rPr>
              <a:t>không gắn vũ khí </a:t>
            </a:r>
            <a:r>
              <a:rPr sz="2800" spc="-10" dirty="0">
                <a:latin typeface="Verdana"/>
                <a:cs typeface="Verdana"/>
              </a:rPr>
              <a:t>quân</a:t>
            </a:r>
            <a:r>
              <a:rPr sz="2800" spc="150" dirty="0">
                <a:latin typeface="Verdana"/>
                <a:cs typeface="Verdana"/>
              </a:rPr>
              <a:t> </a:t>
            </a:r>
            <a:r>
              <a:rPr sz="2800" spc="-10" dirty="0">
                <a:latin typeface="Verdana"/>
                <a:cs typeface="Verdana"/>
              </a:rPr>
              <a:t>dụng;</a:t>
            </a:r>
            <a:endParaRPr sz="2800">
              <a:latin typeface="Verdana"/>
              <a:cs typeface="Verdana"/>
            </a:endParaRPr>
          </a:p>
          <a:p>
            <a:pPr marL="527685" marR="8255" indent="-514984" algn="just">
              <a:lnSpc>
                <a:spcPct val="100000"/>
              </a:lnSpc>
              <a:spcBef>
                <a:spcPts val="600"/>
              </a:spcBef>
              <a:buFont typeface="Wingdings"/>
              <a:buChar char=""/>
              <a:tabLst>
                <a:tab pos="528320" algn="l"/>
              </a:tabLst>
            </a:pPr>
            <a:r>
              <a:rPr sz="2800" spc="-5" dirty="0">
                <a:latin typeface="Verdana"/>
                <a:cs typeface="Verdana"/>
              </a:rPr>
              <a:t>Súng </a:t>
            </a:r>
            <a:r>
              <a:rPr sz="2800" dirty="0">
                <a:latin typeface="Verdana"/>
                <a:cs typeface="Verdana"/>
              </a:rPr>
              <a:t>bắn sơn, </a:t>
            </a:r>
            <a:r>
              <a:rPr sz="2800" spc="-5" dirty="0">
                <a:latin typeface="Verdana"/>
                <a:cs typeface="Verdana"/>
              </a:rPr>
              <a:t>đạn sơn </a:t>
            </a:r>
            <a:r>
              <a:rPr sz="2800" dirty="0">
                <a:latin typeface="Verdana"/>
                <a:cs typeface="Verdana"/>
              </a:rPr>
              <a:t>và </a:t>
            </a:r>
            <a:r>
              <a:rPr sz="2800" spc="-5" dirty="0">
                <a:latin typeface="Verdana"/>
                <a:cs typeface="Verdana"/>
              </a:rPr>
              <a:t>các mặt </a:t>
            </a:r>
            <a:r>
              <a:rPr sz="2800" dirty="0">
                <a:latin typeface="Verdana"/>
                <a:cs typeface="Verdana"/>
              </a:rPr>
              <a:t>hàng  khác </a:t>
            </a:r>
            <a:r>
              <a:rPr sz="2800" spc="-10" dirty="0">
                <a:latin typeface="Verdana"/>
                <a:cs typeface="Verdana"/>
              </a:rPr>
              <a:t>có </a:t>
            </a:r>
            <a:r>
              <a:rPr sz="2800" spc="-5" dirty="0">
                <a:latin typeface="Verdana"/>
                <a:cs typeface="Verdana"/>
              </a:rPr>
              <a:t>ảnh </a:t>
            </a:r>
            <a:r>
              <a:rPr sz="2800" dirty="0">
                <a:latin typeface="Verdana"/>
                <a:cs typeface="Verdana"/>
              </a:rPr>
              <a:t>hưởng trực </a:t>
            </a:r>
            <a:r>
              <a:rPr sz="2800" spc="-5" dirty="0">
                <a:latin typeface="Verdana"/>
                <a:cs typeface="Verdana"/>
              </a:rPr>
              <a:t>tiếp </a:t>
            </a:r>
            <a:r>
              <a:rPr sz="2800" dirty="0">
                <a:latin typeface="Verdana"/>
                <a:cs typeface="Verdana"/>
              </a:rPr>
              <a:t>đến </a:t>
            </a:r>
            <a:r>
              <a:rPr sz="2800" u="heavy" dirty="0">
                <a:solidFill>
                  <a:srgbClr val="CC9900"/>
                </a:solidFill>
                <a:latin typeface="Verdana"/>
                <a:cs typeface="Verdana"/>
              </a:rPr>
              <a:t>an </a:t>
            </a:r>
            <a:r>
              <a:rPr sz="2800" u="heavy" spc="-5" dirty="0">
                <a:solidFill>
                  <a:srgbClr val="CC9900"/>
                </a:solidFill>
                <a:latin typeface="Verdana"/>
                <a:cs typeface="Verdana"/>
              </a:rPr>
              <a:t>ninh</a:t>
            </a:r>
            <a:r>
              <a:rPr sz="2800" spc="-5" dirty="0">
                <a:latin typeface="Verdana"/>
                <a:cs typeface="Verdana"/>
              </a:rPr>
              <a:t>,  </a:t>
            </a:r>
            <a:r>
              <a:rPr sz="2800" spc="-10" dirty="0">
                <a:latin typeface="Verdana"/>
                <a:cs typeface="Verdana"/>
              </a:rPr>
              <a:t>quốc</a:t>
            </a:r>
            <a:r>
              <a:rPr sz="2800" spc="-35" dirty="0">
                <a:latin typeface="Verdana"/>
                <a:cs typeface="Verdana"/>
              </a:rPr>
              <a:t> </a:t>
            </a:r>
            <a:r>
              <a:rPr sz="2800" spc="-10" dirty="0">
                <a:latin typeface="Verdana"/>
                <a:cs typeface="Verdana"/>
              </a:rPr>
              <a:t>phòng</a:t>
            </a:r>
            <a:endParaRPr sz="28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3E575A8E-725D-4B7D-B35C-312ACEAA8D37}"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6670">
              <a:lnSpc>
                <a:spcPts val="1515"/>
              </a:lnSpc>
            </a:pPr>
            <a:fld id="{81D60167-4931-47E6-BA6A-407CBD079E47}" type="slidenum">
              <a:rPr sz="1400" dirty="0">
                <a:solidFill>
                  <a:srgbClr val="FFFFFF"/>
                </a:solidFill>
                <a:latin typeface="Franklin Gothic Book"/>
                <a:cs typeface="Franklin Gothic Book"/>
              </a:rPr>
              <a:pPr marL="26670">
                <a:lnSpc>
                  <a:spcPts val="1515"/>
                </a:lnSpc>
              </a:pPr>
              <a:t>112</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62000" y="1981200"/>
            <a:ext cx="7696200" cy="4210812"/>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843483" y="381000"/>
            <a:ext cx="592455" cy="587375"/>
          </a:xfrm>
          <a:custGeom>
            <a:avLst/>
            <a:gdLst/>
            <a:ahLst/>
            <a:cxnLst/>
            <a:rect l="l" t="t" r="r" b="b"/>
            <a:pathLst>
              <a:path w="592455" h="587375">
                <a:moveTo>
                  <a:pt x="200050" y="410083"/>
                </a:moveTo>
                <a:lnTo>
                  <a:pt x="0" y="427863"/>
                </a:lnTo>
                <a:lnTo>
                  <a:pt x="7072" y="447315"/>
                </a:lnTo>
                <a:lnTo>
                  <a:pt x="15106" y="465089"/>
                </a:lnTo>
                <a:lnTo>
                  <a:pt x="45351" y="508815"/>
                </a:lnTo>
                <a:lnTo>
                  <a:pt x="89331" y="544195"/>
                </a:lnTo>
                <a:lnTo>
                  <a:pt x="127566" y="563054"/>
                </a:lnTo>
                <a:lnTo>
                  <a:pt x="173469" y="576579"/>
                </a:lnTo>
                <a:lnTo>
                  <a:pt x="228328" y="584692"/>
                </a:lnTo>
                <a:lnTo>
                  <a:pt x="293408" y="587375"/>
                </a:lnTo>
                <a:lnTo>
                  <a:pt x="340171" y="585682"/>
                </a:lnTo>
                <a:lnTo>
                  <a:pt x="382662" y="580596"/>
                </a:lnTo>
                <a:lnTo>
                  <a:pt x="420882" y="572105"/>
                </a:lnTo>
                <a:lnTo>
                  <a:pt x="484895" y="545054"/>
                </a:lnTo>
                <a:lnTo>
                  <a:pt x="534579" y="505672"/>
                </a:lnTo>
                <a:lnTo>
                  <a:pt x="547563" y="489712"/>
                </a:lnTo>
                <a:lnTo>
                  <a:pt x="294716" y="489712"/>
                </a:lnTo>
                <a:lnTo>
                  <a:pt x="276999" y="488430"/>
                </a:lnTo>
                <a:lnTo>
                  <a:pt x="231965" y="469391"/>
                </a:lnTo>
                <a:lnTo>
                  <a:pt x="204281" y="428422"/>
                </a:lnTo>
                <a:lnTo>
                  <a:pt x="200050" y="410083"/>
                </a:lnTo>
                <a:close/>
              </a:path>
              <a:path w="592455" h="587375">
                <a:moveTo>
                  <a:pt x="570025" y="288798"/>
                </a:moveTo>
                <a:lnTo>
                  <a:pt x="297014" y="288798"/>
                </a:lnTo>
                <a:lnTo>
                  <a:pt x="318360" y="290298"/>
                </a:lnTo>
                <a:lnTo>
                  <a:pt x="337364" y="294798"/>
                </a:lnTo>
                <a:lnTo>
                  <a:pt x="379759" y="326538"/>
                </a:lnTo>
                <a:lnTo>
                  <a:pt x="392057" y="364396"/>
                </a:lnTo>
                <a:lnTo>
                  <a:pt x="392950" y="388492"/>
                </a:lnTo>
                <a:lnTo>
                  <a:pt x="390493" y="412091"/>
                </a:lnTo>
                <a:lnTo>
                  <a:pt x="375805" y="450000"/>
                </a:lnTo>
                <a:lnTo>
                  <a:pt x="332503" y="483346"/>
                </a:lnTo>
                <a:lnTo>
                  <a:pt x="294716" y="489712"/>
                </a:lnTo>
                <a:lnTo>
                  <a:pt x="547563" y="489712"/>
                </a:lnTo>
                <a:lnTo>
                  <a:pt x="570064" y="455362"/>
                </a:lnTo>
                <a:lnTo>
                  <a:pt x="588872" y="401554"/>
                </a:lnTo>
                <a:lnTo>
                  <a:pt x="591870" y="373888"/>
                </a:lnTo>
                <a:lnTo>
                  <a:pt x="589011" y="335786"/>
                </a:lnTo>
                <a:lnTo>
                  <a:pt x="577757" y="301101"/>
                </a:lnTo>
                <a:lnTo>
                  <a:pt x="570025" y="288798"/>
                </a:lnTo>
                <a:close/>
              </a:path>
              <a:path w="592455" h="587375">
                <a:moveTo>
                  <a:pt x="570407" y="0"/>
                </a:moveTo>
                <a:lnTo>
                  <a:pt x="102298" y="0"/>
                </a:lnTo>
                <a:lnTo>
                  <a:pt x="29552" y="310388"/>
                </a:lnTo>
                <a:lnTo>
                  <a:pt x="196888" y="330073"/>
                </a:lnTo>
                <a:lnTo>
                  <a:pt x="208839" y="320123"/>
                </a:lnTo>
                <a:lnTo>
                  <a:pt x="220251" y="311816"/>
                </a:lnTo>
                <a:lnTo>
                  <a:pt x="255048" y="295227"/>
                </a:lnTo>
                <a:lnTo>
                  <a:pt x="297014" y="288798"/>
                </a:lnTo>
                <a:lnTo>
                  <a:pt x="570025" y="288798"/>
                </a:lnTo>
                <a:lnTo>
                  <a:pt x="558098" y="269821"/>
                </a:lnTo>
                <a:lnTo>
                  <a:pt x="530021" y="241935"/>
                </a:lnTo>
                <a:lnTo>
                  <a:pt x="495111" y="219005"/>
                </a:lnTo>
                <a:lnTo>
                  <a:pt x="484704" y="214757"/>
                </a:lnTo>
                <a:lnTo>
                  <a:pt x="229273" y="214757"/>
                </a:lnTo>
                <a:lnTo>
                  <a:pt x="249097" y="128015"/>
                </a:lnTo>
                <a:lnTo>
                  <a:pt x="566216" y="128015"/>
                </a:lnTo>
                <a:lnTo>
                  <a:pt x="570407" y="0"/>
                </a:lnTo>
                <a:close/>
              </a:path>
              <a:path w="592455" h="587375">
                <a:moveTo>
                  <a:pt x="358889" y="189484"/>
                </a:moveTo>
                <a:lnTo>
                  <a:pt x="311158" y="193073"/>
                </a:lnTo>
                <a:lnTo>
                  <a:pt x="262380" y="203676"/>
                </a:lnTo>
                <a:lnTo>
                  <a:pt x="229273" y="214757"/>
                </a:lnTo>
                <a:lnTo>
                  <a:pt x="484704" y="214757"/>
                </a:lnTo>
                <a:lnTo>
                  <a:pt x="454956" y="202612"/>
                </a:lnTo>
                <a:lnTo>
                  <a:pt x="409551" y="192768"/>
                </a:lnTo>
                <a:lnTo>
                  <a:pt x="358889" y="189484"/>
                </a:lnTo>
                <a:close/>
              </a:path>
            </a:pathLst>
          </a:custGeom>
          <a:solidFill>
            <a:srgbClr val="FF0000"/>
          </a:solidFill>
        </p:spPr>
        <p:txBody>
          <a:bodyPr wrap="square" lIns="0" tIns="0" rIns="0" bIns="0" rtlCol="0"/>
          <a:lstStyle/>
          <a:p>
            <a:endParaRPr/>
          </a:p>
        </p:txBody>
      </p:sp>
      <p:sp>
        <p:nvSpPr>
          <p:cNvPr id="4" name="object 4"/>
          <p:cNvSpPr/>
          <p:nvPr/>
        </p:nvSpPr>
        <p:spPr>
          <a:xfrm>
            <a:off x="843483" y="381000"/>
            <a:ext cx="592455" cy="587375"/>
          </a:xfrm>
          <a:custGeom>
            <a:avLst/>
            <a:gdLst/>
            <a:ahLst/>
            <a:cxnLst/>
            <a:rect l="l" t="t" r="r" b="b"/>
            <a:pathLst>
              <a:path w="592455" h="587375">
                <a:moveTo>
                  <a:pt x="102298" y="0"/>
                </a:moveTo>
                <a:lnTo>
                  <a:pt x="102298" y="0"/>
                </a:lnTo>
                <a:lnTo>
                  <a:pt x="570407" y="0"/>
                </a:lnTo>
                <a:lnTo>
                  <a:pt x="569360" y="32003"/>
                </a:lnTo>
                <a:lnTo>
                  <a:pt x="568312" y="64007"/>
                </a:lnTo>
                <a:lnTo>
                  <a:pt x="567264" y="96011"/>
                </a:lnTo>
                <a:lnTo>
                  <a:pt x="566216" y="128015"/>
                </a:lnTo>
                <a:lnTo>
                  <a:pt x="249097" y="128015"/>
                </a:lnTo>
                <a:lnTo>
                  <a:pt x="244137" y="149713"/>
                </a:lnTo>
                <a:lnTo>
                  <a:pt x="239180" y="171386"/>
                </a:lnTo>
                <a:lnTo>
                  <a:pt x="234226" y="193059"/>
                </a:lnTo>
                <a:lnTo>
                  <a:pt x="229273" y="214757"/>
                </a:lnTo>
                <a:lnTo>
                  <a:pt x="245884" y="208799"/>
                </a:lnTo>
                <a:lnTo>
                  <a:pt x="262380" y="203676"/>
                </a:lnTo>
                <a:lnTo>
                  <a:pt x="311158" y="193073"/>
                </a:lnTo>
                <a:lnTo>
                  <a:pt x="358889" y="189484"/>
                </a:lnTo>
                <a:lnTo>
                  <a:pt x="409551" y="192768"/>
                </a:lnTo>
                <a:lnTo>
                  <a:pt x="454956" y="202612"/>
                </a:lnTo>
                <a:lnTo>
                  <a:pt x="495111" y="219005"/>
                </a:lnTo>
                <a:lnTo>
                  <a:pt x="530021" y="241935"/>
                </a:lnTo>
                <a:lnTo>
                  <a:pt x="558098" y="269821"/>
                </a:lnTo>
                <a:lnTo>
                  <a:pt x="589011" y="335786"/>
                </a:lnTo>
                <a:lnTo>
                  <a:pt x="591870" y="373888"/>
                </a:lnTo>
                <a:lnTo>
                  <a:pt x="588872" y="401554"/>
                </a:lnTo>
                <a:lnTo>
                  <a:pt x="570064" y="455362"/>
                </a:lnTo>
                <a:lnTo>
                  <a:pt x="534579" y="505672"/>
                </a:lnTo>
                <a:lnTo>
                  <a:pt x="484895" y="545054"/>
                </a:lnTo>
                <a:lnTo>
                  <a:pt x="420882" y="572105"/>
                </a:lnTo>
                <a:lnTo>
                  <a:pt x="382662" y="580596"/>
                </a:lnTo>
                <a:lnTo>
                  <a:pt x="340171" y="585682"/>
                </a:lnTo>
                <a:lnTo>
                  <a:pt x="293408" y="587375"/>
                </a:lnTo>
                <a:lnTo>
                  <a:pt x="259592" y="586706"/>
                </a:lnTo>
                <a:lnTo>
                  <a:pt x="199619" y="581320"/>
                </a:lnTo>
                <a:lnTo>
                  <a:pt x="149558" y="570483"/>
                </a:lnTo>
                <a:lnTo>
                  <a:pt x="107491" y="554291"/>
                </a:lnTo>
                <a:lnTo>
                  <a:pt x="72984" y="533147"/>
                </a:lnTo>
                <a:lnTo>
                  <a:pt x="34061" y="495553"/>
                </a:lnTo>
                <a:lnTo>
                  <a:pt x="7072" y="447315"/>
                </a:lnTo>
                <a:lnTo>
                  <a:pt x="0" y="427863"/>
                </a:lnTo>
                <a:lnTo>
                  <a:pt x="50013" y="423406"/>
                </a:lnTo>
                <a:lnTo>
                  <a:pt x="100025" y="418973"/>
                </a:lnTo>
                <a:lnTo>
                  <a:pt x="150036" y="414539"/>
                </a:lnTo>
                <a:lnTo>
                  <a:pt x="200050" y="410083"/>
                </a:lnTo>
                <a:lnTo>
                  <a:pt x="204281" y="428422"/>
                </a:lnTo>
                <a:lnTo>
                  <a:pt x="211012" y="444404"/>
                </a:lnTo>
                <a:lnTo>
                  <a:pt x="245624" y="478246"/>
                </a:lnTo>
                <a:lnTo>
                  <a:pt x="294716" y="489712"/>
                </a:lnTo>
                <a:lnTo>
                  <a:pt x="314449" y="488118"/>
                </a:lnTo>
                <a:lnTo>
                  <a:pt x="363575" y="464312"/>
                </a:lnTo>
                <a:lnTo>
                  <a:pt x="384778" y="432593"/>
                </a:lnTo>
                <a:lnTo>
                  <a:pt x="392950" y="388492"/>
                </a:lnTo>
                <a:lnTo>
                  <a:pt x="392057" y="364396"/>
                </a:lnTo>
                <a:lnTo>
                  <a:pt x="379759" y="326538"/>
                </a:lnTo>
                <a:lnTo>
                  <a:pt x="337364" y="294798"/>
                </a:lnTo>
                <a:lnTo>
                  <a:pt x="297014" y="288798"/>
                </a:lnTo>
                <a:lnTo>
                  <a:pt x="282832" y="289512"/>
                </a:lnTo>
                <a:lnTo>
                  <a:pt x="241452" y="300227"/>
                </a:lnTo>
                <a:lnTo>
                  <a:pt x="208839" y="320123"/>
                </a:lnTo>
                <a:lnTo>
                  <a:pt x="196888" y="330073"/>
                </a:lnTo>
                <a:lnTo>
                  <a:pt x="155054" y="325193"/>
                </a:lnTo>
                <a:lnTo>
                  <a:pt x="113220" y="320278"/>
                </a:lnTo>
                <a:lnTo>
                  <a:pt x="71386" y="315339"/>
                </a:lnTo>
                <a:lnTo>
                  <a:pt x="29552" y="310388"/>
                </a:lnTo>
                <a:lnTo>
                  <a:pt x="41675" y="258689"/>
                </a:lnTo>
                <a:lnTo>
                  <a:pt x="53797" y="206972"/>
                </a:lnTo>
                <a:lnTo>
                  <a:pt x="65920" y="155241"/>
                </a:lnTo>
                <a:lnTo>
                  <a:pt x="78045" y="103500"/>
                </a:lnTo>
                <a:lnTo>
                  <a:pt x="90170" y="51751"/>
                </a:lnTo>
                <a:lnTo>
                  <a:pt x="102298" y="0"/>
                </a:lnTo>
                <a:close/>
              </a:path>
            </a:pathLst>
          </a:custGeom>
          <a:ln w="38099">
            <a:solidFill>
              <a:srgbClr val="000000"/>
            </a:solidFill>
          </a:ln>
        </p:spPr>
        <p:txBody>
          <a:bodyPr wrap="square" lIns="0" tIns="0" rIns="0" bIns="0" rtlCol="0"/>
          <a:lstStyle/>
          <a:p>
            <a:endParaRPr/>
          </a:p>
        </p:txBody>
      </p:sp>
      <p:sp>
        <p:nvSpPr>
          <p:cNvPr id="5" name="object 5"/>
          <p:cNvSpPr txBox="1"/>
          <p:nvPr/>
        </p:nvSpPr>
        <p:spPr>
          <a:xfrm>
            <a:off x="1263777" y="424434"/>
            <a:ext cx="6832600" cy="1464945"/>
          </a:xfrm>
          <a:prstGeom prst="rect">
            <a:avLst/>
          </a:prstGeom>
        </p:spPr>
        <p:txBody>
          <a:bodyPr vert="horz" wrap="square" lIns="0" tIns="0" rIns="0" bIns="0" rtlCol="0">
            <a:spAutoFit/>
          </a:bodyPr>
          <a:lstStyle/>
          <a:p>
            <a:pPr marL="12700" marR="5080" indent="394335">
              <a:lnSpc>
                <a:spcPct val="100000"/>
              </a:lnSpc>
            </a:pPr>
            <a:r>
              <a:rPr sz="3200" b="1" dirty="0">
                <a:latin typeface="Verdana"/>
                <a:cs typeface="Verdana"/>
              </a:rPr>
              <a:t>NHẬP KHẨU GỖ CÁC LOẠI  TỪ CÁC NƯỚC CHUNG</a:t>
            </a:r>
            <a:r>
              <a:rPr sz="3200" b="1" spc="-60" dirty="0">
                <a:latin typeface="Verdana"/>
                <a:cs typeface="Verdana"/>
              </a:rPr>
              <a:t> </a:t>
            </a:r>
            <a:r>
              <a:rPr sz="3200" b="1" dirty="0">
                <a:latin typeface="Verdana"/>
                <a:cs typeface="Verdana"/>
              </a:rPr>
              <a:t>ĐƯỜNG</a:t>
            </a:r>
            <a:endParaRPr sz="3200">
              <a:latin typeface="Verdana"/>
              <a:cs typeface="Verdana"/>
            </a:endParaRPr>
          </a:p>
          <a:p>
            <a:pPr marL="2125345">
              <a:lnSpc>
                <a:spcPct val="100000"/>
              </a:lnSpc>
            </a:pPr>
            <a:r>
              <a:rPr sz="3200" b="1" dirty="0">
                <a:latin typeface="Verdana"/>
                <a:cs typeface="Verdana"/>
              </a:rPr>
              <a:t>BIÊN</a:t>
            </a:r>
            <a:r>
              <a:rPr sz="3200" b="1" spc="-75" dirty="0">
                <a:latin typeface="Verdana"/>
                <a:cs typeface="Verdana"/>
              </a:rPr>
              <a:t> </a:t>
            </a:r>
            <a:r>
              <a:rPr sz="3200" b="1" dirty="0">
                <a:latin typeface="Verdana"/>
                <a:cs typeface="Verdana"/>
              </a:rPr>
              <a:t>GIỚI</a:t>
            </a:r>
            <a:endParaRPr sz="3200">
              <a:latin typeface="Verdana"/>
              <a:cs typeface="Verdana"/>
            </a:endParaRPr>
          </a:p>
        </p:txBody>
      </p:sp>
      <p:sp>
        <p:nvSpPr>
          <p:cNvPr id="6" name="object 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77A46A8C-9725-4C6D-864E-962F6864C749}" type="datetime1">
              <a:rPr lang="en-US" spc="-5" smtClean="0"/>
              <a:pPr marL="12700">
                <a:lnSpc>
                  <a:spcPts val="1520"/>
                </a:lnSpc>
              </a:pPr>
              <a:t>1/12/2019</a:t>
            </a:fld>
            <a:endParaRPr spc="-5"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26670">
              <a:lnSpc>
                <a:spcPts val="1515"/>
              </a:lnSpc>
            </a:pPr>
            <a:fld id="{81D60167-4931-47E6-BA6A-407CBD079E47}" type="slidenum">
              <a:rPr sz="1400" dirty="0">
                <a:solidFill>
                  <a:srgbClr val="FFFFFF"/>
                </a:solidFill>
                <a:latin typeface="Franklin Gothic Book"/>
                <a:cs typeface="Franklin Gothic Book"/>
              </a:rPr>
              <a:pPr marL="26670">
                <a:lnSpc>
                  <a:spcPts val="1515"/>
                </a:lnSpc>
              </a:pPr>
              <a:t>113</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2738" y="424434"/>
            <a:ext cx="6878955" cy="975360"/>
          </a:xfrm>
          <a:prstGeom prst="rect">
            <a:avLst/>
          </a:prstGeom>
        </p:spPr>
        <p:txBody>
          <a:bodyPr vert="horz" wrap="square" lIns="0" tIns="0" rIns="0" bIns="0" rtlCol="0">
            <a:spAutoFit/>
          </a:bodyPr>
          <a:lstStyle/>
          <a:p>
            <a:pPr marL="394970" marR="5080" indent="-382905">
              <a:lnSpc>
                <a:spcPct val="100000"/>
              </a:lnSpc>
            </a:pPr>
            <a:r>
              <a:rPr dirty="0">
                <a:solidFill>
                  <a:srgbClr val="000000"/>
                </a:solidFill>
              </a:rPr>
              <a:t>NHẬP KHẨU GỖ TỪ CÁC</a:t>
            </a:r>
            <a:r>
              <a:rPr spc="-55" dirty="0">
                <a:solidFill>
                  <a:srgbClr val="000000"/>
                </a:solidFill>
              </a:rPr>
              <a:t> </a:t>
            </a:r>
            <a:r>
              <a:rPr dirty="0">
                <a:solidFill>
                  <a:srgbClr val="000000"/>
                </a:solidFill>
              </a:rPr>
              <a:t>NƯỚC  CHUNG ĐƯỜNG BIÊN</a:t>
            </a:r>
            <a:r>
              <a:rPr spc="-25" dirty="0">
                <a:solidFill>
                  <a:srgbClr val="000000"/>
                </a:solidFill>
              </a:rPr>
              <a:t> </a:t>
            </a:r>
            <a:r>
              <a:rPr dirty="0">
                <a:solidFill>
                  <a:srgbClr val="000000"/>
                </a:solidFill>
              </a:rPr>
              <a:t>GIỚI</a:t>
            </a:r>
          </a:p>
        </p:txBody>
      </p:sp>
      <p:sp>
        <p:nvSpPr>
          <p:cNvPr id="3" name="object 3"/>
          <p:cNvSpPr txBox="1"/>
          <p:nvPr/>
        </p:nvSpPr>
        <p:spPr>
          <a:xfrm>
            <a:off x="459740" y="1567941"/>
            <a:ext cx="8224520" cy="4577080"/>
          </a:xfrm>
          <a:prstGeom prst="rect">
            <a:avLst/>
          </a:prstGeom>
        </p:spPr>
        <p:txBody>
          <a:bodyPr vert="horz" wrap="square" lIns="0" tIns="0" rIns="0" bIns="0" rtlCol="0">
            <a:spAutoFit/>
          </a:bodyPr>
          <a:lstStyle/>
          <a:p>
            <a:pPr marL="12700">
              <a:lnSpc>
                <a:spcPct val="100000"/>
              </a:lnSpc>
            </a:pPr>
            <a:r>
              <a:rPr sz="2500" b="1" spc="-5" dirty="0">
                <a:solidFill>
                  <a:srgbClr val="FF0000"/>
                </a:solidFill>
                <a:latin typeface="Verdana"/>
                <a:cs typeface="Verdana"/>
              </a:rPr>
              <a:t>Thủ tục hải</a:t>
            </a:r>
            <a:r>
              <a:rPr sz="2500" b="1" spc="-80" dirty="0">
                <a:solidFill>
                  <a:srgbClr val="FF0000"/>
                </a:solidFill>
                <a:latin typeface="Verdana"/>
                <a:cs typeface="Verdana"/>
              </a:rPr>
              <a:t> </a:t>
            </a:r>
            <a:r>
              <a:rPr sz="2500" b="1" spc="-10" dirty="0">
                <a:solidFill>
                  <a:srgbClr val="FF0000"/>
                </a:solidFill>
                <a:latin typeface="Verdana"/>
                <a:cs typeface="Verdana"/>
              </a:rPr>
              <a:t>quan</a:t>
            </a:r>
            <a:endParaRPr sz="2500">
              <a:latin typeface="Verdana"/>
              <a:cs typeface="Verdana"/>
            </a:endParaRPr>
          </a:p>
          <a:p>
            <a:pPr marL="12700" marR="5715" indent="445134" algn="just">
              <a:lnSpc>
                <a:spcPct val="100000"/>
              </a:lnSpc>
            </a:pPr>
            <a:r>
              <a:rPr sz="2500" spc="-5" dirty="0">
                <a:latin typeface="Verdana"/>
                <a:cs typeface="Verdana"/>
              </a:rPr>
              <a:t>Làm </a:t>
            </a:r>
            <a:r>
              <a:rPr sz="2500" dirty="0">
                <a:latin typeface="Verdana"/>
                <a:cs typeface="Verdana"/>
              </a:rPr>
              <a:t>thủ tục </a:t>
            </a:r>
            <a:r>
              <a:rPr sz="2500" spc="-5" dirty="0">
                <a:latin typeface="Verdana"/>
                <a:cs typeface="Verdana"/>
              </a:rPr>
              <a:t>tại </a:t>
            </a:r>
            <a:r>
              <a:rPr sz="2500" spc="-10" dirty="0">
                <a:latin typeface="Verdana"/>
                <a:cs typeface="Verdana"/>
              </a:rPr>
              <a:t>cơ </a:t>
            </a:r>
            <a:r>
              <a:rPr sz="2500" spc="-5" dirty="0">
                <a:latin typeface="Verdana"/>
                <a:cs typeface="Verdana"/>
              </a:rPr>
              <a:t>quan hải quan theo qui </a:t>
            </a:r>
            <a:r>
              <a:rPr sz="2500" dirty="0">
                <a:latin typeface="Verdana"/>
                <a:cs typeface="Verdana"/>
              </a:rPr>
              <a:t>định  </a:t>
            </a:r>
            <a:r>
              <a:rPr sz="2500" spc="-5" dirty="0">
                <a:latin typeface="Verdana"/>
                <a:cs typeface="Verdana"/>
              </a:rPr>
              <a:t>hiện </a:t>
            </a:r>
            <a:r>
              <a:rPr sz="2500" dirty="0">
                <a:latin typeface="Verdana"/>
                <a:cs typeface="Verdana"/>
              </a:rPr>
              <a:t>hành </a:t>
            </a:r>
            <a:r>
              <a:rPr sz="2500" spc="-5" dirty="0">
                <a:latin typeface="Verdana"/>
                <a:cs typeface="Verdana"/>
              </a:rPr>
              <a:t>và không phải xin giấy phép nhập khẩu  của Bộ </a:t>
            </a:r>
            <a:r>
              <a:rPr sz="2500" spc="-10" dirty="0">
                <a:latin typeface="Verdana"/>
                <a:cs typeface="Verdana"/>
              </a:rPr>
              <a:t>Công</a:t>
            </a:r>
            <a:r>
              <a:rPr sz="2500" spc="-20" dirty="0">
                <a:latin typeface="Verdana"/>
                <a:cs typeface="Verdana"/>
              </a:rPr>
              <a:t> </a:t>
            </a:r>
            <a:r>
              <a:rPr sz="2500" spc="-5" dirty="0">
                <a:latin typeface="Verdana"/>
                <a:cs typeface="Verdana"/>
              </a:rPr>
              <a:t>Thương</a:t>
            </a:r>
            <a:endParaRPr sz="2500">
              <a:latin typeface="Verdana"/>
              <a:cs typeface="Verdana"/>
            </a:endParaRPr>
          </a:p>
          <a:p>
            <a:pPr marL="12700">
              <a:lnSpc>
                <a:spcPct val="100000"/>
              </a:lnSpc>
            </a:pPr>
            <a:r>
              <a:rPr sz="2500" b="1" spc="-5" dirty="0">
                <a:solidFill>
                  <a:srgbClr val="FF0000"/>
                </a:solidFill>
                <a:latin typeface="Verdana"/>
                <a:cs typeface="Verdana"/>
              </a:rPr>
              <a:t>Cửa khẩu nhập</a:t>
            </a:r>
            <a:r>
              <a:rPr sz="2500" b="1" spc="-50" dirty="0">
                <a:solidFill>
                  <a:srgbClr val="FF0000"/>
                </a:solidFill>
                <a:latin typeface="Verdana"/>
                <a:cs typeface="Verdana"/>
              </a:rPr>
              <a:t> </a:t>
            </a:r>
            <a:r>
              <a:rPr sz="2500" b="1" spc="-5" dirty="0">
                <a:solidFill>
                  <a:srgbClr val="FF0000"/>
                </a:solidFill>
                <a:latin typeface="Verdana"/>
                <a:cs typeface="Verdana"/>
              </a:rPr>
              <a:t>khẩu</a:t>
            </a:r>
            <a:r>
              <a:rPr sz="2500" spc="-5" dirty="0">
                <a:latin typeface="Verdana"/>
                <a:cs typeface="Verdana"/>
              </a:rPr>
              <a:t>:</a:t>
            </a:r>
            <a:endParaRPr sz="2500">
              <a:latin typeface="Verdana"/>
              <a:cs typeface="Verdana"/>
            </a:endParaRPr>
          </a:p>
          <a:p>
            <a:pPr marL="469900" marR="6350" indent="-457200" algn="just">
              <a:lnSpc>
                <a:spcPct val="100000"/>
              </a:lnSpc>
              <a:buFont typeface="Wingdings"/>
              <a:buChar char=""/>
              <a:tabLst>
                <a:tab pos="470534" algn="l"/>
              </a:tabLst>
            </a:pPr>
            <a:r>
              <a:rPr sz="2500" spc="-5" dirty="0">
                <a:latin typeface="Verdana"/>
                <a:cs typeface="Verdana"/>
              </a:rPr>
              <a:t>Các </a:t>
            </a:r>
            <a:r>
              <a:rPr sz="2500" spc="-10" dirty="0">
                <a:latin typeface="Verdana"/>
                <a:cs typeface="Verdana"/>
              </a:rPr>
              <a:t>cửa </a:t>
            </a:r>
            <a:r>
              <a:rPr sz="2500" spc="-5" dirty="0">
                <a:latin typeface="Verdana"/>
                <a:cs typeface="Verdana"/>
              </a:rPr>
              <a:t>khẩu </a:t>
            </a:r>
            <a:r>
              <a:rPr sz="2500" dirty="0">
                <a:latin typeface="Verdana"/>
                <a:cs typeface="Verdana"/>
              </a:rPr>
              <a:t>quốc </a:t>
            </a:r>
            <a:r>
              <a:rPr sz="2500" spc="-5" dirty="0">
                <a:latin typeface="Verdana"/>
                <a:cs typeface="Verdana"/>
              </a:rPr>
              <a:t>tế, </a:t>
            </a:r>
            <a:r>
              <a:rPr sz="2500" spc="-10" dirty="0">
                <a:latin typeface="Verdana"/>
                <a:cs typeface="Verdana"/>
              </a:rPr>
              <a:t>cửa </a:t>
            </a:r>
            <a:r>
              <a:rPr sz="2500" dirty="0">
                <a:latin typeface="Verdana"/>
                <a:cs typeface="Verdana"/>
              </a:rPr>
              <a:t>khẩu </a:t>
            </a:r>
            <a:r>
              <a:rPr sz="2500" spc="-5" dirty="0">
                <a:latin typeface="Verdana"/>
                <a:cs typeface="Verdana"/>
              </a:rPr>
              <a:t>chính, </a:t>
            </a:r>
            <a:r>
              <a:rPr sz="2500" spc="-15" dirty="0">
                <a:latin typeface="Verdana"/>
                <a:cs typeface="Verdana"/>
              </a:rPr>
              <a:t>cửa  </a:t>
            </a:r>
            <a:r>
              <a:rPr sz="2500" spc="-5" dirty="0">
                <a:latin typeface="Verdana"/>
                <a:cs typeface="Verdana"/>
              </a:rPr>
              <a:t>khẩu và các </a:t>
            </a:r>
            <a:r>
              <a:rPr sz="2500" dirty="0">
                <a:latin typeface="Verdana"/>
                <a:cs typeface="Verdana"/>
              </a:rPr>
              <a:t>điểm </a:t>
            </a:r>
            <a:r>
              <a:rPr sz="2500" spc="-10" dirty="0">
                <a:latin typeface="Verdana"/>
                <a:cs typeface="Verdana"/>
              </a:rPr>
              <a:t>thông </a:t>
            </a:r>
            <a:r>
              <a:rPr sz="2500" spc="-5" dirty="0">
                <a:latin typeface="Verdana"/>
                <a:cs typeface="Verdana"/>
              </a:rPr>
              <a:t>quan khác thuộc Khu  kinh tế cửa</a:t>
            </a:r>
            <a:r>
              <a:rPr sz="2500" spc="-40" dirty="0">
                <a:latin typeface="Verdana"/>
                <a:cs typeface="Verdana"/>
              </a:rPr>
              <a:t> </a:t>
            </a:r>
            <a:r>
              <a:rPr sz="2500" spc="-5" dirty="0">
                <a:latin typeface="Verdana"/>
                <a:cs typeface="Verdana"/>
              </a:rPr>
              <a:t>khẩu;</a:t>
            </a:r>
            <a:endParaRPr sz="2500">
              <a:latin typeface="Verdana"/>
              <a:cs typeface="Verdana"/>
            </a:endParaRPr>
          </a:p>
          <a:p>
            <a:pPr marL="469900" marR="5080" indent="-457200" algn="just">
              <a:lnSpc>
                <a:spcPct val="100000"/>
              </a:lnSpc>
              <a:buFont typeface="Wingdings"/>
              <a:buChar char=""/>
              <a:tabLst>
                <a:tab pos="470534" algn="l"/>
              </a:tabLst>
            </a:pPr>
            <a:r>
              <a:rPr sz="2500" spc="-5" dirty="0">
                <a:latin typeface="Verdana"/>
                <a:cs typeface="Verdana"/>
              </a:rPr>
              <a:t>Cửa </a:t>
            </a:r>
            <a:r>
              <a:rPr sz="2500" dirty="0">
                <a:latin typeface="Verdana"/>
                <a:cs typeface="Verdana"/>
              </a:rPr>
              <a:t>khẩu phụ, </a:t>
            </a:r>
            <a:r>
              <a:rPr sz="2500" spc="-10" dirty="0">
                <a:latin typeface="Verdana"/>
                <a:cs typeface="Verdana"/>
              </a:rPr>
              <a:t>lối mở </a:t>
            </a:r>
            <a:r>
              <a:rPr sz="2500" spc="-5" dirty="0">
                <a:latin typeface="Verdana"/>
                <a:cs typeface="Verdana"/>
              </a:rPr>
              <a:t>biên giới </a:t>
            </a:r>
            <a:r>
              <a:rPr sz="2500" dirty="0">
                <a:latin typeface="Verdana"/>
                <a:cs typeface="Verdana"/>
              </a:rPr>
              <a:t>nằm </a:t>
            </a:r>
            <a:r>
              <a:rPr sz="2500" spc="-5" dirty="0">
                <a:latin typeface="Verdana"/>
                <a:cs typeface="Verdana"/>
              </a:rPr>
              <a:t>ngoài </a:t>
            </a:r>
            <a:r>
              <a:rPr sz="2500" dirty="0">
                <a:latin typeface="Verdana"/>
                <a:cs typeface="Verdana"/>
              </a:rPr>
              <a:t>Khu  </a:t>
            </a:r>
            <a:r>
              <a:rPr sz="2500" spc="-5" dirty="0">
                <a:latin typeface="Verdana"/>
                <a:cs typeface="Verdana"/>
              </a:rPr>
              <a:t>kinh tế </a:t>
            </a:r>
            <a:r>
              <a:rPr sz="2500" dirty="0">
                <a:latin typeface="Verdana"/>
                <a:cs typeface="Verdana"/>
              </a:rPr>
              <a:t>của </a:t>
            </a:r>
            <a:r>
              <a:rPr sz="2500" spc="-5" dirty="0">
                <a:latin typeface="Verdana"/>
                <a:cs typeface="Verdana"/>
              </a:rPr>
              <a:t>khẩu theo </a:t>
            </a:r>
            <a:r>
              <a:rPr sz="2500" dirty="0">
                <a:latin typeface="Verdana"/>
                <a:cs typeface="Verdana"/>
              </a:rPr>
              <a:t>qui </a:t>
            </a:r>
            <a:r>
              <a:rPr sz="2500" spc="-5" dirty="0">
                <a:latin typeface="Verdana"/>
                <a:cs typeface="Verdana"/>
              </a:rPr>
              <a:t>định tại Thông tư  </a:t>
            </a:r>
            <a:r>
              <a:rPr sz="2500" spc="-25" dirty="0">
                <a:latin typeface="Verdana"/>
                <a:cs typeface="Verdana"/>
              </a:rPr>
              <a:t>13/2009/TT-BCT </a:t>
            </a:r>
            <a:r>
              <a:rPr sz="2500" spc="-5" dirty="0">
                <a:latin typeface="Verdana"/>
                <a:cs typeface="Verdana"/>
              </a:rPr>
              <a:t>ngày 13/06/2009 của Bộ Công  Thương</a:t>
            </a:r>
            <a:endParaRPr sz="25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DFB1AA6B-B84A-473D-9C57-7BA576D370B6}"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6670">
              <a:lnSpc>
                <a:spcPts val="1515"/>
              </a:lnSpc>
            </a:pPr>
            <a:fld id="{81D60167-4931-47E6-BA6A-407CBD079E47}" type="slidenum">
              <a:rPr sz="1400" dirty="0">
                <a:solidFill>
                  <a:srgbClr val="FFFFFF"/>
                </a:solidFill>
                <a:latin typeface="Franklin Gothic Book"/>
                <a:cs typeface="Franklin Gothic Book"/>
              </a:rPr>
              <a:pPr marL="26670">
                <a:lnSpc>
                  <a:spcPts val="1515"/>
                </a:lnSpc>
              </a:pPr>
              <a:t>114</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57552" y="729234"/>
            <a:ext cx="5627370" cy="977265"/>
          </a:xfrm>
          <a:prstGeom prst="rect">
            <a:avLst/>
          </a:prstGeom>
        </p:spPr>
        <p:txBody>
          <a:bodyPr vert="horz" wrap="square" lIns="0" tIns="0" rIns="0" bIns="0" rtlCol="0">
            <a:spAutoFit/>
          </a:bodyPr>
          <a:lstStyle/>
          <a:p>
            <a:pPr marL="1311275" marR="5080" indent="-1299210">
              <a:lnSpc>
                <a:spcPct val="100000"/>
              </a:lnSpc>
            </a:pPr>
            <a:r>
              <a:rPr dirty="0">
                <a:solidFill>
                  <a:srgbClr val="A40020"/>
                </a:solidFill>
              </a:rPr>
              <a:t>KINH DOANH TẠM</a:t>
            </a:r>
            <a:r>
              <a:rPr spc="-55" dirty="0">
                <a:solidFill>
                  <a:srgbClr val="A40020"/>
                </a:solidFill>
              </a:rPr>
              <a:t> </a:t>
            </a:r>
            <a:r>
              <a:rPr dirty="0">
                <a:solidFill>
                  <a:srgbClr val="A40020"/>
                </a:solidFill>
              </a:rPr>
              <a:t>NHẬP  TÁI XUẤT</a:t>
            </a:r>
            <a:r>
              <a:rPr spc="-60" dirty="0">
                <a:solidFill>
                  <a:srgbClr val="A40020"/>
                </a:solidFill>
              </a:rPr>
              <a:t> </a:t>
            </a:r>
            <a:r>
              <a:rPr dirty="0">
                <a:solidFill>
                  <a:srgbClr val="A40020"/>
                </a:solidFill>
              </a:rPr>
              <a:t>GỖ</a:t>
            </a:r>
          </a:p>
        </p:txBody>
      </p:sp>
      <p:sp>
        <p:nvSpPr>
          <p:cNvPr id="3" name="object 3"/>
          <p:cNvSpPr txBox="1"/>
          <p:nvPr/>
        </p:nvSpPr>
        <p:spPr>
          <a:xfrm>
            <a:off x="764540" y="3397122"/>
            <a:ext cx="7922259" cy="2137410"/>
          </a:xfrm>
          <a:prstGeom prst="rect">
            <a:avLst/>
          </a:prstGeom>
        </p:spPr>
        <p:txBody>
          <a:bodyPr vert="horz" wrap="square" lIns="0" tIns="0" rIns="0" bIns="0" rtlCol="0">
            <a:spAutoFit/>
          </a:bodyPr>
          <a:lstStyle/>
          <a:p>
            <a:pPr marL="12700" marR="5080" algn="just">
              <a:lnSpc>
                <a:spcPct val="100000"/>
              </a:lnSpc>
            </a:pPr>
            <a:r>
              <a:rPr sz="2800" dirty="0">
                <a:latin typeface="Verdana"/>
                <a:cs typeface="Verdana"/>
              </a:rPr>
              <a:t>Thực </a:t>
            </a:r>
            <a:r>
              <a:rPr sz="2800" spc="-5" dirty="0">
                <a:latin typeface="Verdana"/>
                <a:cs typeface="Verdana"/>
              </a:rPr>
              <a:t>hiện theo Thông tư </a:t>
            </a:r>
            <a:r>
              <a:rPr sz="2800" spc="-30" dirty="0">
                <a:latin typeface="Verdana"/>
                <a:cs typeface="Verdana"/>
              </a:rPr>
              <a:t>37/2014/TT-BCT  </a:t>
            </a:r>
            <a:r>
              <a:rPr sz="2800" dirty="0">
                <a:latin typeface="Verdana"/>
                <a:cs typeface="Verdana"/>
              </a:rPr>
              <a:t>ngày </a:t>
            </a:r>
            <a:r>
              <a:rPr sz="2800" spc="-5" dirty="0">
                <a:latin typeface="Verdana"/>
                <a:cs typeface="Verdana"/>
              </a:rPr>
              <a:t>15/11/2014 </a:t>
            </a:r>
            <a:r>
              <a:rPr sz="2800" dirty="0">
                <a:latin typeface="Verdana"/>
                <a:cs typeface="Verdana"/>
              </a:rPr>
              <a:t>của Bộ </a:t>
            </a:r>
            <a:r>
              <a:rPr sz="2800" spc="-5" dirty="0">
                <a:latin typeface="Verdana"/>
                <a:cs typeface="Verdana"/>
              </a:rPr>
              <a:t>Công Thương qui  định về việc </a:t>
            </a:r>
            <a:r>
              <a:rPr sz="2800" b="1" dirty="0">
                <a:solidFill>
                  <a:srgbClr val="FF0000"/>
                </a:solidFill>
                <a:latin typeface="Verdana"/>
                <a:cs typeface="Verdana"/>
              </a:rPr>
              <a:t>tạm </a:t>
            </a:r>
            <a:r>
              <a:rPr sz="2800" b="1" spc="-5" dirty="0">
                <a:solidFill>
                  <a:srgbClr val="FF0000"/>
                </a:solidFill>
                <a:latin typeface="Verdana"/>
                <a:cs typeface="Verdana"/>
              </a:rPr>
              <a:t>ngừng </a:t>
            </a:r>
            <a:r>
              <a:rPr sz="2800" spc="-5" dirty="0">
                <a:latin typeface="Verdana"/>
                <a:cs typeface="Verdana"/>
              </a:rPr>
              <a:t>kinh doanh tạm  </a:t>
            </a:r>
            <a:r>
              <a:rPr sz="2800" dirty="0">
                <a:latin typeface="Verdana"/>
                <a:cs typeface="Verdana"/>
              </a:rPr>
              <a:t>nhập </a:t>
            </a:r>
            <a:r>
              <a:rPr sz="2800" spc="-5" dirty="0">
                <a:latin typeface="Verdana"/>
                <a:cs typeface="Verdana"/>
              </a:rPr>
              <a:t>tái </a:t>
            </a:r>
            <a:r>
              <a:rPr sz="2800" dirty="0">
                <a:latin typeface="Verdana"/>
                <a:cs typeface="Verdana"/>
              </a:rPr>
              <a:t>xuất gỗ </a:t>
            </a:r>
            <a:r>
              <a:rPr sz="2800" spc="-5" dirty="0">
                <a:latin typeface="Verdana"/>
                <a:cs typeface="Verdana"/>
              </a:rPr>
              <a:t>tròn, gỗ xẻ </a:t>
            </a:r>
            <a:r>
              <a:rPr sz="2800" dirty="0">
                <a:latin typeface="Verdana"/>
                <a:cs typeface="Verdana"/>
              </a:rPr>
              <a:t>từ rừng </a:t>
            </a:r>
            <a:r>
              <a:rPr sz="2800" spc="-5" dirty="0">
                <a:latin typeface="Verdana"/>
                <a:cs typeface="Verdana"/>
              </a:rPr>
              <a:t>tự  </a:t>
            </a:r>
            <a:r>
              <a:rPr sz="2800" spc="-10" dirty="0">
                <a:latin typeface="Verdana"/>
                <a:cs typeface="Verdana"/>
              </a:rPr>
              <a:t>nhiên của </a:t>
            </a:r>
            <a:r>
              <a:rPr sz="2800" spc="-5" dirty="0">
                <a:latin typeface="Verdana"/>
                <a:cs typeface="Verdana"/>
              </a:rPr>
              <a:t>Lào và</a:t>
            </a:r>
            <a:r>
              <a:rPr sz="2800" spc="65" dirty="0">
                <a:latin typeface="Verdana"/>
                <a:cs typeface="Verdana"/>
              </a:rPr>
              <a:t> </a:t>
            </a:r>
            <a:r>
              <a:rPr sz="2800" spc="-10" dirty="0">
                <a:latin typeface="Verdana"/>
                <a:cs typeface="Verdana"/>
              </a:rPr>
              <a:t>Campuchia</a:t>
            </a:r>
            <a:endParaRPr sz="2800">
              <a:latin typeface="Verdana"/>
              <a:cs typeface="Verdana"/>
            </a:endParaRPr>
          </a:p>
        </p:txBody>
      </p:sp>
      <p:sp>
        <p:nvSpPr>
          <p:cNvPr id="4" name="object 4"/>
          <p:cNvSpPr/>
          <p:nvPr/>
        </p:nvSpPr>
        <p:spPr>
          <a:xfrm>
            <a:off x="3276600" y="2362200"/>
            <a:ext cx="2819400" cy="533400"/>
          </a:xfrm>
          <a:custGeom>
            <a:avLst/>
            <a:gdLst/>
            <a:ahLst/>
            <a:cxnLst/>
            <a:rect l="l" t="t" r="r" b="b"/>
            <a:pathLst>
              <a:path w="2819400" h="533400">
                <a:moveTo>
                  <a:pt x="734695" y="888"/>
                </a:moveTo>
                <a:lnTo>
                  <a:pt x="893445" y="416813"/>
                </a:lnTo>
                <a:lnTo>
                  <a:pt x="0" y="418591"/>
                </a:lnTo>
                <a:lnTo>
                  <a:pt x="1429512" y="533400"/>
                </a:lnTo>
                <a:lnTo>
                  <a:pt x="2819400" y="418591"/>
                </a:lnTo>
                <a:lnTo>
                  <a:pt x="1985517" y="418591"/>
                </a:lnTo>
                <a:lnTo>
                  <a:pt x="1965578" y="0"/>
                </a:lnTo>
                <a:lnTo>
                  <a:pt x="734695" y="888"/>
                </a:lnTo>
                <a:close/>
              </a:path>
            </a:pathLst>
          </a:custGeom>
          <a:ln w="9144">
            <a:solidFill>
              <a:srgbClr val="D24717"/>
            </a:solidFill>
          </a:ln>
        </p:spPr>
        <p:txBody>
          <a:bodyPr wrap="square" lIns="0" tIns="0" rIns="0" bIns="0" rtlCol="0"/>
          <a:lstStyle/>
          <a:p>
            <a:endParaRPr/>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850FCBC8-1D70-4F1D-BFFA-6704E5CFBA58}"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6670">
              <a:lnSpc>
                <a:spcPts val="1515"/>
              </a:lnSpc>
            </a:pPr>
            <a:fld id="{81D60167-4931-47E6-BA6A-407CBD079E47}" type="slidenum">
              <a:rPr sz="1400" dirty="0">
                <a:solidFill>
                  <a:srgbClr val="FFFFFF"/>
                </a:solidFill>
                <a:latin typeface="Franklin Gothic Book"/>
                <a:cs typeface="Franklin Gothic Book"/>
              </a:rPr>
              <a:pPr marL="26670">
                <a:lnSpc>
                  <a:spcPts val="1515"/>
                </a:lnSpc>
              </a:pPr>
              <a:t>115</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96361" y="992885"/>
            <a:ext cx="3578225" cy="487680"/>
          </a:xfrm>
          <a:prstGeom prst="rect">
            <a:avLst/>
          </a:prstGeom>
        </p:spPr>
        <p:txBody>
          <a:bodyPr vert="horz" wrap="square" lIns="0" tIns="0" rIns="0" bIns="0" rtlCol="0">
            <a:spAutoFit/>
          </a:bodyPr>
          <a:lstStyle/>
          <a:p>
            <a:pPr marL="12700">
              <a:lnSpc>
                <a:spcPct val="100000"/>
              </a:lnSpc>
            </a:pPr>
            <a:r>
              <a:rPr dirty="0">
                <a:solidFill>
                  <a:srgbClr val="000000"/>
                </a:solidFill>
              </a:rPr>
              <a:t>NHẬP KHẨU</a:t>
            </a:r>
            <a:r>
              <a:rPr spc="-85" dirty="0">
                <a:solidFill>
                  <a:srgbClr val="000000"/>
                </a:solidFill>
              </a:rPr>
              <a:t> </a:t>
            </a:r>
            <a:r>
              <a:rPr dirty="0">
                <a:solidFill>
                  <a:srgbClr val="000000"/>
                </a:solidFill>
              </a:rPr>
              <a:t>GỖ</a:t>
            </a:r>
          </a:p>
        </p:txBody>
      </p:sp>
      <p:sp>
        <p:nvSpPr>
          <p:cNvPr id="3" name="object 3"/>
          <p:cNvSpPr txBox="1"/>
          <p:nvPr/>
        </p:nvSpPr>
        <p:spPr>
          <a:xfrm>
            <a:off x="459740" y="1796541"/>
            <a:ext cx="8469978" cy="1877437"/>
          </a:xfrm>
          <a:prstGeom prst="rect">
            <a:avLst/>
          </a:prstGeom>
        </p:spPr>
        <p:txBody>
          <a:bodyPr vert="horz" wrap="square" lIns="0" tIns="0" rIns="0" bIns="0" rtlCol="0">
            <a:spAutoFit/>
          </a:bodyPr>
          <a:lstStyle/>
          <a:p>
            <a:pPr marL="137160">
              <a:lnSpc>
                <a:spcPct val="100000"/>
              </a:lnSpc>
            </a:pPr>
            <a:r>
              <a:rPr sz="2800" b="1" spc="-5" dirty="0">
                <a:solidFill>
                  <a:srgbClr val="000099"/>
                </a:solidFill>
                <a:latin typeface="Verdana"/>
                <a:cs typeface="Verdana"/>
              </a:rPr>
              <a:t>Hồ sơ hải</a:t>
            </a:r>
            <a:r>
              <a:rPr sz="2800" b="1" spc="-10" dirty="0">
                <a:solidFill>
                  <a:srgbClr val="000099"/>
                </a:solidFill>
                <a:latin typeface="Verdana"/>
                <a:cs typeface="Verdana"/>
              </a:rPr>
              <a:t> </a:t>
            </a:r>
            <a:r>
              <a:rPr sz="2800" b="1" spc="-5" dirty="0">
                <a:solidFill>
                  <a:srgbClr val="000099"/>
                </a:solidFill>
                <a:latin typeface="Verdana"/>
                <a:cs typeface="Verdana"/>
              </a:rPr>
              <a:t>quan</a:t>
            </a:r>
            <a:endParaRPr sz="2800">
              <a:latin typeface="Verdana"/>
              <a:cs typeface="Verdana"/>
            </a:endParaRPr>
          </a:p>
          <a:p>
            <a:pPr marL="469900" indent="-457200">
              <a:lnSpc>
                <a:spcPct val="100000"/>
              </a:lnSpc>
              <a:spcBef>
                <a:spcPts val="600"/>
              </a:spcBef>
              <a:buFont typeface="Courier New"/>
              <a:buChar char="o"/>
              <a:tabLst>
                <a:tab pos="470534" algn="l"/>
              </a:tabLst>
            </a:pPr>
            <a:r>
              <a:rPr sz="2800" spc="-10" dirty="0">
                <a:latin typeface="Verdana"/>
                <a:cs typeface="Verdana"/>
              </a:rPr>
              <a:t>Ngoài hồ </a:t>
            </a:r>
            <a:r>
              <a:rPr sz="2800" spc="-5" dirty="0">
                <a:latin typeface="Verdana"/>
                <a:cs typeface="Verdana"/>
              </a:rPr>
              <a:t>sơ </a:t>
            </a:r>
            <a:r>
              <a:rPr sz="2800" spc="-10" dirty="0">
                <a:latin typeface="Verdana"/>
                <a:cs typeface="Verdana"/>
              </a:rPr>
              <a:t>nhập </a:t>
            </a:r>
            <a:r>
              <a:rPr sz="2800" spc="-5" dirty="0">
                <a:latin typeface="Verdana"/>
                <a:cs typeface="Verdana"/>
              </a:rPr>
              <a:t>khẩu </a:t>
            </a:r>
            <a:r>
              <a:rPr sz="2800" spc="-10" dirty="0">
                <a:latin typeface="Verdana"/>
                <a:cs typeface="Verdana"/>
              </a:rPr>
              <a:t>theo quy</a:t>
            </a:r>
            <a:r>
              <a:rPr sz="2800" spc="200" dirty="0">
                <a:latin typeface="Verdana"/>
                <a:cs typeface="Verdana"/>
              </a:rPr>
              <a:t> </a:t>
            </a:r>
            <a:r>
              <a:rPr sz="2800" spc="-15" dirty="0">
                <a:latin typeface="Verdana"/>
                <a:cs typeface="Verdana"/>
              </a:rPr>
              <a:t>định,</a:t>
            </a:r>
            <a:endParaRPr sz="2800">
              <a:latin typeface="Verdana"/>
              <a:cs typeface="Verdana"/>
            </a:endParaRPr>
          </a:p>
          <a:p>
            <a:pPr marL="469900" indent="-457200">
              <a:lnSpc>
                <a:spcPct val="100000"/>
              </a:lnSpc>
              <a:spcBef>
                <a:spcPts val="600"/>
              </a:spcBef>
              <a:buFont typeface="Courier New"/>
              <a:buChar char="o"/>
              <a:tabLst>
                <a:tab pos="470534" algn="l"/>
              </a:tabLst>
            </a:pPr>
            <a:r>
              <a:rPr sz="2800" spc="-5" dirty="0">
                <a:latin typeface="Verdana"/>
                <a:cs typeface="Verdana"/>
              </a:rPr>
              <a:t>DN phải </a:t>
            </a:r>
            <a:r>
              <a:rPr sz="2800" dirty="0">
                <a:latin typeface="Verdana"/>
                <a:cs typeface="Verdana"/>
              </a:rPr>
              <a:t>xuất trình cho cơ </a:t>
            </a:r>
            <a:r>
              <a:rPr sz="2800" spc="-5" dirty="0">
                <a:latin typeface="Verdana"/>
                <a:cs typeface="Verdana"/>
              </a:rPr>
              <a:t>quan hải   </a:t>
            </a:r>
            <a:r>
              <a:rPr sz="2800" spc="775" dirty="0">
                <a:latin typeface="Verdana"/>
                <a:cs typeface="Verdana"/>
              </a:rPr>
              <a:t> </a:t>
            </a:r>
            <a:r>
              <a:rPr sz="2800" dirty="0">
                <a:latin typeface="Verdana"/>
                <a:cs typeface="Verdana"/>
              </a:rPr>
              <a:t>quan</a:t>
            </a:r>
            <a:endParaRPr sz="2800">
              <a:latin typeface="Verdana"/>
              <a:cs typeface="Verdana"/>
            </a:endParaRPr>
          </a:p>
          <a:p>
            <a:pPr marL="469900">
              <a:lnSpc>
                <a:spcPct val="100000"/>
              </a:lnSpc>
            </a:pPr>
            <a:r>
              <a:rPr sz="2800" spc="-5" dirty="0">
                <a:latin typeface="Verdana"/>
                <a:cs typeface="Verdana"/>
              </a:rPr>
              <a:t>Giấy chứng nhận kiểm dịch </a:t>
            </a:r>
            <a:r>
              <a:rPr sz="2800" spc="-5">
                <a:latin typeface="Verdana"/>
                <a:cs typeface="Verdana"/>
              </a:rPr>
              <a:t>thự</a:t>
            </a:r>
            <a:r>
              <a:rPr sz="2800" spc="110">
                <a:latin typeface="Verdana"/>
                <a:cs typeface="Verdana"/>
              </a:rPr>
              <a:t> </a:t>
            </a:r>
            <a:r>
              <a:rPr sz="2800" spc="-5" smtClean="0">
                <a:latin typeface="Verdana"/>
                <a:cs typeface="Verdana"/>
              </a:rPr>
              <a:t>vật</a:t>
            </a:r>
            <a:r>
              <a:rPr lang="vi-VN" sz="2800" spc="-5" dirty="0" smtClean="0">
                <a:latin typeface="Verdana"/>
                <a:cs typeface="Verdana"/>
              </a:rPr>
              <a:t> nước xk</a:t>
            </a:r>
            <a:r>
              <a:rPr sz="2800" spc="-5" smtClean="0">
                <a:latin typeface="Verdana"/>
                <a:cs typeface="Verdana"/>
              </a:rPr>
              <a:t>,</a:t>
            </a:r>
            <a:endParaRPr sz="2800">
              <a:latin typeface="Verdana"/>
              <a:cs typeface="Verdana"/>
            </a:endParaRPr>
          </a:p>
        </p:txBody>
      </p:sp>
      <p:sp>
        <p:nvSpPr>
          <p:cNvPr id="4" name="object 4"/>
          <p:cNvSpPr txBox="1"/>
          <p:nvPr/>
        </p:nvSpPr>
        <p:spPr>
          <a:xfrm>
            <a:off x="459740" y="3732657"/>
            <a:ext cx="1279525" cy="462915"/>
          </a:xfrm>
          <a:prstGeom prst="rect">
            <a:avLst/>
          </a:prstGeom>
        </p:spPr>
        <p:txBody>
          <a:bodyPr vert="horz" wrap="square" lIns="0" tIns="0" rIns="0" bIns="0" rtlCol="0">
            <a:spAutoFit/>
          </a:bodyPr>
          <a:lstStyle/>
          <a:p>
            <a:pPr marL="12700">
              <a:lnSpc>
                <a:spcPct val="100000"/>
              </a:lnSpc>
            </a:pPr>
            <a:r>
              <a:rPr sz="2800" spc="-5" dirty="0">
                <a:latin typeface="Courier New"/>
                <a:cs typeface="Courier New"/>
              </a:rPr>
              <a:t>o</a:t>
            </a:r>
            <a:r>
              <a:rPr sz="2800" spc="150" dirty="0">
                <a:latin typeface="Courier New"/>
                <a:cs typeface="Courier New"/>
              </a:rPr>
              <a:t> </a:t>
            </a:r>
            <a:r>
              <a:rPr sz="2800" spc="-5" dirty="0">
                <a:latin typeface="Verdana"/>
                <a:cs typeface="Verdana"/>
              </a:rPr>
              <a:t>Giấy</a:t>
            </a:r>
            <a:endParaRPr sz="2800">
              <a:latin typeface="Verdana"/>
              <a:cs typeface="Verdana"/>
            </a:endParaRPr>
          </a:p>
        </p:txBody>
      </p:sp>
      <p:sp>
        <p:nvSpPr>
          <p:cNvPr id="5" name="object 5"/>
          <p:cNvSpPr txBox="1"/>
          <p:nvPr/>
        </p:nvSpPr>
        <p:spPr>
          <a:xfrm>
            <a:off x="1938273" y="3732657"/>
            <a:ext cx="7205727" cy="429895"/>
          </a:xfrm>
          <a:prstGeom prst="rect">
            <a:avLst/>
          </a:prstGeom>
        </p:spPr>
        <p:txBody>
          <a:bodyPr vert="horz" wrap="square" lIns="0" tIns="0" rIns="0" bIns="0" rtlCol="0">
            <a:spAutoFit/>
          </a:bodyPr>
          <a:lstStyle/>
          <a:p>
            <a:pPr marL="12700">
              <a:lnSpc>
                <a:spcPct val="100000"/>
              </a:lnSpc>
              <a:tabLst>
                <a:tab pos="1116330" algn="l"/>
                <a:tab pos="2421890" algn="l"/>
                <a:tab pos="3306445" algn="l"/>
                <a:tab pos="4521200" algn="l"/>
                <a:tab pos="5330825" algn="l"/>
                <a:tab pos="6224905" algn="l"/>
              </a:tabLst>
            </a:pPr>
            <a:r>
              <a:rPr sz="2800" dirty="0">
                <a:latin typeface="Verdana"/>
                <a:cs typeface="Verdana"/>
              </a:rPr>
              <a:t>p</a:t>
            </a:r>
            <a:r>
              <a:rPr sz="2800" spc="-5" dirty="0">
                <a:latin typeface="Verdana"/>
                <a:cs typeface="Verdana"/>
              </a:rPr>
              <a:t>hép</a:t>
            </a:r>
            <a:r>
              <a:rPr sz="2800" dirty="0">
                <a:latin typeface="Verdana"/>
                <a:cs typeface="Verdana"/>
              </a:rPr>
              <a:t>	</a:t>
            </a:r>
            <a:r>
              <a:rPr sz="2800" spc="-10" dirty="0">
                <a:latin typeface="Verdana"/>
                <a:cs typeface="Verdana"/>
              </a:rPr>
              <a:t>CI</a:t>
            </a:r>
            <a:r>
              <a:rPr sz="2800" dirty="0">
                <a:latin typeface="Verdana"/>
                <a:cs typeface="Verdana"/>
              </a:rPr>
              <a:t>T</a:t>
            </a:r>
            <a:r>
              <a:rPr sz="2800" spc="-10" dirty="0">
                <a:latin typeface="Verdana"/>
                <a:cs typeface="Verdana"/>
              </a:rPr>
              <a:t>E</a:t>
            </a:r>
            <a:r>
              <a:rPr sz="2800" spc="-5" dirty="0">
                <a:latin typeface="Verdana"/>
                <a:cs typeface="Verdana"/>
              </a:rPr>
              <a:t>S</a:t>
            </a:r>
            <a:r>
              <a:rPr sz="2800" dirty="0">
                <a:latin typeface="Verdana"/>
                <a:cs typeface="Verdana"/>
              </a:rPr>
              <a:t>	</a:t>
            </a:r>
            <a:r>
              <a:rPr sz="2800" spc="-5" dirty="0">
                <a:latin typeface="Verdana"/>
                <a:cs typeface="Verdana"/>
              </a:rPr>
              <a:t>nếu</a:t>
            </a:r>
            <a:r>
              <a:rPr sz="2800" dirty="0">
                <a:latin typeface="Verdana"/>
                <a:cs typeface="Verdana"/>
              </a:rPr>
              <a:t>	</a:t>
            </a:r>
            <a:r>
              <a:rPr sz="2800" spc="-5" dirty="0">
                <a:latin typeface="Verdana"/>
                <a:cs typeface="Verdana"/>
              </a:rPr>
              <a:t>t</a:t>
            </a:r>
            <a:r>
              <a:rPr sz="2800" dirty="0">
                <a:latin typeface="Verdana"/>
                <a:cs typeface="Verdana"/>
              </a:rPr>
              <a:t>h</a:t>
            </a:r>
            <a:r>
              <a:rPr sz="2800" spc="-5" dirty="0">
                <a:latin typeface="Verdana"/>
                <a:cs typeface="Verdana"/>
              </a:rPr>
              <a:t>uộc</a:t>
            </a:r>
            <a:r>
              <a:rPr sz="2800" dirty="0">
                <a:latin typeface="Verdana"/>
                <a:cs typeface="Verdana"/>
              </a:rPr>
              <a:t>	c</a:t>
            </a:r>
            <a:r>
              <a:rPr sz="2800" spc="0" dirty="0">
                <a:latin typeface="Verdana"/>
                <a:cs typeface="Verdana"/>
              </a:rPr>
              <a:t>á</a:t>
            </a:r>
            <a:r>
              <a:rPr sz="2800" spc="-5" dirty="0">
                <a:latin typeface="Verdana"/>
                <a:cs typeface="Verdana"/>
              </a:rPr>
              <a:t>c</a:t>
            </a:r>
            <a:r>
              <a:rPr sz="2800" dirty="0">
                <a:latin typeface="Verdana"/>
                <a:cs typeface="Verdana"/>
              </a:rPr>
              <a:t>	</a:t>
            </a:r>
            <a:r>
              <a:rPr sz="2800" spc="-5" dirty="0">
                <a:latin typeface="Verdana"/>
                <a:cs typeface="Verdana"/>
              </a:rPr>
              <a:t>phụ</a:t>
            </a:r>
            <a:r>
              <a:rPr sz="2800">
                <a:latin typeface="Verdana"/>
                <a:cs typeface="Verdana"/>
              </a:rPr>
              <a:t>	</a:t>
            </a:r>
            <a:r>
              <a:rPr sz="2800" spc="-5" smtClean="0">
                <a:latin typeface="Verdana"/>
                <a:cs typeface="Verdana"/>
              </a:rPr>
              <a:t>l</a:t>
            </a:r>
            <a:r>
              <a:rPr sz="2800" smtClean="0">
                <a:latin typeface="Verdana"/>
                <a:cs typeface="Verdana"/>
              </a:rPr>
              <a:t>ụ</a:t>
            </a:r>
            <a:r>
              <a:rPr sz="2800" spc="-5" smtClean="0">
                <a:latin typeface="Verdana"/>
                <a:cs typeface="Verdana"/>
              </a:rPr>
              <a:t>c</a:t>
            </a:r>
            <a:r>
              <a:rPr lang="vi-VN" sz="2800" spc="-5" dirty="0" smtClean="0">
                <a:latin typeface="Verdana"/>
                <a:cs typeface="Verdana"/>
              </a:rPr>
              <a:t> II</a:t>
            </a:r>
            <a:endParaRPr sz="2800">
              <a:latin typeface="Verdana"/>
              <a:cs typeface="Verdana"/>
            </a:endParaRPr>
          </a:p>
        </p:txBody>
      </p:sp>
      <p:sp>
        <p:nvSpPr>
          <p:cNvPr id="6" name="object 6"/>
          <p:cNvSpPr txBox="1"/>
          <p:nvPr/>
        </p:nvSpPr>
        <p:spPr>
          <a:xfrm>
            <a:off x="917244" y="4159377"/>
            <a:ext cx="1861820" cy="429895"/>
          </a:xfrm>
          <a:prstGeom prst="rect">
            <a:avLst/>
          </a:prstGeom>
        </p:spPr>
        <p:txBody>
          <a:bodyPr vert="horz" wrap="square" lIns="0" tIns="0" rIns="0" bIns="0" rtlCol="0">
            <a:spAutoFit/>
          </a:bodyPr>
          <a:lstStyle/>
          <a:p>
            <a:pPr marL="12700">
              <a:lnSpc>
                <a:spcPct val="100000"/>
              </a:lnSpc>
            </a:pPr>
            <a:r>
              <a:rPr sz="2800" spc="-10" dirty="0">
                <a:latin typeface="Verdana"/>
                <a:cs typeface="Verdana"/>
              </a:rPr>
              <a:t>của</a:t>
            </a:r>
            <a:r>
              <a:rPr sz="2800" spc="-55" dirty="0">
                <a:latin typeface="Verdana"/>
                <a:cs typeface="Verdana"/>
              </a:rPr>
              <a:t> </a:t>
            </a:r>
            <a:r>
              <a:rPr sz="2800" spc="-5" dirty="0">
                <a:latin typeface="Verdana"/>
                <a:cs typeface="Verdana"/>
              </a:rPr>
              <a:t>CITES</a:t>
            </a:r>
            <a:endParaRPr sz="2800">
              <a:latin typeface="Verdana"/>
              <a:cs typeface="Verdana"/>
            </a:endParaRPr>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9736C7DF-B7E9-4EFA-A3E8-418EF2DFEC7D}" type="datetime1">
              <a:rPr lang="en-US" spc="-5" smtClean="0"/>
              <a:pPr marL="12700">
                <a:lnSpc>
                  <a:spcPts val="1520"/>
                </a:lnSpc>
              </a:pPr>
              <a:t>1/12/2019</a:t>
            </a:fld>
            <a:endParaRPr spc="-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26670">
              <a:lnSpc>
                <a:spcPts val="1515"/>
              </a:lnSpc>
            </a:pPr>
            <a:fld id="{81D60167-4931-47E6-BA6A-407CBD079E47}" type="slidenum">
              <a:rPr sz="1400" dirty="0">
                <a:solidFill>
                  <a:srgbClr val="FFFFFF"/>
                </a:solidFill>
                <a:latin typeface="Franklin Gothic Book"/>
                <a:cs typeface="Franklin Gothic Book"/>
              </a:rPr>
              <a:pPr marL="26670">
                <a:lnSpc>
                  <a:spcPts val="1515"/>
                </a:lnSpc>
              </a:pPr>
              <a:t>116</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68021" rIns="0" bIns="0" rtlCol="0">
            <a:spAutoFit/>
          </a:bodyPr>
          <a:lstStyle/>
          <a:p>
            <a:pPr marL="617855">
              <a:lnSpc>
                <a:spcPts val="4790"/>
              </a:lnSpc>
            </a:pPr>
            <a:r>
              <a:rPr sz="4000" spc="-5" dirty="0">
                <a:solidFill>
                  <a:srgbClr val="000099"/>
                </a:solidFill>
              </a:rPr>
              <a:t>HẠN NGẠCH THUẾ</a:t>
            </a:r>
            <a:r>
              <a:rPr sz="4000" spc="-45" dirty="0">
                <a:solidFill>
                  <a:srgbClr val="000099"/>
                </a:solidFill>
              </a:rPr>
              <a:t> </a:t>
            </a:r>
            <a:r>
              <a:rPr sz="4000" spc="-5" dirty="0">
                <a:solidFill>
                  <a:srgbClr val="000099"/>
                </a:solidFill>
              </a:rPr>
              <a:t>QUAN</a:t>
            </a:r>
            <a:endParaRPr sz="4000"/>
          </a:p>
        </p:txBody>
      </p:sp>
      <p:sp>
        <p:nvSpPr>
          <p:cNvPr id="3" name="object 3"/>
          <p:cNvSpPr txBox="1"/>
          <p:nvPr/>
        </p:nvSpPr>
        <p:spPr>
          <a:xfrm>
            <a:off x="459740" y="5371287"/>
            <a:ext cx="8232140" cy="436245"/>
          </a:xfrm>
          <a:prstGeom prst="rect">
            <a:avLst/>
          </a:prstGeom>
        </p:spPr>
        <p:txBody>
          <a:bodyPr vert="horz" wrap="square" lIns="0" tIns="0" rIns="0" bIns="0" rtlCol="0">
            <a:spAutoFit/>
          </a:bodyPr>
          <a:lstStyle/>
          <a:p>
            <a:pPr marL="12700">
              <a:lnSpc>
                <a:spcPct val="100000"/>
              </a:lnSpc>
            </a:pPr>
            <a:r>
              <a:rPr sz="2800" dirty="0">
                <a:latin typeface="Arial"/>
                <a:cs typeface="Arial"/>
              </a:rPr>
              <a:t>(*) </a:t>
            </a:r>
            <a:r>
              <a:rPr sz="2800" spc="-10" dirty="0">
                <a:latin typeface="Arial"/>
                <a:cs typeface="Arial"/>
              </a:rPr>
              <a:t>Áp </a:t>
            </a:r>
            <a:r>
              <a:rPr sz="2800" dirty="0">
                <a:latin typeface="Arial"/>
                <a:cs typeface="Arial"/>
              </a:rPr>
              <a:t>dụng </a:t>
            </a:r>
            <a:r>
              <a:rPr sz="2800" spc="-5" dirty="0">
                <a:latin typeface="Arial"/>
                <a:cs typeface="Arial"/>
              </a:rPr>
              <a:t>mã HS </a:t>
            </a:r>
            <a:r>
              <a:rPr sz="2800" spc="-25" dirty="0">
                <a:latin typeface="Arial"/>
                <a:cs typeface="Arial"/>
              </a:rPr>
              <a:t>04071100, </a:t>
            </a:r>
            <a:r>
              <a:rPr sz="2800" spc="-5" dirty="0">
                <a:latin typeface="Arial"/>
                <a:cs typeface="Arial"/>
              </a:rPr>
              <a:t>04071910,</a:t>
            </a:r>
            <a:r>
              <a:rPr sz="2800" spc="80" dirty="0">
                <a:latin typeface="Arial"/>
                <a:cs typeface="Arial"/>
              </a:rPr>
              <a:t> </a:t>
            </a:r>
            <a:r>
              <a:rPr sz="2800" spc="-5" dirty="0">
                <a:latin typeface="Arial"/>
                <a:cs typeface="Arial"/>
              </a:rPr>
              <a:t>04071990</a:t>
            </a:r>
            <a:endParaRPr sz="2800">
              <a:latin typeface="Arial"/>
              <a:cs typeface="Arial"/>
            </a:endParaRPr>
          </a:p>
        </p:txBody>
      </p:sp>
      <p:sp>
        <p:nvSpPr>
          <p:cNvPr id="4" name="object 4"/>
          <p:cNvSpPr/>
          <p:nvPr/>
        </p:nvSpPr>
        <p:spPr>
          <a:xfrm>
            <a:off x="1390650" y="2025650"/>
            <a:ext cx="0" cy="3062605"/>
          </a:xfrm>
          <a:custGeom>
            <a:avLst/>
            <a:gdLst/>
            <a:ahLst/>
            <a:cxnLst/>
            <a:rect l="l" t="t" r="r" b="b"/>
            <a:pathLst>
              <a:path h="3062604">
                <a:moveTo>
                  <a:pt x="0" y="0"/>
                </a:moveTo>
                <a:lnTo>
                  <a:pt x="0" y="3062351"/>
                </a:lnTo>
              </a:path>
            </a:pathLst>
          </a:custGeom>
          <a:ln w="12700">
            <a:solidFill>
              <a:srgbClr val="000000"/>
            </a:solidFill>
          </a:ln>
        </p:spPr>
        <p:txBody>
          <a:bodyPr wrap="square" lIns="0" tIns="0" rIns="0" bIns="0" rtlCol="0"/>
          <a:lstStyle/>
          <a:p>
            <a:endParaRPr/>
          </a:p>
        </p:txBody>
      </p:sp>
      <p:sp>
        <p:nvSpPr>
          <p:cNvPr id="5" name="object 5"/>
          <p:cNvSpPr/>
          <p:nvPr/>
        </p:nvSpPr>
        <p:spPr>
          <a:xfrm>
            <a:off x="6477000" y="2025650"/>
            <a:ext cx="0" cy="3062605"/>
          </a:xfrm>
          <a:custGeom>
            <a:avLst/>
            <a:gdLst/>
            <a:ahLst/>
            <a:cxnLst/>
            <a:rect l="l" t="t" r="r" b="b"/>
            <a:pathLst>
              <a:path h="3062604">
                <a:moveTo>
                  <a:pt x="0" y="0"/>
                </a:moveTo>
                <a:lnTo>
                  <a:pt x="0" y="3062351"/>
                </a:lnTo>
              </a:path>
            </a:pathLst>
          </a:custGeom>
          <a:ln w="12700">
            <a:solidFill>
              <a:srgbClr val="000000"/>
            </a:solidFill>
          </a:ln>
        </p:spPr>
        <p:txBody>
          <a:bodyPr wrap="square" lIns="0" tIns="0" rIns="0" bIns="0" rtlCol="0"/>
          <a:lstStyle/>
          <a:p>
            <a:endParaRPr/>
          </a:p>
        </p:txBody>
      </p:sp>
      <p:sp>
        <p:nvSpPr>
          <p:cNvPr id="6" name="object 6"/>
          <p:cNvSpPr/>
          <p:nvPr/>
        </p:nvSpPr>
        <p:spPr>
          <a:xfrm>
            <a:off x="374650" y="2032000"/>
            <a:ext cx="8394700" cy="0"/>
          </a:xfrm>
          <a:custGeom>
            <a:avLst/>
            <a:gdLst/>
            <a:ahLst/>
            <a:cxnLst/>
            <a:rect l="l" t="t" r="r" b="b"/>
            <a:pathLst>
              <a:path w="8394700">
                <a:moveTo>
                  <a:pt x="0" y="0"/>
                </a:moveTo>
                <a:lnTo>
                  <a:pt x="8394700" y="0"/>
                </a:lnTo>
              </a:path>
            </a:pathLst>
          </a:custGeom>
          <a:ln w="12700">
            <a:solidFill>
              <a:srgbClr val="000000"/>
            </a:solidFill>
          </a:ln>
        </p:spPr>
        <p:txBody>
          <a:bodyPr wrap="square" lIns="0" tIns="0" rIns="0" bIns="0" rtlCol="0"/>
          <a:lstStyle/>
          <a:p>
            <a:endParaRPr/>
          </a:p>
        </p:txBody>
      </p:sp>
      <p:sp>
        <p:nvSpPr>
          <p:cNvPr id="7" name="object 7"/>
          <p:cNvSpPr/>
          <p:nvPr/>
        </p:nvSpPr>
        <p:spPr>
          <a:xfrm>
            <a:off x="374650" y="2551176"/>
            <a:ext cx="8394700" cy="0"/>
          </a:xfrm>
          <a:custGeom>
            <a:avLst/>
            <a:gdLst/>
            <a:ahLst/>
            <a:cxnLst/>
            <a:rect l="l" t="t" r="r" b="b"/>
            <a:pathLst>
              <a:path w="8394700">
                <a:moveTo>
                  <a:pt x="0" y="0"/>
                </a:moveTo>
                <a:lnTo>
                  <a:pt x="8394700" y="0"/>
                </a:lnTo>
              </a:path>
            </a:pathLst>
          </a:custGeom>
          <a:ln w="12700">
            <a:solidFill>
              <a:srgbClr val="000000"/>
            </a:solidFill>
          </a:ln>
        </p:spPr>
        <p:txBody>
          <a:bodyPr wrap="square" lIns="0" tIns="0" rIns="0" bIns="0" rtlCol="0"/>
          <a:lstStyle/>
          <a:p>
            <a:endParaRPr/>
          </a:p>
        </p:txBody>
      </p:sp>
      <p:sp>
        <p:nvSpPr>
          <p:cNvPr id="8" name="object 8"/>
          <p:cNvSpPr/>
          <p:nvPr/>
        </p:nvSpPr>
        <p:spPr>
          <a:xfrm>
            <a:off x="374650" y="3070351"/>
            <a:ext cx="8394700" cy="0"/>
          </a:xfrm>
          <a:custGeom>
            <a:avLst/>
            <a:gdLst/>
            <a:ahLst/>
            <a:cxnLst/>
            <a:rect l="l" t="t" r="r" b="b"/>
            <a:pathLst>
              <a:path w="8394700">
                <a:moveTo>
                  <a:pt x="0" y="0"/>
                </a:moveTo>
                <a:lnTo>
                  <a:pt x="8394700" y="0"/>
                </a:lnTo>
              </a:path>
            </a:pathLst>
          </a:custGeom>
          <a:ln w="12700">
            <a:solidFill>
              <a:srgbClr val="000000"/>
            </a:solidFill>
          </a:ln>
        </p:spPr>
        <p:txBody>
          <a:bodyPr wrap="square" lIns="0" tIns="0" rIns="0" bIns="0" rtlCol="0"/>
          <a:lstStyle/>
          <a:p>
            <a:endParaRPr/>
          </a:p>
        </p:txBody>
      </p:sp>
      <p:sp>
        <p:nvSpPr>
          <p:cNvPr id="9" name="object 9"/>
          <p:cNvSpPr/>
          <p:nvPr/>
        </p:nvSpPr>
        <p:spPr>
          <a:xfrm>
            <a:off x="374650" y="3589401"/>
            <a:ext cx="8394700" cy="0"/>
          </a:xfrm>
          <a:custGeom>
            <a:avLst/>
            <a:gdLst/>
            <a:ahLst/>
            <a:cxnLst/>
            <a:rect l="l" t="t" r="r" b="b"/>
            <a:pathLst>
              <a:path w="8394700">
                <a:moveTo>
                  <a:pt x="0" y="0"/>
                </a:moveTo>
                <a:lnTo>
                  <a:pt x="8394700" y="0"/>
                </a:lnTo>
              </a:path>
            </a:pathLst>
          </a:custGeom>
          <a:ln w="12700">
            <a:solidFill>
              <a:srgbClr val="000000"/>
            </a:solidFill>
          </a:ln>
        </p:spPr>
        <p:txBody>
          <a:bodyPr wrap="square" lIns="0" tIns="0" rIns="0" bIns="0" rtlCol="0"/>
          <a:lstStyle/>
          <a:p>
            <a:endParaRPr/>
          </a:p>
        </p:txBody>
      </p:sp>
      <p:sp>
        <p:nvSpPr>
          <p:cNvPr id="10" name="object 10"/>
          <p:cNvSpPr/>
          <p:nvPr/>
        </p:nvSpPr>
        <p:spPr>
          <a:xfrm>
            <a:off x="374650" y="4108577"/>
            <a:ext cx="8394700" cy="0"/>
          </a:xfrm>
          <a:custGeom>
            <a:avLst/>
            <a:gdLst/>
            <a:ahLst/>
            <a:cxnLst/>
            <a:rect l="l" t="t" r="r" b="b"/>
            <a:pathLst>
              <a:path w="8394700">
                <a:moveTo>
                  <a:pt x="0" y="0"/>
                </a:moveTo>
                <a:lnTo>
                  <a:pt x="8394700" y="0"/>
                </a:lnTo>
              </a:path>
            </a:pathLst>
          </a:custGeom>
          <a:ln w="12700">
            <a:solidFill>
              <a:srgbClr val="000000"/>
            </a:solidFill>
          </a:ln>
        </p:spPr>
        <p:txBody>
          <a:bodyPr wrap="square" lIns="0" tIns="0" rIns="0" bIns="0" rtlCol="0"/>
          <a:lstStyle/>
          <a:p>
            <a:endParaRPr/>
          </a:p>
        </p:txBody>
      </p:sp>
      <p:sp>
        <p:nvSpPr>
          <p:cNvPr id="11" name="object 11"/>
          <p:cNvSpPr/>
          <p:nvPr/>
        </p:nvSpPr>
        <p:spPr>
          <a:xfrm>
            <a:off x="381000" y="1441450"/>
            <a:ext cx="0" cy="3646804"/>
          </a:xfrm>
          <a:custGeom>
            <a:avLst/>
            <a:gdLst/>
            <a:ahLst/>
            <a:cxnLst/>
            <a:rect l="l" t="t" r="r" b="b"/>
            <a:pathLst>
              <a:path h="3646804">
                <a:moveTo>
                  <a:pt x="0" y="0"/>
                </a:moveTo>
                <a:lnTo>
                  <a:pt x="0" y="3646551"/>
                </a:lnTo>
              </a:path>
            </a:pathLst>
          </a:custGeom>
          <a:ln w="12700">
            <a:solidFill>
              <a:srgbClr val="000000"/>
            </a:solidFill>
          </a:ln>
        </p:spPr>
        <p:txBody>
          <a:bodyPr wrap="square" lIns="0" tIns="0" rIns="0" bIns="0" rtlCol="0"/>
          <a:lstStyle/>
          <a:p>
            <a:endParaRPr/>
          </a:p>
        </p:txBody>
      </p:sp>
      <p:sp>
        <p:nvSpPr>
          <p:cNvPr id="12" name="object 12"/>
          <p:cNvSpPr/>
          <p:nvPr/>
        </p:nvSpPr>
        <p:spPr>
          <a:xfrm>
            <a:off x="8763000" y="1441450"/>
            <a:ext cx="0" cy="3646804"/>
          </a:xfrm>
          <a:custGeom>
            <a:avLst/>
            <a:gdLst/>
            <a:ahLst/>
            <a:cxnLst/>
            <a:rect l="l" t="t" r="r" b="b"/>
            <a:pathLst>
              <a:path h="3646804">
                <a:moveTo>
                  <a:pt x="0" y="0"/>
                </a:moveTo>
                <a:lnTo>
                  <a:pt x="0" y="3646551"/>
                </a:lnTo>
              </a:path>
            </a:pathLst>
          </a:custGeom>
          <a:ln w="12700">
            <a:solidFill>
              <a:srgbClr val="000000"/>
            </a:solidFill>
          </a:ln>
        </p:spPr>
        <p:txBody>
          <a:bodyPr wrap="square" lIns="0" tIns="0" rIns="0" bIns="0" rtlCol="0"/>
          <a:lstStyle/>
          <a:p>
            <a:endParaRPr/>
          </a:p>
        </p:txBody>
      </p:sp>
      <p:sp>
        <p:nvSpPr>
          <p:cNvPr id="13" name="object 13"/>
          <p:cNvSpPr/>
          <p:nvPr/>
        </p:nvSpPr>
        <p:spPr>
          <a:xfrm>
            <a:off x="374650" y="1447800"/>
            <a:ext cx="8394700" cy="0"/>
          </a:xfrm>
          <a:custGeom>
            <a:avLst/>
            <a:gdLst/>
            <a:ahLst/>
            <a:cxnLst/>
            <a:rect l="l" t="t" r="r" b="b"/>
            <a:pathLst>
              <a:path w="8394700">
                <a:moveTo>
                  <a:pt x="0" y="0"/>
                </a:moveTo>
                <a:lnTo>
                  <a:pt x="8394700" y="0"/>
                </a:lnTo>
              </a:path>
            </a:pathLst>
          </a:custGeom>
          <a:ln w="12700">
            <a:solidFill>
              <a:srgbClr val="000000"/>
            </a:solidFill>
          </a:ln>
        </p:spPr>
        <p:txBody>
          <a:bodyPr wrap="square" lIns="0" tIns="0" rIns="0" bIns="0" rtlCol="0"/>
          <a:lstStyle/>
          <a:p>
            <a:endParaRPr/>
          </a:p>
        </p:txBody>
      </p:sp>
      <p:sp>
        <p:nvSpPr>
          <p:cNvPr id="14" name="object 14"/>
          <p:cNvSpPr/>
          <p:nvPr/>
        </p:nvSpPr>
        <p:spPr>
          <a:xfrm>
            <a:off x="374650" y="5081651"/>
            <a:ext cx="8394700" cy="0"/>
          </a:xfrm>
          <a:custGeom>
            <a:avLst/>
            <a:gdLst/>
            <a:ahLst/>
            <a:cxnLst/>
            <a:rect l="l" t="t" r="r" b="b"/>
            <a:pathLst>
              <a:path w="8394700">
                <a:moveTo>
                  <a:pt x="0" y="0"/>
                </a:moveTo>
                <a:lnTo>
                  <a:pt x="8394700" y="0"/>
                </a:lnTo>
              </a:path>
            </a:pathLst>
          </a:custGeom>
          <a:ln w="12700">
            <a:solidFill>
              <a:srgbClr val="000000"/>
            </a:solidFill>
          </a:ln>
        </p:spPr>
        <p:txBody>
          <a:bodyPr wrap="square" lIns="0" tIns="0" rIns="0" bIns="0" rtlCol="0"/>
          <a:lstStyle/>
          <a:p>
            <a:endParaRPr/>
          </a:p>
        </p:txBody>
      </p:sp>
      <p:sp>
        <p:nvSpPr>
          <p:cNvPr id="15" name="object 15"/>
          <p:cNvSpPr txBox="1"/>
          <p:nvPr/>
        </p:nvSpPr>
        <p:spPr>
          <a:xfrm>
            <a:off x="3416046" y="1459229"/>
            <a:ext cx="2313305" cy="489584"/>
          </a:xfrm>
          <a:prstGeom prst="rect">
            <a:avLst/>
          </a:prstGeom>
        </p:spPr>
        <p:txBody>
          <a:bodyPr vert="horz" wrap="square" lIns="0" tIns="0" rIns="0" bIns="0" rtlCol="0">
            <a:spAutoFit/>
          </a:bodyPr>
          <a:lstStyle/>
          <a:p>
            <a:pPr marL="12700">
              <a:lnSpc>
                <a:spcPct val="100000"/>
              </a:lnSpc>
            </a:pPr>
            <a:r>
              <a:rPr sz="3200" b="1" dirty="0">
                <a:solidFill>
                  <a:srgbClr val="FF0000"/>
                </a:solidFill>
                <a:latin typeface="Verdana"/>
                <a:cs typeface="Verdana"/>
              </a:rPr>
              <a:t>Danh</a:t>
            </a:r>
            <a:r>
              <a:rPr sz="3200" b="1" spc="-85" dirty="0">
                <a:solidFill>
                  <a:srgbClr val="FF0000"/>
                </a:solidFill>
                <a:latin typeface="Verdana"/>
                <a:cs typeface="Verdana"/>
              </a:rPr>
              <a:t> </a:t>
            </a:r>
            <a:r>
              <a:rPr sz="3200" b="1" dirty="0">
                <a:solidFill>
                  <a:srgbClr val="FF0000"/>
                </a:solidFill>
                <a:latin typeface="Verdana"/>
                <a:cs typeface="Verdana"/>
              </a:rPr>
              <a:t>mục</a:t>
            </a:r>
            <a:endParaRPr sz="3200">
              <a:latin typeface="Verdana"/>
              <a:cs typeface="Verdana"/>
            </a:endParaRPr>
          </a:p>
        </p:txBody>
      </p:sp>
      <p:sp>
        <p:nvSpPr>
          <p:cNvPr id="16" name="object 16"/>
          <p:cNvSpPr txBox="1"/>
          <p:nvPr/>
        </p:nvSpPr>
        <p:spPr>
          <a:xfrm>
            <a:off x="504545" y="2041016"/>
            <a:ext cx="762000" cy="429895"/>
          </a:xfrm>
          <a:prstGeom prst="rect">
            <a:avLst/>
          </a:prstGeom>
        </p:spPr>
        <p:txBody>
          <a:bodyPr vert="horz" wrap="square" lIns="0" tIns="0" rIns="0" bIns="0" rtlCol="0">
            <a:spAutoFit/>
          </a:bodyPr>
          <a:lstStyle/>
          <a:p>
            <a:pPr marL="12700">
              <a:lnSpc>
                <a:spcPct val="100000"/>
              </a:lnSpc>
            </a:pPr>
            <a:r>
              <a:rPr sz="2800" b="1" spc="-10" dirty="0">
                <a:latin typeface="Verdana"/>
                <a:cs typeface="Verdana"/>
              </a:rPr>
              <a:t>STT</a:t>
            </a:r>
            <a:endParaRPr sz="2800">
              <a:latin typeface="Verdana"/>
              <a:cs typeface="Verdana"/>
            </a:endParaRPr>
          </a:p>
        </p:txBody>
      </p:sp>
      <p:sp>
        <p:nvSpPr>
          <p:cNvPr id="17" name="object 17"/>
          <p:cNvSpPr txBox="1"/>
          <p:nvPr/>
        </p:nvSpPr>
        <p:spPr>
          <a:xfrm>
            <a:off x="2381504" y="2041016"/>
            <a:ext cx="3106420" cy="429895"/>
          </a:xfrm>
          <a:prstGeom prst="rect">
            <a:avLst/>
          </a:prstGeom>
        </p:spPr>
        <p:txBody>
          <a:bodyPr vert="horz" wrap="square" lIns="0" tIns="0" rIns="0" bIns="0" rtlCol="0">
            <a:spAutoFit/>
          </a:bodyPr>
          <a:lstStyle/>
          <a:p>
            <a:pPr marL="12700">
              <a:lnSpc>
                <a:spcPct val="100000"/>
              </a:lnSpc>
            </a:pPr>
            <a:r>
              <a:rPr sz="2800" b="1" spc="-5" dirty="0">
                <a:latin typeface="Verdana"/>
                <a:cs typeface="Verdana"/>
              </a:rPr>
              <a:t>Mô tả hàng</a:t>
            </a:r>
            <a:r>
              <a:rPr sz="2800" b="1" spc="15" dirty="0">
                <a:latin typeface="Verdana"/>
                <a:cs typeface="Verdana"/>
              </a:rPr>
              <a:t> </a:t>
            </a:r>
            <a:r>
              <a:rPr sz="2800" b="1" spc="-5" dirty="0">
                <a:latin typeface="Verdana"/>
                <a:cs typeface="Verdana"/>
              </a:rPr>
              <a:t>hóa</a:t>
            </a:r>
            <a:endParaRPr sz="2800">
              <a:latin typeface="Verdana"/>
              <a:cs typeface="Verdana"/>
            </a:endParaRPr>
          </a:p>
        </p:txBody>
      </p:sp>
      <p:sp>
        <p:nvSpPr>
          <p:cNvPr id="18" name="object 18"/>
          <p:cNvSpPr txBox="1"/>
          <p:nvPr/>
        </p:nvSpPr>
        <p:spPr>
          <a:xfrm>
            <a:off x="6695947" y="2041016"/>
            <a:ext cx="1849120" cy="429895"/>
          </a:xfrm>
          <a:prstGeom prst="rect">
            <a:avLst/>
          </a:prstGeom>
        </p:spPr>
        <p:txBody>
          <a:bodyPr vert="horz" wrap="square" lIns="0" tIns="0" rIns="0" bIns="0" rtlCol="0">
            <a:spAutoFit/>
          </a:bodyPr>
          <a:lstStyle/>
          <a:p>
            <a:pPr marL="12700">
              <a:lnSpc>
                <a:spcPct val="100000"/>
              </a:lnSpc>
            </a:pPr>
            <a:r>
              <a:rPr sz="2800" b="1" spc="-5" dirty="0">
                <a:latin typeface="Verdana"/>
                <a:cs typeface="Verdana"/>
              </a:rPr>
              <a:t>Mã số</a:t>
            </a:r>
            <a:r>
              <a:rPr sz="2800" b="1" spc="-65" dirty="0">
                <a:latin typeface="Verdana"/>
                <a:cs typeface="Verdana"/>
              </a:rPr>
              <a:t> </a:t>
            </a:r>
            <a:r>
              <a:rPr sz="2800" b="1" spc="-5" dirty="0">
                <a:latin typeface="Verdana"/>
                <a:cs typeface="Verdana"/>
              </a:rPr>
              <a:t>HS</a:t>
            </a:r>
            <a:endParaRPr sz="2800">
              <a:latin typeface="Verdana"/>
              <a:cs typeface="Verdana"/>
            </a:endParaRPr>
          </a:p>
        </p:txBody>
      </p:sp>
      <p:sp>
        <p:nvSpPr>
          <p:cNvPr id="19" name="object 19"/>
          <p:cNvSpPr txBox="1"/>
          <p:nvPr/>
        </p:nvSpPr>
        <p:spPr>
          <a:xfrm>
            <a:off x="760577" y="2560446"/>
            <a:ext cx="1545590" cy="429895"/>
          </a:xfrm>
          <a:prstGeom prst="rect">
            <a:avLst/>
          </a:prstGeom>
        </p:spPr>
        <p:txBody>
          <a:bodyPr vert="horz" wrap="square" lIns="0" tIns="0" rIns="0" bIns="0" rtlCol="0">
            <a:spAutoFit/>
          </a:bodyPr>
          <a:lstStyle/>
          <a:p>
            <a:pPr marL="12700">
              <a:lnSpc>
                <a:spcPct val="100000"/>
              </a:lnSpc>
              <a:tabLst>
                <a:tab pos="698500" algn="l"/>
              </a:tabLst>
            </a:pPr>
            <a:r>
              <a:rPr sz="2800" spc="-5" dirty="0">
                <a:latin typeface="Verdana"/>
                <a:cs typeface="Verdana"/>
              </a:rPr>
              <a:t>1	</a:t>
            </a:r>
            <a:r>
              <a:rPr sz="2800" spc="-10" dirty="0">
                <a:latin typeface="Verdana"/>
                <a:cs typeface="Verdana"/>
              </a:rPr>
              <a:t>Muối</a:t>
            </a:r>
            <a:endParaRPr sz="2800">
              <a:latin typeface="Verdana"/>
              <a:cs typeface="Verdana"/>
            </a:endParaRPr>
          </a:p>
        </p:txBody>
      </p:sp>
      <p:sp>
        <p:nvSpPr>
          <p:cNvPr id="20" name="object 20"/>
          <p:cNvSpPr txBox="1"/>
          <p:nvPr/>
        </p:nvSpPr>
        <p:spPr>
          <a:xfrm>
            <a:off x="7156450" y="2560446"/>
            <a:ext cx="927735" cy="429895"/>
          </a:xfrm>
          <a:prstGeom prst="rect">
            <a:avLst/>
          </a:prstGeom>
        </p:spPr>
        <p:txBody>
          <a:bodyPr vert="horz" wrap="square" lIns="0" tIns="0" rIns="0" bIns="0" rtlCol="0">
            <a:spAutoFit/>
          </a:bodyPr>
          <a:lstStyle/>
          <a:p>
            <a:pPr marL="12700">
              <a:lnSpc>
                <a:spcPct val="100000"/>
              </a:lnSpc>
            </a:pPr>
            <a:r>
              <a:rPr sz="2800" spc="-10" dirty="0">
                <a:latin typeface="Verdana"/>
                <a:cs typeface="Verdana"/>
              </a:rPr>
              <a:t>2501</a:t>
            </a:r>
            <a:endParaRPr sz="2800">
              <a:latin typeface="Verdana"/>
              <a:cs typeface="Verdana"/>
            </a:endParaRPr>
          </a:p>
        </p:txBody>
      </p:sp>
      <p:sp>
        <p:nvSpPr>
          <p:cNvPr id="21" name="object 21"/>
          <p:cNvSpPr txBox="1"/>
          <p:nvPr/>
        </p:nvSpPr>
        <p:spPr>
          <a:xfrm>
            <a:off x="760577" y="3079496"/>
            <a:ext cx="4420870" cy="429895"/>
          </a:xfrm>
          <a:prstGeom prst="rect">
            <a:avLst/>
          </a:prstGeom>
        </p:spPr>
        <p:txBody>
          <a:bodyPr vert="horz" wrap="square" lIns="0" tIns="0" rIns="0" bIns="0" rtlCol="0">
            <a:spAutoFit/>
          </a:bodyPr>
          <a:lstStyle/>
          <a:p>
            <a:pPr marL="12700">
              <a:lnSpc>
                <a:spcPct val="100000"/>
              </a:lnSpc>
              <a:tabLst>
                <a:tab pos="698500" algn="l"/>
              </a:tabLst>
            </a:pPr>
            <a:r>
              <a:rPr sz="2800" spc="-5" dirty="0">
                <a:latin typeface="Verdana"/>
                <a:cs typeface="Verdana"/>
              </a:rPr>
              <a:t>2	Thuốc </a:t>
            </a:r>
            <a:r>
              <a:rPr sz="2800" spc="-10" dirty="0">
                <a:latin typeface="Verdana"/>
                <a:cs typeface="Verdana"/>
              </a:rPr>
              <a:t>lá </a:t>
            </a:r>
            <a:r>
              <a:rPr sz="2800" spc="-5" dirty="0">
                <a:latin typeface="Verdana"/>
                <a:cs typeface="Verdana"/>
              </a:rPr>
              <a:t>nguyên</a:t>
            </a:r>
            <a:r>
              <a:rPr sz="2800" spc="20" dirty="0">
                <a:latin typeface="Verdana"/>
                <a:cs typeface="Verdana"/>
              </a:rPr>
              <a:t> </a:t>
            </a:r>
            <a:r>
              <a:rPr sz="2800" spc="-10" dirty="0">
                <a:latin typeface="Verdana"/>
                <a:cs typeface="Verdana"/>
              </a:rPr>
              <a:t>liệu</a:t>
            </a:r>
            <a:endParaRPr sz="2800">
              <a:latin typeface="Verdana"/>
              <a:cs typeface="Verdana"/>
            </a:endParaRPr>
          </a:p>
        </p:txBody>
      </p:sp>
      <p:sp>
        <p:nvSpPr>
          <p:cNvPr id="22" name="object 22"/>
          <p:cNvSpPr txBox="1"/>
          <p:nvPr/>
        </p:nvSpPr>
        <p:spPr>
          <a:xfrm>
            <a:off x="7156450" y="3079496"/>
            <a:ext cx="927735" cy="429895"/>
          </a:xfrm>
          <a:prstGeom prst="rect">
            <a:avLst/>
          </a:prstGeom>
        </p:spPr>
        <p:txBody>
          <a:bodyPr vert="horz" wrap="square" lIns="0" tIns="0" rIns="0" bIns="0" rtlCol="0">
            <a:spAutoFit/>
          </a:bodyPr>
          <a:lstStyle/>
          <a:p>
            <a:pPr marL="12700">
              <a:lnSpc>
                <a:spcPct val="100000"/>
              </a:lnSpc>
            </a:pPr>
            <a:r>
              <a:rPr sz="2800" spc="-10" dirty="0">
                <a:latin typeface="Verdana"/>
                <a:cs typeface="Verdana"/>
              </a:rPr>
              <a:t>2401</a:t>
            </a:r>
            <a:endParaRPr sz="2800">
              <a:latin typeface="Verdana"/>
              <a:cs typeface="Verdana"/>
            </a:endParaRPr>
          </a:p>
        </p:txBody>
      </p:sp>
      <p:sp>
        <p:nvSpPr>
          <p:cNvPr id="23" name="object 23"/>
          <p:cNvSpPr txBox="1"/>
          <p:nvPr/>
        </p:nvSpPr>
        <p:spPr>
          <a:xfrm>
            <a:off x="6881876" y="3598926"/>
            <a:ext cx="1477645" cy="429895"/>
          </a:xfrm>
          <a:prstGeom prst="rect">
            <a:avLst/>
          </a:prstGeom>
        </p:spPr>
        <p:txBody>
          <a:bodyPr vert="horz" wrap="square" lIns="0" tIns="0" rIns="0" bIns="0" rtlCol="0">
            <a:spAutoFit/>
          </a:bodyPr>
          <a:lstStyle/>
          <a:p>
            <a:pPr marL="12700">
              <a:lnSpc>
                <a:spcPct val="100000"/>
              </a:lnSpc>
            </a:pPr>
            <a:r>
              <a:rPr sz="2800" spc="-5" dirty="0">
                <a:latin typeface="Verdana"/>
                <a:cs typeface="Verdana"/>
              </a:rPr>
              <a:t>0407(*)</a:t>
            </a:r>
            <a:endParaRPr sz="2800">
              <a:latin typeface="Verdana"/>
              <a:cs typeface="Verdana"/>
            </a:endParaRPr>
          </a:p>
        </p:txBody>
      </p:sp>
      <p:sp>
        <p:nvSpPr>
          <p:cNvPr id="24" name="object 24"/>
          <p:cNvSpPr txBox="1"/>
          <p:nvPr/>
        </p:nvSpPr>
        <p:spPr>
          <a:xfrm>
            <a:off x="5274055" y="4118229"/>
            <a:ext cx="1145540" cy="429895"/>
          </a:xfrm>
          <a:prstGeom prst="rect">
            <a:avLst/>
          </a:prstGeom>
        </p:spPr>
        <p:txBody>
          <a:bodyPr vert="horz" wrap="square" lIns="0" tIns="0" rIns="0" bIns="0" rtlCol="0">
            <a:spAutoFit/>
          </a:bodyPr>
          <a:lstStyle/>
          <a:p>
            <a:pPr marL="12700">
              <a:lnSpc>
                <a:spcPct val="100000"/>
              </a:lnSpc>
            </a:pPr>
            <a:r>
              <a:rPr sz="2800" spc="-5" dirty="0">
                <a:latin typeface="Verdana"/>
                <a:cs typeface="Verdana"/>
              </a:rPr>
              <a:t>đ</a:t>
            </a:r>
            <a:r>
              <a:rPr sz="2800" spc="0" dirty="0">
                <a:latin typeface="Verdana"/>
                <a:cs typeface="Verdana"/>
              </a:rPr>
              <a:t>ư</a:t>
            </a:r>
            <a:r>
              <a:rPr sz="2800" spc="-5" dirty="0">
                <a:latin typeface="Verdana"/>
                <a:cs typeface="Verdana"/>
              </a:rPr>
              <a:t>ờ</a:t>
            </a:r>
            <a:r>
              <a:rPr sz="2800" spc="0" dirty="0">
                <a:latin typeface="Verdana"/>
                <a:cs typeface="Verdana"/>
              </a:rPr>
              <a:t>n</a:t>
            </a:r>
            <a:r>
              <a:rPr sz="2800" spc="-5" dirty="0">
                <a:latin typeface="Verdana"/>
                <a:cs typeface="Verdana"/>
              </a:rPr>
              <a:t>g</a:t>
            </a:r>
            <a:endParaRPr sz="2800">
              <a:latin typeface="Verdana"/>
              <a:cs typeface="Verdana"/>
            </a:endParaRPr>
          </a:p>
        </p:txBody>
      </p:sp>
      <p:sp>
        <p:nvSpPr>
          <p:cNvPr id="25" name="object 25"/>
          <p:cNvSpPr txBox="1"/>
          <p:nvPr/>
        </p:nvSpPr>
        <p:spPr>
          <a:xfrm>
            <a:off x="760577" y="3598926"/>
            <a:ext cx="4250690" cy="1437005"/>
          </a:xfrm>
          <a:prstGeom prst="rect">
            <a:avLst/>
          </a:prstGeom>
        </p:spPr>
        <p:txBody>
          <a:bodyPr vert="horz" wrap="square" lIns="0" tIns="0" rIns="0" bIns="0" rtlCol="0">
            <a:spAutoFit/>
          </a:bodyPr>
          <a:lstStyle/>
          <a:p>
            <a:pPr marL="698500" indent="-685800">
              <a:lnSpc>
                <a:spcPct val="100000"/>
              </a:lnSpc>
              <a:buAutoNum type="arabicPlain" startAt="3"/>
              <a:tabLst>
                <a:tab pos="698500" algn="l"/>
                <a:tab pos="699135" algn="l"/>
              </a:tabLst>
            </a:pPr>
            <a:r>
              <a:rPr sz="2800" spc="-60" dirty="0">
                <a:latin typeface="Verdana"/>
                <a:cs typeface="Verdana"/>
              </a:rPr>
              <a:t>Trứng </a:t>
            </a:r>
            <a:r>
              <a:rPr sz="2800" spc="-10" dirty="0">
                <a:latin typeface="Verdana"/>
                <a:cs typeface="Verdana"/>
              </a:rPr>
              <a:t>gia</a:t>
            </a:r>
            <a:r>
              <a:rPr sz="2800" spc="30" dirty="0">
                <a:latin typeface="Verdana"/>
                <a:cs typeface="Verdana"/>
              </a:rPr>
              <a:t> </a:t>
            </a:r>
            <a:r>
              <a:rPr sz="2800" spc="-5" dirty="0">
                <a:latin typeface="Verdana"/>
                <a:cs typeface="Verdana"/>
              </a:rPr>
              <a:t>cầm</a:t>
            </a:r>
            <a:endParaRPr sz="2800">
              <a:latin typeface="Verdana"/>
              <a:cs typeface="Verdana"/>
            </a:endParaRPr>
          </a:p>
          <a:p>
            <a:pPr marL="698500" marR="5080" indent="-685800">
              <a:lnSpc>
                <a:spcPct val="114300"/>
              </a:lnSpc>
              <a:spcBef>
                <a:spcPts val="245"/>
              </a:spcBef>
              <a:buAutoNum type="arabicPlain" startAt="3"/>
              <a:tabLst>
                <a:tab pos="698500" algn="l"/>
                <a:tab pos="699135" algn="l"/>
                <a:tab pos="2161540" algn="l"/>
                <a:tab pos="3137535" algn="l"/>
              </a:tabLst>
            </a:pPr>
            <a:r>
              <a:rPr sz="2800" spc="-5" dirty="0">
                <a:latin typeface="Verdana"/>
                <a:cs typeface="Verdana"/>
              </a:rPr>
              <a:t>Đư</a:t>
            </a:r>
            <a:r>
              <a:rPr sz="2800" spc="0" dirty="0">
                <a:latin typeface="Verdana"/>
                <a:cs typeface="Verdana"/>
              </a:rPr>
              <a:t>ờ</a:t>
            </a:r>
            <a:r>
              <a:rPr sz="2800" spc="-5" dirty="0">
                <a:latin typeface="Verdana"/>
                <a:cs typeface="Verdana"/>
              </a:rPr>
              <a:t>ng</a:t>
            </a:r>
            <a:r>
              <a:rPr sz="2800" dirty="0">
                <a:latin typeface="Verdana"/>
                <a:cs typeface="Verdana"/>
              </a:rPr>
              <a:t>	</a:t>
            </a:r>
            <a:r>
              <a:rPr sz="2800" spc="-10" dirty="0">
                <a:latin typeface="Verdana"/>
                <a:cs typeface="Verdana"/>
              </a:rPr>
              <a:t>tin</a:t>
            </a:r>
            <a:r>
              <a:rPr sz="2800" spc="-5" dirty="0">
                <a:latin typeface="Verdana"/>
                <a:cs typeface="Verdana"/>
              </a:rPr>
              <a:t>h</a:t>
            </a:r>
            <a:r>
              <a:rPr sz="2800" dirty="0">
                <a:latin typeface="Verdana"/>
                <a:cs typeface="Verdana"/>
              </a:rPr>
              <a:t>	</a:t>
            </a:r>
            <a:r>
              <a:rPr sz="2800" spc="-5" dirty="0">
                <a:latin typeface="Verdana"/>
                <a:cs typeface="Verdana"/>
              </a:rPr>
              <a:t>l</a:t>
            </a:r>
            <a:r>
              <a:rPr sz="2800" dirty="0">
                <a:latin typeface="Verdana"/>
                <a:cs typeface="Verdana"/>
              </a:rPr>
              <a:t>u</a:t>
            </a:r>
            <a:r>
              <a:rPr sz="2800" spc="0" dirty="0">
                <a:latin typeface="Verdana"/>
                <a:cs typeface="Verdana"/>
              </a:rPr>
              <a:t>y</a:t>
            </a:r>
            <a:r>
              <a:rPr sz="2800" spc="-5" dirty="0">
                <a:latin typeface="Verdana"/>
                <a:cs typeface="Verdana"/>
              </a:rPr>
              <a:t>ện,  </a:t>
            </a:r>
            <a:r>
              <a:rPr sz="2800" spc="-10" dirty="0">
                <a:latin typeface="Verdana"/>
                <a:cs typeface="Verdana"/>
              </a:rPr>
              <a:t>thô</a:t>
            </a:r>
            <a:endParaRPr sz="2800">
              <a:latin typeface="Verdana"/>
              <a:cs typeface="Verdana"/>
            </a:endParaRPr>
          </a:p>
        </p:txBody>
      </p:sp>
      <p:sp>
        <p:nvSpPr>
          <p:cNvPr id="26" name="object 26"/>
          <p:cNvSpPr txBox="1"/>
          <p:nvPr/>
        </p:nvSpPr>
        <p:spPr>
          <a:xfrm>
            <a:off x="7156450" y="4118229"/>
            <a:ext cx="927735" cy="429895"/>
          </a:xfrm>
          <a:prstGeom prst="rect">
            <a:avLst/>
          </a:prstGeom>
        </p:spPr>
        <p:txBody>
          <a:bodyPr vert="horz" wrap="square" lIns="0" tIns="0" rIns="0" bIns="0" rtlCol="0">
            <a:spAutoFit/>
          </a:bodyPr>
          <a:lstStyle/>
          <a:p>
            <a:pPr marL="12700">
              <a:lnSpc>
                <a:spcPct val="100000"/>
              </a:lnSpc>
            </a:pPr>
            <a:r>
              <a:rPr sz="2800" spc="-10" dirty="0">
                <a:latin typeface="Verdana"/>
                <a:cs typeface="Verdana"/>
              </a:rPr>
              <a:t>1701</a:t>
            </a:r>
            <a:endParaRPr sz="2800">
              <a:latin typeface="Verdana"/>
              <a:cs typeface="Verdana"/>
            </a:endParaRPr>
          </a:p>
        </p:txBody>
      </p:sp>
      <p:sp>
        <p:nvSpPr>
          <p:cNvPr id="27" name="object 27"/>
          <p:cNvSpPr/>
          <p:nvPr/>
        </p:nvSpPr>
        <p:spPr>
          <a:xfrm>
            <a:off x="619260" y="1066800"/>
            <a:ext cx="587375" cy="587375"/>
          </a:xfrm>
          <a:custGeom>
            <a:avLst/>
            <a:gdLst/>
            <a:ahLst/>
            <a:cxnLst/>
            <a:rect l="l" t="t" r="r" b="b"/>
            <a:pathLst>
              <a:path w="587375" h="587375">
                <a:moveTo>
                  <a:pt x="317580" y="0"/>
                </a:moveTo>
                <a:lnTo>
                  <a:pt x="262163" y="2864"/>
                </a:lnTo>
                <a:lnTo>
                  <a:pt x="211598" y="11452"/>
                </a:lnTo>
                <a:lnTo>
                  <a:pt x="165885" y="25758"/>
                </a:lnTo>
                <a:lnTo>
                  <a:pt x="125025" y="45776"/>
                </a:lnTo>
                <a:lnTo>
                  <a:pt x="89018" y="71500"/>
                </a:lnTo>
                <a:lnTo>
                  <a:pt x="58591" y="103368"/>
                </a:lnTo>
                <a:lnTo>
                  <a:pt x="34473" y="141826"/>
                </a:lnTo>
                <a:lnTo>
                  <a:pt x="16663" y="186879"/>
                </a:lnTo>
                <a:lnTo>
                  <a:pt x="5161" y="238535"/>
                </a:lnTo>
                <a:lnTo>
                  <a:pt x="0" y="296417"/>
                </a:lnTo>
                <a:lnTo>
                  <a:pt x="54" y="302513"/>
                </a:lnTo>
                <a:lnTo>
                  <a:pt x="742" y="346710"/>
                </a:lnTo>
                <a:lnTo>
                  <a:pt x="6541" y="391477"/>
                </a:lnTo>
                <a:lnTo>
                  <a:pt x="17364" y="431101"/>
                </a:lnTo>
                <a:lnTo>
                  <a:pt x="53283" y="495248"/>
                </a:lnTo>
                <a:lnTo>
                  <a:pt x="103652" y="541627"/>
                </a:lnTo>
                <a:lnTo>
                  <a:pt x="168672" y="571033"/>
                </a:lnTo>
                <a:lnTo>
                  <a:pt x="208827" y="580120"/>
                </a:lnTo>
                <a:lnTo>
                  <a:pt x="254416" y="585563"/>
                </a:lnTo>
                <a:lnTo>
                  <a:pt x="305439" y="587375"/>
                </a:lnTo>
                <a:lnTo>
                  <a:pt x="348305" y="585876"/>
                </a:lnTo>
                <a:lnTo>
                  <a:pt x="387520" y="581390"/>
                </a:lnTo>
                <a:lnTo>
                  <a:pt x="454981" y="563499"/>
                </a:lnTo>
                <a:lnTo>
                  <a:pt x="508837" y="534050"/>
                </a:lnTo>
                <a:lnTo>
                  <a:pt x="550130" y="493267"/>
                </a:lnTo>
                <a:lnTo>
                  <a:pt x="552922" y="488950"/>
                </a:lnTo>
                <a:lnTo>
                  <a:pt x="303318" y="488950"/>
                </a:lnTo>
                <a:lnTo>
                  <a:pt x="282946" y="487308"/>
                </a:lnTo>
                <a:lnTo>
                  <a:pt x="232376" y="462788"/>
                </a:lnTo>
                <a:lnTo>
                  <a:pt x="206569" y="412335"/>
                </a:lnTo>
                <a:lnTo>
                  <a:pt x="205464" y="390525"/>
                </a:lnTo>
                <a:lnTo>
                  <a:pt x="207929" y="369165"/>
                </a:lnTo>
                <a:lnTo>
                  <a:pt x="235868" y="320801"/>
                </a:lnTo>
                <a:lnTo>
                  <a:pt x="286315" y="297941"/>
                </a:lnTo>
                <a:lnTo>
                  <a:pt x="306290" y="296417"/>
                </a:lnTo>
                <a:lnTo>
                  <a:pt x="562077" y="296417"/>
                </a:lnTo>
                <a:lnTo>
                  <a:pt x="553363" y="281939"/>
                </a:lnTo>
                <a:lnTo>
                  <a:pt x="527207" y="254888"/>
                </a:lnTo>
                <a:lnTo>
                  <a:pt x="203115" y="254888"/>
                </a:lnTo>
                <a:lnTo>
                  <a:pt x="209779" y="213145"/>
                </a:lnTo>
                <a:lnTo>
                  <a:pt x="226171" y="153519"/>
                </a:lnTo>
                <a:lnTo>
                  <a:pt x="251234" y="118653"/>
                </a:lnTo>
                <a:lnTo>
                  <a:pt x="289491" y="99310"/>
                </a:lnTo>
                <a:lnTo>
                  <a:pt x="312411" y="96900"/>
                </a:lnTo>
                <a:lnTo>
                  <a:pt x="561266" y="96900"/>
                </a:lnTo>
                <a:lnTo>
                  <a:pt x="560620" y="95710"/>
                </a:lnTo>
                <a:lnTo>
                  <a:pt x="532921" y="61595"/>
                </a:lnTo>
                <a:lnTo>
                  <a:pt x="496863" y="35004"/>
                </a:lnTo>
                <a:lnTo>
                  <a:pt x="452136" y="15748"/>
                </a:lnTo>
                <a:lnTo>
                  <a:pt x="393959" y="3921"/>
                </a:lnTo>
                <a:lnTo>
                  <a:pt x="358044" y="978"/>
                </a:lnTo>
                <a:lnTo>
                  <a:pt x="317580" y="0"/>
                </a:lnTo>
                <a:close/>
              </a:path>
              <a:path w="587375" h="587375">
                <a:moveTo>
                  <a:pt x="562077" y="296417"/>
                </a:moveTo>
                <a:lnTo>
                  <a:pt x="306290" y="296417"/>
                </a:lnTo>
                <a:lnTo>
                  <a:pt x="325683" y="297989"/>
                </a:lnTo>
                <a:lnTo>
                  <a:pt x="343324" y="302704"/>
                </a:lnTo>
                <a:lnTo>
                  <a:pt x="384860" y="335585"/>
                </a:lnTo>
                <a:lnTo>
                  <a:pt x="397324" y="372248"/>
                </a:lnTo>
                <a:lnTo>
                  <a:pt x="398288" y="394842"/>
                </a:lnTo>
                <a:lnTo>
                  <a:pt x="395907" y="416821"/>
                </a:lnTo>
                <a:lnTo>
                  <a:pt x="369561" y="465327"/>
                </a:lnTo>
                <a:lnTo>
                  <a:pt x="322117" y="487473"/>
                </a:lnTo>
                <a:lnTo>
                  <a:pt x="303318" y="488950"/>
                </a:lnTo>
                <a:lnTo>
                  <a:pt x="552922" y="488950"/>
                </a:lnTo>
                <a:lnTo>
                  <a:pt x="565557" y="469409"/>
                </a:lnTo>
                <a:lnTo>
                  <a:pt x="576846" y="444325"/>
                </a:lnTo>
                <a:lnTo>
                  <a:pt x="583993" y="418026"/>
                </a:lnTo>
                <a:lnTo>
                  <a:pt x="586998" y="390525"/>
                </a:lnTo>
                <a:lnTo>
                  <a:pt x="584181" y="350710"/>
                </a:lnTo>
                <a:lnTo>
                  <a:pt x="572969" y="314515"/>
                </a:lnTo>
                <a:lnTo>
                  <a:pt x="562077" y="296417"/>
                </a:lnTo>
                <a:close/>
              </a:path>
              <a:path w="587375" h="587375">
                <a:moveTo>
                  <a:pt x="365218" y="198754"/>
                </a:moveTo>
                <a:lnTo>
                  <a:pt x="318691" y="202183"/>
                </a:lnTo>
                <a:lnTo>
                  <a:pt x="277803" y="212471"/>
                </a:lnTo>
                <a:lnTo>
                  <a:pt x="240092" y="230012"/>
                </a:lnTo>
                <a:lnTo>
                  <a:pt x="203115" y="254888"/>
                </a:lnTo>
                <a:lnTo>
                  <a:pt x="527207" y="254888"/>
                </a:lnTo>
                <a:lnTo>
                  <a:pt x="491203" y="229240"/>
                </a:lnTo>
                <a:lnTo>
                  <a:pt x="453125" y="212296"/>
                </a:lnTo>
                <a:lnTo>
                  <a:pt x="411131" y="202138"/>
                </a:lnTo>
                <a:lnTo>
                  <a:pt x="365218" y="198754"/>
                </a:lnTo>
                <a:close/>
              </a:path>
              <a:path w="587375" h="587375">
                <a:moveTo>
                  <a:pt x="561266" y="96900"/>
                </a:moveTo>
                <a:lnTo>
                  <a:pt x="312411" y="96900"/>
                </a:lnTo>
                <a:lnTo>
                  <a:pt x="325281" y="97736"/>
                </a:lnTo>
                <a:lnTo>
                  <a:pt x="337030" y="100250"/>
                </a:lnTo>
                <a:lnTo>
                  <a:pt x="372233" y="128857"/>
                </a:lnTo>
                <a:lnTo>
                  <a:pt x="381740" y="156972"/>
                </a:lnTo>
                <a:lnTo>
                  <a:pt x="580241" y="137540"/>
                </a:lnTo>
                <a:lnTo>
                  <a:pt x="571440" y="115655"/>
                </a:lnTo>
                <a:lnTo>
                  <a:pt x="561266" y="96900"/>
                </a:lnTo>
                <a:close/>
              </a:path>
            </a:pathLst>
          </a:custGeom>
          <a:solidFill>
            <a:srgbClr val="66FF99"/>
          </a:solidFill>
        </p:spPr>
        <p:txBody>
          <a:bodyPr wrap="square" lIns="0" tIns="0" rIns="0" bIns="0" rtlCol="0"/>
          <a:lstStyle/>
          <a:p>
            <a:endParaRPr/>
          </a:p>
        </p:txBody>
      </p:sp>
      <p:sp>
        <p:nvSpPr>
          <p:cNvPr id="28" name="object 28"/>
          <p:cNvSpPr/>
          <p:nvPr/>
        </p:nvSpPr>
        <p:spPr>
          <a:xfrm>
            <a:off x="824725" y="1363217"/>
            <a:ext cx="193040" cy="193040"/>
          </a:xfrm>
          <a:custGeom>
            <a:avLst/>
            <a:gdLst/>
            <a:ahLst/>
            <a:cxnLst/>
            <a:rect l="l" t="t" r="r" b="b"/>
            <a:pathLst>
              <a:path w="193040" h="193040">
                <a:moveTo>
                  <a:pt x="100825" y="0"/>
                </a:moveTo>
                <a:lnTo>
                  <a:pt x="62457" y="6096"/>
                </a:lnTo>
                <a:lnTo>
                  <a:pt x="17666" y="37885"/>
                </a:lnTo>
                <a:lnTo>
                  <a:pt x="0" y="94107"/>
                </a:lnTo>
                <a:lnTo>
                  <a:pt x="1104" y="115917"/>
                </a:lnTo>
                <a:lnTo>
                  <a:pt x="14562" y="152060"/>
                </a:lnTo>
                <a:lnTo>
                  <a:pt x="58867" y="185975"/>
                </a:lnTo>
                <a:lnTo>
                  <a:pt x="97853" y="192532"/>
                </a:lnTo>
                <a:lnTo>
                  <a:pt x="116653" y="191055"/>
                </a:lnTo>
                <a:lnTo>
                  <a:pt x="164096" y="168910"/>
                </a:lnTo>
                <a:lnTo>
                  <a:pt x="190442" y="120403"/>
                </a:lnTo>
                <a:lnTo>
                  <a:pt x="192824" y="98425"/>
                </a:lnTo>
                <a:lnTo>
                  <a:pt x="191859" y="75830"/>
                </a:lnTo>
                <a:lnTo>
                  <a:pt x="179395" y="39167"/>
                </a:lnTo>
                <a:lnTo>
                  <a:pt x="137860" y="6286"/>
                </a:lnTo>
                <a:lnTo>
                  <a:pt x="100825" y="0"/>
                </a:lnTo>
                <a:close/>
              </a:path>
            </a:pathLst>
          </a:custGeom>
          <a:ln w="38100">
            <a:solidFill>
              <a:srgbClr val="000000"/>
            </a:solidFill>
          </a:ln>
        </p:spPr>
        <p:txBody>
          <a:bodyPr wrap="square" lIns="0" tIns="0" rIns="0" bIns="0" rtlCol="0"/>
          <a:lstStyle/>
          <a:p>
            <a:endParaRPr/>
          </a:p>
        </p:txBody>
      </p:sp>
      <p:sp>
        <p:nvSpPr>
          <p:cNvPr id="29" name="object 29"/>
          <p:cNvSpPr/>
          <p:nvPr/>
        </p:nvSpPr>
        <p:spPr>
          <a:xfrm>
            <a:off x="619226" y="1066800"/>
            <a:ext cx="587375" cy="587375"/>
          </a:xfrm>
          <a:custGeom>
            <a:avLst/>
            <a:gdLst/>
            <a:ahLst/>
            <a:cxnLst/>
            <a:rect l="l" t="t" r="r" b="b"/>
            <a:pathLst>
              <a:path w="587375" h="587375">
                <a:moveTo>
                  <a:pt x="317614" y="0"/>
                </a:moveTo>
                <a:lnTo>
                  <a:pt x="358078" y="978"/>
                </a:lnTo>
                <a:lnTo>
                  <a:pt x="425358" y="8840"/>
                </a:lnTo>
                <a:lnTo>
                  <a:pt x="475616" y="24465"/>
                </a:lnTo>
                <a:lnTo>
                  <a:pt x="516010" y="47376"/>
                </a:lnTo>
                <a:lnTo>
                  <a:pt x="547814" y="77694"/>
                </a:lnTo>
                <a:lnTo>
                  <a:pt x="571474" y="115655"/>
                </a:lnTo>
                <a:lnTo>
                  <a:pt x="580275" y="137540"/>
                </a:lnTo>
                <a:lnTo>
                  <a:pt x="530650" y="142398"/>
                </a:lnTo>
                <a:lnTo>
                  <a:pt x="481025" y="147256"/>
                </a:lnTo>
                <a:lnTo>
                  <a:pt x="431399" y="152114"/>
                </a:lnTo>
                <a:lnTo>
                  <a:pt x="381774" y="156972"/>
                </a:lnTo>
                <a:lnTo>
                  <a:pt x="377716" y="141706"/>
                </a:lnTo>
                <a:lnTo>
                  <a:pt x="347689" y="104455"/>
                </a:lnTo>
                <a:lnTo>
                  <a:pt x="312445" y="96900"/>
                </a:lnTo>
                <a:lnTo>
                  <a:pt x="289525" y="99310"/>
                </a:lnTo>
                <a:lnTo>
                  <a:pt x="251268" y="118653"/>
                </a:lnTo>
                <a:lnTo>
                  <a:pt x="226205" y="153519"/>
                </a:lnTo>
                <a:lnTo>
                  <a:pt x="209813" y="213145"/>
                </a:lnTo>
                <a:lnTo>
                  <a:pt x="203149" y="254888"/>
                </a:lnTo>
                <a:lnTo>
                  <a:pt x="221546" y="241528"/>
                </a:lnTo>
                <a:lnTo>
                  <a:pt x="240126" y="230012"/>
                </a:lnTo>
                <a:lnTo>
                  <a:pt x="277837" y="212471"/>
                </a:lnTo>
                <a:lnTo>
                  <a:pt x="318725" y="202183"/>
                </a:lnTo>
                <a:lnTo>
                  <a:pt x="365252" y="198754"/>
                </a:lnTo>
                <a:lnTo>
                  <a:pt x="411165" y="202138"/>
                </a:lnTo>
                <a:lnTo>
                  <a:pt x="453159" y="212296"/>
                </a:lnTo>
                <a:lnTo>
                  <a:pt x="491237" y="229240"/>
                </a:lnTo>
                <a:lnTo>
                  <a:pt x="525399" y="252984"/>
                </a:lnTo>
                <a:lnTo>
                  <a:pt x="553397" y="281939"/>
                </a:lnTo>
                <a:lnTo>
                  <a:pt x="584215" y="350710"/>
                </a:lnTo>
                <a:lnTo>
                  <a:pt x="587032" y="390525"/>
                </a:lnTo>
                <a:lnTo>
                  <a:pt x="584027" y="418026"/>
                </a:lnTo>
                <a:lnTo>
                  <a:pt x="565591" y="469409"/>
                </a:lnTo>
                <a:lnTo>
                  <a:pt x="531087" y="515082"/>
                </a:lnTo>
                <a:lnTo>
                  <a:pt x="483514" y="550185"/>
                </a:lnTo>
                <a:lnTo>
                  <a:pt x="423114" y="573926"/>
                </a:lnTo>
                <a:lnTo>
                  <a:pt x="348339" y="585876"/>
                </a:lnTo>
                <a:lnTo>
                  <a:pt x="305473" y="587375"/>
                </a:lnTo>
                <a:lnTo>
                  <a:pt x="254450" y="585563"/>
                </a:lnTo>
                <a:lnTo>
                  <a:pt x="208861" y="580120"/>
                </a:lnTo>
                <a:lnTo>
                  <a:pt x="168706" y="571033"/>
                </a:lnTo>
                <a:lnTo>
                  <a:pt x="103685" y="541627"/>
                </a:lnTo>
                <a:lnTo>
                  <a:pt x="53317" y="495248"/>
                </a:lnTo>
                <a:lnTo>
                  <a:pt x="17398" y="431101"/>
                </a:lnTo>
                <a:lnTo>
                  <a:pt x="6575" y="391477"/>
                </a:lnTo>
                <a:lnTo>
                  <a:pt x="776" y="346710"/>
                </a:lnTo>
                <a:lnTo>
                  <a:pt x="0" y="296799"/>
                </a:lnTo>
                <a:lnTo>
                  <a:pt x="5195" y="238535"/>
                </a:lnTo>
                <a:lnTo>
                  <a:pt x="16697" y="186879"/>
                </a:lnTo>
                <a:lnTo>
                  <a:pt x="34507" y="141826"/>
                </a:lnTo>
                <a:lnTo>
                  <a:pt x="58625" y="103368"/>
                </a:lnTo>
                <a:lnTo>
                  <a:pt x="89052" y="71500"/>
                </a:lnTo>
                <a:lnTo>
                  <a:pt x="125059" y="45776"/>
                </a:lnTo>
                <a:lnTo>
                  <a:pt x="165919" y="25758"/>
                </a:lnTo>
                <a:lnTo>
                  <a:pt x="211632" y="11452"/>
                </a:lnTo>
                <a:lnTo>
                  <a:pt x="262197" y="2864"/>
                </a:lnTo>
                <a:lnTo>
                  <a:pt x="317614" y="0"/>
                </a:lnTo>
                <a:close/>
              </a:path>
            </a:pathLst>
          </a:custGeom>
          <a:ln w="38100">
            <a:solidFill>
              <a:srgbClr val="000000"/>
            </a:solidFill>
          </a:ln>
        </p:spPr>
        <p:txBody>
          <a:bodyPr wrap="square" lIns="0" tIns="0" rIns="0" bIns="0" rtlCol="0"/>
          <a:lstStyle/>
          <a:p>
            <a:endParaRPr/>
          </a:p>
        </p:txBody>
      </p:sp>
      <p:sp>
        <p:nvSpPr>
          <p:cNvPr id="30" name="object 30"/>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32" name="object 32"/>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9611CDEA-FFE8-4529-9310-4FD0B732796C}" type="datetime1">
              <a:rPr lang="en-US" spc="-5" smtClean="0"/>
              <a:pPr marL="12700">
                <a:lnSpc>
                  <a:spcPts val="1520"/>
                </a:lnSpc>
              </a:pPr>
              <a:t>1/12/2019</a:t>
            </a:fld>
            <a:endParaRPr spc="-5" dirty="0"/>
          </a:p>
        </p:txBody>
      </p:sp>
      <p:sp>
        <p:nvSpPr>
          <p:cNvPr id="33" name="object 33"/>
          <p:cNvSpPr txBox="1">
            <a:spLocks noGrp="1"/>
          </p:cNvSpPr>
          <p:nvPr>
            <p:ph type="sldNum" sz="quarter" idx="7"/>
          </p:nvPr>
        </p:nvSpPr>
        <p:spPr>
          <a:prstGeom prst="rect">
            <a:avLst/>
          </a:prstGeom>
        </p:spPr>
        <p:txBody>
          <a:bodyPr vert="horz" wrap="square" lIns="0" tIns="0" rIns="0" bIns="0" rtlCol="0">
            <a:spAutoFit/>
          </a:bodyPr>
          <a:lstStyle/>
          <a:p>
            <a:pPr marL="26670">
              <a:lnSpc>
                <a:spcPts val="1515"/>
              </a:lnSpc>
            </a:pPr>
            <a:fld id="{81D60167-4931-47E6-BA6A-407CBD079E47}" type="slidenum">
              <a:rPr sz="1400" dirty="0">
                <a:solidFill>
                  <a:srgbClr val="FFFFFF"/>
                </a:solidFill>
                <a:latin typeface="Franklin Gothic Book"/>
                <a:cs typeface="Franklin Gothic Book"/>
              </a:rPr>
              <a:pPr marL="26670">
                <a:lnSpc>
                  <a:spcPts val="1515"/>
                </a:lnSpc>
              </a:pPr>
              <a:t>117</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20421" rIns="0" bIns="0" rtlCol="0">
            <a:spAutoFit/>
          </a:bodyPr>
          <a:lstStyle/>
          <a:p>
            <a:pPr marL="617855">
              <a:lnSpc>
                <a:spcPct val="100000"/>
              </a:lnSpc>
            </a:pPr>
            <a:r>
              <a:rPr sz="4000" spc="-5" dirty="0">
                <a:solidFill>
                  <a:srgbClr val="000000"/>
                </a:solidFill>
              </a:rPr>
              <a:t>HẠN NGẠCH THUẾ</a:t>
            </a:r>
            <a:r>
              <a:rPr sz="4000" spc="-45" dirty="0">
                <a:solidFill>
                  <a:srgbClr val="000000"/>
                </a:solidFill>
              </a:rPr>
              <a:t> </a:t>
            </a:r>
            <a:r>
              <a:rPr sz="4000" spc="-5" dirty="0">
                <a:solidFill>
                  <a:srgbClr val="000000"/>
                </a:solidFill>
              </a:rPr>
              <a:t>QUAN</a:t>
            </a:r>
            <a:endParaRPr sz="4000"/>
          </a:p>
        </p:txBody>
      </p:sp>
      <p:sp>
        <p:nvSpPr>
          <p:cNvPr id="3" name="object 3"/>
          <p:cNvSpPr txBox="1"/>
          <p:nvPr/>
        </p:nvSpPr>
        <p:spPr>
          <a:xfrm>
            <a:off x="459740" y="1578609"/>
            <a:ext cx="8226425" cy="4045585"/>
          </a:xfrm>
          <a:prstGeom prst="rect">
            <a:avLst/>
          </a:prstGeom>
        </p:spPr>
        <p:txBody>
          <a:bodyPr vert="horz" wrap="square" lIns="0" tIns="0" rIns="0" bIns="0" rtlCol="0">
            <a:spAutoFit/>
          </a:bodyPr>
          <a:lstStyle/>
          <a:p>
            <a:pPr marL="12700">
              <a:lnSpc>
                <a:spcPct val="100000"/>
              </a:lnSpc>
            </a:pPr>
            <a:r>
              <a:rPr sz="2800" b="1" spc="-5" dirty="0">
                <a:solidFill>
                  <a:srgbClr val="FF0000"/>
                </a:solidFill>
                <a:latin typeface="Verdana"/>
                <a:cs typeface="Verdana"/>
              </a:rPr>
              <a:t>Lượng hạn ngạch thuế</a:t>
            </a:r>
            <a:r>
              <a:rPr sz="2800" b="1" spc="80" dirty="0">
                <a:solidFill>
                  <a:srgbClr val="FF0000"/>
                </a:solidFill>
                <a:latin typeface="Verdana"/>
                <a:cs typeface="Verdana"/>
              </a:rPr>
              <a:t> </a:t>
            </a:r>
            <a:r>
              <a:rPr sz="2800" b="1" spc="-10" dirty="0">
                <a:solidFill>
                  <a:srgbClr val="FF0000"/>
                </a:solidFill>
                <a:latin typeface="Verdana"/>
                <a:cs typeface="Verdana"/>
              </a:rPr>
              <a:t>quan</a:t>
            </a:r>
            <a:endParaRPr sz="2800">
              <a:latin typeface="Verdana"/>
              <a:cs typeface="Verdana"/>
            </a:endParaRPr>
          </a:p>
          <a:p>
            <a:pPr marL="527685" marR="8255" indent="-514984" algn="just">
              <a:lnSpc>
                <a:spcPct val="100000"/>
              </a:lnSpc>
              <a:spcBef>
                <a:spcPts val="385"/>
              </a:spcBef>
              <a:buFont typeface="Wingdings"/>
              <a:buChar char=""/>
              <a:tabLst>
                <a:tab pos="528320" algn="l"/>
              </a:tabLst>
            </a:pPr>
            <a:r>
              <a:rPr sz="2800" spc="-5" dirty="0">
                <a:latin typeface="Verdana"/>
                <a:cs typeface="Verdana"/>
              </a:rPr>
              <a:t>Bộ NN &amp; PTNT quyết định lượng </a:t>
            </a:r>
            <a:r>
              <a:rPr sz="2800" spc="-10" dirty="0">
                <a:latin typeface="Verdana"/>
                <a:cs typeface="Verdana"/>
              </a:rPr>
              <a:t>HNTQ </a:t>
            </a:r>
            <a:r>
              <a:rPr sz="2800" dirty="0">
                <a:latin typeface="Verdana"/>
                <a:cs typeface="Verdana"/>
              </a:rPr>
              <a:t>của  </a:t>
            </a:r>
            <a:r>
              <a:rPr sz="2800" spc="-10" dirty="0">
                <a:latin typeface="Verdana"/>
                <a:cs typeface="Verdana"/>
              </a:rPr>
              <a:t>muối, </a:t>
            </a:r>
            <a:r>
              <a:rPr sz="2800" spc="-5" dirty="0">
                <a:latin typeface="Verdana"/>
                <a:cs typeface="Verdana"/>
              </a:rPr>
              <a:t>trứng và</a:t>
            </a:r>
            <a:r>
              <a:rPr sz="2800" spc="35" dirty="0">
                <a:latin typeface="Verdana"/>
                <a:cs typeface="Verdana"/>
              </a:rPr>
              <a:t> </a:t>
            </a:r>
            <a:r>
              <a:rPr sz="2800" spc="-10" dirty="0">
                <a:latin typeface="Verdana"/>
                <a:cs typeface="Verdana"/>
              </a:rPr>
              <a:t>đường</a:t>
            </a:r>
            <a:endParaRPr sz="2800">
              <a:latin typeface="Verdana"/>
              <a:cs typeface="Verdana"/>
            </a:endParaRPr>
          </a:p>
          <a:p>
            <a:pPr marL="527685" indent="-514984">
              <a:lnSpc>
                <a:spcPct val="100000"/>
              </a:lnSpc>
              <a:spcBef>
                <a:spcPts val="600"/>
              </a:spcBef>
              <a:buFont typeface="Wingdings"/>
              <a:buChar char=""/>
              <a:tabLst>
                <a:tab pos="527685" algn="l"/>
                <a:tab pos="528320" algn="l"/>
                <a:tab pos="1179830" algn="l"/>
                <a:tab pos="2284730" algn="l"/>
                <a:tab pos="3822700" algn="l"/>
                <a:tab pos="5025390" algn="l"/>
                <a:tab pos="5988685" algn="l"/>
                <a:tab pos="7176134" algn="l"/>
              </a:tabLst>
            </a:pPr>
            <a:r>
              <a:rPr sz="2800" spc="-5" dirty="0">
                <a:latin typeface="Verdana"/>
                <a:cs typeface="Verdana"/>
              </a:rPr>
              <a:t>Bộ	Công	</a:t>
            </a:r>
            <a:r>
              <a:rPr sz="2800" dirty="0">
                <a:latin typeface="Verdana"/>
                <a:cs typeface="Verdana"/>
              </a:rPr>
              <a:t>Thương	</a:t>
            </a:r>
            <a:r>
              <a:rPr sz="2800" spc="-5" dirty="0">
                <a:latin typeface="Verdana"/>
                <a:cs typeface="Verdana"/>
              </a:rPr>
              <a:t>quyết	định	lượng	HNTQ</a:t>
            </a:r>
            <a:endParaRPr sz="2800">
              <a:latin typeface="Verdana"/>
              <a:cs typeface="Verdana"/>
            </a:endParaRPr>
          </a:p>
          <a:p>
            <a:pPr marL="527685">
              <a:lnSpc>
                <a:spcPct val="100000"/>
              </a:lnSpc>
            </a:pPr>
            <a:r>
              <a:rPr sz="2800" spc="-5" dirty="0">
                <a:latin typeface="Verdana"/>
                <a:cs typeface="Verdana"/>
              </a:rPr>
              <a:t>mặt hàng nguyên </a:t>
            </a:r>
            <a:r>
              <a:rPr sz="2800" spc="-10" dirty="0">
                <a:latin typeface="Verdana"/>
                <a:cs typeface="Verdana"/>
              </a:rPr>
              <a:t>liệu </a:t>
            </a:r>
            <a:r>
              <a:rPr sz="2800" spc="-5" dirty="0">
                <a:latin typeface="Verdana"/>
                <a:cs typeface="Verdana"/>
              </a:rPr>
              <a:t>thuốc</a:t>
            </a:r>
            <a:r>
              <a:rPr sz="2800" spc="75" dirty="0">
                <a:latin typeface="Verdana"/>
                <a:cs typeface="Verdana"/>
              </a:rPr>
              <a:t> </a:t>
            </a:r>
            <a:r>
              <a:rPr sz="2800" spc="-20" dirty="0">
                <a:latin typeface="Verdana"/>
                <a:cs typeface="Verdana"/>
              </a:rPr>
              <a:t>lá</a:t>
            </a:r>
            <a:endParaRPr sz="2800">
              <a:latin typeface="Verdana"/>
              <a:cs typeface="Verdana"/>
            </a:endParaRPr>
          </a:p>
          <a:p>
            <a:pPr marL="527685" marR="5080" indent="-514984" algn="just">
              <a:lnSpc>
                <a:spcPct val="100000"/>
              </a:lnSpc>
              <a:spcBef>
                <a:spcPts val="600"/>
              </a:spcBef>
              <a:buFont typeface="Wingdings"/>
              <a:buChar char=""/>
              <a:tabLst>
                <a:tab pos="528320" algn="l"/>
              </a:tabLst>
            </a:pPr>
            <a:r>
              <a:rPr sz="2800" spc="-5" dirty="0">
                <a:latin typeface="Verdana"/>
                <a:cs typeface="Verdana"/>
              </a:rPr>
              <a:t>Bộ Công </a:t>
            </a:r>
            <a:r>
              <a:rPr sz="2800" dirty="0">
                <a:latin typeface="Verdana"/>
                <a:cs typeface="Verdana"/>
              </a:rPr>
              <a:t>Thương </a:t>
            </a:r>
            <a:r>
              <a:rPr sz="2800" spc="-20" dirty="0">
                <a:latin typeface="Verdana"/>
                <a:cs typeface="Verdana"/>
              </a:rPr>
              <a:t>xem </a:t>
            </a:r>
            <a:r>
              <a:rPr sz="2800" spc="-5" dirty="0">
                <a:latin typeface="Verdana"/>
                <a:cs typeface="Verdana"/>
              </a:rPr>
              <a:t>xét </a:t>
            </a:r>
            <a:r>
              <a:rPr sz="2800" dirty="0">
                <a:latin typeface="Verdana"/>
                <a:cs typeface="Verdana"/>
              </a:rPr>
              <a:t>cấp </a:t>
            </a:r>
            <a:r>
              <a:rPr sz="2800" spc="-5" dirty="0">
                <a:latin typeface="Verdana"/>
                <a:cs typeface="Verdana"/>
              </a:rPr>
              <a:t>giấy phép  </a:t>
            </a:r>
            <a:r>
              <a:rPr sz="2800" spc="-10" dirty="0">
                <a:latin typeface="Verdana"/>
                <a:cs typeface="Verdana"/>
              </a:rPr>
              <a:t>NK </a:t>
            </a:r>
            <a:r>
              <a:rPr sz="2800" spc="-5" dirty="0">
                <a:latin typeface="Verdana"/>
                <a:cs typeface="Verdana"/>
              </a:rPr>
              <a:t>theo HNTQ cho thương nhân, </a:t>
            </a:r>
            <a:r>
              <a:rPr sz="2800" dirty="0">
                <a:latin typeface="Verdana"/>
                <a:cs typeface="Verdana"/>
              </a:rPr>
              <a:t>thương  </a:t>
            </a:r>
            <a:r>
              <a:rPr sz="2800" spc="-5" dirty="0">
                <a:latin typeface="Verdana"/>
                <a:cs typeface="Verdana"/>
              </a:rPr>
              <a:t>nhân </a:t>
            </a:r>
            <a:r>
              <a:rPr sz="2800" dirty="0">
                <a:latin typeface="Verdana"/>
                <a:cs typeface="Verdana"/>
              </a:rPr>
              <a:t>xuất trình giấy </a:t>
            </a:r>
            <a:r>
              <a:rPr sz="2800" spc="-5" dirty="0">
                <a:latin typeface="Verdana"/>
                <a:cs typeface="Verdana"/>
              </a:rPr>
              <a:t>này cho CQHQ </a:t>
            </a:r>
            <a:r>
              <a:rPr sz="2800" dirty="0">
                <a:latin typeface="Verdana"/>
                <a:cs typeface="Verdana"/>
              </a:rPr>
              <a:t>khi </a:t>
            </a:r>
            <a:r>
              <a:rPr sz="2800" spc="-10" dirty="0">
                <a:latin typeface="Verdana"/>
                <a:cs typeface="Verdana"/>
              </a:rPr>
              <a:t>NK  </a:t>
            </a:r>
            <a:r>
              <a:rPr sz="2800" spc="-5" dirty="0">
                <a:latin typeface="Verdana"/>
                <a:cs typeface="Verdana"/>
              </a:rPr>
              <a:t>hàng </a:t>
            </a:r>
            <a:r>
              <a:rPr sz="2800" spc="-10" dirty="0">
                <a:latin typeface="Verdana"/>
                <a:cs typeface="Verdana"/>
              </a:rPr>
              <a:t>trong danh </a:t>
            </a:r>
            <a:r>
              <a:rPr sz="2800" spc="-5" dirty="0">
                <a:latin typeface="Verdana"/>
                <a:cs typeface="Verdana"/>
              </a:rPr>
              <a:t>mục </a:t>
            </a:r>
            <a:r>
              <a:rPr sz="2800" spc="-10" dirty="0">
                <a:latin typeface="Verdana"/>
                <a:cs typeface="Verdana"/>
              </a:rPr>
              <a:t>NK theo</a:t>
            </a:r>
            <a:r>
              <a:rPr sz="2800" spc="160" dirty="0">
                <a:latin typeface="Verdana"/>
                <a:cs typeface="Verdana"/>
              </a:rPr>
              <a:t> </a:t>
            </a:r>
            <a:r>
              <a:rPr sz="2800" spc="-10" dirty="0">
                <a:latin typeface="Verdana"/>
                <a:cs typeface="Verdana"/>
              </a:rPr>
              <a:t>HNTQ</a:t>
            </a:r>
            <a:endParaRPr sz="28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DA5947EE-1768-4A3F-B9E4-05FF0F3575B3}"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6670">
              <a:lnSpc>
                <a:spcPts val="1515"/>
              </a:lnSpc>
            </a:pPr>
            <a:fld id="{81D60167-4931-47E6-BA6A-407CBD079E47}" type="slidenum">
              <a:rPr sz="1400" dirty="0">
                <a:solidFill>
                  <a:srgbClr val="FFFFFF"/>
                </a:solidFill>
                <a:latin typeface="Franklin Gothic Book"/>
                <a:cs typeface="Franklin Gothic Book"/>
              </a:rPr>
              <a:pPr marL="26670">
                <a:lnSpc>
                  <a:spcPts val="1515"/>
                </a:lnSpc>
              </a:pPr>
              <a:t>118</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29000" y="3505200"/>
            <a:ext cx="2743200" cy="457200"/>
          </a:xfrm>
          <a:custGeom>
            <a:avLst/>
            <a:gdLst/>
            <a:ahLst/>
            <a:cxnLst/>
            <a:rect l="l" t="t" r="r" b="b"/>
            <a:pathLst>
              <a:path w="2743200" h="457200">
                <a:moveTo>
                  <a:pt x="714755" y="762"/>
                </a:moveTo>
                <a:lnTo>
                  <a:pt x="869314" y="357250"/>
                </a:lnTo>
                <a:lnTo>
                  <a:pt x="0" y="358775"/>
                </a:lnTo>
                <a:lnTo>
                  <a:pt x="1390903" y="457200"/>
                </a:lnTo>
                <a:lnTo>
                  <a:pt x="2743200" y="358775"/>
                </a:lnTo>
                <a:lnTo>
                  <a:pt x="1931797" y="358775"/>
                </a:lnTo>
                <a:lnTo>
                  <a:pt x="1912492" y="0"/>
                </a:lnTo>
                <a:lnTo>
                  <a:pt x="714755" y="762"/>
                </a:lnTo>
                <a:close/>
              </a:path>
            </a:pathLst>
          </a:custGeom>
          <a:ln w="9144">
            <a:solidFill>
              <a:srgbClr val="0000CC"/>
            </a:solidFill>
          </a:ln>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472821" rIns="0" bIns="0" rtlCol="0">
            <a:spAutoFit/>
          </a:bodyPr>
          <a:lstStyle/>
          <a:p>
            <a:pPr marL="617855">
              <a:lnSpc>
                <a:spcPts val="4790"/>
              </a:lnSpc>
            </a:pPr>
            <a:r>
              <a:rPr sz="4000" spc="-5" dirty="0">
                <a:solidFill>
                  <a:srgbClr val="000099"/>
                </a:solidFill>
              </a:rPr>
              <a:t>HẠN NGẠCH THUẾ</a:t>
            </a:r>
            <a:r>
              <a:rPr sz="4000" spc="-45" dirty="0">
                <a:solidFill>
                  <a:srgbClr val="000099"/>
                </a:solidFill>
              </a:rPr>
              <a:t> </a:t>
            </a:r>
            <a:r>
              <a:rPr sz="4000" spc="-5" dirty="0">
                <a:solidFill>
                  <a:srgbClr val="000099"/>
                </a:solidFill>
              </a:rPr>
              <a:t>QUAN</a:t>
            </a:r>
            <a:endParaRPr sz="4000"/>
          </a:p>
        </p:txBody>
      </p:sp>
      <p:sp>
        <p:nvSpPr>
          <p:cNvPr id="4" name="object 4"/>
          <p:cNvSpPr txBox="1"/>
          <p:nvPr/>
        </p:nvSpPr>
        <p:spPr>
          <a:xfrm>
            <a:off x="762000" y="1752600"/>
            <a:ext cx="7620000" cy="1300480"/>
          </a:xfrm>
          <a:prstGeom prst="rect">
            <a:avLst/>
          </a:prstGeom>
          <a:ln w="9144">
            <a:solidFill>
              <a:srgbClr val="000000"/>
            </a:solidFill>
          </a:ln>
        </p:spPr>
        <p:txBody>
          <a:bodyPr vert="horz" wrap="square" lIns="0" tIns="38735" rIns="0" bIns="0" rtlCol="0">
            <a:spAutoFit/>
          </a:bodyPr>
          <a:lstStyle/>
          <a:p>
            <a:pPr marL="1270" algn="ctr">
              <a:lnSpc>
                <a:spcPct val="100000"/>
              </a:lnSpc>
              <a:spcBef>
                <a:spcPts val="305"/>
              </a:spcBef>
            </a:pPr>
            <a:r>
              <a:rPr sz="3200" b="1" spc="5" dirty="0">
                <a:latin typeface="Verdana"/>
                <a:cs typeface="Verdana"/>
              </a:rPr>
              <a:t>THÔNG TƯ </a:t>
            </a:r>
            <a:r>
              <a:rPr sz="3200" b="1" dirty="0">
                <a:latin typeface="Verdana"/>
                <a:cs typeface="Verdana"/>
              </a:rPr>
              <a:t>SỐ</a:t>
            </a:r>
            <a:r>
              <a:rPr sz="3200" b="1" spc="-65" dirty="0">
                <a:latin typeface="Verdana"/>
                <a:cs typeface="Verdana"/>
              </a:rPr>
              <a:t> </a:t>
            </a:r>
            <a:r>
              <a:rPr sz="3200" b="1" dirty="0">
                <a:latin typeface="Verdana"/>
                <a:cs typeface="Verdana"/>
              </a:rPr>
              <a:t>01/2016/TT-BCT</a:t>
            </a:r>
            <a:endParaRPr sz="3200">
              <a:latin typeface="Verdana"/>
              <a:cs typeface="Verdana"/>
            </a:endParaRPr>
          </a:p>
          <a:p>
            <a:pPr algn="ctr">
              <a:lnSpc>
                <a:spcPct val="100000"/>
              </a:lnSpc>
              <a:spcBef>
                <a:spcPts val="10"/>
              </a:spcBef>
            </a:pPr>
            <a:r>
              <a:rPr sz="2400" b="1" spc="-5" dirty="0">
                <a:latin typeface="Verdana"/>
                <a:cs typeface="Verdana"/>
              </a:rPr>
              <a:t>NGÀY 05/01/2016 </a:t>
            </a:r>
            <a:r>
              <a:rPr sz="2400" b="1" dirty="0">
                <a:latin typeface="Verdana"/>
                <a:cs typeface="Verdana"/>
              </a:rPr>
              <a:t>CỦA BỘ CÔNG</a:t>
            </a:r>
            <a:r>
              <a:rPr sz="2400" b="1" spc="35" dirty="0">
                <a:latin typeface="Verdana"/>
                <a:cs typeface="Verdana"/>
              </a:rPr>
              <a:t> </a:t>
            </a:r>
            <a:r>
              <a:rPr sz="2400" b="1" spc="-5" dirty="0">
                <a:latin typeface="Verdana"/>
                <a:cs typeface="Verdana"/>
              </a:rPr>
              <a:t>THƯƠNG</a:t>
            </a:r>
            <a:endParaRPr sz="2400">
              <a:latin typeface="Verdana"/>
              <a:cs typeface="Verdana"/>
            </a:endParaRPr>
          </a:p>
          <a:p>
            <a:pPr algn="ctr">
              <a:lnSpc>
                <a:spcPct val="100000"/>
              </a:lnSpc>
              <a:spcBef>
                <a:spcPts val="290"/>
              </a:spcBef>
            </a:pPr>
            <a:r>
              <a:rPr sz="2000" spc="-5" dirty="0">
                <a:latin typeface="Verdana"/>
                <a:cs typeface="Verdana"/>
              </a:rPr>
              <a:t>(Hiệu lực </a:t>
            </a:r>
            <a:r>
              <a:rPr sz="2000" dirty="0">
                <a:latin typeface="Verdana"/>
                <a:cs typeface="Verdana"/>
              </a:rPr>
              <a:t>từ 05/01/2016 </a:t>
            </a:r>
            <a:r>
              <a:rPr sz="2000" spc="-5" dirty="0">
                <a:latin typeface="Verdana"/>
                <a:cs typeface="Verdana"/>
              </a:rPr>
              <a:t>đến hết </a:t>
            </a:r>
            <a:r>
              <a:rPr sz="2000" dirty="0">
                <a:latin typeface="Verdana"/>
                <a:cs typeface="Verdana"/>
              </a:rPr>
              <a:t>ngày</a:t>
            </a:r>
            <a:r>
              <a:rPr sz="2000" spc="-25" dirty="0">
                <a:latin typeface="Verdana"/>
                <a:cs typeface="Verdana"/>
              </a:rPr>
              <a:t> </a:t>
            </a:r>
            <a:r>
              <a:rPr sz="2000" dirty="0">
                <a:latin typeface="Verdana"/>
                <a:cs typeface="Verdana"/>
              </a:rPr>
              <a:t>31/12/2016)</a:t>
            </a:r>
            <a:endParaRPr sz="2000">
              <a:latin typeface="Verdana"/>
              <a:cs typeface="Verdana"/>
            </a:endParaRPr>
          </a:p>
        </p:txBody>
      </p:sp>
      <p:sp>
        <p:nvSpPr>
          <p:cNvPr id="5" name="object 5"/>
          <p:cNvSpPr txBox="1"/>
          <p:nvPr/>
        </p:nvSpPr>
        <p:spPr>
          <a:xfrm>
            <a:off x="762000" y="4495800"/>
            <a:ext cx="7772400" cy="954405"/>
          </a:xfrm>
          <a:prstGeom prst="rect">
            <a:avLst/>
          </a:prstGeom>
          <a:ln w="9144">
            <a:solidFill>
              <a:srgbClr val="D24717"/>
            </a:solidFill>
          </a:ln>
        </p:spPr>
        <p:txBody>
          <a:bodyPr vert="horz" wrap="square" lIns="0" tIns="40005" rIns="0" bIns="0" rtlCol="0">
            <a:spAutoFit/>
          </a:bodyPr>
          <a:lstStyle/>
          <a:p>
            <a:pPr algn="ctr">
              <a:lnSpc>
                <a:spcPct val="100000"/>
              </a:lnSpc>
              <a:spcBef>
                <a:spcPts val="315"/>
              </a:spcBef>
            </a:pPr>
            <a:r>
              <a:rPr sz="2800" b="1" spc="-5" dirty="0">
                <a:latin typeface="Verdana"/>
                <a:cs typeface="Verdana"/>
              </a:rPr>
              <a:t>48.629 TẤN NGUYÊN</a:t>
            </a:r>
            <a:r>
              <a:rPr sz="2800" b="1" spc="15" dirty="0">
                <a:latin typeface="Verdana"/>
                <a:cs typeface="Verdana"/>
              </a:rPr>
              <a:t> </a:t>
            </a:r>
            <a:r>
              <a:rPr sz="2800" b="1" spc="-10" dirty="0">
                <a:latin typeface="Verdana"/>
                <a:cs typeface="Verdana"/>
              </a:rPr>
              <a:t>LIỆU</a:t>
            </a:r>
            <a:endParaRPr sz="2800">
              <a:latin typeface="Verdana"/>
              <a:cs typeface="Verdana"/>
            </a:endParaRPr>
          </a:p>
          <a:p>
            <a:pPr algn="ctr">
              <a:lnSpc>
                <a:spcPct val="100000"/>
              </a:lnSpc>
            </a:pPr>
            <a:r>
              <a:rPr sz="2800" b="1" spc="-5" dirty="0">
                <a:solidFill>
                  <a:srgbClr val="FF0000"/>
                </a:solidFill>
                <a:latin typeface="Verdana"/>
                <a:cs typeface="Verdana"/>
              </a:rPr>
              <a:t>LÁ THUỐC LÁ (HS CODE</a:t>
            </a:r>
            <a:r>
              <a:rPr sz="2800" b="1" spc="50" dirty="0">
                <a:solidFill>
                  <a:srgbClr val="FF0000"/>
                </a:solidFill>
                <a:latin typeface="Verdana"/>
                <a:cs typeface="Verdana"/>
              </a:rPr>
              <a:t> </a:t>
            </a:r>
            <a:r>
              <a:rPr sz="2800" b="1" spc="-5" dirty="0">
                <a:solidFill>
                  <a:srgbClr val="FF0000"/>
                </a:solidFill>
                <a:latin typeface="Verdana"/>
                <a:cs typeface="Verdana"/>
              </a:rPr>
              <a:t>2401)</a:t>
            </a:r>
            <a:endParaRPr sz="2800">
              <a:latin typeface="Verdana"/>
              <a:cs typeface="Verdana"/>
            </a:endParaRPr>
          </a:p>
        </p:txBody>
      </p:sp>
      <p:sp>
        <p:nvSpPr>
          <p:cNvPr id="6" name="object 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B22F69C6-03D3-4F0C-A963-111DEA48CE86}" type="datetime1">
              <a:rPr lang="en-US" spc="-5" smtClean="0"/>
              <a:pPr marL="12700">
                <a:lnSpc>
                  <a:spcPts val="1520"/>
                </a:lnSpc>
              </a:pPr>
              <a:t>1/12/2019</a:t>
            </a:fld>
            <a:endParaRPr spc="-5" dirty="0"/>
          </a:p>
        </p:txBody>
      </p:sp>
      <p:sp>
        <p:nvSpPr>
          <p:cNvPr id="9" name="object 9"/>
          <p:cNvSpPr txBox="1"/>
          <p:nvPr/>
        </p:nvSpPr>
        <p:spPr>
          <a:xfrm>
            <a:off x="204012" y="6348815"/>
            <a:ext cx="340995" cy="203835"/>
          </a:xfrm>
          <a:prstGeom prst="rect">
            <a:avLst/>
          </a:prstGeom>
        </p:spPr>
        <p:txBody>
          <a:bodyPr vert="horz" wrap="square" lIns="0" tIns="0" rIns="0" bIns="0" rtlCol="0">
            <a:spAutoFit/>
          </a:bodyPr>
          <a:lstStyle/>
          <a:p>
            <a:pPr marL="12700">
              <a:lnSpc>
                <a:spcPts val="1515"/>
              </a:lnSpc>
            </a:pPr>
            <a:r>
              <a:rPr sz="1400" dirty="0">
                <a:solidFill>
                  <a:srgbClr val="FFFFFF"/>
                </a:solidFill>
                <a:latin typeface="Franklin Gothic Book"/>
                <a:cs typeface="Franklin Gothic Book"/>
              </a:rPr>
              <a:t>120</a:t>
            </a:r>
            <a:endParaRPr sz="1400">
              <a:latin typeface="Franklin Gothic Book"/>
              <a:cs typeface="Franklin Gothic Book"/>
            </a:endParaRPr>
          </a:p>
        </p:txBody>
      </p:sp>
      <p:sp>
        <p:nvSpPr>
          <p:cNvPr id="10" name="Slide Number Placeholder 9"/>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119</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263141"/>
            <a:ext cx="8379459" cy="4572635"/>
          </a:xfrm>
          <a:prstGeom prst="rect">
            <a:avLst/>
          </a:prstGeom>
        </p:spPr>
        <p:txBody>
          <a:bodyPr vert="horz" wrap="square" lIns="0" tIns="0" rIns="0" bIns="0" rtlCol="0">
            <a:spAutoFit/>
          </a:bodyPr>
          <a:lstStyle/>
          <a:p>
            <a:pPr marL="12700">
              <a:lnSpc>
                <a:spcPct val="100000"/>
              </a:lnSpc>
              <a:tabLst>
                <a:tab pos="603885" algn="l"/>
                <a:tab pos="1853564" algn="l"/>
                <a:tab pos="2801620" algn="l"/>
                <a:tab pos="3903979" algn="l"/>
                <a:tab pos="5099050" algn="l"/>
                <a:tab pos="6304915" algn="l"/>
                <a:tab pos="7499350" algn="l"/>
              </a:tabLst>
            </a:pPr>
            <a:r>
              <a:rPr sz="2800" b="1" spc="-5" dirty="0">
                <a:solidFill>
                  <a:srgbClr val="008000"/>
                </a:solidFill>
                <a:latin typeface="Verdana"/>
                <a:cs typeface="Verdana"/>
              </a:rPr>
              <a:t>6.	</a:t>
            </a:r>
            <a:r>
              <a:rPr sz="2800" b="1" dirty="0">
                <a:solidFill>
                  <a:srgbClr val="008000"/>
                </a:solidFill>
                <a:latin typeface="Verdana"/>
                <a:cs typeface="Verdana"/>
              </a:rPr>
              <a:t>Hàng	hóa	</a:t>
            </a:r>
            <a:r>
              <a:rPr sz="2800" b="1" spc="-5" dirty="0">
                <a:solidFill>
                  <a:srgbClr val="008000"/>
                </a:solidFill>
                <a:latin typeface="Verdana"/>
                <a:cs typeface="Verdana"/>
              </a:rPr>
              <a:t>xuất	</a:t>
            </a:r>
            <a:r>
              <a:rPr sz="2800" b="1" dirty="0">
                <a:solidFill>
                  <a:srgbClr val="008000"/>
                </a:solidFill>
                <a:latin typeface="Verdana"/>
                <a:cs typeface="Verdana"/>
              </a:rPr>
              <a:t>khẩu	nhập	khẩu	</a:t>
            </a:r>
            <a:r>
              <a:rPr sz="2800" b="1" spc="-5" dirty="0">
                <a:solidFill>
                  <a:srgbClr val="008000"/>
                </a:solidFill>
                <a:latin typeface="Verdana"/>
                <a:cs typeface="Verdana"/>
              </a:rPr>
              <a:t>phải</a:t>
            </a:r>
            <a:endParaRPr sz="2800">
              <a:latin typeface="Verdana"/>
              <a:cs typeface="Verdana"/>
            </a:endParaRPr>
          </a:p>
          <a:p>
            <a:pPr marL="12700">
              <a:lnSpc>
                <a:spcPct val="100000"/>
              </a:lnSpc>
            </a:pPr>
            <a:r>
              <a:rPr sz="2800" b="1" spc="-5" dirty="0">
                <a:solidFill>
                  <a:srgbClr val="008000"/>
                </a:solidFill>
                <a:latin typeface="Verdana"/>
                <a:cs typeface="Verdana"/>
              </a:rPr>
              <a:t>kiểm tra an toàn thực</a:t>
            </a:r>
            <a:r>
              <a:rPr sz="2800" b="1" spc="70" dirty="0">
                <a:solidFill>
                  <a:srgbClr val="008000"/>
                </a:solidFill>
                <a:latin typeface="Verdana"/>
                <a:cs typeface="Verdana"/>
              </a:rPr>
              <a:t> </a:t>
            </a:r>
            <a:r>
              <a:rPr sz="2800" b="1" spc="-5" dirty="0">
                <a:solidFill>
                  <a:srgbClr val="008000"/>
                </a:solidFill>
                <a:latin typeface="Verdana"/>
                <a:cs typeface="Verdana"/>
              </a:rPr>
              <a:t>phẩm</a:t>
            </a:r>
            <a:endParaRPr sz="2800">
              <a:latin typeface="Verdana"/>
              <a:cs typeface="Verdana"/>
            </a:endParaRPr>
          </a:p>
          <a:p>
            <a:pPr marL="527685" marR="5080" indent="-514984" algn="just">
              <a:lnSpc>
                <a:spcPct val="100000"/>
              </a:lnSpc>
              <a:spcBef>
                <a:spcPts val="595"/>
              </a:spcBef>
              <a:buFont typeface="Wingdings"/>
              <a:buChar char=""/>
              <a:tabLst>
                <a:tab pos="528320" algn="l"/>
              </a:tabLst>
            </a:pPr>
            <a:r>
              <a:rPr sz="2600" b="1" spc="-5" dirty="0">
                <a:latin typeface="Verdana"/>
                <a:cs typeface="Verdana"/>
              </a:rPr>
              <a:t>Danh mục</a:t>
            </a:r>
            <a:r>
              <a:rPr sz="2600" spc="-5" dirty="0">
                <a:latin typeface="Verdana"/>
                <a:cs typeface="Verdana"/>
              </a:rPr>
              <a:t>: </a:t>
            </a:r>
            <a:r>
              <a:rPr sz="2400" spc="-5" dirty="0">
                <a:latin typeface="Verdana"/>
                <a:cs typeface="Verdana"/>
              </a:rPr>
              <a:t>Chính </a:t>
            </a:r>
            <a:r>
              <a:rPr sz="2400" dirty="0">
                <a:latin typeface="Verdana"/>
                <a:cs typeface="Verdana"/>
              </a:rPr>
              <a:t>phủ, </a:t>
            </a:r>
            <a:r>
              <a:rPr sz="2400" spc="-5" dirty="0">
                <a:latin typeface="Verdana"/>
                <a:cs typeface="Verdana"/>
              </a:rPr>
              <a:t>các </a:t>
            </a:r>
            <a:r>
              <a:rPr sz="2400" dirty="0">
                <a:latin typeface="Verdana"/>
                <a:cs typeface="Verdana"/>
              </a:rPr>
              <a:t>Bộ </a:t>
            </a:r>
            <a:r>
              <a:rPr sz="2600" spc="-5" dirty="0">
                <a:latin typeface="Verdana"/>
                <a:cs typeface="Verdana"/>
              </a:rPr>
              <a:t>ban </a:t>
            </a:r>
            <a:r>
              <a:rPr sz="2600" dirty="0">
                <a:latin typeface="Verdana"/>
                <a:cs typeface="Verdana"/>
              </a:rPr>
              <a:t>hành Danh  mục sản phẩm, hàng hóa phải </a:t>
            </a:r>
            <a:r>
              <a:rPr sz="2600" spc="5" dirty="0">
                <a:latin typeface="Verdana"/>
                <a:cs typeface="Verdana"/>
              </a:rPr>
              <a:t>kiểm </a:t>
            </a:r>
            <a:r>
              <a:rPr sz="2600" spc="-15" dirty="0">
                <a:latin typeface="Verdana"/>
                <a:cs typeface="Verdana"/>
              </a:rPr>
              <a:t>tra </a:t>
            </a:r>
            <a:r>
              <a:rPr sz="2600" spc="-5" dirty="0">
                <a:latin typeface="Verdana"/>
                <a:cs typeface="Verdana"/>
              </a:rPr>
              <a:t>an  </a:t>
            </a:r>
            <a:r>
              <a:rPr sz="2600" dirty="0">
                <a:latin typeface="Verdana"/>
                <a:cs typeface="Verdana"/>
              </a:rPr>
              <a:t>toàn thực phẩm; </a:t>
            </a:r>
            <a:r>
              <a:rPr sz="2600" spc="-5" dirty="0">
                <a:latin typeface="Verdana"/>
                <a:cs typeface="Verdana"/>
              </a:rPr>
              <a:t>Quy </a:t>
            </a:r>
            <a:r>
              <a:rPr sz="2600" dirty="0">
                <a:latin typeface="Verdana"/>
                <a:cs typeface="Verdana"/>
              </a:rPr>
              <a:t>định cụ thể thủ tục </a:t>
            </a:r>
            <a:r>
              <a:rPr sz="2600" spc="-5" dirty="0">
                <a:latin typeface="Verdana"/>
                <a:cs typeface="Verdana"/>
              </a:rPr>
              <a:t>và  hồ </a:t>
            </a:r>
            <a:r>
              <a:rPr sz="2600" dirty="0">
                <a:latin typeface="Verdana"/>
                <a:cs typeface="Verdana"/>
              </a:rPr>
              <a:t>sơ </a:t>
            </a:r>
            <a:r>
              <a:rPr sz="2600" spc="-5" dirty="0">
                <a:latin typeface="Verdana"/>
                <a:cs typeface="Verdana"/>
              </a:rPr>
              <a:t>đăng ký </a:t>
            </a:r>
            <a:r>
              <a:rPr sz="2600" spc="5" dirty="0">
                <a:latin typeface="Verdana"/>
                <a:cs typeface="Verdana"/>
              </a:rPr>
              <a:t>kiểm </a:t>
            </a:r>
            <a:r>
              <a:rPr sz="2600" spc="-15" dirty="0">
                <a:latin typeface="Verdana"/>
                <a:cs typeface="Verdana"/>
              </a:rPr>
              <a:t>tra </a:t>
            </a:r>
            <a:r>
              <a:rPr sz="2600" spc="-10" dirty="0">
                <a:latin typeface="Verdana"/>
                <a:cs typeface="Verdana"/>
              </a:rPr>
              <a:t>an </a:t>
            </a:r>
            <a:r>
              <a:rPr sz="2600" spc="-5" dirty="0">
                <a:latin typeface="Verdana"/>
                <a:cs typeface="Verdana"/>
              </a:rPr>
              <a:t>toàn </a:t>
            </a:r>
            <a:r>
              <a:rPr sz="2600" dirty="0">
                <a:latin typeface="Verdana"/>
                <a:cs typeface="Verdana"/>
              </a:rPr>
              <a:t>thực phẩm </a:t>
            </a:r>
            <a:r>
              <a:rPr sz="2600" spc="-5" dirty="0">
                <a:latin typeface="Verdana"/>
                <a:cs typeface="Verdana"/>
              </a:rPr>
              <a:t>và  </a:t>
            </a:r>
            <a:r>
              <a:rPr sz="2600" dirty="0">
                <a:latin typeface="Verdana"/>
                <a:cs typeface="Verdana"/>
              </a:rPr>
              <a:t>công bố các </a:t>
            </a:r>
            <a:r>
              <a:rPr sz="2600" spc="-5" dirty="0">
                <a:latin typeface="Verdana"/>
                <a:cs typeface="Verdana"/>
              </a:rPr>
              <a:t>cơ quan </a:t>
            </a:r>
            <a:r>
              <a:rPr sz="2600" dirty="0">
                <a:latin typeface="Verdana"/>
                <a:cs typeface="Verdana"/>
              </a:rPr>
              <a:t>thực hiện kiểm</a:t>
            </a:r>
            <a:r>
              <a:rPr sz="2600" spc="-85" dirty="0">
                <a:latin typeface="Verdana"/>
                <a:cs typeface="Verdana"/>
              </a:rPr>
              <a:t> </a:t>
            </a:r>
            <a:r>
              <a:rPr sz="2600" spc="-15" dirty="0">
                <a:latin typeface="Verdana"/>
                <a:cs typeface="Verdana"/>
              </a:rPr>
              <a:t>tra.</a:t>
            </a:r>
            <a:endParaRPr sz="2600">
              <a:latin typeface="Verdana"/>
              <a:cs typeface="Verdana"/>
            </a:endParaRPr>
          </a:p>
          <a:p>
            <a:pPr marL="527685" marR="5080" indent="-514984" algn="just">
              <a:lnSpc>
                <a:spcPct val="100000"/>
              </a:lnSpc>
              <a:spcBef>
                <a:spcPts val="600"/>
              </a:spcBef>
              <a:buFont typeface="Wingdings"/>
              <a:buChar char=""/>
              <a:tabLst>
                <a:tab pos="528320" algn="l"/>
              </a:tabLst>
            </a:pPr>
            <a:r>
              <a:rPr sz="2600" b="1" spc="-5" dirty="0">
                <a:latin typeface="Verdana"/>
                <a:cs typeface="Verdana"/>
              </a:rPr>
              <a:t>Nguyên tắc áp dụng trong thủ tục </a:t>
            </a:r>
            <a:r>
              <a:rPr sz="2600" b="1" dirty="0">
                <a:latin typeface="Verdana"/>
                <a:cs typeface="Verdana"/>
              </a:rPr>
              <a:t>hải  </a:t>
            </a:r>
            <a:r>
              <a:rPr sz="2600" b="1" spc="-5" dirty="0">
                <a:latin typeface="Verdana"/>
                <a:cs typeface="Verdana"/>
              </a:rPr>
              <a:t>quan: </a:t>
            </a:r>
            <a:r>
              <a:rPr sz="2600" spc="-5" dirty="0">
                <a:latin typeface="Verdana"/>
                <a:cs typeface="Verdana"/>
              </a:rPr>
              <a:t>Cơ quan </a:t>
            </a:r>
            <a:r>
              <a:rPr sz="2600" dirty="0">
                <a:latin typeface="Verdana"/>
                <a:cs typeface="Verdana"/>
              </a:rPr>
              <a:t>hải </a:t>
            </a:r>
            <a:r>
              <a:rPr sz="2600" spc="-5" dirty="0">
                <a:latin typeface="Verdana"/>
                <a:cs typeface="Verdana"/>
              </a:rPr>
              <a:t>quan </a:t>
            </a:r>
            <a:r>
              <a:rPr sz="2600" dirty="0">
                <a:latin typeface="Verdana"/>
                <a:cs typeface="Verdana"/>
              </a:rPr>
              <a:t>căn cứ thông </a:t>
            </a:r>
            <a:r>
              <a:rPr sz="2600" spc="-5" dirty="0">
                <a:latin typeface="Verdana"/>
                <a:cs typeface="Verdana"/>
              </a:rPr>
              <a:t>báo xác  </a:t>
            </a:r>
            <a:r>
              <a:rPr sz="2600" dirty="0">
                <a:latin typeface="Verdana"/>
                <a:cs typeface="Verdana"/>
              </a:rPr>
              <a:t>nhận của cơ quan kiểm </a:t>
            </a:r>
            <a:r>
              <a:rPr sz="2600" spc="-20" dirty="0">
                <a:latin typeface="Verdana"/>
                <a:cs typeface="Verdana"/>
              </a:rPr>
              <a:t>tra </a:t>
            </a:r>
            <a:r>
              <a:rPr sz="2600" dirty="0">
                <a:latin typeface="Verdana"/>
                <a:cs typeface="Verdana"/>
              </a:rPr>
              <a:t>chuyên ngành </a:t>
            </a:r>
            <a:r>
              <a:rPr sz="2600" spc="-5" dirty="0">
                <a:latin typeface="Verdana"/>
                <a:cs typeface="Verdana"/>
              </a:rPr>
              <a:t>để  </a:t>
            </a:r>
            <a:r>
              <a:rPr sz="2600" dirty="0">
                <a:latin typeface="Verdana"/>
                <a:cs typeface="Verdana"/>
              </a:rPr>
              <a:t>giải </a:t>
            </a:r>
            <a:r>
              <a:rPr sz="2600" spc="-5" dirty="0">
                <a:latin typeface="Verdana"/>
                <a:cs typeface="Verdana"/>
              </a:rPr>
              <a:t>quyết </a:t>
            </a:r>
            <a:r>
              <a:rPr sz="2600" dirty="0">
                <a:latin typeface="Verdana"/>
                <a:cs typeface="Verdana"/>
              </a:rPr>
              <a:t>thủ tục </a:t>
            </a:r>
            <a:r>
              <a:rPr sz="2600" spc="-5" dirty="0">
                <a:latin typeface="Verdana"/>
                <a:cs typeface="Verdana"/>
              </a:rPr>
              <a:t>hải quan theo quy</a:t>
            </a:r>
            <a:r>
              <a:rPr sz="2600" spc="5" dirty="0">
                <a:latin typeface="Verdana"/>
                <a:cs typeface="Verdana"/>
              </a:rPr>
              <a:t> </a:t>
            </a:r>
            <a:r>
              <a:rPr sz="2600" dirty="0">
                <a:latin typeface="Verdana"/>
                <a:cs typeface="Verdana"/>
              </a:rPr>
              <a:t>định</a:t>
            </a:r>
            <a:endParaRPr sz="2600">
              <a:latin typeface="Verdana"/>
              <a:cs typeface="Verdana"/>
            </a:endParaRPr>
          </a:p>
        </p:txBody>
      </p:sp>
      <p:sp>
        <p:nvSpPr>
          <p:cNvPr id="3" name="object 3"/>
          <p:cNvSpPr txBox="1">
            <a:spLocks noGrp="1"/>
          </p:cNvSpPr>
          <p:nvPr>
            <p:ph type="title"/>
          </p:nvPr>
        </p:nvSpPr>
        <p:spPr>
          <a:prstGeom prst="rect">
            <a:avLst/>
          </a:prstGeom>
        </p:spPr>
        <p:txBody>
          <a:bodyPr vert="horz" wrap="square" lIns="0" tIns="168529" rIns="0" bIns="0" rtlCol="0">
            <a:spAutoFit/>
          </a:bodyPr>
          <a:lstStyle/>
          <a:p>
            <a:pPr marL="1203325">
              <a:lnSpc>
                <a:spcPct val="100000"/>
              </a:lnSpc>
            </a:pPr>
            <a:r>
              <a:rPr sz="3600" dirty="0"/>
              <a:t>NGUYÊN TẮC </a:t>
            </a:r>
            <a:r>
              <a:rPr sz="3600" spc="-5" dirty="0"/>
              <a:t>ÁP</a:t>
            </a:r>
            <a:r>
              <a:rPr sz="3600" spc="-100" dirty="0"/>
              <a:t> </a:t>
            </a:r>
            <a:r>
              <a:rPr sz="3600" dirty="0"/>
              <a:t>DỤNG</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7674069F-7FC8-4AE3-BDCD-D70633BBBF6F}"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12</a:t>
            </a:fld>
            <a:endParaRPr sz="1400">
              <a:latin typeface="Franklin Gothic Book"/>
              <a:cs typeface="Franklin Gothic Book"/>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3400" y="3048000"/>
            <a:ext cx="2971800" cy="3169920"/>
          </a:xfrm>
          <a:custGeom>
            <a:avLst/>
            <a:gdLst/>
            <a:ahLst/>
            <a:cxnLst/>
            <a:rect l="l" t="t" r="r" b="b"/>
            <a:pathLst>
              <a:path w="2971800" h="3169920">
                <a:moveTo>
                  <a:pt x="0" y="3169920"/>
                </a:moveTo>
                <a:lnTo>
                  <a:pt x="2971800" y="3169920"/>
                </a:lnTo>
                <a:lnTo>
                  <a:pt x="2971800" y="0"/>
                </a:lnTo>
                <a:lnTo>
                  <a:pt x="0" y="0"/>
                </a:lnTo>
                <a:lnTo>
                  <a:pt x="0" y="3169920"/>
                </a:lnTo>
                <a:close/>
              </a:path>
            </a:pathLst>
          </a:custGeom>
          <a:ln w="9143">
            <a:solidFill>
              <a:srgbClr val="69230C"/>
            </a:solidFill>
          </a:ln>
        </p:spPr>
        <p:txBody>
          <a:bodyPr wrap="square" lIns="0" tIns="0" rIns="0" bIns="0" rtlCol="0"/>
          <a:lstStyle/>
          <a:p>
            <a:endParaRPr/>
          </a:p>
        </p:txBody>
      </p:sp>
      <p:sp>
        <p:nvSpPr>
          <p:cNvPr id="3" name="object 3"/>
          <p:cNvSpPr txBox="1"/>
          <p:nvPr/>
        </p:nvSpPr>
        <p:spPr>
          <a:xfrm>
            <a:off x="1650745" y="3396615"/>
            <a:ext cx="842644" cy="908050"/>
          </a:xfrm>
          <a:prstGeom prst="rect">
            <a:avLst/>
          </a:prstGeom>
        </p:spPr>
        <p:txBody>
          <a:bodyPr vert="horz" wrap="square" lIns="0" tIns="0" rIns="0" bIns="0" rtlCol="0">
            <a:spAutoFit/>
          </a:bodyPr>
          <a:lstStyle/>
          <a:p>
            <a:pPr marL="65405" indent="-66040">
              <a:lnSpc>
                <a:spcPct val="100000"/>
              </a:lnSpc>
            </a:pPr>
            <a:r>
              <a:rPr sz="2000" b="1" spc="-5" dirty="0">
                <a:latin typeface="Verdana"/>
                <a:cs typeface="Verdana"/>
              </a:rPr>
              <a:t>thuế  </a:t>
            </a:r>
            <a:r>
              <a:rPr sz="2000" b="1" dirty="0">
                <a:solidFill>
                  <a:srgbClr val="0000FF"/>
                </a:solidFill>
                <a:latin typeface="Verdana"/>
                <a:cs typeface="Verdana"/>
              </a:rPr>
              <a:t>trong  </a:t>
            </a:r>
            <a:r>
              <a:rPr sz="2000" b="1" spc="-5" dirty="0">
                <a:solidFill>
                  <a:srgbClr val="0000FF"/>
                </a:solidFill>
                <a:latin typeface="Verdana"/>
                <a:cs typeface="Verdana"/>
              </a:rPr>
              <a:t>thuế</a:t>
            </a:r>
            <a:endParaRPr sz="2000">
              <a:latin typeface="Verdana"/>
              <a:cs typeface="Verdana"/>
            </a:endParaRPr>
          </a:p>
        </p:txBody>
      </p:sp>
      <p:sp>
        <p:nvSpPr>
          <p:cNvPr id="4" name="object 4"/>
          <p:cNvSpPr txBox="1"/>
          <p:nvPr/>
        </p:nvSpPr>
        <p:spPr>
          <a:xfrm>
            <a:off x="1766570" y="4311269"/>
            <a:ext cx="892810" cy="603250"/>
          </a:xfrm>
          <a:prstGeom prst="rect">
            <a:avLst/>
          </a:prstGeom>
        </p:spPr>
        <p:txBody>
          <a:bodyPr vert="horz" wrap="square" lIns="0" tIns="0" rIns="0" bIns="0" rtlCol="0">
            <a:spAutoFit/>
          </a:bodyPr>
          <a:lstStyle/>
          <a:p>
            <a:pPr indent="182880">
              <a:lnSpc>
                <a:spcPct val="100000"/>
              </a:lnSpc>
            </a:pPr>
            <a:r>
              <a:rPr sz="2000" b="1" spc="-15" dirty="0">
                <a:latin typeface="Verdana"/>
                <a:cs typeface="Verdana"/>
              </a:rPr>
              <a:t>h</a:t>
            </a:r>
            <a:r>
              <a:rPr sz="2000" b="1" dirty="0">
                <a:latin typeface="Verdana"/>
                <a:cs typeface="Verdana"/>
              </a:rPr>
              <a:t>àng  </a:t>
            </a:r>
            <a:r>
              <a:rPr sz="2000" b="1" spc="-5" dirty="0">
                <a:latin typeface="Verdana"/>
                <a:cs typeface="Verdana"/>
              </a:rPr>
              <a:t>danh</a:t>
            </a:r>
            <a:endParaRPr sz="2000">
              <a:latin typeface="Verdana"/>
              <a:cs typeface="Verdana"/>
            </a:endParaRPr>
          </a:p>
        </p:txBody>
      </p:sp>
      <p:sp>
        <p:nvSpPr>
          <p:cNvPr id="5" name="object 5"/>
          <p:cNvSpPr txBox="1"/>
          <p:nvPr/>
        </p:nvSpPr>
        <p:spPr>
          <a:xfrm>
            <a:off x="1521205" y="4920869"/>
            <a:ext cx="1104900" cy="298450"/>
          </a:xfrm>
          <a:prstGeom prst="rect">
            <a:avLst/>
          </a:prstGeom>
        </p:spPr>
        <p:txBody>
          <a:bodyPr vert="horz" wrap="square" lIns="0" tIns="0" rIns="0" bIns="0" rtlCol="0">
            <a:spAutoFit/>
          </a:bodyPr>
          <a:lstStyle/>
          <a:p>
            <a:pPr>
              <a:lnSpc>
                <a:spcPts val="2345"/>
              </a:lnSpc>
              <a:tabLst>
                <a:tab pos="751205" algn="l"/>
              </a:tabLst>
            </a:pPr>
            <a:r>
              <a:rPr sz="2000" b="1" dirty="0">
                <a:latin typeface="Verdana"/>
                <a:cs typeface="Verdana"/>
              </a:rPr>
              <a:t>c</a:t>
            </a:r>
            <a:r>
              <a:rPr sz="2000" b="1" spc="-20" dirty="0">
                <a:latin typeface="Verdana"/>
                <a:cs typeface="Verdana"/>
              </a:rPr>
              <a:t>h</a:t>
            </a:r>
            <a:r>
              <a:rPr sz="2000" b="1" dirty="0">
                <a:latin typeface="Verdana"/>
                <a:cs typeface="Verdana"/>
              </a:rPr>
              <a:t>ế	độ</a:t>
            </a:r>
            <a:endParaRPr sz="2000">
              <a:latin typeface="Verdana"/>
              <a:cs typeface="Verdana"/>
            </a:endParaRPr>
          </a:p>
        </p:txBody>
      </p:sp>
      <p:sp>
        <p:nvSpPr>
          <p:cNvPr id="6" name="object 6"/>
          <p:cNvSpPr txBox="1"/>
          <p:nvPr/>
        </p:nvSpPr>
        <p:spPr>
          <a:xfrm>
            <a:off x="624840" y="4311269"/>
            <a:ext cx="1096010" cy="1212850"/>
          </a:xfrm>
          <a:prstGeom prst="rect">
            <a:avLst/>
          </a:prstGeom>
        </p:spPr>
        <p:txBody>
          <a:bodyPr vert="horz" wrap="square" lIns="0" tIns="0" rIns="0" bIns="0" rtlCol="0">
            <a:spAutoFit/>
          </a:bodyPr>
          <a:lstStyle/>
          <a:p>
            <a:pPr>
              <a:lnSpc>
                <a:spcPct val="100000"/>
              </a:lnSpc>
              <a:tabLst>
                <a:tab pos="668655" algn="l"/>
              </a:tabLst>
            </a:pPr>
            <a:r>
              <a:rPr sz="2000" b="1" dirty="0">
                <a:latin typeface="Verdana"/>
                <a:cs typeface="Verdana"/>
              </a:rPr>
              <a:t>đối	</a:t>
            </a:r>
            <a:r>
              <a:rPr sz="2000" b="1" spc="-10" dirty="0">
                <a:latin typeface="Verdana"/>
                <a:cs typeface="Verdana"/>
              </a:rPr>
              <a:t>v</a:t>
            </a:r>
            <a:r>
              <a:rPr sz="2000" b="1" dirty="0">
                <a:latin typeface="Verdana"/>
                <a:cs typeface="Verdana"/>
              </a:rPr>
              <a:t>ới  thuộc  theo  ngạch</a:t>
            </a:r>
            <a:endParaRPr sz="2000">
              <a:latin typeface="Verdana"/>
              <a:cs typeface="Verdana"/>
            </a:endParaRPr>
          </a:p>
        </p:txBody>
      </p:sp>
      <p:sp>
        <p:nvSpPr>
          <p:cNvPr id="7" name="object 7"/>
          <p:cNvSpPr txBox="1"/>
          <p:nvPr/>
        </p:nvSpPr>
        <p:spPr>
          <a:xfrm>
            <a:off x="1772666" y="5226050"/>
            <a:ext cx="644525" cy="298450"/>
          </a:xfrm>
          <a:prstGeom prst="rect">
            <a:avLst/>
          </a:prstGeom>
        </p:spPr>
        <p:txBody>
          <a:bodyPr vert="horz" wrap="square" lIns="0" tIns="0" rIns="0" bIns="0" rtlCol="0">
            <a:spAutoFit/>
          </a:bodyPr>
          <a:lstStyle/>
          <a:p>
            <a:pPr>
              <a:lnSpc>
                <a:spcPts val="2345"/>
              </a:lnSpc>
            </a:pPr>
            <a:r>
              <a:rPr sz="2000" b="1" spc="-15" dirty="0">
                <a:latin typeface="Verdana"/>
                <a:cs typeface="Verdana"/>
              </a:rPr>
              <a:t>t</a:t>
            </a:r>
            <a:r>
              <a:rPr sz="2000" b="1" spc="-10" dirty="0">
                <a:latin typeface="Verdana"/>
                <a:cs typeface="Verdana"/>
              </a:rPr>
              <a:t>h</a:t>
            </a:r>
            <a:r>
              <a:rPr sz="2000" b="1" dirty="0">
                <a:latin typeface="Verdana"/>
                <a:cs typeface="Verdana"/>
              </a:rPr>
              <a:t>uế</a:t>
            </a:r>
            <a:endParaRPr sz="2000">
              <a:latin typeface="Verdana"/>
              <a:cs typeface="Verdana"/>
            </a:endParaRPr>
          </a:p>
        </p:txBody>
      </p:sp>
      <p:sp>
        <p:nvSpPr>
          <p:cNvPr id="8" name="object 8"/>
          <p:cNvSpPr txBox="1"/>
          <p:nvPr/>
        </p:nvSpPr>
        <p:spPr>
          <a:xfrm>
            <a:off x="624840" y="5530799"/>
            <a:ext cx="2078355" cy="298450"/>
          </a:xfrm>
          <a:prstGeom prst="rect">
            <a:avLst/>
          </a:prstGeom>
        </p:spPr>
        <p:txBody>
          <a:bodyPr vert="horz" wrap="square" lIns="0" tIns="0" rIns="0" bIns="0" rtlCol="0">
            <a:spAutoFit/>
          </a:bodyPr>
          <a:lstStyle/>
          <a:p>
            <a:pPr>
              <a:lnSpc>
                <a:spcPts val="2345"/>
              </a:lnSpc>
              <a:tabLst>
                <a:tab pos="534670" algn="l"/>
                <a:tab pos="1372870" algn="l"/>
              </a:tabLst>
            </a:pPr>
            <a:r>
              <a:rPr sz="2000" b="1" spc="-5" dirty="0">
                <a:latin typeface="Verdana"/>
                <a:cs typeface="Verdana"/>
              </a:rPr>
              <a:t>c</a:t>
            </a:r>
            <a:r>
              <a:rPr sz="2000" b="1" dirty="0">
                <a:latin typeface="Verdana"/>
                <a:cs typeface="Verdana"/>
              </a:rPr>
              <a:t>ó	G</a:t>
            </a:r>
            <a:r>
              <a:rPr sz="2000" b="1" spc="-10" dirty="0">
                <a:latin typeface="Verdana"/>
                <a:cs typeface="Verdana"/>
              </a:rPr>
              <a:t>i</a:t>
            </a:r>
            <a:r>
              <a:rPr sz="2000" b="1" dirty="0">
                <a:latin typeface="Verdana"/>
                <a:cs typeface="Verdana"/>
              </a:rPr>
              <a:t>ấy	</a:t>
            </a:r>
            <a:r>
              <a:rPr sz="2000" b="1" spc="-10" dirty="0">
                <a:latin typeface="Verdana"/>
                <a:cs typeface="Verdana"/>
              </a:rPr>
              <a:t>p</a:t>
            </a:r>
            <a:r>
              <a:rPr sz="2000" b="1" spc="-5" dirty="0">
                <a:latin typeface="Verdana"/>
                <a:cs typeface="Verdana"/>
              </a:rPr>
              <a:t>hép</a:t>
            </a:r>
            <a:endParaRPr sz="2000">
              <a:latin typeface="Verdana"/>
              <a:cs typeface="Verdana"/>
            </a:endParaRPr>
          </a:p>
        </p:txBody>
      </p:sp>
      <p:sp>
        <p:nvSpPr>
          <p:cNvPr id="9" name="object 9"/>
          <p:cNvSpPr txBox="1"/>
          <p:nvPr/>
        </p:nvSpPr>
        <p:spPr>
          <a:xfrm>
            <a:off x="624840" y="3091815"/>
            <a:ext cx="2790190" cy="2737485"/>
          </a:xfrm>
          <a:prstGeom prst="rect">
            <a:avLst/>
          </a:prstGeom>
        </p:spPr>
        <p:txBody>
          <a:bodyPr vert="horz" wrap="square" lIns="0" tIns="0" rIns="0" bIns="0" rtlCol="0">
            <a:spAutoFit/>
          </a:bodyPr>
          <a:lstStyle/>
          <a:p>
            <a:pPr algn="r">
              <a:lnSpc>
                <a:spcPct val="100000"/>
              </a:lnSpc>
              <a:tabLst>
                <a:tab pos="522605" algn="l"/>
                <a:tab pos="1386840" algn="l"/>
                <a:tab pos="2143125" algn="l"/>
              </a:tabLst>
            </a:pPr>
            <a:r>
              <a:rPr sz="2000" b="1" dirty="0">
                <a:latin typeface="Verdana"/>
                <a:cs typeface="Verdana"/>
              </a:rPr>
              <a:t>Áp	dụng	mức	t</a:t>
            </a:r>
            <a:r>
              <a:rPr sz="2000" b="1" spc="-15" dirty="0">
                <a:latin typeface="Verdana"/>
                <a:cs typeface="Verdana"/>
              </a:rPr>
              <a:t>h</a:t>
            </a:r>
            <a:r>
              <a:rPr sz="2000" b="1" dirty="0">
                <a:latin typeface="Verdana"/>
                <a:cs typeface="Verdana"/>
              </a:rPr>
              <a:t>uế</a:t>
            </a:r>
            <a:endParaRPr sz="2000">
              <a:latin typeface="Verdana"/>
              <a:cs typeface="Verdana"/>
            </a:endParaRPr>
          </a:p>
          <a:p>
            <a:pPr algn="r">
              <a:lnSpc>
                <a:spcPct val="100000"/>
              </a:lnSpc>
              <a:tabLst>
                <a:tab pos="2078355" algn="l"/>
              </a:tabLst>
            </a:pPr>
            <a:r>
              <a:rPr sz="2000" b="1" dirty="0">
                <a:latin typeface="Verdana"/>
                <a:cs typeface="Verdana"/>
              </a:rPr>
              <a:t>suất	nhập</a:t>
            </a:r>
            <a:endParaRPr sz="2000">
              <a:latin typeface="Verdana"/>
              <a:cs typeface="Verdana"/>
            </a:endParaRPr>
          </a:p>
          <a:p>
            <a:pPr algn="r">
              <a:lnSpc>
                <a:spcPct val="100000"/>
              </a:lnSpc>
              <a:tabLst>
                <a:tab pos="2257425" algn="l"/>
              </a:tabLst>
            </a:pPr>
            <a:r>
              <a:rPr sz="2000" b="1" dirty="0">
                <a:latin typeface="Verdana"/>
                <a:cs typeface="Verdana"/>
              </a:rPr>
              <a:t>kh</a:t>
            </a:r>
            <a:r>
              <a:rPr sz="2000" b="1" spc="-10" dirty="0">
                <a:latin typeface="Verdana"/>
                <a:cs typeface="Verdana"/>
              </a:rPr>
              <a:t>ẩ</a:t>
            </a:r>
            <a:r>
              <a:rPr sz="2000" b="1" dirty="0">
                <a:latin typeface="Verdana"/>
                <a:cs typeface="Verdana"/>
              </a:rPr>
              <a:t>u	</a:t>
            </a:r>
            <a:r>
              <a:rPr sz="2000" b="1" dirty="0">
                <a:solidFill>
                  <a:srgbClr val="0000FF"/>
                </a:solidFill>
                <a:latin typeface="Verdana"/>
                <a:cs typeface="Verdana"/>
              </a:rPr>
              <a:t>hạn</a:t>
            </a:r>
            <a:endParaRPr sz="2000">
              <a:latin typeface="Verdana"/>
              <a:cs typeface="Verdana"/>
            </a:endParaRPr>
          </a:p>
          <a:p>
            <a:pPr marL="2078989" indent="-2078989" algn="r">
              <a:lnSpc>
                <a:spcPct val="100000"/>
              </a:lnSpc>
              <a:tabLst>
                <a:tab pos="2078355" algn="l"/>
              </a:tabLst>
            </a:pPr>
            <a:r>
              <a:rPr sz="2000" b="1" dirty="0">
                <a:solidFill>
                  <a:srgbClr val="0000FF"/>
                </a:solidFill>
                <a:latin typeface="Verdana"/>
                <a:cs typeface="Verdana"/>
              </a:rPr>
              <a:t>ng</a:t>
            </a:r>
            <a:r>
              <a:rPr sz="2000" b="1" spc="5" dirty="0">
                <a:solidFill>
                  <a:srgbClr val="0000FF"/>
                </a:solidFill>
                <a:latin typeface="Verdana"/>
                <a:cs typeface="Verdana"/>
              </a:rPr>
              <a:t>ạ</a:t>
            </a:r>
            <a:r>
              <a:rPr sz="2000" b="1" dirty="0">
                <a:solidFill>
                  <a:srgbClr val="0000FF"/>
                </a:solidFill>
                <a:latin typeface="Verdana"/>
                <a:cs typeface="Verdana"/>
              </a:rPr>
              <a:t>ch	</a:t>
            </a:r>
            <a:r>
              <a:rPr sz="2000" b="1" spc="-5" dirty="0">
                <a:solidFill>
                  <a:srgbClr val="0000FF"/>
                </a:solidFill>
                <a:latin typeface="Verdana"/>
                <a:cs typeface="Verdana"/>
              </a:rPr>
              <a:t>quan  </a:t>
            </a:r>
            <a:r>
              <a:rPr sz="2000" b="1" spc="-15" dirty="0">
                <a:latin typeface="Verdana"/>
                <a:cs typeface="Verdana"/>
              </a:rPr>
              <a:t>h</a:t>
            </a:r>
            <a:r>
              <a:rPr sz="2000" b="1" dirty="0">
                <a:latin typeface="Verdana"/>
                <a:cs typeface="Verdana"/>
              </a:rPr>
              <a:t>óa  m</a:t>
            </a:r>
            <a:r>
              <a:rPr sz="2000" b="1" spc="-10" dirty="0">
                <a:latin typeface="Verdana"/>
                <a:cs typeface="Verdana"/>
              </a:rPr>
              <a:t>ụ</a:t>
            </a:r>
            <a:r>
              <a:rPr sz="2000" b="1" dirty="0">
                <a:latin typeface="Verdana"/>
                <a:cs typeface="Verdana"/>
              </a:rPr>
              <a:t>c  hạn  </a:t>
            </a:r>
            <a:r>
              <a:rPr sz="2000" b="1" spc="-5" dirty="0">
                <a:latin typeface="Verdana"/>
                <a:cs typeface="Verdana"/>
              </a:rPr>
              <a:t>quan  </a:t>
            </a:r>
            <a:r>
              <a:rPr sz="2000" b="1" spc="-15" dirty="0">
                <a:latin typeface="Verdana"/>
                <a:cs typeface="Verdana"/>
              </a:rPr>
              <a:t>c</a:t>
            </a:r>
            <a:r>
              <a:rPr sz="2000" b="1" dirty="0">
                <a:latin typeface="Verdana"/>
                <a:cs typeface="Verdana"/>
              </a:rPr>
              <a:t>ủa</a:t>
            </a:r>
            <a:endParaRPr sz="2000">
              <a:latin typeface="Verdana"/>
              <a:cs typeface="Verdana"/>
            </a:endParaRPr>
          </a:p>
        </p:txBody>
      </p:sp>
      <p:sp>
        <p:nvSpPr>
          <p:cNvPr id="10" name="object 10"/>
          <p:cNvSpPr txBox="1"/>
          <p:nvPr/>
        </p:nvSpPr>
        <p:spPr>
          <a:xfrm>
            <a:off x="624840" y="5835599"/>
            <a:ext cx="2339975" cy="298450"/>
          </a:xfrm>
          <a:prstGeom prst="rect">
            <a:avLst/>
          </a:prstGeom>
        </p:spPr>
        <p:txBody>
          <a:bodyPr vert="horz" wrap="square" lIns="0" tIns="0" rIns="0" bIns="0" rtlCol="0">
            <a:spAutoFit/>
          </a:bodyPr>
          <a:lstStyle/>
          <a:p>
            <a:pPr>
              <a:lnSpc>
                <a:spcPts val="2345"/>
              </a:lnSpc>
            </a:pPr>
            <a:r>
              <a:rPr sz="2000" b="1" dirty="0">
                <a:latin typeface="Verdana"/>
                <a:cs typeface="Verdana"/>
              </a:rPr>
              <a:t>Bộ Công</a:t>
            </a:r>
            <a:r>
              <a:rPr sz="2000" b="1" spc="-70" dirty="0">
                <a:latin typeface="Verdana"/>
                <a:cs typeface="Verdana"/>
              </a:rPr>
              <a:t> </a:t>
            </a:r>
            <a:r>
              <a:rPr sz="2000" b="1" dirty="0">
                <a:latin typeface="Verdana"/>
                <a:cs typeface="Verdana"/>
              </a:rPr>
              <a:t>Thương</a:t>
            </a:r>
            <a:endParaRPr sz="2000">
              <a:latin typeface="Verdana"/>
              <a:cs typeface="Verdana"/>
            </a:endParaRPr>
          </a:p>
        </p:txBody>
      </p:sp>
      <p:sp>
        <p:nvSpPr>
          <p:cNvPr id="11" name="object 11"/>
          <p:cNvSpPr/>
          <p:nvPr/>
        </p:nvSpPr>
        <p:spPr>
          <a:xfrm>
            <a:off x="3505200" y="3048000"/>
            <a:ext cx="903732" cy="1295400"/>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4800600" y="3048000"/>
            <a:ext cx="904240" cy="1295400"/>
          </a:xfrm>
          <a:custGeom>
            <a:avLst/>
            <a:gdLst/>
            <a:ahLst/>
            <a:cxnLst/>
            <a:rect l="l" t="t" r="r" b="b"/>
            <a:pathLst>
              <a:path w="904239" h="1295400">
                <a:moveTo>
                  <a:pt x="3175" y="0"/>
                </a:moveTo>
                <a:lnTo>
                  <a:pt x="0" y="0"/>
                </a:lnTo>
                <a:lnTo>
                  <a:pt x="3175" y="146050"/>
                </a:lnTo>
                <a:lnTo>
                  <a:pt x="18669" y="282448"/>
                </a:lnTo>
                <a:lnTo>
                  <a:pt x="43687" y="409066"/>
                </a:lnTo>
                <a:lnTo>
                  <a:pt x="84200" y="525907"/>
                </a:lnTo>
                <a:lnTo>
                  <a:pt x="133985" y="633094"/>
                </a:lnTo>
                <a:lnTo>
                  <a:pt x="199389" y="730504"/>
                </a:lnTo>
                <a:lnTo>
                  <a:pt x="277367" y="824611"/>
                </a:lnTo>
                <a:lnTo>
                  <a:pt x="370839" y="909066"/>
                </a:lnTo>
                <a:lnTo>
                  <a:pt x="482980" y="990219"/>
                </a:lnTo>
                <a:lnTo>
                  <a:pt x="610742" y="1064895"/>
                </a:lnTo>
                <a:lnTo>
                  <a:pt x="610742" y="1295400"/>
                </a:lnTo>
                <a:lnTo>
                  <a:pt x="903732" y="834389"/>
                </a:lnTo>
                <a:lnTo>
                  <a:pt x="757237" y="603885"/>
                </a:lnTo>
                <a:lnTo>
                  <a:pt x="610742" y="603885"/>
                </a:lnTo>
                <a:lnTo>
                  <a:pt x="554736" y="597407"/>
                </a:lnTo>
                <a:lnTo>
                  <a:pt x="492378" y="577850"/>
                </a:lnTo>
                <a:lnTo>
                  <a:pt x="426974" y="545464"/>
                </a:lnTo>
                <a:lnTo>
                  <a:pt x="361441" y="503174"/>
                </a:lnTo>
                <a:lnTo>
                  <a:pt x="292988" y="454533"/>
                </a:lnTo>
                <a:lnTo>
                  <a:pt x="230632" y="399288"/>
                </a:lnTo>
                <a:lnTo>
                  <a:pt x="168275" y="337692"/>
                </a:lnTo>
                <a:lnTo>
                  <a:pt x="115315" y="269494"/>
                </a:lnTo>
                <a:lnTo>
                  <a:pt x="68579" y="201295"/>
                </a:lnTo>
                <a:lnTo>
                  <a:pt x="34289" y="133096"/>
                </a:lnTo>
                <a:lnTo>
                  <a:pt x="9398" y="64897"/>
                </a:lnTo>
                <a:lnTo>
                  <a:pt x="3175" y="0"/>
                </a:lnTo>
                <a:close/>
              </a:path>
              <a:path w="904239" h="1295400">
                <a:moveTo>
                  <a:pt x="610742" y="373379"/>
                </a:moveTo>
                <a:lnTo>
                  <a:pt x="610742" y="603885"/>
                </a:lnTo>
                <a:lnTo>
                  <a:pt x="757237" y="603885"/>
                </a:lnTo>
                <a:lnTo>
                  <a:pt x="610742" y="373379"/>
                </a:lnTo>
                <a:close/>
              </a:path>
            </a:pathLst>
          </a:custGeom>
          <a:solidFill>
            <a:srgbClr val="00AF50"/>
          </a:solidFill>
        </p:spPr>
        <p:txBody>
          <a:bodyPr wrap="square" lIns="0" tIns="0" rIns="0" bIns="0" rtlCol="0"/>
          <a:lstStyle/>
          <a:p>
            <a:endParaRPr/>
          </a:p>
        </p:txBody>
      </p:sp>
      <p:sp>
        <p:nvSpPr>
          <p:cNvPr id="13" name="object 13"/>
          <p:cNvSpPr txBox="1"/>
          <p:nvPr/>
        </p:nvSpPr>
        <p:spPr>
          <a:xfrm>
            <a:off x="533400" y="1447800"/>
            <a:ext cx="8153400" cy="1384300"/>
          </a:xfrm>
          <a:prstGeom prst="rect">
            <a:avLst/>
          </a:prstGeom>
          <a:ln w="9144">
            <a:solidFill>
              <a:srgbClr val="D24717"/>
            </a:solidFill>
          </a:ln>
        </p:spPr>
        <p:txBody>
          <a:bodyPr vert="horz" wrap="square" lIns="0" tIns="39369" rIns="0" bIns="0" rtlCol="0">
            <a:spAutoFit/>
          </a:bodyPr>
          <a:lstStyle/>
          <a:p>
            <a:pPr marL="1344930" marR="1336040" algn="ctr">
              <a:lnSpc>
                <a:spcPct val="100000"/>
              </a:lnSpc>
              <a:spcBef>
                <a:spcPts val="309"/>
              </a:spcBef>
            </a:pPr>
            <a:r>
              <a:rPr sz="2800" b="1" spc="-5" dirty="0">
                <a:solidFill>
                  <a:srgbClr val="FF0000"/>
                </a:solidFill>
                <a:latin typeface="Verdana"/>
                <a:cs typeface="Verdana"/>
              </a:rPr>
              <a:t>Nguyên tắc áp dụng đối với  hàng hóa nhập khẩu theo  hạn ngạch thuế</a:t>
            </a:r>
            <a:r>
              <a:rPr sz="2800" b="1" spc="30" dirty="0">
                <a:solidFill>
                  <a:srgbClr val="FF0000"/>
                </a:solidFill>
                <a:latin typeface="Verdana"/>
                <a:cs typeface="Verdana"/>
              </a:rPr>
              <a:t> </a:t>
            </a:r>
            <a:r>
              <a:rPr sz="2800" b="1" spc="-5" dirty="0">
                <a:solidFill>
                  <a:srgbClr val="FF0000"/>
                </a:solidFill>
                <a:latin typeface="Verdana"/>
                <a:cs typeface="Verdana"/>
              </a:rPr>
              <a:t>quan</a:t>
            </a:r>
            <a:endParaRPr sz="2800">
              <a:latin typeface="Verdana"/>
              <a:cs typeface="Verdana"/>
            </a:endParaRPr>
          </a:p>
        </p:txBody>
      </p:sp>
      <p:sp>
        <p:nvSpPr>
          <p:cNvPr id="14" name="object 14"/>
          <p:cNvSpPr/>
          <p:nvPr/>
        </p:nvSpPr>
        <p:spPr>
          <a:xfrm>
            <a:off x="5791200" y="2971800"/>
            <a:ext cx="2895600" cy="3169920"/>
          </a:xfrm>
          <a:custGeom>
            <a:avLst/>
            <a:gdLst/>
            <a:ahLst/>
            <a:cxnLst/>
            <a:rect l="l" t="t" r="r" b="b"/>
            <a:pathLst>
              <a:path w="2895600" h="3169920">
                <a:moveTo>
                  <a:pt x="0" y="3169920"/>
                </a:moveTo>
                <a:lnTo>
                  <a:pt x="2895600" y="3169920"/>
                </a:lnTo>
                <a:lnTo>
                  <a:pt x="2895600" y="0"/>
                </a:lnTo>
                <a:lnTo>
                  <a:pt x="0" y="0"/>
                </a:lnTo>
                <a:lnTo>
                  <a:pt x="0" y="3169920"/>
                </a:lnTo>
                <a:close/>
              </a:path>
            </a:pathLst>
          </a:custGeom>
          <a:ln w="9144">
            <a:solidFill>
              <a:srgbClr val="00AF50"/>
            </a:solidFill>
          </a:ln>
        </p:spPr>
        <p:txBody>
          <a:bodyPr wrap="square" lIns="0" tIns="0" rIns="0" bIns="0" rtlCol="0"/>
          <a:lstStyle/>
          <a:p>
            <a:endParaRPr/>
          </a:p>
        </p:txBody>
      </p:sp>
      <p:sp>
        <p:nvSpPr>
          <p:cNvPr id="15" name="object 15"/>
          <p:cNvSpPr txBox="1"/>
          <p:nvPr/>
        </p:nvSpPr>
        <p:spPr>
          <a:xfrm>
            <a:off x="6758685" y="3930269"/>
            <a:ext cx="1838960" cy="298450"/>
          </a:xfrm>
          <a:prstGeom prst="rect">
            <a:avLst/>
          </a:prstGeom>
        </p:spPr>
        <p:txBody>
          <a:bodyPr vert="horz" wrap="square" lIns="0" tIns="0" rIns="0" bIns="0" rtlCol="0">
            <a:spAutoFit/>
          </a:bodyPr>
          <a:lstStyle/>
          <a:p>
            <a:pPr>
              <a:lnSpc>
                <a:spcPts val="2345"/>
              </a:lnSpc>
              <a:tabLst>
                <a:tab pos="812165" algn="l"/>
                <a:tab pos="1483995" algn="l"/>
              </a:tabLst>
            </a:pPr>
            <a:r>
              <a:rPr sz="2000" b="1" dirty="0">
                <a:solidFill>
                  <a:srgbClr val="008000"/>
                </a:solidFill>
                <a:latin typeface="Verdana"/>
                <a:cs typeface="Verdana"/>
              </a:rPr>
              <a:t>theo	chế	</a:t>
            </a:r>
            <a:r>
              <a:rPr sz="2000" b="1" spc="5" dirty="0">
                <a:solidFill>
                  <a:srgbClr val="008000"/>
                </a:solidFill>
                <a:latin typeface="Verdana"/>
                <a:cs typeface="Verdana"/>
              </a:rPr>
              <a:t>độ</a:t>
            </a:r>
            <a:endParaRPr sz="2000">
              <a:latin typeface="Verdana"/>
              <a:cs typeface="Verdana"/>
            </a:endParaRPr>
          </a:p>
        </p:txBody>
      </p:sp>
      <p:sp>
        <p:nvSpPr>
          <p:cNvPr id="16" name="object 16"/>
          <p:cNvSpPr txBox="1"/>
          <p:nvPr/>
        </p:nvSpPr>
        <p:spPr>
          <a:xfrm>
            <a:off x="5883528" y="3015615"/>
            <a:ext cx="2713990" cy="1517650"/>
          </a:xfrm>
          <a:prstGeom prst="rect">
            <a:avLst/>
          </a:prstGeom>
        </p:spPr>
        <p:txBody>
          <a:bodyPr vert="horz" wrap="square" lIns="0" tIns="0" rIns="0" bIns="0" rtlCol="0">
            <a:spAutoFit/>
          </a:bodyPr>
          <a:lstStyle/>
          <a:p>
            <a:pPr algn="just">
              <a:lnSpc>
                <a:spcPct val="100000"/>
              </a:lnSpc>
            </a:pPr>
            <a:r>
              <a:rPr sz="2000" b="1" dirty="0">
                <a:solidFill>
                  <a:srgbClr val="008000"/>
                </a:solidFill>
                <a:latin typeface="Verdana"/>
                <a:cs typeface="Verdana"/>
              </a:rPr>
              <a:t>Các mặt </a:t>
            </a:r>
            <a:r>
              <a:rPr sz="2000" b="1" spc="-5" dirty="0">
                <a:solidFill>
                  <a:srgbClr val="008000"/>
                </a:solidFill>
                <a:latin typeface="Verdana"/>
                <a:cs typeface="Verdana"/>
              </a:rPr>
              <a:t>hàng  </a:t>
            </a:r>
            <a:r>
              <a:rPr sz="2000" b="1" dirty="0">
                <a:solidFill>
                  <a:srgbClr val="008000"/>
                </a:solidFill>
                <a:latin typeface="Verdana"/>
                <a:cs typeface="Verdana"/>
              </a:rPr>
              <a:t>thuộc </a:t>
            </a:r>
            <a:r>
              <a:rPr sz="2000" b="1" spc="-5" dirty="0">
                <a:solidFill>
                  <a:srgbClr val="008000"/>
                </a:solidFill>
                <a:latin typeface="Verdana"/>
                <a:cs typeface="Verdana"/>
              </a:rPr>
              <a:t>danh mục  </a:t>
            </a:r>
            <a:r>
              <a:rPr sz="2000" b="1" dirty="0">
                <a:solidFill>
                  <a:srgbClr val="008000"/>
                </a:solidFill>
                <a:latin typeface="Verdana"/>
                <a:cs typeface="Verdana"/>
              </a:rPr>
              <a:t>hàng </a:t>
            </a:r>
            <a:r>
              <a:rPr sz="2000" b="1" spc="-5" dirty="0">
                <a:solidFill>
                  <a:srgbClr val="008000"/>
                </a:solidFill>
                <a:latin typeface="Verdana"/>
                <a:cs typeface="Verdana"/>
              </a:rPr>
              <a:t>hóa </a:t>
            </a:r>
            <a:r>
              <a:rPr sz="2000" b="1" dirty="0">
                <a:solidFill>
                  <a:srgbClr val="008000"/>
                </a:solidFill>
                <a:latin typeface="Verdana"/>
                <a:cs typeface="Verdana"/>
              </a:rPr>
              <a:t>nhập  khẩu</a:t>
            </a:r>
            <a:endParaRPr sz="2000">
              <a:latin typeface="Verdana"/>
              <a:cs typeface="Verdana"/>
            </a:endParaRPr>
          </a:p>
          <a:p>
            <a:pPr algn="just">
              <a:lnSpc>
                <a:spcPts val="2345"/>
              </a:lnSpc>
            </a:pPr>
            <a:r>
              <a:rPr sz="2000" b="1" dirty="0">
                <a:solidFill>
                  <a:srgbClr val="008000"/>
                </a:solidFill>
                <a:latin typeface="Verdana"/>
                <a:cs typeface="Verdana"/>
              </a:rPr>
              <a:t>hạn</a:t>
            </a:r>
            <a:endParaRPr sz="2000">
              <a:latin typeface="Verdana"/>
              <a:cs typeface="Verdana"/>
            </a:endParaRPr>
          </a:p>
        </p:txBody>
      </p:sp>
      <p:sp>
        <p:nvSpPr>
          <p:cNvPr id="17" name="object 17"/>
          <p:cNvSpPr txBox="1"/>
          <p:nvPr/>
        </p:nvSpPr>
        <p:spPr>
          <a:xfrm>
            <a:off x="6754114" y="4235069"/>
            <a:ext cx="1842770" cy="298450"/>
          </a:xfrm>
          <a:prstGeom prst="rect">
            <a:avLst/>
          </a:prstGeom>
        </p:spPr>
        <p:txBody>
          <a:bodyPr vert="horz" wrap="square" lIns="0" tIns="0" rIns="0" bIns="0" rtlCol="0">
            <a:spAutoFit/>
          </a:bodyPr>
          <a:lstStyle/>
          <a:p>
            <a:pPr>
              <a:lnSpc>
                <a:spcPts val="2345"/>
              </a:lnSpc>
              <a:tabLst>
                <a:tab pos="1194435" algn="l"/>
              </a:tabLst>
            </a:pPr>
            <a:r>
              <a:rPr sz="2000" b="1" dirty="0">
                <a:solidFill>
                  <a:srgbClr val="008000"/>
                </a:solidFill>
                <a:latin typeface="Verdana"/>
                <a:cs typeface="Verdana"/>
              </a:rPr>
              <a:t>n</a:t>
            </a:r>
            <a:r>
              <a:rPr sz="2000" b="1" spc="-10" dirty="0">
                <a:solidFill>
                  <a:srgbClr val="008000"/>
                </a:solidFill>
                <a:latin typeface="Verdana"/>
                <a:cs typeface="Verdana"/>
              </a:rPr>
              <a:t>g</a:t>
            </a:r>
            <a:r>
              <a:rPr sz="2000" b="1" dirty="0">
                <a:solidFill>
                  <a:srgbClr val="008000"/>
                </a:solidFill>
                <a:latin typeface="Verdana"/>
                <a:cs typeface="Verdana"/>
              </a:rPr>
              <a:t>ạ</a:t>
            </a:r>
            <a:r>
              <a:rPr sz="2000" b="1" spc="-10" dirty="0">
                <a:solidFill>
                  <a:srgbClr val="008000"/>
                </a:solidFill>
                <a:latin typeface="Verdana"/>
                <a:cs typeface="Verdana"/>
              </a:rPr>
              <a:t>c</a:t>
            </a:r>
            <a:r>
              <a:rPr sz="2000" b="1" dirty="0">
                <a:solidFill>
                  <a:srgbClr val="008000"/>
                </a:solidFill>
                <a:latin typeface="Verdana"/>
                <a:cs typeface="Verdana"/>
              </a:rPr>
              <a:t>h	thuế</a:t>
            </a:r>
            <a:endParaRPr sz="2000">
              <a:latin typeface="Verdana"/>
              <a:cs typeface="Verdana"/>
            </a:endParaRPr>
          </a:p>
        </p:txBody>
      </p:sp>
      <p:sp>
        <p:nvSpPr>
          <p:cNvPr id="18" name="object 18"/>
          <p:cNvSpPr txBox="1"/>
          <p:nvPr/>
        </p:nvSpPr>
        <p:spPr>
          <a:xfrm>
            <a:off x="5883528" y="5149850"/>
            <a:ext cx="2061845" cy="298450"/>
          </a:xfrm>
          <a:prstGeom prst="rect">
            <a:avLst/>
          </a:prstGeom>
        </p:spPr>
        <p:txBody>
          <a:bodyPr vert="horz" wrap="square" lIns="0" tIns="0" rIns="0" bIns="0" rtlCol="0">
            <a:spAutoFit/>
          </a:bodyPr>
          <a:lstStyle/>
          <a:p>
            <a:pPr>
              <a:lnSpc>
                <a:spcPts val="2345"/>
              </a:lnSpc>
              <a:tabLst>
                <a:tab pos="984250" algn="l"/>
              </a:tabLst>
            </a:pPr>
            <a:r>
              <a:rPr sz="2000" b="1" dirty="0">
                <a:solidFill>
                  <a:srgbClr val="008000"/>
                </a:solidFill>
                <a:latin typeface="Verdana"/>
                <a:cs typeface="Verdana"/>
              </a:rPr>
              <a:t>Công	Th</a:t>
            </a:r>
            <a:r>
              <a:rPr sz="2000" b="1" spc="-10" dirty="0">
                <a:solidFill>
                  <a:srgbClr val="008000"/>
                </a:solidFill>
                <a:latin typeface="Verdana"/>
                <a:cs typeface="Verdana"/>
              </a:rPr>
              <a:t>ư</a:t>
            </a:r>
            <a:r>
              <a:rPr sz="2000" b="1" dirty="0">
                <a:solidFill>
                  <a:srgbClr val="008000"/>
                </a:solidFill>
                <a:latin typeface="Verdana"/>
                <a:cs typeface="Verdana"/>
              </a:rPr>
              <a:t>ơng</a:t>
            </a:r>
            <a:endParaRPr sz="2000">
              <a:latin typeface="Verdana"/>
              <a:cs typeface="Verdana"/>
            </a:endParaRPr>
          </a:p>
        </p:txBody>
      </p:sp>
      <p:sp>
        <p:nvSpPr>
          <p:cNvPr id="19" name="object 19"/>
          <p:cNvSpPr txBox="1"/>
          <p:nvPr/>
        </p:nvSpPr>
        <p:spPr>
          <a:xfrm>
            <a:off x="5883528" y="4539869"/>
            <a:ext cx="2713990" cy="908050"/>
          </a:xfrm>
          <a:prstGeom prst="rect">
            <a:avLst/>
          </a:prstGeom>
        </p:spPr>
        <p:txBody>
          <a:bodyPr vert="horz" wrap="square" lIns="0" tIns="0" rIns="0" bIns="0" rtlCol="0">
            <a:spAutoFit/>
          </a:bodyPr>
          <a:lstStyle/>
          <a:p>
            <a:pPr algn="r">
              <a:lnSpc>
                <a:spcPct val="100000"/>
              </a:lnSpc>
              <a:tabLst>
                <a:tab pos="798830" algn="l"/>
                <a:tab pos="1671955" algn="l"/>
                <a:tab pos="2342515" algn="l"/>
              </a:tabLst>
            </a:pPr>
            <a:r>
              <a:rPr sz="2000" b="1" dirty="0">
                <a:solidFill>
                  <a:srgbClr val="008000"/>
                </a:solidFill>
                <a:latin typeface="Verdana"/>
                <a:cs typeface="Verdana"/>
              </a:rPr>
              <a:t>quan </a:t>
            </a:r>
            <a:r>
              <a:rPr sz="2000" b="1" spc="-5" dirty="0">
                <a:solidFill>
                  <a:srgbClr val="008000"/>
                </a:solidFill>
                <a:latin typeface="Verdana"/>
                <a:cs typeface="Verdana"/>
              </a:rPr>
              <a:t>nếu</a:t>
            </a:r>
            <a:r>
              <a:rPr sz="2000" b="1" spc="-45" dirty="0">
                <a:solidFill>
                  <a:srgbClr val="008000"/>
                </a:solidFill>
                <a:latin typeface="Verdana"/>
                <a:cs typeface="Verdana"/>
              </a:rPr>
              <a:t> </a:t>
            </a:r>
            <a:r>
              <a:rPr sz="2000" b="1" dirty="0">
                <a:solidFill>
                  <a:srgbClr val="008000"/>
                </a:solidFill>
                <a:latin typeface="Verdana"/>
                <a:cs typeface="Verdana"/>
              </a:rPr>
              <a:t>không</a:t>
            </a:r>
            <a:r>
              <a:rPr sz="2000" b="1" spc="-25" dirty="0">
                <a:solidFill>
                  <a:srgbClr val="008000"/>
                </a:solidFill>
                <a:latin typeface="Verdana"/>
                <a:cs typeface="Verdana"/>
              </a:rPr>
              <a:t> </a:t>
            </a:r>
            <a:r>
              <a:rPr sz="2000" b="1" spc="-5" dirty="0">
                <a:solidFill>
                  <a:srgbClr val="008000"/>
                </a:solidFill>
                <a:latin typeface="Verdana"/>
                <a:cs typeface="Verdana"/>
              </a:rPr>
              <a:t>có  </a:t>
            </a:r>
            <a:r>
              <a:rPr sz="2000" b="1" dirty="0">
                <a:solidFill>
                  <a:srgbClr val="008000"/>
                </a:solidFill>
                <a:latin typeface="Verdana"/>
                <a:cs typeface="Verdana"/>
              </a:rPr>
              <a:t>G</a:t>
            </a:r>
            <a:r>
              <a:rPr sz="2000" b="1" spc="-10" dirty="0">
                <a:solidFill>
                  <a:srgbClr val="008000"/>
                </a:solidFill>
                <a:latin typeface="Verdana"/>
                <a:cs typeface="Verdana"/>
              </a:rPr>
              <a:t>i</a:t>
            </a:r>
            <a:r>
              <a:rPr sz="2000" b="1" dirty="0">
                <a:solidFill>
                  <a:srgbClr val="008000"/>
                </a:solidFill>
                <a:latin typeface="Verdana"/>
                <a:cs typeface="Verdana"/>
              </a:rPr>
              <a:t>ấy	</a:t>
            </a:r>
            <a:r>
              <a:rPr sz="2000" b="1" spc="-5" dirty="0">
                <a:solidFill>
                  <a:srgbClr val="008000"/>
                </a:solidFill>
                <a:latin typeface="Verdana"/>
                <a:cs typeface="Verdana"/>
              </a:rPr>
              <a:t>ph</a:t>
            </a:r>
            <a:r>
              <a:rPr sz="2000" b="1" spc="-10" dirty="0">
                <a:solidFill>
                  <a:srgbClr val="008000"/>
                </a:solidFill>
                <a:latin typeface="Verdana"/>
                <a:cs typeface="Verdana"/>
              </a:rPr>
              <a:t>é</a:t>
            </a:r>
            <a:r>
              <a:rPr sz="2000" b="1" dirty="0">
                <a:solidFill>
                  <a:srgbClr val="008000"/>
                </a:solidFill>
                <a:latin typeface="Verdana"/>
                <a:cs typeface="Verdana"/>
              </a:rPr>
              <a:t>p	của	</a:t>
            </a:r>
            <a:r>
              <a:rPr sz="2000" b="1" spc="-5" dirty="0">
                <a:solidFill>
                  <a:srgbClr val="008000"/>
                </a:solidFill>
                <a:latin typeface="Verdana"/>
                <a:cs typeface="Verdana"/>
              </a:rPr>
              <a:t>Bộ</a:t>
            </a:r>
            <a:endParaRPr sz="2000">
              <a:latin typeface="Verdana"/>
              <a:cs typeface="Verdana"/>
            </a:endParaRPr>
          </a:p>
          <a:p>
            <a:pPr algn="r">
              <a:lnSpc>
                <a:spcPts val="2345"/>
              </a:lnSpc>
            </a:pPr>
            <a:r>
              <a:rPr sz="2000" b="1" dirty="0">
                <a:solidFill>
                  <a:srgbClr val="008000"/>
                </a:solidFill>
                <a:latin typeface="Verdana"/>
                <a:cs typeface="Verdana"/>
              </a:rPr>
              <a:t>thì</a:t>
            </a:r>
            <a:endParaRPr sz="2000">
              <a:latin typeface="Verdana"/>
              <a:cs typeface="Verdana"/>
            </a:endParaRPr>
          </a:p>
        </p:txBody>
      </p:sp>
      <p:sp>
        <p:nvSpPr>
          <p:cNvPr id="20" name="object 20"/>
          <p:cNvSpPr txBox="1"/>
          <p:nvPr/>
        </p:nvSpPr>
        <p:spPr>
          <a:xfrm>
            <a:off x="5883528" y="5454599"/>
            <a:ext cx="2713355" cy="603250"/>
          </a:xfrm>
          <a:prstGeom prst="rect">
            <a:avLst/>
          </a:prstGeom>
        </p:spPr>
        <p:txBody>
          <a:bodyPr vert="horz" wrap="square" lIns="0" tIns="0" rIns="0" bIns="0" rtlCol="0">
            <a:spAutoFit/>
          </a:bodyPr>
          <a:lstStyle/>
          <a:p>
            <a:pPr>
              <a:lnSpc>
                <a:spcPct val="100000"/>
              </a:lnSpc>
              <a:tabLst>
                <a:tab pos="479425" algn="l"/>
                <a:tab pos="2066289" algn="l"/>
              </a:tabLst>
            </a:pPr>
            <a:r>
              <a:rPr sz="2000" b="1" spc="5" dirty="0">
                <a:solidFill>
                  <a:srgbClr val="FF0000"/>
                </a:solidFill>
                <a:latin typeface="Verdana"/>
                <a:cs typeface="Verdana"/>
              </a:rPr>
              <a:t>á</a:t>
            </a:r>
            <a:r>
              <a:rPr sz="2000" b="1" dirty="0">
                <a:solidFill>
                  <a:srgbClr val="FF0000"/>
                </a:solidFill>
                <a:latin typeface="Verdana"/>
                <a:cs typeface="Verdana"/>
              </a:rPr>
              <a:t>p	dụng</a:t>
            </a:r>
            <a:r>
              <a:rPr sz="2000" b="1" spc="335" dirty="0">
                <a:solidFill>
                  <a:srgbClr val="FF0000"/>
                </a:solidFill>
                <a:latin typeface="Verdana"/>
                <a:cs typeface="Verdana"/>
              </a:rPr>
              <a:t> </a:t>
            </a:r>
            <a:r>
              <a:rPr sz="2000" b="1" dirty="0">
                <a:solidFill>
                  <a:srgbClr val="FF0000"/>
                </a:solidFill>
                <a:latin typeface="Verdana"/>
                <a:cs typeface="Verdana"/>
              </a:rPr>
              <a:t>mức	th</a:t>
            </a:r>
            <a:r>
              <a:rPr sz="2000" b="1" spc="-15" dirty="0">
                <a:solidFill>
                  <a:srgbClr val="FF0000"/>
                </a:solidFill>
                <a:latin typeface="Verdana"/>
                <a:cs typeface="Verdana"/>
              </a:rPr>
              <a:t>u</a:t>
            </a:r>
            <a:r>
              <a:rPr sz="2000" b="1" dirty="0">
                <a:solidFill>
                  <a:srgbClr val="FF0000"/>
                </a:solidFill>
                <a:latin typeface="Verdana"/>
                <a:cs typeface="Verdana"/>
              </a:rPr>
              <a:t>ế  ngoài</a:t>
            </a:r>
            <a:r>
              <a:rPr sz="2000" b="1" spc="-90" dirty="0">
                <a:solidFill>
                  <a:srgbClr val="FF0000"/>
                </a:solidFill>
                <a:latin typeface="Verdana"/>
                <a:cs typeface="Verdana"/>
              </a:rPr>
              <a:t> </a:t>
            </a:r>
            <a:r>
              <a:rPr sz="2000" b="1" spc="-5" dirty="0">
                <a:solidFill>
                  <a:srgbClr val="FF0000"/>
                </a:solidFill>
                <a:latin typeface="Verdana"/>
                <a:cs typeface="Verdana"/>
              </a:rPr>
              <a:t>HNTQ</a:t>
            </a:r>
            <a:endParaRPr sz="2000">
              <a:latin typeface="Verdana"/>
              <a:cs typeface="Verdana"/>
            </a:endParaRPr>
          </a:p>
        </p:txBody>
      </p:sp>
      <p:sp>
        <p:nvSpPr>
          <p:cNvPr id="21" name="object 21"/>
          <p:cNvSpPr txBox="1">
            <a:spLocks noGrp="1"/>
          </p:cNvSpPr>
          <p:nvPr>
            <p:ph type="title"/>
          </p:nvPr>
        </p:nvSpPr>
        <p:spPr>
          <a:prstGeom prst="rect">
            <a:avLst/>
          </a:prstGeom>
        </p:spPr>
        <p:txBody>
          <a:bodyPr vert="horz" wrap="square" lIns="0" tIns="320421" rIns="0" bIns="0" rtlCol="0">
            <a:spAutoFit/>
          </a:bodyPr>
          <a:lstStyle/>
          <a:p>
            <a:pPr marL="694055">
              <a:lnSpc>
                <a:spcPts val="4790"/>
              </a:lnSpc>
            </a:pPr>
            <a:r>
              <a:rPr sz="4000" spc="-5" dirty="0">
                <a:solidFill>
                  <a:srgbClr val="000000"/>
                </a:solidFill>
              </a:rPr>
              <a:t>HẠN NGẠCH THUẾ</a:t>
            </a:r>
            <a:r>
              <a:rPr sz="4000" spc="-45" dirty="0">
                <a:solidFill>
                  <a:srgbClr val="000000"/>
                </a:solidFill>
              </a:rPr>
              <a:t> </a:t>
            </a:r>
            <a:r>
              <a:rPr sz="4000" spc="-5" dirty="0">
                <a:solidFill>
                  <a:srgbClr val="000000"/>
                </a:solidFill>
              </a:rPr>
              <a:t>QUAN</a:t>
            </a:r>
            <a:endParaRPr sz="4000"/>
          </a:p>
        </p:txBody>
      </p:sp>
      <p:sp>
        <p:nvSpPr>
          <p:cNvPr id="22" name="object 22"/>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24" name="object 24"/>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916F8D75-B625-43A3-8580-6154AEE6C0A9}" type="datetime1">
              <a:rPr lang="en-US" spc="-5" smtClean="0"/>
              <a:pPr marL="12700">
                <a:lnSpc>
                  <a:spcPts val="1520"/>
                </a:lnSpc>
              </a:pPr>
              <a:t>1/12/2019</a:t>
            </a:fld>
            <a:endParaRPr spc="-5" dirty="0"/>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25400">
              <a:lnSpc>
                <a:spcPts val="1515"/>
              </a:lnSpc>
            </a:pPr>
            <a:fld id="{81D60167-4931-47E6-BA6A-407CBD079E47}" type="slidenum">
              <a:rPr sz="1400" dirty="0">
                <a:solidFill>
                  <a:srgbClr val="FFFFFF"/>
                </a:solidFill>
                <a:latin typeface="Franklin Gothic Book"/>
                <a:cs typeface="Franklin Gothic Book"/>
              </a:rPr>
              <a:pPr marL="25400">
                <a:lnSpc>
                  <a:spcPts val="1515"/>
                </a:lnSpc>
              </a:pPr>
              <a:t>120</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66712" y="2881312"/>
          <a:ext cx="8534400" cy="3103560"/>
        </p:xfrm>
        <a:graphic>
          <a:graphicData uri="http://schemas.openxmlformats.org/drawingml/2006/table">
            <a:tbl>
              <a:tblPr firstRow="1" bandRow="1">
                <a:tableStyleId>{2D5ABB26-0587-4C30-8999-92F81FD0307C}</a:tableStyleId>
              </a:tblPr>
              <a:tblGrid>
                <a:gridCol w="4648200"/>
                <a:gridCol w="1295400"/>
                <a:gridCol w="2590800"/>
              </a:tblGrid>
              <a:tr h="896112">
                <a:tc>
                  <a:txBody>
                    <a:bodyPr/>
                    <a:lstStyle/>
                    <a:p>
                      <a:pPr marL="1421765">
                        <a:lnSpc>
                          <a:spcPct val="100000"/>
                        </a:lnSpc>
                        <a:spcBef>
                          <a:spcPts val="1964"/>
                        </a:spcBef>
                      </a:pPr>
                      <a:r>
                        <a:rPr sz="2400" b="1" dirty="0">
                          <a:latin typeface="Verdana"/>
                          <a:cs typeface="Verdana"/>
                        </a:rPr>
                        <a:t>TÊN</a:t>
                      </a:r>
                      <a:r>
                        <a:rPr sz="2400" b="1" spc="-105" dirty="0">
                          <a:latin typeface="Verdana"/>
                          <a:cs typeface="Verdana"/>
                        </a:rPr>
                        <a:t> </a:t>
                      </a:r>
                      <a:r>
                        <a:rPr sz="2400" b="1" spc="-5" dirty="0">
                          <a:latin typeface="Verdana"/>
                          <a:cs typeface="Verdana"/>
                        </a:rPr>
                        <a:t>HÀNG</a:t>
                      </a:r>
                      <a:endParaRPr sz="2400" dirty="0">
                        <a:latin typeface="Verdana"/>
                        <a:cs typeface="Verdana"/>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a:txBody>
                    <a:bodyPr/>
                    <a:lstStyle/>
                    <a:p>
                      <a:pPr algn="ctr">
                        <a:lnSpc>
                          <a:spcPct val="100000"/>
                        </a:lnSpc>
                        <a:spcBef>
                          <a:spcPts val="1964"/>
                        </a:spcBef>
                      </a:pPr>
                      <a:r>
                        <a:rPr sz="2400" b="1" spc="-10" dirty="0">
                          <a:latin typeface="Verdana"/>
                          <a:cs typeface="Verdana"/>
                        </a:rPr>
                        <a:t>NHÓM</a:t>
                      </a:r>
                      <a:endParaRPr sz="2400">
                        <a:latin typeface="Verdana"/>
                        <a:cs typeface="Verdana"/>
                      </a:endParaRPr>
                    </a:p>
                  </a:txBody>
                  <a:tcPr marL="0" marR="0" marT="0" marB="0">
                    <a:lnL w="12700">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a:txBody>
                    <a:bodyPr/>
                    <a:lstStyle/>
                    <a:p>
                      <a:pPr marL="254000" indent="-59690">
                        <a:lnSpc>
                          <a:spcPct val="100000"/>
                        </a:lnSpc>
                        <a:spcBef>
                          <a:spcPts val="240"/>
                        </a:spcBef>
                      </a:pPr>
                      <a:r>
                        <a:rPr sz="2400" b="1" spc="-5" dirty="0">
                          <a:latin typeface="Verdana"/>
                          <a:cs typeface="Verdana"/>
                        </a:rPr>
                        <a:t>THUẾ</a:t>
                      </a:r>
                      <a:r>
                        <a:rPr sz="2400" b="1" spc="-65" dirty="0">
                          <a:latin typeface="Verdana"/>
                          <a:cs typeface="Verdana"/>
                        </a:rPr>
                        <a:t> </a:t>
                      </a:r>
                      <a:r>
                        <a:rPr sz="2400" b="1" spc="-5" dirty="0">
                          <a:latin typeface="Verdana"/>
                          <a:cs typeface="Verdana"/>
                        </a:rPr>
                        <a:t>NGOÀI</a:t>
                      </a:r>
                      <a:endParaRPr sz="2400" dirty="0">
                        <a:latin typeface="Verdana"/>
                        <a:cs typeface="Verdana"/>
                      </a:endParaRPr>
                    </a:p>
                    <a:p>
                      <a:pPr marL="254000">
                        <a:lnSpc>
                          <a:spcPct val="100000"/>
                        </a:lnSpc>
                        <a:spcBef>
                          <a:spcPts val="575"/>
                        </a:spcBef>
                      </a:pPr>
                      <a:r>
                        <a:rPr sz="2400" b="1" spc="-5" dirty="0">
                          <a:latin typeface="Verdana"/>
                          <a:cs typeface="Verdana"/>
                        </a:rPr>
                        <a:t>HẠN</a:t>
                      </a:r>
                      <a:r>
                        <a:rPr sz="2400" b="1" spc="-70" dirty="0">
                          <a:latin typeface="Verdana"/>
                          <a:cs typeface="Verdana"/>
                        </a:rPr>
                        <a:t> </a:t>
                      </a:r>
                      <a:r>
                        <a:rPr sz="2400" b="1" spc="-5" dirty="0">
                          <a:latin typeface="Verdana"/>
                          <a:cs typeface="Verdana"/>
                        </a:rPr>
                        <a:t>NGẠCH</a:t>
                      </a:r>
                      <a:endParaRPr sz="2400" dirty="0">
                        <a:latin typeface="Verdana"/>
                        <a:cs typeface="Verdana"/>
                      </a:endParaRPr>
                    </a:p>
                  </a:txBody>
                  <a:tcPr marL="0" marR="0" marT="0" marB="0">
                    <a:lnL w="12700">
                      <a:solidFill>
                        <a:srgbClr val="000000"/>
                      </a:solidFill>
                      <a:prstDash val="solid"/>
                    </a:lnL>
                    <a:lnR w="28575">
                      <a:solidFill>
                        <a:srgbClr val="000000"/>
                      </a:solidFill>
                      <a:prstDash val="solid"/>
                    </a:lnR>
                    <a:lnT w="28575">
                      <a:solidFill>
                        <a:srgbClr val="000000"/>
                      </a:solidFill>
                      <a:prstDash val="solid"/>
                    </a:lnT>
                    <a:lnB w="28575">
                      <a:solidFill>
                        <a:srgbClr val="000000"/>
                      </a:solidFill>
                      <a:prstDash val="solid"/>
                    </a:lnB>
                  </a:tcPr>
                </a:tc>
              </a:tr>
              <a:tr h="539495">
                <a:tc>
                  <a:txBody>
                    <a:bodyPr/>
                    <a:lstStyle/>
                    <a:p>
                      <a:pPr marL="76835">
                        <a:lnSpc>
                          <a:spcPct val="100000"/>
                        </a:lnSpc>
                        <a:spcBef>
                          <a:spcPts val="234"/>
                        </a:spcBef>
                      </a:pPr>
                      <a:r>
                        <a:rPr sz="2600" spc="-50" dirty="0">
                          <a:latin typeface="Verdana"/>
                          <a:cs typeface="Verdana"/>
                        </a:rPr>
                        <a:t>Trứng </a:t>
                      </a:r>
                      <a:r>
                        <a:rPr sz="2600" dirty="0">
                          <a:latin typeface="Verdana"/>
                          <a:cs typeface="Verdana"/>
                        </a:rPr>
                        <a:t>gia cầm, trứng</a:t>
                      </a:r>
                      <a:r>
                        <a:rPr sz="2600" spc="-45" dirty="0">
                          <a:latin typeface="Verdana"/>
                          <a:cs typeface="Verdana"/>
                        </a:rPr>
                        <a:t> </a:t>
                      </a:r>
                      <a:r>
                        <a:rPr sz="2600" spc="-5" dirty="0">
                          <a:latin typeface="Verdana"/>
                          <a:cs typeface="Verdana"/>
                        </a:rPr>
                        <a:t>chim</a:t>
                      </a:r>
                      <a:endParaRPr sz="2600">
                        <a:latin typeface="Verdana"/>
                        <a:cs typeface="Verdana"/>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a:txBody>
                    <a:bodyPr/>
                    <a:lstStyle/>
                    <a:p>
                      <a:pPr algn="ctr">
                        <a:lnSpc>
                          <a:spcPct val="100000"/>
                        </a:lnSpc>
                        <a:spcBef>
                          <a:spcPts val="234"/>
                        </a:spcBef>
                      </a:pPr>
                      <a:r>
                        <a:rPr sz="2600" dirty="0">
                          <a:latin typeface="Verdana"/>
                          <a:cs typeface="Verdana"/>
                        </a:rPr>
                        <a:t>0407</a:t>
                      </a:r>
                      <a:endParaRPr sz="2600">
                        <a:latin typeface="Verdana"/>
                        <a:cs typeface="Verdana"/>
                      </a:endParaRPr>
                    </a:p>
                  </a:txBody>
                  <a:tcPr marL="0" marR="0" marT="0" marB="0">
                    <a:lnL w="12700">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a:txBody>
                    <a:bodyPr/>
                    <a:lstStyle/>
                    <a:p>
                      <a:pPr marL="7620" algn="ctr">
                        <a:lnSpc>
                          <a:spcPct val="100000"/>
                        </a:lnSpc>
                        <a:spcBef>
                          <a:spcPts val="234"/>
                        </a:spcBef>
                      </a:pPr>
                      <a:r>
                        <a:rPr sz="2600" dirty="0">
                          <a:latin typeface="Verdana"/>
                          <a:cs typeface="Verdana"/>
                        </a:rPr>
                        <a:t>80%</a:t>
                      </a:r>
                      <a:endParaRPr sz="2600">
                        <a:latin typeface="Verdana"/>
                        <a:cs typeface="Verdana"/>
                      </a:endParaRPr>
                    </a:p>
                  </a:txBody>
                  <a:tcPr marL="0" marR="0" marT="0" marB="0">
                    <a:lnL w="12700">
                      <a:solidFill>
                        <a:srgbClr val="000000"/>
                      </a:solidFill>
                      <a:prstDash val="solid"/>
                    </a:lnL>
                    <a:lnR w="28575">
                      <a:solidFill>
                        <a:srgbClr val="000000"/>
                      </a:solidFill>
                      <a:prstDash val="solid"/>
                    </a:lnR>
                    <a:lnT w="28575">
                      <a:solidFill>
                        <a:srgbClr val="000000"/>
                      </a:solidFill>
                      <a:prstDash val="solid"/>
                    </a:lnT>
                    <a:lnB w="28575">
                      <a:solidFill>
                        <a:srgbClr val="000000"/>
                      </a:solidFill>
                      <a:prstDash val="solid"/>
                    </a:lnB>
                  </a:tcPr>
                </a:tc>
              </a:tr>
              <a:tr h="579247">
                <a:tc>
                  <a:txBody>
                    <a:bodyPr/>
                    <a:lstStyle/>
                    <a:p>
                      <a:pPr marL="76835">
                        <a:lnSpc>
                          <a:spcPct val="100000"/>
                        </a:lnSpc>
                        <a:spcBef>
                          <a:spcPts val="234"/>
                        </a:spcBef>
                      </a:pPr>
                      <a:r>
                        <a:rPr sz="2600" dirty="0">
                          <a:latin typeface="Verdana"/>
                          <a:cs typeface="Verdana"/>
                        </a:rPr>
                        <a:t>Đường</a:t>
                      </a:r>
                      <a:r>
                        <a:rPr sz="2600" spc="-100" dirty="0">
                          <a:latin typeface="Verdana"/>
                          <a:cs typeface="Verdana"/>
                        </a:rPr>
                        <a:t> </a:t>
                      </a:r>
                      <a:r>
                        <a:rPr sz="2600" dirty="0">
                          <a:latin typeface="Verdana"/>
                          <a:cs typeface="Verdana"/>
                        </a:rPr>
                        <a:t>mía</a:t>
                      </a:r>
                      <a:endParaRPr sz="2600">
                        <a:latin typeface="Verdana"/>
                        <a:cs typeface="Verdana"/>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a:txBody>
                    <a:bodyPr/>
                    <a:lstStyle/>
                    <a:p>
                      <a:pPr algn="ctr">
                        <a:lnSpc>
                          <a:spcPct val="100000"/>
                        </a:lnSpc>
                        <a:spcBef>
                          <a:spcPts val="234"/>
                        </a:spcBef>
                      </a:pPr>
                      <a:r>
                        <a:rPr sz="2600" dirty="0">
                          <a:latin typeface="Verdana"/>
                          <a:cs typeface="Verdana"/>
                        </a:rPr>
                        <a:t>1701</a:t>
                      </a:r>
                      <a:endParaRPr sz="2600">
                        <a:latin typeface="Verdana"/>
                        <a:cs typeface="Verdana"/>
                      </a:endParaRPr>
                    </a:p>
                  </a:txBody>
                  <a:tcPr marL="0" marR="0" marT="0" marB="0">
                    <a:lnL w="12700">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a:txBody>
                    <a:bodyPr/>
                    <a:lstStyle/>
                    <a:p>
                      <a:pPr marL="7620" algn="ctr">
                        <a:lnSpc>
                          <a:spcPct val="100000"/>
                        </a:lnSpc>
                        <a:spcBef>
                          <a:spcPts val="234"/>
                        </a:spcBef>
                      </a:pPr>
                      <a:r>
                        <a:rPr sz="2600" dirty="0">
                          <a:latin typeface="Verdana"/>
                          <a:cs typeface="Verdana"/>
                        </a:rPr>
                        <a:t>80% -</a:t>
                      </a:r>
                      <a:r>
                        <a:rPr sz="2600" spc="-114" dirty="0">
                          <a:latin typeface="Verdana"/>
                          <a:cs typeface="Verdana"/>
                        </a:rPr>
                        <a:t> </a:t>
                      </a:r>
                      <a:r>
                        <a:rPr sz="2600" dirty="0">
                          <a:latin typeface="Verdana"/>
                          <a:cs typeface="Verdana"/>
                        </a:rPr>
                        <a:t>100%</a:t>
                      </a:r>
                      <a:endParaRPr sz="2600">
                        <a:latin typeface="Verdana"/>
                        <a:cs typeface="Verdana"/>
                      </a:endParaRPr>
                    </a:p>
                  </a:txBody>
                  <a:tcPr marL="0" marR="0" marT="0" marB="0">
                    <a:lnL w="12700">
                      <a:solidFill>
                        <a:srgbClr val="000000"/>
                      </a:solidFill>
                      <a:prstDash val="solid"/>
                    </a:lnL>
                    <a:lnR w="28575">
                      <a:solidFill>
                        <a:srgbClr val="000000"/>
                      </a:solidFill>
                      <a:prstDash val="solid"/>
                    </a:lnR>
                    <a:lnT w="28575">
                      <a:solidFill>
                        <a:srgbClr val="000000"/>
                      </a:solidFill>
                      <a:prstDash val="solid"/>
                    </a:lnT>
                    <a:lnB w="28575">
                      <a:solidFill>
                        <a:srgbClr val="000000"/>
                      </a:solidFill>
                      <a:prstDash val="solid"/>
                    </a:lnB>
                  </a:tcPr>
                </a:tc>
              </a:tr>
              <a:tr h="577722">
                <a:tc>
                  <a:txBody>
                    <a:bodyPr/>
                    <a:lstStyle/>
                    <a:p>
                      <a:pPr marL="76835">
                        <a:lnSpc>
                          <a:spcPct val="100000"/>
                        </a:lnSpc>
                        <a:spcBef>
                          <a:spcPts val="235"/>
                        </a:spcBef>
                      </a:pPr>
                      <a:r>
                        <a:rPr sz="2600" dirty="0">
                          <a:latin typeface="Verdana"/>
                          <a:cs typeface="Verdana"/>
                        </a:rPr>
                        <a:t>Lá thuốc lá chưa chế</a:t>
                      </a:r>
                      <a:r>
                        <a:rPr sz="2600" spc="-114" dirty="0">
                          <a:latin typeface="Verdana"/>
                          <a:cs typeface="Verdana"/>
                        </a:rPr>
                        <a:t> </a:t>
                      </a:r>
                      <a:r>
                        <a:rPr sz="2600" dirty="0">
                          <a:latin typeface="Verdana"/>
                          <a:cs typeface="Verdana"/>
                        </a:rPr>
                        <a:t>biến</a:t>
                      </a:r>
                      <a:endParaRPr sz="2600">
                        <a:latin typeface="Verdana"/>
                        <a:cs typeface="Verdana"/>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a:txBody>
                    <a:bodyPr/>
                    <a:lstStyle/>
                    <a:p>
                      <a:pPr algn="ctr">
                        <a:lnSpc>
                          <a:spcPct val="100000"/>
                        </a:lnSpc>
                        <a:spcBef>
                          <a:spcPts val="235"/>
                        </a:spcBef>
                      </a:pPr>
                      <a:r>
                        <a:rPr sz="2600" dirty="0">
                          <a:latin typeface="Verdana"/>
                          <a:cs typeface="Verdana"/>
                        </a:rPr>
                        <a:t>2401</a:t>
                      </a:r>
                      <a:endParaRPr sz="2600">
                        <a:latin typeface="Verdana"/>
                        <a:cs typeface="Verdana"/>
                      </a:endParaRPr>
                    </a:p>
                  </a:txBody>
                  <a:tcPr marL="0" marR="0" marT="0" marB="0">
                    <a:lnL w="12700">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a:txBody>
                    <a:bodyPr/>
                    <a:lstStyle/>
                    <a:p>
                      <a:pPr marL="7620" algn="ctr">
                        <a:lnSpc>
                          <a:spcPct val="100000"/>
                        </a:lnSpc>
                        <a:spcBef>
                          <a:spcPts val="235"/>
                        </a:spcBef>
                      </a:pPr>
                      <a:r>
                        <a:rPr sz="2600" dirty="0">
                          <a:latin typeface="Verdana"/>
                          <a:cs typeface="Verdana"/>
                        </a:rPr>
                        <a:t>80% -</a:t>
                      </a:r>
                      <a:r>
                        <a:rPr sz="2600" spc="-114" dirty="0">
                          <a:latin typeface="Verdana"/>
                          <a:cs typeface="Verdana"/>
                        </a:rPr>
                        <a:t> </a:t>
                      </a:r>
                      <a:r>
                        <a:rPr sz="2600" dirty="0">
                          <a:latin typeface="Verdana"/>
                          <a:cs typeface="Verdana"/>
                        </a:rPr>
                        <a:t>90%</a:t>
                      </a:r>
                      <a:endParaRPr sz="2600">
                        <a:latin typeface="Verdana"/>
                        <a:cs typeface="Verdana"/>
                      </a:endParaRPr>
                    </a:p>
                  </a:txBody>
                  <a:tcPr marL="0" marR="0" marT="0" marB="0">
                    <a:lnL w="12700">
                      <a:solidFill>
                        <a:srgbClr val="000000"/>
                      </a:solidFill>
                      <a:prstDash val="solid"/>
                    </a:lnL>
                    <a:lnR w="28575">
                      <a:solidFill>
                        <a:srgbClr val="000000"/>
                      </a:solidFill>
                      <a:prstDash val="solid"/>
                    </a:lnR>
                    <a:lnT w="28575">
                      <a:solidFill>
                        <a:srgbClr val="000000"/>
                      </a:solidFill>
                      <a:prstDash val="solid"/>
                    </a:lnT>
                    <a:lnB w="28575">
                      <a:solidFill>
                        <a:srgbClr val="000000"/>
                      </a:solidFill>
                      <a:prstDash val="solid"/>
                    </a:lnB>
                  </a:tcPr>
                </a:tc>
              </a:tr>
              <a:tr h="510984">
                <a:tc>
                  <a:txBody>
                    <a:bodyPr/>
                    <a:lstStyle/>
                    <a:p>
                      <a:pPr marL="76835">
                        <a:lnSpc>
                          <a:spcPct val="100000"/>
                        </a:lnSpc>
                        <a:spcBef>
                          <a:spcPts val="235"/>
                        </a:spcBef>
                      </a:pPr>
                      <a:r>
                        <a:rPr sz="2600" dirty="0">
                          <a:latin typeface="Verdana"/>
                          <a:cs typeface="Verdana"/>
                        </a:rPr>
                        <a:t>Muối</a:t>
                      </a:r>
                      <a:endParaRPr sz="2600">
                        <a:latin typeface="Verdana"/>
                        <a:cs typeface="Verdana"/>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a:txBody>
                    <a:bodyPr/>
                    <a:lstStyle/>
                    <a:p>
                      <a:pPr algn="ctr">
                        <a:lnSpc>
                          <a:spcPct val="100000"/>
                        </a:lnSpc>
                        <a:spcBef>
                          <a:spcPts val="235"/>
                        </a:spcBef>
                      </a:pPr>
                      <a:r>
                        <a:rPr sz="2600" dirty="0">
                          <a:latin typeface="Verdana"/>
                          <a:cs typeface="Verdana"/>
                        </a:rPr>
                        <a:t>2501</a:t>
                      </a:r>
                      <a:endParaRPr sz="2600">
                        <a:latin typeface="Verdana"/>
                        <a:cs typeface="Verdana"/>
                      </a:endParaRPr>
                    </a:p>
                  </a:txBody>
                  <a:tcPr marL="0" marR="0" marT="0" marB="0">
                    <a:lnL w="12700">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a:txBody>
                    <a:bodyPr/>
                    <a:lstStyle/>
                    <a:p>
                      <a:pPr marL="7620" algn="ctr">
                        <a:lnSpc>
                          <a:spcPct val="100000"/>
                        </a:lnSpc>
                        <a:spcBef>
                          <a:spcPts val="235"/>
                        </a:spcBef>
                      </a:pPr>
                      <a:r>
                        <a:rPr sz="2600" dirty="0">
                          <a:latin typeface="Verdana"/>
                          <a:cs typeface="Verdana"/>
                        </a:rPr>
                        <a:t>50% -</a:t>
                      </a:r>
                      <a:r>
                        <a:rPr sz="2600" spc="-114" dirty="0">
                          <a:latin typeface="Verdana"/>
                          <a:cs typeface="Verdana"/>
                        </a:rPr>
                        <a:t> </a:t>
                      </a:r>
                      <a:r>
                        <a:rPr sz="2600" dirty="0">
                          <a:latin typeface="Verdana"/>
                          <a:cs typeface="Verdana"/>
                        </a:rPr>
                        <a:t>60%</a:t>
                      </a:r>
                    </a:p>
                  </a:txBody>
                  <a:tcPr marL="0" marR="0" marT="0" marB="0">
                    <a:lnL w="12700">
                      <a:solidFill>
                        <a:srgbClr val="000000"/>
                      </a:solidFill>
                      <a:prstDash val="solid"/>
                    </a:lnL>
                    <a:lnR w="28575">
                      <a:solidFill>
                        <a:srgbClr val="000000"/>
                      </a:solidFill>
                      <a:prstDash val="solid"/>
                    </a:lnR>
                    <a:lnT w="28575">
                      <a:solidFill>
                        <a:srgbClr val="000000"/>
                      </a:solidFill>
                      <a:prstDash val="solid"/>
                    </a:lnT>
                    <a:lnB w="28575">
                      <a:solidFill>
                        <a:srgbClr val="000000"/>
                      </a:solidFill>
                      <a:prstDash val="solid"/>
                    </a:lnB>
                  </a:tcPr>
                </a:tc>
              </a:tr>
            </a:tbl>
          </a:graphicData>
        </a:graphic>
      </p:graphicFrame>
      <p:sp>
        <p:nvSpPr>
          <p:cNvPr id="3" name="object 3"/>
          <p:cNvSpPr txBox="1">
            <a:spLocks noGrp="1"/>
          </p:cNvSpPr>
          <p:nvPr>
            <p:ph type="title"/>
          </p:nvPr>
        </p:nvSpPr>
        <p:spPr>
          <a:prstGeom prst="rect">
            <a:avLst/>
          </a:prstGeom>
        </p:spPr>
        <p:txBody>
          <a:bodyPr vert="horz" wrap="square" lIns="0" tIns="168021" rIns="0" bIns="0" rtlCol="0">
            <a:spAutoFit/>
          </a:bodyPr>
          <a:lstStyle/>
          <a:p>
            <a:pPr marL="655955">
              <a:lnSpc>
                <a:spcPts val="4790"/>
              </a:lnSpc>
            </a:pPr>
            <a:r>
              <a:rPr sz="4000" spc="-5" dirty="0">
                <a:solidFill>
                  <a:srgbClr val="000000"/>
                </a:solidFill>
              </a:rPr>
              <a:t>HẠN NGẠCH THUẾ</a:t>
            </a:r>
            <a:r>
              <a:rPr sz="4000" spc="-45" dirty="0">
                <a:solidFill>
                  <a:srgbClr val="000000"/>
                </a:solidFill>
              </a:rPr>
              <a:t> </a:t>
            </a:r>
            <a:r>
              <a:rPr sz="4000" spc="-5" dirty="0">
                <a:solidFill>
                  <a:srgbClr val="000000"/>
                </a:solidFill>
              </a:rPr>
              <a:t>QUAN</a:t>
            </a:r>
            <a:endParaRPr sz="4000"/>
          </a:p>
        </p:txBody>
      </p:sp>
      <p:sp>
        <p:nvSpPr>
          <p:cNvPr id="4" name="object 4"/>
          <p:cNvSpPr txBox="1"/>
          <p:nvPr/>
        </p:nvSpPr>
        <p:spPr>
          <a:xfrm>
            <a:off x="381000" y="1295400"/>
            <a:ext cx="8534400" cy="1517081"/>
          </a:xfrm>
          <a:prstGeom prst="rect">
            <a:avLst/>
          </a:prstGeom>
          <a:ln w="9144">
            <a:solidFill>
              <a:srgbClr val="0000CC"/>
            </a:solidFill>
          </a:ln>
        </p:spPr>
        <p:txBody>
          <a:bodyPr vert="horz" wrap="square" lIns="0" tIns="39369" rIns="0" bIns="0" rtlCol="0">
            <a:spAutoFit/>
          </a:bodyPr>
          <a:lstStyle/>
          <a:p>
            <a:pPr marL="154305" marR="146685" algn="ctr">
              <a:lnSpc>
                <a:spcPct val="100000"/>
              </a:lnSpc>
              <a:spcBef>
                <a:spcPts val="309"/>
              </a:spcBef>
            </a:pPr>
            <a:r>
              <a:rPr lang="en-US" sz="2400" dirty="0" smtClean="0"/>
              <a:t>NĐ </a:t>
            </a:r>
            <a:r>
              <a:rPr lang="en-US" sz="2400" dirty="0" err="1" smtClean="0"/>
              <a:t>số</a:t>
            </a:r>
            <a:r>
              <a:rPr lang="en-US" sz="2400" dirty="0" smtClean="0"/>
              <a:t> </a:t>
            </a:r>
            <a:r>
              <a:rPr lang="vi-VN" sz="2400" dirty="0" smtClean="0"/>
              <a:t>125/2017/NĐ-CP </a:t>
            </a:r>
            <a:r>
              <a:rPr sz="2200" b="1" spc="-5" dirty="0" smtClean="0">
                <a:solidFill>
                  <a:srgbClr val="800000"/>
                </a:solidFill>
                <a:latin typeface="Verdana"/>
                <a:cs typeface="Verdana"/>
              </a:rPr>
              <a:t>BAN </a:t>
            </a:r>
            <a:r>
              <a:rPr sz="2200" b="1" spc="-5" dirty="0">
                <a:solidFill>
                  <a:srgbClr val="800000"/>
                </a:solidFill>
                <a:latin typeface="Verdana"/>
                <a:cs typeface="Verdana"/>
              </a:rPr>
              <a:t>HÀNH </a:t>
            </a:r>
            <a:r>
              <a:rPr lang="vi-VN" sz="2400" dirty="0">
                <a:hlinkClick r:id="rId2"/>
              </a:rPr>
              <a:t>Nghị định này ban hành Biểu thuế xuất khẩu, Biểu thuế nhập khẩu ưu đãi, Danh mục hàng hóa và mức thuế tuyệt đối, thuế hỗn hợp và thuế nhập khẩu ngoài hạn ngạch thuế quan.</a:t>
            </a:r>
            <a:r>
              <a:rPr sz="2400" spc="-5" dirty="0" smtClean="0">
                <a:latin typeface="Verdana"/>
                <a:cs typeface="Verdana"/>
              </a:rPr>
              <a:t>)</a:t>
            </a:r>
            <a:endParaRPr sz="2400" dirty="0">
              <a:latin typeface="Verdana"/>
              <a:cs typeface="Verdana"/>
            </a:endParaRPr>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0FC83EF4-3774-4978-8780-E00448CD1E4A}"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ts val="1515"/>
              </a:lnSpc>
            </a:pPr>
            <a:fld id="{81D60167-4931-47E6-BA6A-407CBD079E47}" type="slidenum">
              <a:rPr sz="1400" dirty="0">
                <a:solidFill>
                  <a:srgbClr val="FFFFFF"/>
                </a:solidFill>
                <a:latin typeface="Franklin Gothic Book"/>
                <a:cs typeface="Franklin Gothic Book"/>
              </a:rPr>
              <a:pPr marL="25400">
                <a:lnSpc>
                  <a:spcPts val="1515"/>
                </a:lnSpc>
              </a:pPr>
              <a:t>121</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352800" y="3200400"/>
            <a:ext cx="2743200" cy="457200"/>
          </a:xfrm>
          <a:custGeom>
            <a:avLst/>
            <a:gdLst/>
            <a:ahLst/>
            <a:cxnLst/>
            <a:rect l="l" t="t" r="r" b="b"/>
            <a:pathLst>
              <a:path w="2743200" h="457200">
                <a:moveTo>
                  <a:pt x="714755" y="762"/>
                </a:moveTo>
                <a:lnTo>
                  <a:pt x="869314" y="357250"/>
                </a:lnTo>
                <a:lnTo>
                  <a:pt x="0" y="358775"/>
                </a:lnTo>
                <a:lnTo>
                  <a:pt x="1390903" y="457200"/>
                </a:lnTo>
                <a:lnTo>
                  <a:pt x="2743200" y="358775"/>
                </a:lnTo>
                <a:lnTo>
                  <a:pt x="1931797" y="358775"/>
                </a:lnTo>
                <a:lnTo>
                  <a:pt x="1912492" y="0"/>
                </a:lnTo>
                <a:lnTo>
                  <a:pt x="714755" y="762"/>
                </a:lnTo>
                <a:close/>
              </a:path>
            </a:pathLst>
          </a:custGeom>
          <a:ln w="9144">
            <a:solidFill>
              <a:srgbClr val="0000CC"/>
            </a:solidFill>
          </a:ln>
        </p:spPr>
        <p:txBody>
          <a:bodyPr wrap="square" lIns="0" tIns="0" rIns="0" bIns="0" rtlCol="0"/>
          <a:lstStyle/>
          <a:p>
            <a:endParaRPr/>
          </a:p>
        </p:txBody>
      </p:sp>
      <p:sp>
        <p:nvSpPr>
          <p:cNvPr id="3" name="object 3"/>
          <p:cNvSpPr txBox="1"/>
          <p:nvPr/>
        </p:nvSpPr>
        <p:spPr>
          <a:xfrm>
            <a:off x="533400" y="914400"/>
            <a:ext cx="8001000" cy="1938655"/>
          </a:xfrm>
          <a:prstGeom prst="rect">
            <a:avLst/>
          </a:prstGeom>
          <a:ln w="9143">
            <a:solidFill>
              <a:srgbClr val="800000"/>
            </a:solidFill>
          </a:ln>
        </p:spPr>
        <p:txBody>
          <a:bodyPr vert="horz" wrap="square" lIns="0" tIns="37465" rIns="0" bIns="0" rtlCol="0">
            <a:spAutoFit/>
          </a:bodyPr>
          <a:lstStyle/>
          <a:p>
            <a:pPr marL="139065" marR="128905" indent="-5715" algn="ctr">
              <a:lnSpc>
                <a:spcPct val="100000"/>
              </a:lnSpc>
              <a:spcBef>
                <a:spcPts val="295"/>
              </a:spcBef>
            </a:pPr>
            <a:r>
              <a:rPr sz="4000" b="1" spc="-5" dirty="0">
                <a:solidFill>
                  <a:srgbClr val="000099"/>
                </a:solidFill>
                <a:latin typeface="Verdana"/>
                <a:cs typeface="Verdana"/>
              </a:rPr>
              <a:t>HẠN NGẠCH THUẾ QUAN  HÀNG HÓA CÓ XUẤT XỨ TỪ  CHDCND</a:t>
            </a:r>
            <a:r>
              <a:rPr sz="4000" b="1" spc="-65" dirty="0">
                <a:solidFill>
                  <a:srgbClr val="000099"/>
                </a:solidFill>
                <a:latin typeface="Verdana"/>
                <a:cs typeface="Verdana"/>
              </a:rPr>
              <a:t> </a:t>
            </a:r>
            <a:r>
              <a:rPr sz="4000" b="1" spc="-10" dirty="0">
                <a:solidFill>
                  <a:srgbClr val="000099"/>
                </a:solidFill>
                <a:latin typeface="Verdana"/>
                <a:cs typeface="Verdana"/>
              </a:rPr>
              <a:t>LÀO</a:t>
            </a:r>
            <a:endParaRPr sz="4000">
              <a:latin typeface="Verdana"/>
              <a:cs typeface="Verdana"/>
            </a:endParaRPr>
          </a:p>
        </p:txBody>
      </p:sp>
      <p:sp>
        <p:nvSpPr>
          <p:cNvPr id="4" name="object 4"/>
          <p:cNvSpPr txBox="1"/>
          <p:nvPr/>
        </p:nvSpPr>
        <p:spPr>
          <a:xfrm>
            <a:off x="381000" y="3962400"/>
            <a:ext cx="8305800" cy="954405"/>
          </a:xfrm>
          <a:prstGeom prst="rect">
            <a:avLst/>
          </a:prstGeom>
          <a:ln w="9144">
            <a:solidFill>
              <a:srgbClr val="000000"/>
            </a:solidFill>
          </a:ln>
        </p:spPr>
        <p:txBody>
          <a:bodyPr vert="horz" wrap="square" lIns="0" tIns="40005" rIns="0" bIns="0" rtlCol="0">
            <a:spAutoFit/>
          </a:bodyPr>
          <a:lstStyle/>
          <a:p>
            <a:pPr marL="500380" marR="348615" indent="-142240">
              <a:lnSpc>
                <a:spcPct val="100000"/>
              </a:lnSpc>
              <a:spcBef>
                <a:spcPts val="315"/>
              </a:spcBef>
            </a:pPr>
            <a:r>
              <a:rPr sz="2800" b="1" spc="-5" dirty="0">
                <a:solidFill>
                  <a:srgbClr val="4E160F"/>
                </a:solidFill>
                <a:latin typeface="Verdana"/>
                <a:cs typeface="Verdana"/>
              </a:rPr>
              <a:t>THÔNG TƯ SỐ 56/2015/TT-BCT NGÀY  31/12/2015 CỦA BỘ CÔNG</a:t>
            </a:r>
            <a:r>
              <a:rPr sz="2800" b="1" spc="-15" dirty="0">
                <a:solidFill>
                  <a:srgbClr val="4E160F"/>
                </a:solidFill>
                <a:latin typeface="Verdana"/>
                <a:cs typeface="Verdana"/>
              </a:rPr>
              <a:t> </a:t>
            </a:r>
            <a:r>
              <a:rPr sz="2800" b="1" spc="-5" dirty="0">
                <a:solidFill>
                  <a:srgbClr val="4E160F"/>
                </a:solidFill>
                <a:latin typeface="Verdana"/>
                <a:cs typeface="Verdana"/>
              </a:rPr>
              <a:t>THƯƠNG</a:t>
            </a:r>
            <a:endParaRPr sz="2800">
              <a:latin typeface="Verdana"/>
              <a:cs typeface="Verdana"/>
            </a:endParaRPr>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03ACE020-5418-448F-923E-C4E8A70984CB}"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ts val="1515"/>
              </a:lnSpc>
            </a:pPr>
            <a:fld id="{81D60167-4931-47E6-BA6A-407CBD079E47}" type="slidenum">
              <a:rPr sz="1400" dirty="0">
                <a:solidFill>
                  <a:srgbClr val="FFFFFF"/>
                </a:solidFill>
                <a:latin typeface="Franklin Gothic Book"/>
                <a:cs typeface="Franklin Gothic Book"/>
              </a:rPr>
              <a:pPr marL="25400">
                <a:lnSpc>
                  <a:spcPts val="1515"/>
                </a:lnSpc>
              </a:pPr>
              <a:t>122</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719834"/>
            <a:ext cx="8227059" cy="4424680"/>
          </a:xfrm>
          <a:prstGeom prst="rect">
            <a:avLst/>
          </a:prstGeom>
        </p:spPr>
        <p:txBody>
          <a:bodyPr vert="horz" wrap="square" lIns="0" tIns="0" rIns="0" bIns="0" rtlCol="0">
            <a:spAutoFit/>
          </a:bodyPr>
          <a:lstStyle/>
          <a:p>
            <a:pPr marL="12700">
              <a:lnSpc>
                <a:spcPct val="100000"/>
              </a:lnSpc>
            </a:pPr>
            <a:r>
              <a:rPr sz="2600" b="1" dirty="0">
                <a:solidFill>
                  <a:srgbClr val="800000"/>
                </a:solidFill>
                <a:latin typeface="Verdana"/>
                <a:cs typeface="Verdana"/>
              </a:rPr>
              <a:t>Danh</a:t>
            </a:r>
            <a:r>
              <a:rPr sz="2600" b="1" spc="-100" dirty="0">
                <a:solidFill>
                  <a:srgbClr val="800000"/>
                </a:solidFill>
                <a:latin typeface="Verdana"/>
                <a:cs typeface="Verdana"/>
              </a:rPr>
              <a:t> </a:t>
            </a:r>
            <a:r>
              <a:rPr sz="2600" b="1" dirty="0">
                <a:solidFill>
                  <a:srgbClr val="800000"/>
                </a:solidFill>
                <a:latin typeface="Verdana"/>
                <a:cs typeface="Verdana"/>
              </a:rPr>
              <a:t>mục</a:t>
            </a:r>
            <a:endParaRPr sz="2600">
              <a:latin typeface="Verdana"/>
              <a:cs typeface="Verdana"/>
            </a:endParaRPr>
          </a:p>
          <a:p>
            <a:pPr marL="527685" indent="-514984">
              <a:lnSpc>
                <a:spcPct val="100000"/>
              </a:lnSpc>
              <a:spcBef>
                <a:spcPts val="600"/>
              </a:spcBef>
              <a:buFont typeface="Wingdings"/>
              <a:buChar char=""/>
              <a:tabLst>
                <a:tab pos="527685" algn="l"/>
                <a:tab pos="528320" algn="l"/>
              </a:tabLst>
            </a:pPr>
            <a:r>
              <a:rPr sz="2600" dirty="0">
                <a:latin typeface="Verdana"/>
                <a:cs typeface="Verdana"/>
              </a:rPr>
              <a:t>Hạn </a:t>
            </a:r>
            <a:r>
              <a:rPr sz="2600" spc="-5" dirty="0">
                <a:latin typeface="Verdana"/>
                <a:cs typeface="Verdana"/>
              </a:rPr>
              <a:t>ngạch nhập khẩu </a:t>
            </a:r>
            <a:r>
              <a:rPr sz="2600" dirty="0">
                <a:latin typeface="Verdana"/>
                <a:cs typeface="Verdana"/>
              </a:rPr>
              <a:t>Gạo là 70.000</a:t>
            </a:r>
            <a:r>
              <a:rPr sz="2600" spc="-35" dirty="0">
                <a:latin typeface="Verdana"/>
                <a:cs typeface="Verdana"/>
              </a:rPr>
              <a:t> </a:t>
            </a:r>
            <a:r>
              <a:rPr sz="2600" dirty="0">
                <a:latin typeface="Verdana"/>
                <a:cs typeface="Verdana"/>
              </a:rPr>
              <a:t>tấn</a:t>
            </a:r>
            <a:endParaRPr sz="2600">
              <a:latin typeface="Verdana"/>
              <a:cs typeface="Verdana"/>
            </a:endParaRPr>
          </a:p>
          <a:p>
            <a:pPr marL="527685" indent="-514984">
              <a:lnSpc>
                <a:spcPct val="100000"/>
              </a:lnSpc>
              <a:spcBef>
                <a:spcPts val="600"/>
              </a:spcBef>
              <a:buFont typeface="Wingdings"/>
              <a:buChar char=""/>
              <a:tabLst>
                <a:tab pos="527685" algn="l"/>
                <a:tab pos="528320" algn="l"/>
              </a:tabLst>
            </a:pPr>
            <a:r>
              <a:rPr sz="2600" dirty="0">
                <a:latin typeface="Verdana"/>
                <a:cs typeface="Verdana"/>
              </a:rPr>
              <a:t>Hạn </a:t>
            </a:r>
            <a:r>
              <a:rPr sz="2600" spc="-5" dirty="0">
                <a:latin typeface="Verdana"/>
                <a:cs typeface="Verdana"/>
              </a:rPr>
              <a:t>ngạch </a:t>
            </a:r>
            <a:r>
              <a:rPr sz="2600" dirty="0">
                <a:latin typeface="Verdana"/>
                <a:cs typeface="Verdana"/>
              </a:rPr>
              <a:t>NK thuốc lá là 30.000</a:t>
            </a:r>
            <a:r>
              <a:rPr sz="2600" spc="-85" dirty="0">
                <a:latin typeface="Verdana"/>
                <a:cs typeface="Verdana"/>
              </a:rPr>
              <a:t> </a:t>
            </a:r>
            <a:r>
              <a:rPr sz="2600" dirty="0">
                <a:latin typeface="Verdana"/>
                <a:cs typeface="Verdana"/>
              </a:rPr>
              <a:t>tấn</a:t>
            </a:r>
            <a:endParaRPr sz="2600">
              <a:latin typeface="Verdana"/>
              <a:cs typeface="Verdana"/>
            </a:endParaRPr>
          </a:p>
          <a:p>
            <a:pPr marL="12700">
              <a:lnSpc>
                <a:spcPct val="100000"/>
              </a:lnSpc>
              <a:spcBef>
                <a:spcPts val="600"/>
              </a:spcBef>
            </a:pPr>
            <a:r>
              <a:rPr sz="2600" b="1" spc="-5" dirty="0">
                <a:solidFill>
                  <a:srgbClr val="800000"/>
                </a:solidFill>
                <a:latin typeface="Verdana"/>
                <a:cs typeface="Verdana"/>
              </a:rPr>
              <a:t>Quy </a:t>
            </a:r>
            <a:r>
              <a:rPr sz="2600" b="1" dirty="0">
                <a:solidFill>
                  <a:srgbClr val="800000"/>
                </a:solidFill>
                <a:latin typeface="Verdana"/>
                <a:cs typeface="Verdana"/>
              </a:rPr>
              <a:t>định</a:t>
            </a:r>
            <a:r>
              <a:rPr sz="2600" b="1" spc="-105" dirty="0">
                <a:solidFill>
                  <a:srgbClr val="800000"/>
                </a:solidFill>
                <a:latin typeface="Verdana"/>
                <a:cs typeface="Verdana"/>
              </a:rPr>
              <a:t> </a:t>
            </a:r>
            <a:r>
              <a:rPr sz="2600" b="1" dirty="0">
                <a:solidFill>
                  <a:srgbClr val="800000"/>
                </a:solidFill>
                <a:latin typeface="Verdana"/>
                <a:cs typeface="Verdana"/>
              </a:rPr>
              <a:t>chung</a:t>
            </a:r>
            <a:r>
              <a:rPr sz="2600" dirty="0">
                <a:latin typeface="Verdana"/>
                <a:cs typeface="Verdana"/>
              </a:rPr>
              <a:t>:</a:t>
            </a:r>
            <a:endParaRPr sz="2600">
              <a:latin typeface="Verdana"/>
              <a:cs typeface="Verdana"/>
            </a:endParaRPr>
          </a:p>
          <a:p>
            <a:pPr marL="527685" marR="6985" indent="-514984">
              <a:lnSpc>
                <a:spcPct val="100000"/>
              </a:lnSpc>
              <a:spcBef>
                <a:spcPts val="600"/>
              </a:spcBef>
              <a:buFont typeface="Wingdings"/>
              <a:buChar char=""/>
              <a:tabLst>
                <a:tab pos="527685" algn="l"/>
                <a:tab pos="528320" algn="l"/>
              </a:tabLst>
            </a:pPr>
            <a:r>
              <a:rPr sz="2600" spc="-5" dirty="0">
                <a:latin typeface="Verdana"/>
                <a:cs typeface="Verdana"/>
              </a:rPr>
              <a:t>Hàng </a:t>
            </a:r>
            <a:r>
              <a:rPr sz="2600" dirty="0">
                <a:latin typeface="Verdana"/>
                <a:cs typeface="Verdana"/>
              </a:rPr>
              <a:t>phải </a:t>
            </a:r>
            <a:r>
              <a:rPr sz="2600" spc="-10" dirty="0">
                <a:latin typeface="Verdana"/>
                <a:cs typeface="Verdana"/>
              </a:rPr>
              <a:t>có </a:t>
            </a:r>
            <a:r>
              <a:rPr sz="2600" spc="-5" dirty="0">
                <a:latin typeface="Verdana"/>
                <a:cs typeface="Verdana"/>
              </a:rPr>
              <a:t>C/O </a:t>
            </a:r>
            <a:r>
              <a:rPr sz="2600" dirty="0">
                <a:latin typeface="Verdana"/>
                <a:cs typeface="Verdana"/>
              </a:rPr>
              <a:t>mẫu S do </a:t>
            </a:r>
            <a:r>
              <a:rPr sz="2600" spc="-5" dirty="0">
                <a:latin typeface="Verdana"/>
                <a:cs typeface="Verdana"/>
              </a:rPr>
              <a:t>CHDCND </a:t>
            </a:r>
            <a:r>
              <a:rPr sz="2600" dirty="0">
                <a:latin typeface="Verdana"/>
                <a:cs typeface="Verdana"/>
              </a:rPr>
              <a:t>Lào </a:t>
            </a:r>
            <a:r>
              <a:rPr sz="2600" spc="-5" dirty="0">
                <a:latin typeface="Verdana"/>
                <a:cs typeface="Verdana"/>
              </a:rPr>
              <a:t>cấp  theo quy</a:t>
            </a:r>
            <a:r>
              <a:rPr sz="2600" spc="-80" dirty="0">
                <a:latin typeface="Verdana"/>
                <a:cs typeface="Verdana"/>
              </a:rPr>
              <a:t> </a:t>
            </a:r>
            <a:r>
              <a:rPr sz="2600" dirty="0">
                <a:latin typeface="Verdana"/>
                <a:cs typeface="Verdana"/>
              </a:rPr>
              <a:t>định</a:t>
            </a:r>
            <a:endParaRPr sz="2600">
              <a:latin typeface="Verdana"/>
              <a:cs typeface="Verdana"/>
            </a:endParaRPr>
          </a:p>
          <a:p>
            <a:pPr marL="527685" indent="-514984">
              <a:lnSpc>
                <a:spcPct val="100000"/>
              </a:lnSpc>
              <a:spcBef>
                <a:spcPts val="600"/>
              </a:spcBef>
              <a:buFont typeface="Wingdings"/>
              <a:buChar char=""/>
              <a:tabLst>
                <a:tab pos="527685" algn="l"/>
                <a:tab pos="528320" algn="l"/>
              </a:tabLst>
            </a:pPr>
            <a:r>
              <a:rPr sz="2600" dirty="0">
                <a:latin typeface="Verdana"/>
                <a:cs typeface="Verdana"/>
              </a:rPr>
              <a:t>Thủ tục NK </a:t>
            </a:r>
            <a:r>
              <a:rPr sz="2600" spc="-5" dirty="0">
                <a:latin typeface="Verdana"/>
                <a:cs typeface="Verdana"/>
              </a:rPr>
              <a:t>hàng </a:t>
            </a:r>
            <a:r>
              <a:rPr sz="2600" dirty="0">
                <a:latin typeface="Verdana"/>
                <a:cs typeface="Verdana"/>
              </a:rPr>
              <a:t>hóa tại </a:t>
            </a:r>
            <a:r>
              <a:rPr sz="2600" spc="-5" dirty="0">
                <a:latin typeface="Verdana"/>
                <a:cs typeface="Verdana"/>
              </a:rPr>
              <a:t>hải quan </a:t>
            </a:r>
            <a:r>
              <a:rPr sz="2600" dirty="0">
                <a:latin typeface="Verdana"/>
                <a:cs typeface="Verdana"/>
              </a:rPr>
              <a:t>cửa</a:t>
            </a:r>
            <a:r>
              <a:rPr sz="2600" spc="-25" dirty="0">
                <a:latin typeface="Verdana"/>
                <a:cs typeface="Verdana"/>
              </a:rPr>
              <a:t> </a:t>
            </a:r>
            <a:r>
              <a:rPr sz="2600" spc="-5" dirty="0">
                <a:latin typeface="Verdana"/>
                <a:cs typeface="Verdana"/>
              </a:rPr>
              <a:t>khẩu</a:t>
            </a:r>
            <a:endParaRPr sz="2600">
              <a:latin typeface="Verdana"/>
              <a:cs typeface="Verdana"/>
            </a:endParaRPr>
          </a:p>
          <a:p>
            <a:pPr marL="527685" marR="5080" indent="-514984" algn="just">
              <a:lnSpc>
                <a:spcPct val="100000"/>
              </a:lnSpc>
              <a:spcBef>
                <a:spcPts val="600"/>
              </a:spcBef>
              <a:buFont typeface="Wingdings"/>
              <a:buChar char=""/>
              <a:tabLst>
                <a:tab pos="528320" algn="l"/>
              </a:tabLst>
            </a:pPr>
            <a:r>
              <a:rPr sz="2600" spc="-5" dirty="0">
                <a:latin typeface="Verdana"/>
                <a:cs typeface="Verdana"/>
              </a:rPr>
              <a:t>Đối </a:t>
            </a:r>
            <a:r>
              <a:rPr sz="2600" spc="-10" dirty="0">
                <a:latin typeface="Verdana"/>
                <a:cs typeface="Verdana"/>
              </a:rPr>
              <a:t>với </a:t>
            </a:r>
            <a:r>
              <a:rPr sz="2600" spc="-5" dirty="0">
                <a:latin typeface="Verdana"/>
                <a:cs typeface="Verdana"/>
              </a:rPr>
              <a:t>lá </a:t>
            </a:r>
            <a:r>
              <a:rPr sz="2600" dirty="0">
                <a:latin typeface="Verdana"/>
                <a:cs typeface="Verdana"/>
              </a:rPr>
              <a:t>thuốc lá, chỉ </a:t>
            </a:r>
            <a:r>
              <a:rPr sz="2600" spc="-5" dirty="0">
                <a:latin typeface="Verdana"/>
                <a:cs typeface="Verdana"/>
              </a:rPr>
              <a:t>những </a:t>
            </a:r>
            <a:r>
              <a:rPr sz="2600" spc="5" dirty="0">
                <a:latin typeface="Verdana"/>
                <a:cs typeface="Verdana"/>
              </a:rPr>
              <a:t>DN </a:t>
            </a:r>
            <a:r>
              <a:rPr sz="2600" dirty="0">
                <a:latin typeface="Verdana"/>
                <a:cs typeface="Verdana"/>
              </a:rPr>
              <a:t>có </a:t>
            </a:r>
            <a:r>
              <a:rPr sz="2600" spc="-5" dirty="0">
                <a:latin typeface="Verdana"/>
                <a:cs typeface="Verdana"/>
              </a:rPr>
              <a:t>giấy  phép </a:t>
            </a:r>
            <a:r>
              <a:rPr sz="2600" dirty="0">
                <a:latin typeface="Verdana"/>
                <a:cs typeface="Verdana"/>
              </a:rPr>
              <a:t>NK thuốc lá nguyên liệu </a:t>
            </a:r>
            <a:r>
              <a:rPr sz="2600" spc="-5" dirty="0">
                <a:latin typeface="Verdana"/>
                <a:cs typeface="Verdana"/>
              </a:rPr>
              <a:t>theo hạn </a:t>
            </a:r>
            <a:r>
              <a:rPr sz="2600" dirty="0">
                <a:latin typeface="Verdana"/>
                <a:cs typeface="Verdana"/>
              </a:rPr>
              <a:t>ngạch  thuế </a:t>
            </a:r>
            <a:r>
              <a:rPr sz="2600" spc="-5" dirty="0">
                <a:latin typeface="Verdana"/>
                <a:cs typeface="Verdana"/>
              </a:rPr>
              <a:t>quan </a:t>
            </a:r>
            <a:r>
              <a:rPr sz="2600" dirty="0">
                <a:latin typeface="Verdana"/>
                <a:cs typeface="Verdana"/>
              </a:rPr>
              <a:t>do Bộ Công Thương</a:t>
            </a:r>
            <a:r>
              <a:rPr sz="2600" spc="-75" dirty="0">
                <a:latin typeface="Verdana"/>
                <a:cs typeface="Verdana"/>
              </a:rPr>
              <a:t> </a:t>
            </a:r>
            <a:r>
              <a:rPr sz="2600" dirty="0">
                <a:latin typeface="Verdana"/>
                <a:cs typeface="Verdana"/>
              </a:rPr>
              <a:t>cấp</a:t>
            </a:r>
            <a:endParaRPr sz="2600">
              <a:latin typeface="Verdana"/>
              <a:cs typeface="Verdana"/>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76200" algn="ctr">
              <a:lnSpc>
                <a:spcPct val="100000"/>
              </a:lnSpc>
            </a:pPr>
            <a:r>
              <a:rPr sz="3600" dirty="0">
                <a:solidFill>
                  <a:srgbClr val="000099"/>
                </a:solidFill>
              </a:rPr>
              <a:t>HẠN </a:t>
            </a:r>
            <a:r>
              <a:rPr sz="3600" spc="-5" dirty="0">
                <a:solidFill>
                  <a:srgbClr val="000099"/>
                </a:solidFill>
              </a:rPr>
              <a:t>NGẠCH </a:t>
            </a:r>
            <a:r>
              <a:rPr sz="3600" dirty="0">
                <a:solidFill>
                  <a:srgbClr val="000099"/>
                </a:solidFill>
              </a:rPr>
              <a:t>THUẾ</a:t>
            </a:r>
            <a:r>
              <a:rPr sz="3600" spc="-80" dirty="0">
                <a:solidFill>
                  <a:srgbClr val="000099"/>
                </a:solidFill>
              </a:rPr>
              <a:t> </a:t>
            </a:r>
            <a:r>
              <a:rPr sz="3600" dirty="0">
                <a:solidFill>
                  <a:srgbClr val="000099"/>
                </a:solidFill>
              </a:rPr>
              <a:t>QUAN</a:t>
            </a:r>
            <a:endParaRPr sz="3600"/>
          </a:p>
          <a:p>
            <a:pPr marL="76200" algn="ctr">
              <a:lnSpc>
                <a:spcPct val="100000"/>
              </a:lnSpc>
            </a:pPr>
            <a:r>
              <a:rPr sz="3600" spc="-5" dirty="0">
                <a:solidFill>
                  <a:srgbClr val="000099"/>
                </a:solidFill>
              </a:rPr>
              <a:t>HÀNG HÓA </a:t>
            </a:r>
            <a:r>
              <a:rPr sz="3600" dirty="0">
                <a:solidFill>
                  <a:srgbClr val="000099"/>
                </a:solidFill>
              </a:rPr>
              <a:t>CÓ XUẤT XỨ TỪ</a:t>
            </a:r>
            <a:r>
              <a:rPr sz="3600" spc="-65" dirty="0">
                <a:solidFill>
                  <a:srgbClr val="000099"/>
                </a:solidFill>
              </a:rPr>
              <a:t> </a:t>
            </a:r>
            <a:r>
              <a:rPr sz="3600" spc="-5" dirty="0">
                <a:solidFill>
                  <a:srgbClr val="000099"/>
                </a:solidFill>
              </a:rPr>
              <a:t>LÀO</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69894117-2099-44F1-A63A-2B7A7DE8C0A3}"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5400">
              <a:lnSpc>
                <a:spcPts val="1515"/>
              </a:lnSpc>
            </a:pPr>
            <a:fld id="{81D60167-4931-47E6-BA6A-407CBD079E47}" type="slidenum">
              <a:rPr sz="1400" dirty="0">
                <a:solidFill>
                  <a:srgbClr val="FFFFFF"/>
                </a:solidFill>
                <a:latin typeface="Franklin Gothic Book"/>
                <a:cs typeface="Franklin Gothic Book"/>
              </a:rPr>
              <a:pPr marL="25400">
                <a:lnSpc>
                  <a:spcPts val="1515"/>
                </a:lnSpc>
              </a:pPr>
              <a:t>123</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44221" rIns="0" bIns="0" rtlCol="0">
            <a:spAutoFit/>
          </a:bodyPr>
          <a:lstStyle/>
          <a:p>
            <a:pPr marL="617855">
              <a:lnSpc>
                <a:spcPct val="100000"/>
              </a:lnSpc>
            </a:pPr>
            <a:r>
              <a:rPr sz="4000" spc="-5" dirty="0">
                <a:solidFill>
                  <a:srgbClr val="000000"/>
                </a:solidFill>
              </a:rPr>
              <a:t>HẠN NGẠCH THUẾ</a:t>
            </a:r>
            <a:r>
              <a:rPr sz="4000" spc="-45" dirty="0">
                <a:solidFill>
                  <a:srgbClr val="000000"/>
                </a:solidFill>
              </a:rPr>
              <a:t> </a:t>
            </a:r>
            <a:r>
              <a:rPr sz="4000" spc="-5" dirty="0">
                <a:solidFill>
                  <a:srgbClr val="000000"/>
                </a:solidFill>
              </a:rPr>
              <a:t>QUAN</a:t>
            </a:r>
            <a:endParaRPr sz="4000"/>
          </a:p>
        </p:txBody>
      </p:sp>
      <p:sp>
        <p:nvSpPr>
          <p:cNvPr id="3" name="object 3"/>
          <p:cNvSpPr txBox="1"/>
          <p:nvPr/>
        </p:nvSpPr>
        <p:spPr>
          <a:xfrm>
            <a:off x="459740" y="1491741"/>
            <a:ext cx="8224520" cy="4070350"/>
          </a:xfrm>
          <a:prstGeom prst="rect">
            <a:avLst/>
          </a:prstGeom>
        </p:spPr>
        <p:txBody>
          <a:bodyPr vert="horz" wrap="square" lIns="0" tIns="0" rIns="0" bIns="0" rtlCol="0">
            <a:spAutoFit/>
          </a:bodyPr>
          <a:lstStyle/>
          <a:p>
            <a:pPr marL="12700">
              <a:lnSpc>
                <a:spcPct val="100000"/>
              </a:lnSpc>
            </a:pPr>
            <a:r>
              <a:rPr sz="2800" b="1" spc="-5" dirty="0">
                <a:solidFill>
                  <a:srgbClr val="000099"/>
                </a:solidFill>
                <a:latin typeface="Verdana"/>
                <a:cs typeface="Verdana"/>
              </a:rPr>
              <a:t>Hồ sơ hải</a:t>
            </a:r>
            <a:r>
              <a:rPr sz="2800" b="1" spc="-20" dirty="0">
                <a:solidFill>
                  <a:srgbClr val="000099"/>
                </a:solidFill>
                <a:latin typeface="Verdana"/>
                <a:cs typeface="Verdana"/>
              </a:rPr>
              <a:t> </a:t>
            </a:r>
            <a:r>
              <a:rPr sz="2800" b="1" spc="-5" dirty="0">
                <a:solidFill>
                  <a:srgbClr val="000099"/>
                </a:solidFill>
                <a:latin typeface="Verdana"/>
                <a:cs typeface="Verdana"/>
              </a:rPr>
              <a:t>quan</a:t>
            </a:r>
            <a:endParaRPr sz="2800">
              <a:latin typeface="Verdana"/>
              <a:cs typeface="Verdana"/>
            </a:endParaRPr>
          </a:p>
          <a:p>
            <a:pPr marL="527685" marR="5080" indent="-514984" algn="just">
              <a:lnSpc>
                <a:spcPct val="100000"/>
              </a:lnSpc>
              <a:spcBef>
                <a:spcPts val="600"/>
              </a:spcBef>
              <a:buFont typeface="Courier New"/>
              <a:buChar char="o"/>
              <a:tabLst>
                <a:tab pos="528320" algn="l"/>
              </a:tabLst>
            </a:pPr>
            <a:r>
              <a:rPr sz="2800" spc="-5" dirty="0">
                <a:latin typeface="Verdana"/>
                <a:cs typeface="Verdana"/>
              </a:rPr>
              <a:t>Đối với hàng </a:t>
            </a:r>
            <a:r>
              <a:rPr sz="2800" dirty="0">
                <a:latin typeface="Verdana"/>
                <a:cs typeface="Verdana"/>
              </a:rPr>
              <a:t>hóa nhập khẩu </a:t>
            </a:r>
            <a:r>
              <a:rPr sz="2800" spc="-5" dirty="0">
                <a:latin typeface="Verdana"/>
                <a:cs typeface="Verdana"/>
              </a:rPr>
              <a:t>theo chế độ  hạn </a:t>
            </a:r>
            <a:r>
              <a:rPr sz="2800" dirty="0">
                <a:latin typeface="Verdana"/>
                <a:cs typeface="Verdana"/>
              </a:rPr>
              <a:t>ngạch thuế quan. </a:t>
            </a:r>
            <a:r>
              <a:rPr sz="2800" spc="-5" dirty="0">
                <a:latin typeface="Verdana"/>
                <a:cs typeface="Verdana"/>
              </a:rPr>
              <a:t>Ngoài </a:t>
            </a:r>
            <a:r>
              <a:rPr sz="2800" dirty="0">
                <a:latin typeface="Verdana"/>
                <a:cs typeface="Verdana"/>
              </a:rPr>
              <a:t>hồ sơ </a:t>
            </a:r>
            <a:r>
              <a:rPr sz="2800" spc="-5" dirty="0">
                <a:latin typeface="Verdana"/>
                <a:cs typeface="Verdana"/>
              </a:rPr>
              <a:t>nhập  </a:t>
            </a:r>
            <a:r>
              <a:rPr sz="2800" dirty="0">
                <a:latin typeface="Verdana"/>
                <a:cs typeface="Verdana"/>
              </a:rPr>
              <a:t>khẩu theo </a:t>
            </a:r>
            <a:r>
              <a:rPr sz="2800" spc="-5" dirty="0">
                <a:latin typeface="Verdana"/>
                <a:cs typeface="Verdana"/>
              </a:rPr>
              <a:t>qui định, </a:t>
            </a:r>
            <a:r>
              <a:rPr sz="2800" dirty="0">
                <a:latin typeface="Verdana"/>
                <a:cs typeface="Verdana"/>
              </a:rPr>
              <a:t>thương </a:t>
            </a:r>
            <a:r>
              <a:rPr sz="2800" spc="-5" dirty="0">
                <a:latin typeface="Verdana"/>
                <a:cs typeface="Verdana"/>
              </a:rPr>
              <a:t>nhân phải  xuất</a:t>
            </a:r>
            <a:r>
              <a:rPr sz="2800" spc="-65" dirty="0">
                <a:latin typeface="Verdana"/>
                <a:cs typeface="Verdana"/>
              </a:rPr>
              <a:t> </a:t>
            </a:r>
            <a:r>
              <a:rPr sz="2800" spc="-10" dirty="0">
                <a:latin typeface="Verdana"/>
                <a:cs typeface="Verdana"/>
              </a:rPr>
              <a:t>trình:</a:t>
            </a:r>
            <a:endParaRPr sz="2800">
              <a:latin typeface="Verdana"/>
              <a:cs typeface="Verdana"/>
            </a:endParaRPr>
          </a:p>
          <a:p>
            <a:pPr marL="527685" marR="5080" indent="-514984" algn="just">
              <a:lnSpc>
                <a:spcPct val="100000"/>
              </a:lnSpc>
              <a:spcBef>
                <a:spcPts val="600"/>
              </a:spcBef>
              <a:buFont typeface="Courier New"/>
              <a:buChar char="o"/>
              <a:tabLst>
                <a:tab pos="528320" algn="l"/>
              </a:tabLst>
            </a:pPr>
            <a:r>
              <a:rPr sz="2800" spc="-5" dirty="0">
                <a:latin typeface="Verdana"/>
                <a:cs typeface="Verdana"/>
              </a:rPr>
              <a:t>Giấy </a:t>
            </a:r>
            <a:r>
              <a:rPr sz="2800" dirty="0">
                <a:latin typeface="Verdana"/>
                <a:cs typeface="Verdana"/>
              </a:rPr>
              <a:t>phân </a:t>
            </a:r>
            <a:r>
              <a:rPr sz="2800" spc="-5" dirty="0">
                <a:latin typeface="Verdana"/>
                <a:cs typeface="Verdana"/>
              </a:rPr>
              <a:t>bổ </a:t>
            </a:r>
            <a:r>
              <a:rPr sz="2800" dirty="0">
                <a:latin typeface="Verdana"/>
                <a:cs typeface="Verdana"/>
              </a:rPr>
              <a:t>hạn ngạch </a:t>
            </a:r>
            <a:r>
              <a:rPr sz="2800" spc="-5" dirty="0">
                <a:latin typeface="Verdana"/>
                <a:cs typeface="Verdana"/>
              </a:rPr>
              <a:t>(Giấy phép nhập  </a:t>
            </a:r>
            <a:r>
              <a:rPr sz="2800" dirty="0">
                <a:latin typeface="Verdana"/>
                <a:cs typeface="Verdana"/>
              </a:rPr>
              <a:t>khẩu </a:t>
            </a:r>
            <a:r>
              <a:rPr sz="2800" spc="-5" dirty="0">
                <a:latin typeface="Verdana"/>
                <a:cs typeface="Verdana"/>
              </a:rPr>
              <a:t>theo HNTQ) </a:t>
            </a:r>
            <a:r>
              <a:rPr sz="2800" dirty="0">
                <a:latin typeface="Verdana"/>
                <a:cs typeface="Verdana"/>
              </a:rPr>
              <a:t>của </a:t>
            </a:r>
            <a:r>
              <a:rPr sz="2800" spc="-5" dirty="0">
                <a:latin typeface="Verdana"/>
                <a:cs typeface="Verdana"/>
              </a:rPr>
              <a:t>Bộ Công thương để  được áp </a:t>
            </a:r>
            <a:r>
              <a:rPr sz="2800" dirty="0">
                <a:latin typeface="Verdana"/>
                <a:cs typeface="Verdana"/>
              </a:rPr>
              <a:t>mức </a:t>
            </a:r>
            <a:r>
              <a:rPr sz="2800" spc="-5" dirty="0">
                <a:latin typeface="Verdana"/>
                <a:cs typeface="Verdana"/>
              </a:rPr>
              <a:t>thuế </a:t>
            </a:r>
            <a:r>
              <a:rPr sz="2800" spc="-10" dirty="0">
                <a:latin typeface="Verdana"/>
                <a:cs typeface="Verdana"/>
              </a:rPr>
              <a:t>trong </a:t>
            </a:r>
            <a:r>
              <a:rPr sz="2800" u="heavy" spc="-5" dirty="0">
                <a:solidFill>
                  <a:srgbClr val="CC9900"/>
                </a:solidFill>
                <a:latin typeface="Verdana"/>
                <a:cs typeface="Verdana"/>
              </a:rPr>
              <a:t>hạn</a:t>
            </a:r>
            <a:r>
              <a:rPr sz="2800" u="heavy" spc="75" dirty="0">
                <a:solidFill>
                  <a:srgbClr val="CC9900"/>
                </a:solidFill>
                <a:latin typeface="Verdana"/>
                <a:cs typeface="Verdana"/>
              </a:rPr>
              <a:t> </a:t>
            </a:r>
            <a:r>
              <a:rPr sz="2800" u="heavy" spc="-5" dirty="0">
                <a:solidFill>
                  <a:srgbClr val="CC9900"/>
                </a:solidFill>
                <a:latin typeface="Verdana"/>
                <a:cs typeface="Verdana"/>
              </a:rPr>
              <a:t>ngạch</a:t>
            </a:r>
            <a:endParaRPr sz="2800">
              <a:latin typeface="Verdana"/>
              <a:cs typeface="Verdana"/>
            </a:endParaRPr>
          </a:p>
          <a:p>
            <a:pPr marL="527685" indent="-514984">
              <a:lnSpc>
                <a:spcPct val="100000"/>
              </a:lnSpc>
              <a:spcBef>
                <a:spcPts val="600"/>
              </a:spcBef>
              <a:buFont typeface="Courier New"/>
              <a:buChar char="o"/>
              <a:tabLst>
                <a:tab pos="528320" algn="l"/>
              </a:tabLst>
            </a:pPr>
            <a:r>
              <a:rPr sz="2800" spc="-10" dirty="0">
                <a:latin typeface="Verdana"/>
                <a:cs typeface="Verdana"/>
              </a:rPr>
              <a:t>C/O </a:t>
            </a:r>
            <a:r>
              <a:rPr sz="2800" spc="-5" dirty="0">
                <a:latin typeface="Verdana"/>
                <a:cs typeface="Verdana"/>
              </a:rPr>
              <a:t>(nếu</a:t>
            </a:r>
            <a:r>
              <a:rPr sz="2800" spc="-45" dirty="0">
                <a:latin typeface="Verdana"/>
                <a:cs typeface="Verdana"/>
              </a:rPr>
              <a:t> </a:t>
            </a:r>
            <a:r>
              <a:rPr sz="2800" spc="-10" dirty="0">
                <a:latin typeface="Verdana"/>
                <a:cs typeface="Verdana"/>
              </a:rPr>
              <a:t>có)</a:t>
            </a:r>
            <a:endParaRPr sz="28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23D6FF15-75F4-4ABF-8E3D-7E56993291CC}"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5400">
              <a:lnSpc>
                <a:spcPts val="1515"/>
              </a:lnSpc>
            </a:pPr>
            <a:fld id="{81D60167-4931-47E6-BA6A-407CBD079E47}" type="slidenum">
              <a:rPr sz="1400" dirty="0">
                <a:solidFill>
                  <a:srgbClr val="FFFFFF"/>
                </a:solidFill>
                <a:latin typeface="Franklin Gothic Book"/>
                <a:cs typeface="Franklin Gothic Book"/>
              </a:rPr>
              <a:pPr marL="25400">
                <a:lnSpc>
                  <a:spcPts val="1515"/>
                </a:lnSpc>
              </a:pPr>
              <a:t>124</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69872" y="1642617"/>
            <a:ext cx="6679565" cy="2438400"/>
          </a:xfrm>
          <a:prstGeom prst="rect">
            <a:avLst/>
          </a:prstGeom>
        </p:spPr>
        <p:txBody>
          <a:bodyPr vert="horz" wrap="square" lIns="0" tIns="0" rIns="0" bIns="0" rtlCol="0">
            <a:spAutoFit/>
          </a:bodyPr>
          <a:lstStyle/>
          <a:p>
            <a:pPr marL="12700" marR="5080" indent="1905" algn="ctr">
              <a:lnSpc>
                <a:spcPct val="100000"/>
              </a:lnSpc>
            </a:pPr>
            <a:r>
              <a:rPr sz="4000" b="1" spc="-5" dirty="0">
                <a:latin typeface="Verdana"/>
                <a:cs typeface="Verdana"/>
              </a:rPr>
              <a:t>NHẬP KHẨU MÁY MÓC,  THIẾT </a:t>
            </a:r>
            <a:r>
              <a:rPr sz="4000" b="1" dirty="0">
                <a:latin typeface="Verdana"/>
                <a:cs typeface="Verdana"/>
              </a:rPr>
              <a:t>BỊ, </a:t>
            </a:r>
            <a:r>
              <a:rPr sz="4000" b="1" spc="-5" dirty="0">
                <a:latin typeface="Verdana"/>
                <a:cs typeface="Verdana"/>
              </a:rPr>
              <a:t>DÂY</a:t>
            </a:r>
            <a:r>
              <a:rPr sz="4000" b="1" spc="-55" dirty="0">
                <a:latin typeface="Verdana"/>
                <a:cs typeface="Verdana"/>
              </a:rPr>
              <a:t> </a:t>
            </a:r>
            <a:r>
              <a:rPr sz="4000" b="1" spc="-10" dirty="0">
                <a:latin typeface="Verdana"/>
                <a:cs typeface="Verdana"/>
              </a:rPr>
              <a:t>CHUYỀN  </a:t>
            </a:r>
            <a:r>
              <a:rPr sz="4000" b="1" spc="-5" dirty="0">
                <a:latin typeface="Verdana"/>
                <a:cs typeface="Verdana"/>
              </a:rPr>
              <a:t>CÔNG</a:t>
            </a:r>
            <a:r>
              <a:rPr sz="4000" b="1" spc="-65" dirty="0">
                <a:latin typeface="Verdana"/>
                <a:cs typeface="Verdana"/>
              </a:rPr>
              <a:t> </a:t>
            </a:r>
            <a:r>
              <a:rPr sz="4000" b="1" spc="-5" dirty="0">
                <a:latin typeface="Verdana"/>
                <a:cs typeface="Verdana"/>
              </a:rPr>
              <a:t>NGHỆ</a:t>
            </a:r>
            <a:endParaRPr sz="4000">
              <a:latin typeface="Verdana"/>
              <a:cs typeface="Verdana"/>
            </a:endParaRPr>
          </a:p>
          <a:p>
            <a:pPr marL="635" algn="ctr">
              <a:lnSpc>
                <a:spcPts val="4790"/>
              </a:lnSpc>
            </a:pPr>
            <a:r>
              <a:rPr sz="4000" b="1" spc="-5" dirty="0">
                <a:latin typeface="Verdana"/>
                <a:cs typeface="Verdana"/>
              </a:rPr>
              <a:t>ĐÃ QUA SỬ</a:t>
            </a:r>
            <a:r>
              <a:rPr sz="4000" b="1" spc="-90" dirty="0">
                <a:latin typeface="Verdana"/>
                <a:cs typeface="Verdana"/>
              </a:rPr>
              <a:t> </a:t>
            </a:r>
            <a:r>
              <a:rPr sz="4000" b="1" spc="-10" dirty="0">
                <a:latin typeface="Verdana"/>
                <a:cs typeface="Verdana"/>
              </a:rPr>
              <a:t>DỤNG</a:t>
            </a:r>
            <a:endParaRPr sz="4000">
              <a:latin typeface="Verdana"/>
              <a:cs typeface="Verdana"/>
            </a:endParaRPr>
          </a:p>
        </p:txBody>
      </p:sp>
      <p:sp>
        <p:nvSpPr>
          <p:cNvPr id="3" name="object 3"/>
          <p:cNvSpPr/>
          <p:nvPr/>
        </p:nvSpPr>
        <p:spPr>
          <a:xfrm>
            <a:off x="853097" y="914400"/>
            <a:ext cx="594995" cy="587375"/>
          </a:xfrm>
          <a:custGeom>
            <a:avLst/>
            <a:gdLst/>
            <a:ahLst/>
            <a:cxnLst/>
            <a:rect l="l" t="t" r="r" b="b"/>
            <a:pathLst>
              <a:path w="594994" h="587375">
                <a:moveTo>
                  <a:pt x="594702" y="0"/>
                </a:moveTo>
                <a:lnTo>
                  <a:pt x="4571" y="0"/>
                </a:lnTo>
                <a:lnTo>
                  <a:pt x="0" y="137795"/>
                </a:lnTo>
                <a:lnTo>
                  <a:pt x="359346" y="137795"/>
                </a:lnTo>
                <a:lnTo>
                  <a:pt x="316003" y="181670"/>
                </a:lnTo>
                <a:lnTo>
                  <a:pt x="277461" y="224449"/>
                </a:lnTo>
                <a:lnTo>
                  <a:pt x="243720" y="266131"/>
                </a:lnTo>
                <a:lnTo>
                  <a:pt x="214779" y="306715"/>
                </a:lnTo>
                <a:lnTo>
                  <a:pt x="190639" y="346201"/>
                </a:lnTo>
                <a:lnTo>
                  <a:pt x="169930" y="386999"/>
                </a:lnTo>
                <a:lnTo>
                  <a:pt x="151280" y="431515"/>
                </a:lnTo>
                <a:lnTo>
                  <a:pt x="134692" y="479750"/>
                </a:lnTo>
                <a:lnTo>
                  <a:pt x="120163" y="531703"/>
                </a:lnTo>
                <a:lnTo>
                  <a:pt x="107696" y="587375"/>
                </a:lnTo>
                <a:lnTo>
                  <a:pt x="309206" y="587375"/>
                </a:lnTo>
                <a:lnTo>
                  <a:pt x="317005" y="537392"/>
                </a:lnTo>
                <a:lnTo>
                  <a:pt x="327045" y="490886"/>
                </a:lnTo>
                <a:lnTo>
                  <a:pt x="339326" y="447857"/>
                </a:lnTo>
                <a:lnTo>
                  <a:pt x="353847" y="408304"/>
                </a:lnTo>
                <a:lnTo>
                  <a:pt x="375187" y="360751"/>
                </a:lnTo>
                <a:lnTo>
                  <a:pt x="399734" y="315436"/>
                </a:lnTo>
                <a:lnTo>
                  <a:pt x="427483" y="272359"/>
                </a:lnTo>
                <a:lnTo>
                  <a:pt x="458431" y="231521"/>
                </a:lnTo>
                <a:lnTo>
                  <a:pt x="486935" y="199497"/>
                </a:lnTo>
                <a:lnTo>
                  <a:pt x="518534" y="168592"/>
                </a:lnTo>
                <a:lnTo>
                  <a:pt x="553229" y="138830"/>
                </a:lnTo>
                <a:lnTo>
                  <a:pt x="591019" y="110236"/>
                </a:lnTo>
                <a:lnTo>
                  <a:pt x="594702" y="0"/>
                </a:lnTo>
                <a:close/>
              </a:path>
            </a:pathLst>
          </a:custGeom>
          <a:solidFill>
            <a:srgbClr val="33CC33"/>
          </a:solidFill>
        </p:spPr>
        <p:txBody>
          <a:bodyPr wrap="square" lIns="0" tIns="0" rIns="0" bIns="0" rtlCol="0"/>
          <a:lstStyle/>
          <a:p>
            <a:endParaRPr/>
          </a:p>
        </p:txBody>
      </p:sp>
      <p:sp>
        <p:nvSpPr>
          <p:cNvPr id="4" name="object 4"/>
          <p:cNvSpPr/>
          <p:nvPr/>
        </p:nvSpPr>
        <p:spPr>
          <a:xfrm>
            <a:off x="853097" y="914400"/>
            <a:ext cx="594995" cy="587375"/>
          </a:xfrm>
          <a:custGeom>
            <a:avLst/>
            <a:gdLst/>
            <a:ahLst/>
            <a:cxnLst/>
            <a:rect l="l" t="t" r="r" b="b"/>
            <a:pathLst>
              <a:path w="594994" h="587375">
                <a:moveTo>
                  <a:pt x="4571" y="0"/>
                </a:moveTo>
                <a:lnTo>
                  <a:pt x="4571" y="0"/>
                </a:lnTo>
                <a:lnTo>
                  <a:pt x="594702" y="0"/>
                </a:lnTo>
                <a:lnTo>
                  <a:pt x="593770" y="27529"/>
                </a:lnTo>
                <a:lnTo>
                  <a:pt x="592861" y="55070"/>
                </a:lnTo>
                <a:lnTo>
                  <a:pt x="591952" y="82635"/>
                </a:lnTo>
                <a:lnTo>
                  <a:pt x="591019" y="110236"/>
                </a:lnTo>
                <a:lnTo>
                  <a:pt x="553229" y="138830"/>
                </a:lnTo>
                <a:lnTo>
                  <a:pt x="518534" y="168592"/>
                </a:lnTo>
                <a:lnTo>
                  <a:pt x="486935" y="199497"/>
                </a:lnTo>
                <a:lnTo>
                  <a:pt x="458431" y="231521"/>
                </a:lnTo>
                <a:lnTo>
                  <a:pt x="427483" y="272359"/>
                </a:lnTo>
                <a:lnTo>
                  <a:pt x="399734" y="315436"/>
                </a:lnTo>
                <a:lnTo>
                  <a:pt x="375187" y="360751"/>
                </a:lnTo>
                <a:lnTo>
                  <a:pt x="353847" y="408304"/>
                </a:lnTo>
                <a:lnTo>
                  <a:pt x="339326" y="447857"/>
                </a:lnTo>
                <a:lnTo>
                  <a:pt x="327045" y="490886"/>
                </a:lnTo>
                <a:lnTo>
                  <a:pt x="317005" y="537392"/>
                </a:lnTo>
                <a:lnTo>
                  <a:pt x="309206" y="587375"/>
                </a:lnTo>
                <a:lnTo>
                  <a:pt x="258829" y="587375"/>
                </a:lnTo>
                <a:lnTo>
                  <a:pt x="208451" y="587375"/>
                </a:lnTo>
                <a:lnTo>
                  <a:pt x="158073" y="587375"/>
                </a:lnTo>
                <a:lnTo>
                  <a:pt x="107696" y="587375"/>
                </a:lnTo>
                <a:lnTo>
                  <a:pt x="120163" y="531703"/>
                </a:lnTo>
                <a:lnTo>
                  <a:pt x="134692" y="479750"/>
                </a:lnTo>
                <a:lnTo>
                  <a:pt x="151280" y="431515"/>
                </a:lnTo>
                <a:lnTo>
                  <a:pt x="169930" y="386999"/>
                </a:lnTo>
                <a:lnTo>
                  <a:pt x="190639" y="346201"/>
                </a:lnTo>
                <a:lnTo>
                  <a:pt x="214779" y="306715"/>
                </a:lnTo>
                <a:lnTo>
                  <a:pt x="243720" y="266131"/>
                </a:lnTo>
                <a:lnTo>
                  <a:pt x="277461" y="224449"/>
                </a:lnTo>
                <a:lnTo>
                  <a:pt x="316003" y="181670"/>
                </a:lnTo>
                <a:lnTo>
                  <a:pt x="359346" y="137795"/>
                </a:lnTo>
                <a:lnTo>
                  <a:pt x="308010" y="137795"/>
                </a:lnTo>
                <a:lnTo>
                  <a:pt x="0" y="137795"/>
                </a:lnTo>
                <a:lnTo>
                  <a:pt x="1143" y="103387"/>
                </a:lnTo>
                <a:lnTo>
                  <a:pt x="2286" y="68945"/>
                </a:lnTo>
                <a:lnTo>
                  <a:pt x="3429" y="34478"/>
                </a:lnTo>
                <a:lnTo>
                  <a:pt x="4571" y="0"/>
                </a:lnTo>
                <a:close/>
              </a:path>
            </a:pathLst>
          </a:custGeom>
          <a:ln w="38100">
            <a:solidFill>
              <a:srgbClr val="000000"/>
            </a:solidFill>
          </a:ln>
        </p:spPr>
        <p:txBody>
          <a:bodyPr wrap="square" lIns="0" tIns="0" rIns="0" bIns="0" rtlCol="0"/>
          <a:lstStyle/>
          <a:p>
            <a:endParaRPr/>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3E731F3F-2870-4B7C-8A8E-1E09BFD2FFA7}"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ts val="1515"/>
              </a:lnSpc>
            </a:pPr>
            <a:fld id="{81D60167-4931-47E6-BA6A-407CBD079E47}" type="slidenum">
              <a:rPr sz="1400" dirty="0">
                <a:solidFill>
                  <a:srgbClr val="FFFFFF"/>
                </a:solidFill>
                <a:latin typeface="Franklin Gothic Book"/>
                <a:cs typeface="Franklin Gothic Book"/>
              </a:rPr>
              <a:pPr marL="25400">
                <a:lnSpc>
                  <a:spcPts val="1515"/>
                </a:lnSpc>
              </a:pPr>
              <a:t>125</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37363" rIns="0" bIns="0" rtlCol="0">
            <a:spAutoFit/>
          </a:bodyPr>
          <a:lstStyle/>
          <a:p>
            <a:pPr marL="916305">
              <a:lnSpc>
                <a:spcPct val="100000"/>
              </a:lnSpc>
            </a:pPr>
            <a:r>
              <a:rPr dirty="0"/>
              <a:t>THIẾT BỊ ĐÃ QUA SỬ</a:t>
            </a:r>
            <a:r>
              <a:rPr spc="-30" dirty="0"/>
              <a:t> </a:t>
            </a:r>
            <a:r>
              <a:rPr dirty="0"/>
              <a:t>DỤNG</a:t>
            </a:r>
          </a:p>
        </p:txBody>
      </p:sp>
      <p:sp>
        <p:nvSpPr>
          <p:cNvPr id="11" name="object 11"/>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122BF681-A570-46C0-B4DD-9F7071F16D45}" type="datetime1">
              <a:rPr lang="en-US" spc="-5" smtClean="0"/>
              <a:pPr marL="12700">
                <a:lnSpc>
                  <a:spcPts val="1520"/>
                </a:lnSpc>
              </a:pPr>
              <a:t>1/12/2019</a:t>
            </a:fld>
            <a:endParaRPr spc="-5" dirty="0"/>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66040">
              <a:lnSpc>
                <a:spcPts val="1240"/>
              </a:lnSpc>
            </a:pPr>
            <a:fld id="{81D60167-4931-47E6-BA6A-407CBD079E47}" type="slidenum">
              <a:rPr dirty="0"/>
              <a:pPr marL="66040">
                <a:lnSpc>
                  <a:spcPts val="1240"/>
                </a:lnSpc>
              </a:pPr>
              <a:t>126</a:t>
            </a:fld>
            <a:endParaRPr dirty="0"/>
          </a:p>
        </p:txBody>
      </p:sp>
      <p:sp>
        <p:nvSpPr>
          <p:cNvPr id="3" name="object 3"/>
          <p:cNvSpPr txBox="1"/>
          <p:nvPr/>
        </p:nvSpPr>
        <p:spPr>
          <a:xfrm>
            <a:off x="459740" y="1262634"/>
            <a:ext cx="1967864" cy="796290"/>
          </a:xfrm>
          <a:prstGeom prst="rect">
            <a:avLst/>
          </a:prstGeom>
        </p:spPr>
        <p:txBody>
          <a:bodyPr vert="horz" wrap="square" lIns="0" tIns="0" rIns="0" bIns="0" rtlCol="0">
            <a:spAutoFit/>
          </a:bodyPr>
          <a:lstStyle/>
          <a:p>
            <a:pPr marL="12700">
              <a:lnSpc>
                <a:spcPct val="100000"/>
              </a:lnSpc>
              <a:tabLst>
                <a:tab pos="1557655" algn="l"/>
              </a:tabLst>
            </a:pPr>
            <a:r>
              <a:rPr sz="2600" b="1" dirty="0">
                <a:solidFill>
                  <a:srgbClr val="000099"/>
                </a:solidFill>
                <a:latin typeface="Verdana"/>
                <a:cs typeface="Verdana"/>
              </a:rPr>
              <a:t>Thô</a:t>
            </a:r>
            <a:r>
              <a:rPr sz="2600" b="1" spc="-20" dirty="0">
                <a:solidFill>
                  <a:srgbClr val="000099"/>
                </a:solidFill>
                <a:latin typeface="Verdana"/>
                <a:cs typeface="Verdana"/>
              </a:rPr>
              <a:t>n</a:t>
            </a:r>
            <a:r>
              <a:rPr sz="2600" b="1" dirty="0">
                <a:solidFill>
                  <a:srgbClr val="000099"/>
                </a:solidFill>
                <a:latin typeface="Verdana"/>
                <a:cs typeface="Verdana"/>
              </a:rPr>
              <a:t>g	tư</a:t>
            </a:r>
            <a:endParaRPr sz="2600">
              <a:latin typeface="Verdana"/>
              <a:cs typeface="Verdana"/>
            </a:endParaRPr>
          </a:p>
          <a:p>
            <a:pPr marL="12700">
              <a:lnSpc>
                <a:spcPct val="100000"/>
              </a:lnSpc>
            </a:pPr>
            <a:r>
              <a:rPr sz="2600" spc="-5" dirty="0">
                <a:latin typeface="Verdana"/>
                <a:cs typeface="Verdana"/>
              </a:rPr>
              <a:t>13.11.2015</a:t>
            </a:r>
            <a:endParaRPr sz="2600">
              <a:latin typeface="Verdana"/>
              <a:cs typeface="Verdana"/>
            </a:endParaRPr>
          </a:p>
        </p:txBody>
      </p:sp>
      <p:sp>
        <p:nvSpPr>
          <p:cNvPr id="4" name="object 4"/>
          <p:cNvSpPr txBox="1"/>
          <p:nvPr/>
        </p:nvSpPr>
        <p:spPr>
          <a:xfrm>
            <a:off x="2582926" y="1262634"/>
            <a:ext cx="4998085" cy="796290"/>
          </a:xfrm>
          <a:prstGeom prst="rect">
            <a:avLst/>
          </a:prstGeom>
        </p:spPr>
        <p:txBody>
          <a:bodyPr vert="horz" wrap="square" lIns="0" tIns="0" rIns="0" bIns="0" rtlCol="0">
            <a:spAutoFit/>
          </a:bodyPr>
          <a:lstStyle/>
          <a:p>
            <a:pPr marL="39370" algn="ctr">
              <a:lnSpc>
                <a:spcPct val="100000"/>
              </a:lnSpc>
              <a:tabLst>
                <a:tab pos="852805" algn="l"/>
              </a:tabLst>
            </a:pPr>
            <a:r>
              <a:rPr sz="2600" b="1" dirty="0">
                <a:solidFill>
                  <a:srgbClr val="000099"/>
                </a:solidFill>
                <a:latin typeface="Verdana"/>
                <a:cs typeface="Verdana"/>
              </a:rPr>
              <a:t>số	</a:t>
            </a:r>
            <a:r>
              <a:rPr sz="2600" b="1" spc="-5" dirty="0">
                <a:solidFill>
                  <a:srgbClr val="000099"/>
                </a:solidFill>
                <a:latin typeface="Verdana"/>
                <a:cs typeface="Verdana"/>
              </a:rPr>
              <a:t>23/2015/TT-BKHCN</a:t>
            </a:r>
            <a:endParaRPr sz="2600">
              <a:latin typeface="Verdana"/>
              <a:cs typeface="Verdana"/>
            </a:endParaRPr>
          </a:p>
          <a:p>
            <a:pPr algn="ctr">
              <a:lnSpc>
                <a:spcPct val="100000"/>
              </a:lnSpc>
              <a:tabLst>
                <a:tab pos="784860" algn="l"/>
                <a:tab pos="1418590" algn="l"/>
                <a:tab pos="2577465" algn="l"/>
                <a:tab pos="3394075" algn="l"/>
                <a:tab pos="4316730" algn="l"/>
              </a:tabLst>
            </a:pPr>
            <a:r>
              <a:rPr sz="2600" dirty="0">
                <a:latin typeface="Verdana"/>
                <a:cs typeface="Verdana"/>
              </a:rPr>
              <a:t>của	Bộ	K</a:t>
            </a:r>
            <a:r>
              <a:rPr sz="2600" spc="-20" dirty="0">
                <a:latin typeface="Verdana"/>
                <a:cs typeface="Verdana"/>
              </a:rPr>
              <a:t>H</a:t>
            </a:r>
            <a:r>
              <a:rPr sz="2600" spc="-5" dirty="0">
                <a:latin typeface="Verdana"/>
                <a:cs typeface="Verdana"/>
              </a:rPr>
              <a:t>C</a:t>
            </a:r>
            <a:r>
              <a:rPr sz="2600" dirty="0">
                <a:latin typeface="Verdana"/>
                <a:cs typeface="Verdana"/>
              </a:rPr>
              <a:t>N	</a:t>
            </a:r>
            <a:r>
              <a:rPr sz="2600" spc="-5" dirty="0">
                <a:latin typeface="Verdana"/>
                <a:cs typeface="Verdana"/>
              </a:rPr>
              <a:t>qu</a:t>
            </a:r>
            <a:r>
              <a:rPr sz="2600" dirty="0">
                <a:latin typeface="Verdana"/>
                <a:cs typeface="Verdana"/>
              </a:rPr>
              <a:t>y	</a:t>
            </a:r>
            <a:r>
              <a:rPr sz="2600" spc="5" dirty="0">
                <a:latin typeface="Verdana"/>
                <a:cs typeface="Verdana"/>
              </a:rPr>
              <a:t>đ</a:t>
            </a:r>
            <a:r>
              <a:rPr sz="2600" spc="-5" dirty="0">
                <a:latin typeface="Verdana"/>
                <a:cs typeface="Verdana"/>
              </a:rPr>
              <a:t>ị</a:t>
            </a:r>
            <a:r>
              <a:rPr sz="2600" dirty="0">
                <a:latin typeface="Verdana"/>
                <a:cs typeface="Verdana"/>
              </a:rPr>
              <a:t>nh	việc</a:t>
            </a:r>
            <a:endParaRPr sz="2600">
              <a:latin typeface="Verdana"/>
              <a:cs typeface="Verdana"/>
            </a:endParaRPr>
          </a:p>
        </p:txBody>
      </p:sp>
      <p:sp>
        <p:nvSpPr>
          <p:cNvPr id="5" name="object 5"/>
          <p:cNvSpPr txBox="1"/>
          <p:nvPr/>
        </p:nvSpPr>
        <p:spPr>
          <a:xfrm>
            <a:off x="7759445" y="1262634"/>
            <a:ext cx="849630" cy="796290"/>
          </a:xfrm>
          <a:prstGeom prst="rect">
            <a:avLst/>
          </a:prstGeom>
        </p:spPr>
        <p:txBody>
          <a:bodyPr vert="horz" wrap="square" lIns="0" tIns="0" rIns="0" bIns="0" rtlCol="0">
            <a:spAutoFit/>
          </a:bodyPr>
          <a:lstStyle/>
          <a:p>
            <a:pPr marL="12700" marR="5080" indent="15240">
              <a:lnSpc>
                <a:spcPct val="100000"/>
              </a:lnSpc>
            </a:pPr>
            <a:r>
              <a:rPr sz="2600" dirty="0">
                <a:latin typeface="Verdana"/>
                <a:cs typeface="Verdana"/>
              </a:rPr>
              <a:t>ng</a:t>
            </a:r>
            <a:r>
              <a:rPr sz="2600" spc="-10" dirty="0">
                <a:latin typeface="Verdana"/>
                <a:cs typeface="Verdana"/>
              </a:rPr>
              <a:t>à</a:t>
            </a:r>
            <a:r>
              <a:rPr sz="2600" dirty="0">
                <a:latin typeface="Verdana"/>
                <a:cs typeface="Verdana"/>
              </a:rPr>
              <a:t>y  </a:t>
            </a:r>
            <a:r>
              <a:rPr sz="2600" spc="-5" dirty="0">
                <a:latin typeface="Verdana"/>
                <a:cs typeface="Verdana"/>
              </a:rPr>
              <a:t>nhập</a:t>
            </a:r>
            <a:endParaRPr sz="2600">
              <a:latin typeface="Verdana"/>
              <a:cs typeface="Verdana"/>
            </a:endParaRPr>
          </a:p>
        </p:txBody>
      </p:sp>
      <p:sp>
        <p:nvSpPr>
          <p:cNvPr id="6" name="object 6"/>
          <p:cNvSpPr txBox="1"/>
          <p:nvPr/>
        </p:nvSpPr>
        <p:spPr>
          <a:xfrm>
            <a:off x="459740" y="2055495"/>
            <a:ext cx="8150859" cy="1665605"/>
          </a:xfrm>
          <a:prstGeom prst="rect">
            <a:avLst/>
          </a:prstGeom>
        </p:spPr>
        <p:txBody>
          <a:bodyPr vert="horz" wrap="square" lIns="0" tIns="0" rIns="0" bIns="0" rtlCol="0">
            <a:spAutoFit/>
          </a:bodyPr>
          <a:lstStyle/>
          <a:p>
            <a:pPr marL="12700" marR="8255">
              <a:lnSpc>
                <a:spcPct val="100000"/>
              </a:lnSpc>
            </a:pPr>
            <a:r>
              <a:rPr sz="2600" spc="-5" dirty="0">
                <a:latin typeface="Verdana"/>
                <a:cs typeface="Verdana"/>
              </a:rPr>
              <a:t>khẩu </a:t>
            </a:r>
            <a:r>
              <a:rPr sz="2600" dirty="0">
                <a:latin typeface="Verdana"/>
                <a:cs typeface="Verdana"/>
              </a:rPr>
              <a:t>máy </a:t>
            </a:r>
            <a:r>
              <a:rPr sz="2600" spc="-5" dirty="0">
                <a:latin typeface="Verdana"/>
                <a:cs typeface="Verdana"/>
              </a:rPr>
              <a:t>móc, thiết </a:t>
            </a:r>
            <a:r>
              <a:rPr sz="2600" dirty="0">
                <a:latin typeface="Verdana"/>
                <a:cs typeface="Verdana"/>
              </a:rPr>
              <a:t>bị, </a:t>
            </a:r>
            <a:r>
              <a:rPr sz="2600" spc="-5" dirty="0">
                <a:latin typeface="Verdana"/>
                <a:cs typeface="Verdana"/>
              </a:rPr>
              <a:t>dây </a:t>
            </a:r>
            <a:r>
              <a:rPr sz="2600" dirty="0">
                <a:latin typeface="Verdana"/>
                <a:cs typeface="Verdana"/>
              </a:rPr>
              <a:t>chuyền công </a:t>
            </a:r>
            <a:r>
              <a:rPr sz="2600" spc="-5" dirty="0">
                <a:latin typeface="Verdana"/>
                <a:cs typeface="Verdana"/>
              </a:rPr>
              <a:t>nghệ  </a:t>
            </a:r>
            <a:r>
              <a:rPr sz="2600" dirty="0">
                <a:latin typeface="Verdana"/>
                <a:cs typeface="Verdana"/>
              </a:rPr>
              <a:t>đã </a:t>
            </a:r>
            <a:r>
              <a:rPr sz="2600" spc="-5" dirty="0">
                <a:latin typeface="Verdana"/>
                <a:cs typeface="Verdana"/>
              </a:rPr>
              <a:t>qua </a:t>
            </a:r>
            <a:r>
              <a:rPr sz="2600" dirty="0">
                <a:latin typeface="Verdana"/>
                <a:cs typeface="Verdana"/>
              </a:rPr>
              <a:t>sử </a:t>
            </a:r>
            <a:r>
              <a:rPr sz="2600" spc="-5" dirty="0">
                <a:latin typeface="Verdana"/>
                <a:cs typeface="Verdana"/>
              </a:rPr>
              <a:t>dụng </a:t>
            </a:r>
            <a:r>
              <a:rPr sz="2600" dirty="0">
                <a:latin typeface="Verdana"/>
                <a:cs typeface="Verdana"/>
              </a:rPr>
              <a:t>(</a:t>
            </a:r>
            <a:r>
              <a:rPr sz="2600" b="1" dirty="0">
                <a:solidFill>
                  <a:srgbClr val="FF0000"/>
                </a:solidFill>
                <a:latin typeface="Verdana"/>
                <a:cs typeface="Verdana"/>
              </a:rPr>
              <a:t>hiệu lực từ</a:t>
            </a:r>
            <a:r>
              <a:rPr sz="2600" b="1" spc="-50" dirty="0">
                <a:solidFill>
                  <a:srgbClr val="FF0000"/>
                </a:solidFill>
                <a:latin typeface="Verdana"/>
                <a:cs typeface="Verdana"/>
              </a:rPr>
              <a:t> </a:t>
            </a:r>
            <a:r>
              <a:rPr sz="2600" b="1" spc="-5" dirty="0">
                <a:solidFill>
                  <a:srgbClr val="FF0000"/>
                </a:solidFill>
                <a:latin typeface="Verdana"/>
                <a:cs typeface="Verdana"/>
              </a:rPr>
              <a:t>1/7/2016</a:t>
            </a:r>
            <a:r>
              <a:rPr sz="2600" spc="-5" dirty="0">
                <a:latin typeface="Verdana"/>
                <a:cs typeface="Verdana"/>
              </a:rPr>
              <a:t>):</a:t>
            </a:r>
            <a:endParaRPr sz="2600">
              <a:latin typeface="Verdana"/>
              <a:cs typeface="Verdana"/>
            </a:endParaRPr>
          </a:p>
          <a:p>
            <a:pPr marL="527685" indent="-514984">
              <a:lnSpc>
                <a:spcPct val="100000"/>
              </a:lnSpc>
              <a:spcBef>
                <a:spcPts val="600"/>
              </a:spcBef>
              <a:buFont typeface="Wingdings"/>
              <a:buChar char=""/>
              <a:tabLst>
                <a:tab pos="527685" algn="l"/>
                <a:tab pos="528320" algn="l"/>
              </a:tabLst>
            </a:pPr>
            <a:r>
              <a:rPr sz="2600" dirty="0">
                <a:latin typeface="Verdana"/>
                <a:cs typeface="Verdana"/>
              </a:rPr>
              <a:t>Máy </a:t>
            </a:r>
            <a:r>
              <a:rPr sz="2600" spc="-10" dirty="0">
                <a:latin typeface="Verdana"/>
                <a:cs typeface="Verdana"/>
              </a:rPr>
              <a:t>móc, </a:t>
            </a:r>
            <a:r>
              <a:rPr sz="2600" dirty="0">
                <a:latin typeface="Verdana"/>
                <a:cs typeface="Verdana"/>
              </a:rPr>
              <a:t>thiết </a:t>
            </a:r>
            <a:r>
              <a:rPr sz="2600" spc="-5" dirty="0">
                <a:latin typeface="Verdana"/>
                <a:cs typeface="Verdana"/>
              </a:rPr>
              <a:t>bị, dây chuyền </a:t>
            </a:r>
            <a:r>
              <a:rPr sz="2600" dirty="0">
                <a:latin typeface="Verdana"/>
                <a:cs typeface="Verdana"/>
              </a:rPr>
              <a:t>công nghệ </a:t>
            </a:r>
            <a:r>
              <a:rPr sz="2600" spc="770" dirty="0">
                <a:latin typeface="Verdana"/>
                <a:cs typeface="Verdana"/>
              </a:rPr>
              <a:t> </a:t>
            </a:r>
            <a:r>
              <a:rPr sz="2600" spc="10" dirty="0">
                <a:latin typeface="Verdana"/>
                <a:cs typeface="Verdana"/>
              </a:rPr>
              <a:t>đã</a:t>
            </a:r>
            <a:endParaRPr sz="2600">
              <a:latin typeface="Verdana"/>
              <a:cs typeface="Verdana"/>
            </a:endParaRPr>
          </a:p>
          <a:p>
            <a:pPr marL="527685">
              <a:lnSpc>
                <a:spcPct val="100000"/>
              </a:lnSpc>
            </a:pPr>
            <a:r>
              <a:rPr sz="2600" spc="-5" dirty="0">
                <a:latin typeface="Verdana"/>
                <a:cs typeface="Verdana"/>
              </a:rPr>
              <a:t>qua</a:t>
            </a:r>
            <a:r>
              <a:rPr sz="2600" spc="365" dirty="0">
                <a:latin typeface="Verdana"/>
                <a:cs typeface="Verdana"/>
              </a:rPr>
              <a:t> </a:t>
            </a:r>
            <a:r>
              <a:rPr sz="2600" dirty="0">
                <a:latin typeface="Verdana"/>
                <a:cs typeface="Verdana"/>
              </a:rPr>
              <a:t>sử</a:t>
            </a:r>
            <a:r>
              <a:rPr sz="2600" spc="350" dirty="0">
                <a:latin typeface="Verdana"/>
                <a:cs typeface="Verdana"/>
              </a:rPr>
              <a:t> </a:t>
            </a:r>
            <a:r>
              <a:rPr sz="2600" dirty="0">
                <a:latin typeface="Verdana"/>
                <a:cs typeface="Verdana"/>
              </a:rPr>
              <a:t>dụng</a:t>
            </a:r>
            <a:r>
              <a:rPr sz="2600" spc="370" dirty="0">
                <a:latin typeface="Verdana"/>
                <a:cs typeface="Verdana"/>
              </a:rPr>
              <a:t> </a:t>
            </a:r>
            <a:r>
              <a:rPr sz="2600" spc="-5" dirty="0">
                <a:latin typeface="Verdana"/>
                <a:cs typeface="Verdana"/>
              </a:rPr>
              <a:t>(sau</a:t>
            </a:r>
            <a:r>
              <a:rPr sz="2600" spc="350" dirty="0">
                <a:latin typeface="Verdana"/>
                <a:cs typeface="Verdana"/>
              </a:rPr>
              <a:t> </a:t>
            </a:r>
            <a:r>
              <a:rPr sz="2600" spc="-5" dirty="0">
                <a:latin typeface="Verdana"/>
                <a:cs typeface="Verdana"/>
              </a:rPr>
              <a:t>đây</a:t>
            </a:r>
            <a:r>
              <a:rPr sz="2600" spc="365" dirty="0">
                <a:latin typeface="Verdana"/>
                <a:cs typeface="Verdana"/>
              </a:rPr>
              <a:t> </a:t>
            </a:r>
            <a:r>
              <a:rPr sz="2600" dirty="0">
                <a:latin typeface="Verdana"/>
                <a:cs typeface="Verdana"/>
              </a:rPr>
              <a:t>viết</a:t>
            </a:r>
            <a:r>
              <a:rPr sz="2600" spc="370" dirty="0">
                <a:latin typeface="Verdana"/>
                <a:cs typeface="Verdana"/>
              </a:rPr>
              <a:t> </a:t>
            </a:r>
            <a:r>
              <a:rPr sz="2600" dirty="0">
                <a:latin typeface="Verdana"/>
                <a:cs typeface="Verdana"/>
              </a:rPr>
              <a:t>tắt</a:t>
            </a:r>
            <a:r>
              <a:rPr sz="2600" spc="360" dirty="0">
                <a:latin typeface="Verdana"/>
                <a:cs typeface="Verdana"/>
              </a:rPr>
              <a:t> </a:t>
            </a:r>
            <a:r>
              <a:rPr sz="2600" dirty="0">
                <a:latin typeface="Verdana"/>
                <a:cs typeface="Verdana"/>
              </a:rPr>
              <a:t>là</a:t>
            </a:r>
            <a:r>
              <a:rPr sz="2600" spc="355" dirty="0">
                <a:latin typeface="Verdana"/>
                <a:cs typeface="Verdana"/>
              </a:rPr>
              <a:t> </a:t>
            </a:r>
            <a:r>
              <a:rPr sz="2600" spc="-5" dirty="0">
                <a:latin typeface="Verdana"/>
                <a:cs typeface="Verdana"/>
              </a:rPr>
              <a:t>thiết</a:t>
            </a:r>
            <a:r>
              <a:rPr sz="2600" spc="370" dirty="0">
                <a:latin typeface="Verdana"/>
                <a:cs typeface="Verdana"/>
              </a:rPr>
              <a:t> </a:t>
            </a:r>
            <a:r>
              <a:rPr sz="2600" spc="-5" dirty="0">
                <a:latin typeface="Verdana"/>
                <a:cs typeface="Verdana"/>
              </a:rPr>
              <a:t>bị</a:t>
            </a:r>
            <a:r>
              <a:rPr sz="2600" spc="365" dirty="0">
                <a:latin typeface="Verdana"/>
                <a:cs typeface="Verdana"/>
              </a:rPr>
              <a:t> </a:t>
            </a:r>
            <a:r>
              <a:rPr sz="2600" spc="-5" dirty="0">
                <a:latin typeface="Verdana"/>
                <a:cs typeface="Verdana"/>
              </a:rPr>
              <a:t>đã</a:t>
            </a:r>
            <a:endParaRPr sz="2600">
              <a:latin typeface="Verdana"/>
              <a:cs typeface="Verdana"/>
            </a:endParaRPr>
          </a:p>
        </p:txBody>
      </p:sp>
      <p:sp>
        <p:nvSpPr>
          <p:cNvPr id="7" name="object 7"/>
          <p:cNvSpPr txBox="1"/>
          <p:nvPr/>
        </p:nvSpPr>
        <p:spPr>
          <a:xfrm>
            <a:off x="975156" y="3716908"/>
            <a:ext cx="3274060" cy="796290"/>
          </a:xfrm>
          <a:prstGeom prst="rect">
            <a:avLst/>
          </a:prstGeom>
        </p:spPr>
        <p:txBody>
          <a:bodyPr vert="horz" wrap="square" lIns="0" tIns="0" rIns="0" bIns="0" rtlCol="0">
            <a:spAutoFit/>
          </a:bodyPr>
          <a:lstStyle/>
          <a:p>
            <a:pPr marL="12700" marR="5080">
              <a:lnSpc>
                <a:spcPct val="100000"/>
              </a:lnSpc>
              <a:tabLst>
                <a:tab pos="879475" algn="l"/>
                <a:tab pos="1428115" algn="l"/>
                <a:tab pos="1524000" algn="l"/>
                <a:tab pos="2440305" algn="l"/>
                <a:tab pos="2760345" algn="l"/>
              </a:tabLst>
            </a:pPr>
            <a:r>
              <a:rPr sz="2600" spc="-5" dirty="0">
                <a:latin typeface="Verdana"/>
                <a:cs typeface="Verdana"/>
              </a:rPr>
              <a:t>qua	</a:t>
            </a:r>
            <a:r>
              <a:rPr sz="2600" dirty="0">
                <a:latin typeface="Verdana"/>
                <a:cs typeface="Verdana"/>
              </a:rPr>
              <a:t>sử		dụng)	</a:t>
            </a:r>
            <a:r>
              <a:rPr sz="2600" spc="5" dirty="0">
                <a:latin typeface="Verdana"/>
                <a:cs typeface="Verdana"/>
              </a:rPr>
              <a:t>là  </a:t>
            </a:r>
            <a:r>
              <a:rPr sz="2600" dirty="0">
                <a:latin typeface="Verdana"/>
                <a:cs typeface="Verdana"/>
              </a:rPr>
              <a:t>ch</a:t>
            </a:r>
            <a:r>
              <a:rPr sz="2600" spc="-15" dirty="0">
                <a:latin typeface="Verdana"/>
                <a:cs typeface="Verdana"/>
              </a:rPr>
              <a:t>u</a:t>
            </a:r>
            <a:r>
              <a:rPr sz="2600" dirty="0">
                <a:latin typeface="Verdana"/>
                <a:cs typeface="Verdana"/>
              </a:rPr>
              <a:t>y</a:t>
            </a:r>
            <a:r>
              <a:rPr sz="2600" spc="-15" dirty="0">
                <a:latin typeface="Verdana"/>
                <a:cs typeface="Verdana"/>
              </a:rPr>
              <a:t>ề</a:t>
            </a:r>
            <a:r>
              <a:rPr sz="2600" dirty="0">
                <a:latin typeface="Verdana"/>
                <a:cs typeface="Verdana"/>
              </a:rPr>
              <a:t>n	công	ng</a:t>
            </a:r>
            <a:r>
              <a:rPr sz="2600" spc="-15" dirty="0">
                <a:latin typeface="Verdana"/>
                <a:cs typeface="Verdana"/>
              </a:rPr>
              <a:t>h</a:t>
            </a:r>
            <a:r>
              <a:rPr sz="2600" dirty="0">
                <a:latin typeface="Verdana"/>
                <a:cs typeface="Verdana"/>
              </a:rPr>
              <a:t>ệ</a:t>
            </a:r>
            <a:endParaRPr sz="2600">
              <a:latin typeface="Verdana"/>
              <a:cs typeface="Verdana"/>
            </a:endParaRPr>
          </a:p>
        </p:txBody>
      </p:sp>
      <p:sp>
        <p:nvSpPr>
          <p:cNvPr id="8" name="object 8"/>
          <p:cNvSpPr txBox="1"/>
          <p:nvPr/>
        </p:nvSpPr>
        <p:spPr>
          <a:xfrm>
            <a:off x="4265803" y="3716908"/>
            <a:ext cx="4343400" cy="796290"/>
          </a:xfrm>
          <a:prstGeom prst="rect">
            <a:avLst/>
          </a:prstGeom>
        </p:spPr>
        <p:txBody>
          <a:bodyPr vert="horz" wrap="square" lIns="0" tIns="0" rIns="0" bIns="0" rtlCol="0">
            <a:spAutoFit/>
          </a:bodyPr>
          <a:lstStyle/>
          <a:p>
            <a:pPr marL="193675" marR="5080" indent="-181610">
              <a:lnSpc>
                <a:spcPct val="100000"/>
              </a:lnSpc>
              <a:tabLst>
                <a:tab pos="980440" algn="l"/>
                <a:tab pos="1716405" algn="l"/>
                <a:tab pos="2047239" algn="l"/>
                <a:tab pos="2673985" algn="l"/>
                <a:tab pos="3058160" algn="l"/>
                <a:tab pos="3729990" algn="l"/>
                <a:tab pos="3924935" algn="l"/>
              </a:tabLst>
            </a:pPr>
            <a:r>
              <a:rPr sz="2600" dirty="0">
                <a:latin typeface="Verdana"/>
                <a:cs typeface="Verdana"/>
              </a:rPr>
              <a:t>máy	</a:t>
            </a:r>
            <a:r>
              <a:rPr sz="2600" spc="-15" dirty="0">
                <a:latin typeface="Verdana"/>
                <a:cs typeface="Verdana"/>
              </a:rPr>
              <a:t>m</a:t>
            </a:r>
            <a:r>
              <a:rPr sz="2600" dirty="0">
                <a:latin typeface="Verdana"/>
                <a:cs typeface="Verdana"/>
              </a:rPr>
              <a:t>óc,	</a:t>
            </a:r>
            <a:r>
              <a:rPr sz="2600" spc="-5" dirty="0">
                <a:latin typeface="Verdana"/>
                <a:cs typeface="Verdana"/>
              </a:rPr>
              <a:t>th</a:t>
            </a:r>
            <a:r>
              <a:rPr sz="2600" spc="0" dirty="0">
                <a:latin typeface="Verdana"/>
                <a:cs typeface="Verdana"/>
              </a:rPr>
              <a:t>i</a:t>
            </a:r>
            <a:r>
              <a:rPr sz="2600" spc="-15" dirty="0">
                <a:latin typeface="Verdana"/>
                <a:cs typeface="Verdana"/>
              </a:rPr>
              <a:t>ế</a:t>
            </a:r>
            <a:r>
              <a:rPr sz="2600" dirty="0">
                <a:latin typeface="Verdana"/>
                <a:cs typeface="Verdana"/>
              </a:rPr>
              <a:t>t	</a:t>
            </a:r>
            <a:r>
              <a:rPr sz="2600" spc="-5" dirty="0">
                <a:latin typeface="Verdana"/>
                <a:cs typeface="Verdana"/>
              </a:rPr>
              <a:t>b</a:t>
            </a:r>
            <a:r>
              <a:rPr sz="2600" dirty="0">
                <a:latin typeface="Verdana"/>
                <a:cs typeface="Verdana"/>
              </a:rPr>
              <a:t>ị,	</a:t>
            </a:r>
            <a:r>
              <a:rPr sz="2600" spc="-5" dirty="0">
                <a:latin typeface="Verdana"/>
                <a:cs typeface="Verdana"/>
              </a:rPr>
              <a:t>dây  </a:t>
            </a:r>
            <a:r>
              <a:rPr sz="2600" dirty="0">
                <a:latin typeface="Verdana"/>
                <a:cs typeface="Verdana"/>
              </a:rPr>
              <a:t>sau	</a:t>
            </a:r>
            <a:r>
              <a:rPr sz="2600" spc="-790" dirty="0">
                <a:latin typeface="Verdana"/>
                <a:cs typeface="Verdana"/>
              </a:rPr>
              <a:t> </a:t>
            </a:r>
            <a:r>
              <a:rPr sz="2600" dirty="0">
                <a:latin typeface="Verdana"/>
                <a:cs typeface="Verdana"/>
              </a:rPr>
              <a:t>k</a:t>
            </a:r>
            <a:r>
              <a:rPr sz="2600" spc="-10" dirty="0">
                <a:latin typeface="Verdana"/>
                <a:cs typeface="Verdana"/>
              </a:rPr>
              <a:t>h</a:t>
            </a:r>
            <a:r>
              <a:rPr sz="2600" dirty="0">
                <a:latin typeface="Verdana"/>
                <a:cs typeface="Verdana"/>
              </a:rPr>
              <a:t>i	x</a:t>
            </a:r>
            <a:r>
              <a:rPr sz="2600" spc="-15" dirty="0">
                <a:latin typeface="Verdana"/>
                <a:cs typeface="Verdana"/>
              </a:rPr>
              <a:t>u</a:t>
            </a:r>
            <a:r>
              <a:rPr sz="2600" dirty="0">
                <a:latin typeface="Verdana"/>
                <a:cs typeface="Verdana"/>
              </a:rPr>
              <a:t>ất	x</a:t>
            </a:r>
            <a:r>
              <a:rPr sz="2600" spc="-10" dirty="0">
                <a:latin typeface="Verdana"/>
                <a:cs typeface="Verdana"/>
              </a:rPr>
              <a:t>ư</a:t>
            </a:r>
            <a:r>
              <a:rPr sz="2600" dirty="0">
                <a:latin typeface="Verdana"/>
                <a:cs typeface="Verdana"/>
              </a:rPr>
              <a:t>ởng		đã</a:t>
            </a:r>
            <a:endParaRPr sz="2600">
              <a:latin typeface="Verdana"/>
              <a:cs typeface="Verdana"/>
            </a:endParaRPr>
          </a:p>
        </p:txBody>
      </p:sp>
      <p:sp>
        <p:nvSpPr>
          <p:cNvPr id="9" name="object 9"/>
          <p:cNvSpPr txBox="1"/>
          <p:nvPr/>
        </p:nvSpPr>
        <p:spPr>
          <a:xfrm>
            <a:off x="459740" y="4509389"/>
            <a:ext cx="8147684" cy="1589405"/>
          </a:xfrm>
          <a:prstGeom prst="rect">
            <a:avLst/>
          </a:prstGeom>
        </p:spPr>
        <p:txBody>
          <a:bodyPr vert="horz" wrap="square" lIns="0" tIns="0" rIns="0" bIns="0" rtlCol="0">
            <a:spAutoFit/>
          </a:bodyPr>
          <a:lstStyle/>
          <a:p>
            <a:pPr marL="527685">
              <a:lnSpc>
                <a:spcPct val="100000"/>
              </a:lnSpc>
            </a:pPr>
            <a:r>
              <a:rPr sz="2600" dirty="0">
                <a:latin typeface="Verdana"/>
                <a:cs typeface="Verdana"/>
              </a:rPr>
              <a:t>được lắp ráp </a:t>
            </a:r>
            <a:r>
              <a:rPr sz="2600" spc="-5" dirty="0">
                <a:latin typeface="Verdana"/>
                <a:cs typeface="Verdana"/>
              </a:rPr>
              <a:t>và vận hành </a:t>
            </a:r>
            <a:r>
              <a:rPr sz="2600" dirty="0">
                <a:latin typeface="Verdana"/>
                <a:cs typeface="Verdana"/>
              </a:rPr>
              <a:t>hoạt</a:t>
            </a:r>
            <a:r>
              <a:rPr sz="2600" spc="-50" dirty="0">
                <a:latin typeface="Verdana"/>
                <a:cs typeface="Verdana"/>
              </a:rPr>
              <a:t> </a:t>
            </a:r>
            <a:r>
              <a:rPr sz="2600" dirty="0">
                <a:latin typeface="Verdana"/>
                <a:cs typeface="Verdana"/>
              </a:rPr>
              <a:t>động.</a:t>
            </a:r>
            <a:endParaRPr sz="2600">
              <a:latin typeface="Verdana"/>
              <a:cs typeface="Verdana"/>
            </a:endParaRPr>
          </a:p>
          <a:p>
            <a:pPr marL="527685" marR="5080" indent="-514984" algn="just">
              <a:lnSpc>
                <a:spcPct val="100000"/>
              </a:lnSpc>
              <a:buFont typeface="Wingdings"/>
              <a:buChar char=""/>
              <a:tabLst>
                <a:tab pos="528320" algn="l"/>
              </a:tabLst>
            </a:pPr>
            <a:r>
              <a:rPr sz="2600" dirty="0">
                <a:latin typeface="Verdana"/>
                <a:cs typeface="Verdana"/>
              </a:rPr>
              <a:t>Không được phép </a:t>
            </a:r>
            <a:r>
              <a:rPr sz="2600" spc="-5" dirty="0">
                <a:latin typeface="Verdana"/>
                <a:cs typeface="Verdana"/>
              </a:rPr>
              <a:t>NK </a:t>
            </a:r>
            <a:r>
              <a:rPr sz="2600" dirty="0">
                <a:latin typeface="Verdana"/>
                <a:cs typeface="Verdana"/>
              </a:rPr>
              <a:t>thiết </a:t>
            </a:r>
            <a:r>
              <a:rPr sz="2600" spc="-5" dirty="0">
                <a:latin typeface="Verdana"/>
                <a:cs typeface="Verdana"/>
              </a:rPr>
              <a:t>bị </a:t>
            </a:r>
            <a:r>
              <a:rPr sz="2600" dirty="0">
                <a:latin typeface="Verdana"/>
                <a:cs typeface="Verdana"/>
              </a:rPr>
              <a:t>đã </a:t>
            </a:r>
            <a:r>
              <a:rPr sz="2600" spc="5" dirty="0">
                <a:latin typeface="Verdana"/>
                <a:cs typeface="Verdana"/>
              </a:rPr>
              <a:t>qua </a:t>
            </a:r>
            <a:r>
              <a:rPr sz="2600" dirty="0">
                <a:latin typeface="Verdana"/>
                <a:cs typeface="Verdana"/>
              </a:rPr>
              <a:t>sử dụng  mà các nước đã công bố </a:t>
            </a:r>
            <a:r>
              <a:rPr sz="2600" spc="-5" dirty="0">
                <a:latin typeface="Verdana"/>
                <a:cs typeface="Verdana"/>
              </a:rPr>
              <a:t>loại </a:t>
            </a:r>
            <a:r>
              <a:rPr sz="2600" dirty="0">
                <a:latin typeface="Verdana"/>
                <a:cs typeface="Verdana"/>
              </a:rPr>
              <a:t>bỏ do lạc </a:t>
            </a:r>
            <a:r>
              <a:rPr sz="2600" spc="-5" dirty="0">
                <a:latin typeface="Verdana"/>
                <a:cs typeface="Verdana"/>
              </a:rPr>
              <a:t>hậu,  chất </a:t>
            </a:r>
            <a:r>
              <a:rPr sz="2600" dirty="0">
                <a:latin typeface="Verdana"/>
                <a:cs typeface="Verdana"/>
              </a:rPr>
              <a:t>lượng kém, </a:t>
            </a:r>
            <a:r>
              <a:rPr sz="2600" spc="-5" dirty="0">
                <a:latin typeface="Verdana"/>
                <a:cs typeface="Verdana"/>
              </a:rPr>
              <a:t>gây </a:t>
            </a:r>
            <a:r>
              <a:rPr sz="2600" dirty="0">
                <a:latin typeface="Verdana"/>
                <a:cs typeface="Verdana"/>
              </a:rPr>
              <a:t>ô nhiễm môi</a:t>
            </a:r>
            <a:r>
              <a:rPr sz="2600" spc="-85" dirty="0">
                <a:latin typeface="Verdana"/>
                <a:cs typeface="Verdana"/>
              </a:rPr>
              <a:t> </a:t>
            </a:r>
            <a:r>
              <a:rPr sz="2600" dirty="0">
                <a:latin typeface="Verdana"/>
                <a:cs typeface="Verdana"/>
              </a:rPr>
              <a:t>trường.</a:t>
            </a:r>
            <a:endParaRPr sz="2600">
              <a:latin typeface="Verdana"/>
              <a:cs typeface="Verdana"/>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37363" rIns="0" bIns="0" rtlCol="0">
            <a:spAutoFit/>
          </a:bodyPr>
          <a:lstStyle/>
          <a:p>
            <a:pPr marL="916305">
              <a:lnSpc>
                <a:spcPct val="100000"/>
              </a:lnSpc>
            </a:pPr>
            <a:r>
              <a:rPr dirty="0"/>
              <a:t>THIẾT BỊ ĐÃ QUA SỬ</a:t>
            </a:r>
            <a:r>
              <a:rPr spc="-30" dirty="0"/>
              <a:t> </a:t>
            </a:r>
            <a:r>
              <a:rPr dirty="0"/>
              <a:t>DỤNG</a:t>
            </a:r>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3E30655B-445E-4B20-B0E4-0414F7E8C2D9}" type="datetime1">
              <a:rPr lang="en-US" spc="-5" smtClean="0"/>
              <a:pPr marL="12700">
                <a:lnSpc>
                  <a:spcPts val="1520"/>
                </a:lnSpc>
              </a:pPr>
              <a:t>1/12/2019</a:t>
            </a:fld>
            <a:endParaRPr spc="-5" dirty="0"/>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66040">
              <a:lnSpc>
                <a:spcPts val="1240"/>
              </a:lnSpc>
            </a:pPr>
            <a:fld id="{81D60167-4931-47E6-BA6A-407CBD079E47}" type="slidenum">
              <a:rPr dirty="0"/>
              <a:pPr marL="66040">
                <a:lnSpc>
                  <a:spcPts val="1240"/>
                </a:lnSpc>
              </a:pPr>
              <a:t>127</a:t>
            </a:fld>
            <a:endParaRPr dirty="0"/>
          </a:p>
        </p:txBody>
      </p:sp>
      <p:sp>
        <p:nvSpPr>
          <p:cNvPr id="3" name="object 3"/>
          <p:cNvSpPr txBox="1"/>
          <p:nvPr/>
        </p:nvSpPr>
        <p:spPr>
          <a:xfrm>
            <a:off x="459740" y="1262126"/>
            <a:ext cx="8150225" cy="4344670"/>
          </a:xfrm>
          <a:prstGeom prst="rect">
            <a:avLst/>
          </a:prstGeom>
        </p:spPr>
        <p:txBody>
          <a:bodyPr vert="horz" wrap="square" lIns="0" tIns="0" rIns="0" bIns="0" rtlCol="0">
            <a:spAutoFit/>
          </a:bodyPr>
          <a:lstStyle/>
          <a:p>
            <a:pPr marL="12700">
              <a:lnSpc>
                <a:spcPct val="100000"/>
              </a:lnSpc>
            </a:pPr>
            <a:r>
              <a:rPr sz="2700" b="1" dirty="0">
                <a:solidFill>
                  <a:srgbClr val="000099"/>
                </a:solidFill>
                <a:latin typeface="Verdana"/>
                <a:cs typeface="Verdana"/>
              </a:rPr>
              <a:t>Yêu </a:t>
            </a:r>
            <a:r>
              <a:rPr sz="2700" b="1" spc="-5" dirty="0">
                <a:solidFill>
                  <a:srgbClr val="000099"/>
                </a:solidFill>
                <a:latin typeface="Verdana"/>
                <a:cs typeface="Verdana"/>
              </a:rPr>
              <a:t>cầu cụ</a:t>
            </a:r>
            <a:r>
              <a:rPr sz="2700" b="1" spc="-75" dirty="0">
                <a:solidFill>
                  <a:srgbClr val="000099"/>
                </a:solidFill>
                <a:latin typeface="Verdana"/>
                <a:cs typeface="Verdana"/>
              </a:rPr>
              <a:t> </a:t>
            </a:r>
            <a:r>
              <a:rPr sz="2700" b="1" dirty="0">
                <a:solidFill>
                  <a:srgbClr val="000099"/>
                </a:solidFill>
                <a:latin typeface="Verdana"/>
                <a:cs typeface="Verdana"/>
              </a:rPr>
              <a:t>thể</a:t>
            </a:r>
            <a:r>
              <a:rPr sz="2700" b="1" dirty="0">
                <a:latin typeface="Verdana"/>
                <a:cs typeface="Verdana"/>
              </a:rPr>
              <a:t>:</a:t>
            </a:r>
            <a:endParaRPr sz="2700">
              <a:latin typeface="Verdana"/>
              <a:cs typeface="Verdana"/>
            </a:endParaRPr>
          </a:p>
          <a:p>
            <a:pPr marL="12700">
              <a:lnSpc>
                <a:spcPct val="100000"/>
              </a:lnSpc>
              <a:spcBef>
                <a:spcPts val="600"/>
              </a:spcBef>
            </a:pPr>
            <a:r>
              <a:rPr sz="2700" spc="-5" dirty="0">
                <a:latin typeface="Verdana"/>
                <a:cs typeface="Verdana"/>
              </a:rPr>
              <a:t>Thiết</a:t>
            </a:r>
            <a:r>
              <a:rPr sz="2700" spc="440" dirty="0">
                <a:latin typeface="Verdana"/>
                <a:cs typeface="Verdana"/>
              </a:rPr>
              <a:t> </a:t>
            </a:r>
            <a:r>
              <a:rPr sz="2700" spc="-5" dirty="0">
                <a:latin typeface="Verdana"/>
                <a:cs typeface="Verdana"/>
              </a:rPr>
              <a:t>bị</a:t>
            </a:r>
            <a:r>
              <a:rPr sz="2700" spc="445" dirty="0">
                <a:latin typeface="Verdana"/>
                <a:cs typeface="Verdana"/>
              </a:rPr>
              <a:t> </a:t>
            </a:r>
            <a:r>
              <a:rPr sz="2700" spc="-5" dirty="0">
                <a:latin typeface="Verdana"/>
                <a:cs typeface="Verdana"/>
              </a:rPr>
              <a:t>đã</a:t>
            </a:r>
            <a:r>
              <a:rPr sz="2700" spc="430" dirty="0">
                <a:latin typeface="Verdana"/>
                <a:cs typeface="Verdana"/>
              </a:rPr>
              <a:t> </a:t>
            </a:r>
            <a:r>
              <a:rPr sz="2700" dirty="0">
                <a:latin typeface="Verdana"/>
                <a:cs typeface="Verdana"/>
              </a:rPr>
              <a:t>qua</a:t>
            </a:r>
            <a:r>
              <a:rPr sz="2700" spc="440" dirty="0">
                <a:latin typeface="Verdana"/>
                <a:cs typeface="Verdana"/>
              </a:rPr>
              <a:t> </a:t>
            </a:r>
            <a:r>
              <a:rPr sz="2700" spc="-5" dirty="0">
                <a:latin typeface="Verdana"/>
                <a:cs typeface="Verdana"/>
              </a:rPr>
              <a:t>sử</a:t>
            </a:r>
            <a:r>
              <a:rPr sz="2700" spc="430" dirty="0">
                <a:latin typeface="Verdana"/>
                <a:cs typeface="Verdana"/>
              </a:rPr>
              <a:t> </a:t>
            </a:r>
            <a:r>
              <a:rPr sz="2700" dirty="0">
                <a:latin typeface="Verdana"/>
                <a:cs typeface="Verdana"/>
              </a:rPr>
              <a:t>dụng</a:t>
            </a:r>
            <a:r>
              <a:rPr sz="2700" spc="440" dirty="0">
                <a:latin typeface="Verdana"/>
                <a:cs typeface="Verdana"/>
              </a:rPr>
              <a:t> </a:t>
            </a:r>
            <a:r>
              <a:rPr sz="2700" spc="-5" dirty="0">
                <a:latin typeface="Verdana"/>
                <a:cs typeface="Verdana"/>
              </a:rPr>
              <a:t>được</a:t>
            </a:r>
            <a:r>
              <a:rPr sz="2700" spc="434" dirty="0">
                <a:latin typeface="Verdana"/>
                <a:cs typeface="Verdana"/>
              </a:rPr>
              <a:t> </a:t>
            </a:r>
            <a:r>
              <a:rPr sz="2700" dirty="0">
                <a:latin typeface="Verdana"/>
                <a:cs typeface="Verdana"/>
              </a:rPr>
              <a:t>nhập</a:t>
            </a:r>
            <a:r>
              <a:rPr sz="2700" spc="430" dirty="0">
                <a:latin typeface="Verdana"/>
                <a:cs typeface="Verdana"/>
              </a:rPr>
              <a:t> </a:t>
            </a:r>
            <a:r>
              <a:rPr sz="2700" spc="5" dirty="0">
                <a:latin typeface="Verdana"/>
                <a:cs typeface="Verdana"/>
              </a:rPr>
              <a:t>khẩu</a:t>
            </a:r>
            <a:r>
              <a:rPr sz="2700" spc="420" dirty="0">
                <a:latin typeface="Verdana"/>
                <a:cs typeface="Verdana"/>
              </a:rPr>
              <a:t> </a:t>
            </a:r>
            <a:r>
              <a:rPr sz="2700" dirty="0">
                <a:latin typeface="Verdana"/>
                <a:cs typeface="Verdana"/>
              </a:rPr>
              <a:t>khi</a:t>
            </a:r>
            <a:endParaRPr sz="2700">
              <a:latin typeface="Verdana"/>
              <a:cs typeface="Verdana"/>
            </a:endParaRPr>
          </a:p>
          <a:p>
            <a:pPr marL="12700">
              <a:lnSpc>
                <a:spcPct val="100000"/>
              </a:lnSpc>
            </a:pPr>
            <a:r>
              <a:rPr sz="2700" spc="-5" dirty="0">
                <a:latin typeface="Verdana"/>
                <a:cs typeface="Verdana"/>
              </a:rPr>
              <a:t>đáp </a:t>
            </a:r>
            <a:r>
              <a:rPr sz="2700" spc="-10" dirty="0">
                <a:latin typeface="Verdana"/>
                <a:cs typeface="Verdana"/>
              </a:rPr>
              <a:t>ứng </a:t>
            </a:r>
            <a:r>
              <a:rPr sz="2700" spc="-5" dirty="0">
                <a:latin typeface="Verdana"/>
                <a:cs typeface="Verdana"/>
              </a:rPr>
              <a:t>các tiêu </a:t>
            </a:r>
            <a:r>
              <a:rPr sz="2700" dirty="0">
                <a:latin typeface="Verdana"/>
                <a:cs typeface="Verdana"/>
              </a:rPr>
              <a:t>chí</a:t>
            </a:r>
            <a:r>
              <a:rPr sz="2700" spc="20" dirty="0">
                <a:latin typeface="Verdana"/>
                <a:cs typeface="Verdana"/>
              </a:rPr>
              <a:t> </a:t>
            </a:r>
            <a:r>
              <a:rPr sz="2700" spc="-5" dirty="0">
                <a:latin typeface="Verdana"/>
                <a:cs typeface="Verdana"/>
              </a:rPr>
              <a:t>sau:</a:t>
            </a:r>
            <a:endParaRPr sz="2700">
              <a:latin typeface="Verdana"/>
              <a:cs typeface="Verdana"/>
            </a:endParaRPr>
          </a:p>
          <a:p>
            <a:pPr marL="527685" indent="-514984">
              <a:lnSpc>
                <a:spcPct val="100000"/>
              </a:lnSpc>
              <a:spcBef>
                <a:spcPts val="600"/>
              </a:spcBef>
              <a:buAutoNum type="alphaLcPeriod"/>
              <a:tabLst>
                <a:tab pos="527685" algn="l"/>
                <a:tab pos="528320" algn="l"/>
              </a:tabLst>
            </a:pPr>
            <a:r>
              <a:rPr sz="2700" spc="-70" dirty="0">
                <a:latin typeface="Verdana"/>
                <a:cs typeface="Verdana"/>
              </a:rPr>
              <a:t>Tuổi </a:t>
            </a:r>
            <a:r>
              <a:rPr sz="2700" spc="-5" dirty="0">
                <a:latin typeface="Verdana"/>
                <a:cs typeface="Verdana"/>
              </a:rPr>
              <a:t>thiết bị </a:t>
            </a:r>
            <a:r>
              <a:rPr sz="2700" dirty="0">
                <a:latin typeface="Verdana"/>
                <a:cs typeface="Verdana"/>
              </a:rPr>
              <a:t>không </a:t>
            </a:r>
            <a:r>
              <a:rPr sz="2700" spc="-5" dirty="0">
                <a:latin typeface="Verdana"/>
                <a:cs typeface="Verdana"/>
              </a:rPr>
              <a:t>vượt quá 10</a:t>
            </a:r>
            <a:r>
              <a:rPr sz="2700" spc="70" dirty="0">
                <a:latin typeface="Verdana"/>
                <a:cs typeface="Verdana"/>
              </a:rPr>
              <a:t> </a:t>
            </a:r>
            <a:r>
              <a:rPr sz="2700" dirty="0">
                <a:latin typeface="Verdana"/>
                <a:cs typeface="Verdana"/>
              </a:rPr>
              <a:t>năm</a:t>
            </a:r>
            <a:endParaRPr sz="2700">
              <a:latin typeface="Verdana"/>
              <a:cs typeface="Verdana"/>
            </a:endParaRPr>
          </a:p>
          <a:p>
            <a:pPr marL="527685" marR="5080" indent="-514984" algn="just">
              <a:lnSpc>
                <a:spcPct val="100000"/>
              </a:lnSpc>
              <a:spcBef>
                <a:spcPts val="600"/>
              </a:spcBef>
              <a:buAutoNum type="alphaLcPeriod"/>
              <a:tabLst>
                <a:tab pos="528320" algn="l"/>
              </a:tabLst>
            </a:pPr>
            <a:r>
              <a:rPr sz="2700" spc="-5" dirty="0">
                <a:latin typeface="Verdana"/>
                <a:cs typeface="Verdana"/>
              </a:rPr>
              <a:t>Được </a:t>
            </a:r>
            <a:r>
              <a:rPr sz="2700" spc="5" dirty="0">
                <a:latin typeface="Verdana"/>
                <a:cs typeface="Verdana"/>
              </a:rPr>
              <a:t>sản </a:t>
            </a:r>
            <a:r>
              <a:rPr sz="2700" dirty="0">
                <a:latin typeface="Verdana"/>
                <a:cs typeface="Verdana"/>
              </a:rPr>
              <a:t>xuất </a:t>
            </a:r>
            <a:r>
              <a:rPr sz="2700" spc="-5" dirty="0">
                <a:latin typeface="Verdana"/>
                <a:cs typeface="Verdana"/>
              </a:rPr>
              <a:t>theo tiêu </a:t>
            </a:r>
            <a:r>
              <a:rPr sz="2700" dirty="0">
                <a:latin typeface="Verdana"/>
                <a:cs typeface="Verdana"/>
              </a:rPr>
              <a:t>chuẩn phù hợp với  </a:t>
            </a:r>
            <a:r>
              <a:rPr sz="2700" spc="-5" dirty="0">
                <a:latin typeface="Verdana"/>
                <a:cs typeface="Verdana"/>
              </a:rPr>
              <a:t>quy </a:t>
            </a:r>
            <a:r>
              <a:rPr sz="2700" dirty="0">
                <a:latin typeface="Verdana"/>
                <a:cs typeface="Verdana"/>
              </a:rPr>
              <a:t>định của Quy chuẩn </a:t>
            </a:r>
            <a:r>
              <a:rPr sz="2700" spc="-5" dirty="0">
                <a:latin typeface="Verdana"/>
                <a:cs typeface="Verdana"/>
              </a:rPr>
              <a:t>kỹ </a:t>
            </a:r>
            <a:r>
              <a:rPr sz="2700" dirty="0">
                <a:latin typeface="Verdana"/>
                <a:cs typeface="Verdana"/>
              </a:rPr>
              <a:t>thuật Quốc </a:t>
            </a:r>
            <a:r>
              <a:rPr sz="2700" spc="-5" dirty="0">
                <a:latin typeface="Verdana"/>
                <a:cs typeface="Verdana"/>
              </a:rPr>
              <a:t>gia  (QCVN) </a:t>
            </a:r>
            <a:r>
              <a:rPr sz="2700" dirty="0">
                <a:latin typeface="Verdana"/>
                <a:cs typeface="Verdana"/>
              </a:rPr>
              <a:t>hoặc </a:t>
            </a:r>
            <a:r>
              <a:rPr sz="2700" spc="-5" dirty="0">
                <a:latin typeface="Verdana"/>
                <a:cs typeface="Verdana"/>
              </a:rPr>
              <a:t>Tiêu </a:t>
            </a:r>
            <a:r>
              <a:rPr sz="2700" dirty="0">
                <a:latin typeface="Verdana"/>
                <a:cs typeface="Verdana"/>
              </a:rPr>
              <a:t>chuẩn Quốc gia </a:t>
            </a:r>
            <a:r>
              <a:rPr sz="2700" spc="-10" dirty="0">
                <a:latin typeface="Verdana"/>
                <a:cs typeface="Verdana"/>
              </a:rPr>
              <a:t>(TCVN)  </a:t>
            </a:r>
            <a:r>
              <a:rPr sz="2700" dirty="0">
                <a:latin typeface="Verdana"/>
                <a:cs typeface="Verdana"/>
              </a:rPr>
              <a:t>của Việt </a:t>
            </a:r>
            <a:r>
              <a:rPr sz="2700" spc="-5" dirty="0">
                <a:latin typeface="Verdana"/>
                <a:cs typeface="Verdana"/>
              </a:rPr>
              <a:t>Nam </a:t>
            </a:r>
            <a:r>
              <a:rPr sz="2700" dirty="0">
                <a:latin typeface="Verdana"/>
                <a:cs typeface="Verdana"/>
              </a:rPr>
              <a:t>hoặc phù hợp </a:t>
            </a:r>
            <a:r>
              <a:rPr sz="2700" spc="-5" dirty="0">
                <a:latin typeface="Verdana"/>
                <a:cs typeface="Verdana"/>
              </a:rPr>
              <a:t>với Tiêu </a:t>
            </a:r>
            <a:r>
              <a:rPr sz="2700" dirty="0">
                <a:latin typeface="Verdana"/>
                <a:cs typeface="Verdana"/>
              </a:rPr>
              <a:t>chuẩn  của các </a:t>
            </a:r>
            <a:r>
              <a:rPr sz="2700" spc="-5" dirty="0">
                <a:latin typeface="Verdana"/>
                <a:cs typeface="Verdana"/>
              </a:rPr>
              <a:t>nước G7 về an toàn, tiết kiệm </a:t>
            </a:r>
            <a:r>
              <a:rPr sz="2700" dirty="0">
                <a:latin typeface="Verdana"/>
                <a:cs typeface="Verdana"/>
              </a:rPr>
              <a:t>năng  </a:t>
            </a:r>
            <a:r>
              <a:rPr sz="2700" spc="-5" dirty="0">
                <a:latin typeface="Verdana"/>
                <a:cs typeface="Verdana"/>
              </a:rPr>
              <a:t>lượng và </a:t>
            </a:r>
            <a:r>
              <a:rPr sz="2700" dirty="0">
                <a:latin typeface="Verdana"/>
                <a:cs typeface="Verdana"/>
              </a:rPr>
              <a:t>bảo </a:t>
            </a:r>
            <a:r>
              <a:rPr sz="2700" spc="-5" dirty="0">
                <a:latin typeface="Verdana"/>
                <a:cs typeface="Verdana"/>
              </a:rPr>
              <a:t>vệ </a:t>
            </a:r>
            <a:r>
              <a:rPr sz="2700" dirty="0">
                <a:latin typeface="Verdana"/>
                <a:cs typeface="Verdana"/>
              </a:rPr>
              <a:t>môi</a:t>
            </a:r>
            <a:r>
              <a:rPr sz="2700" spc="-15" dirty="0">
                <a:latin typeface="Verdana"/>
                <a:cs typeface="Verdana"/>
              </a:rPr>
              <a:t> </a:t>
            </a:r>
            <a:r>
              <a:rPr sz="2700" spc="-5" dirty="0">
                <a:latin typeface="Verdana"/>
                <a:cs typeface="Verdana"/>
              </a:rPr>
              <a:t>trường.</a:t>
            </a:r>
            <a:endParaRPr sz="2700">
              <a:latin typeface="Verdana"/>
              <a:cs typeface="Verdana"/>
            </a:endParaRP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37363" rIns="0" bIns="0" rtlCol="0">
            <a:spAutoFit/>
          </a:bodyPr>
          <a:lstStyle/>
          <a:p>
            <a:pPr marL="916305">
              <a:lnSpc>
                <a:spcPct val="100000"/>
              </a:lnSpc>
            </a:pPr>
            <a:r>
              <a:rPr dirty="0"/>
              <a:t>THIẾT BỊ ĐÃ QUA SỬ</a:t>
            </a:r>
            <a:r>
              <a:rPr spc="-30" dirty="0"/>
              <a:t> </a:t>
            </a:r>
            <a:r>
              <a:rPr dirty="0"/>
              <a:t>DỤNG</a:t>
            </a:r>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42A58A11-F834-4434-8021-71AADBD9CFA1}" type="datetime1">
              <a:rPr lang="en-US" spc="-5" smtClean="0"/>
              <a:pPr marL="12700">
                <a:lnSpc>
                  <a:spcPts val="1520"/>
                </a:lnSpc>
              </a:pPr>
              <a:t>1/12/2019</a:t>
            </a:fld>
            <a:endParaRPr spc="-5" dirty="0"/>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66040">
              <a:lnSpc>
                <a:spcPts val="1240"/>
              </a:lnSpc>
            </a:pPr>
            <a:fld id="{81D60167-4931-47E6-BA6A-407CBD079E47}" type="slidenum">
              <a:rPr dirty="0"/>
              <a:pPr marL="66040">
                <a:lnSpc>
                  <a:spcPts val="1240"/>
                </a:lnSpc>
              </a:pPr>
              <a:t>128</a:t>
            </a:fld>
            <a:endParaRPr dirty="0"/>
          </a:p>
        </p:txBody>
      </p:sp>
      <p:sp>
        <p:nvSpPr>
          <p:cNvPr id="3" name="object 3"/>
          <p:cNvSpPr txBox="1"/>
          <p:nvPr/>
        </p:nvSpPr>
        <p:spPr>
          <a:xfrm>
            <a:off x="459740" y="1262126"/>
            <a:ext cx="8149590" cy="4683125"/>
          </a:xfrm>
          <a:prstGeom prst="rect">
            <a:avLst/>
          </a:prstGeom>
        </p:spPr>
        <p:txBody>
          <a:bodyPr vert="horz" wrap="square" lIns="0" tIns="0" rIns="0" bIns="0" rtlCol="0">
            <a:spAutoFit/>
          </a:bodyPr>
          <a:lstStyle/>
          <a:p>
            <a:pPr marL="12700">
              <a:lnSpc>
                <a:spcPct val="100000"/>
              </a:lnSpc>
            </a:pPr>
            <a:r>
              <a:rPr sz="2700" b="1" dirty="0">
                <a:solidFill>
                  <a:srgbClr val="000099"/>
                </a:solidFill>
                <a:latin typeface="Verdana"/>
                <a:cs typeface="Verdana"/>
              </a:rPr>
              <a:t>Yêu </a:t>
            </a:r>
            <a:r>
              <a:rPr sz="2700" b="1" spc="-5" dirty="0">
                <a:solidFill>
                  <a:srgbClr val="000099"/>
                </a:solidFill>
                <a:latin typeface="Verdana"/>
                <a:cs typeface="Verdana"/>
              </a:rPr>
              <a:t>cầu cụ</a:t>
            </a:r>
            <a:r>
              <a:rPr sz="2700" b="1" spc="-75" dirty="0">
                <a:solidFill>
                  <a:srgbClr val="000099"/>
                </a:solidFill>
                <a:latin typeface="Verdana"/>
                <a:cs typeface="Verdana"/>
              </a:rPr>
              <a:t> </a:t>
            </a:r>
            <a:r>
              <a:rPr sz="2700" b="1" dirty="0">
                <a:solidFill>
                  <a:srgbClr val="000099"/>
                </a:solidFill>
                <a:latin typeface="Verdana"/>
                <a:cs typeface="Verdana"/>
              </a:rPr>
              <a:t>thể</a:t>
            </a:r>
            <a:r>
              <a:rPr sz="2700" b="1" dirty="0">
                <a:latin typeface="Verdana"/>
                <a:cs typeface="Verdana"/>
              </a:rPr>
              <a:t>:</a:t>
            </a:r>
            <a:endParaRPr sz="2700">
              <a:latin typeface="Verdana"/>
              <a:cs typeface="Verdana"/>
            </a:endParaRPr>
          </a:p>
          <a:p>
            <a:pPr marL="12700">
              <a:lnSpc>
                <a:spcPct val="100000"/>
              </a:lnSpc>
              <a:spcBef>
                <a:spcPts val="600"/>
              </a:spcBef>
            </a:pPr>
            <a:r>
              <a:rPr sz="2700" spc="-70" dirty="0">
                <a:latin typeface="Verdana"/>
                <a:cs typeface="Verdana"/>
              </a:rPr>
              <a:t>Tuổi </a:t>
            </a:r>
            <a:r>
              <a:rPr sz="2700" spc="-5" dirty="0">
                <a:latin typeface="Verdana"/>
                <a:cs typeface="Verdana"/>
              </a:rPr>
              <a:t>thiết bị đã </a:t>
            </a:r>
            <a:r>
              <a:rPr sz="2700" spc="-10" dirty="0">
                <a:latin typeface="Verdana"/>
                <a:cs typeface="Verdana"/>
              </a:rPr>
              <a:t>qua </a:t>
            </a:r>
            <a:r>
              <a:rPr sz="2700" spc="-5" dirty="0">
                <a:latin typeface="Verdana"/>
                <a:cs typeface="Verdana"/>
              </a:rPr>
              <a:t>sử dụng:</a:t>
            </a:r>
            <a:r>
              <a:rPr sz="2700" spc="135" dirty="0">
                <a:latin typeface="Verdana"/>
                <a:cs typeface="Verdana"/>
              </a:rPr>
              <a:t> </a:t>
            </a:r>
            <a:r>
              <a:rPr sz="2700" spc="-5" dirty="0">
                <a:latin typeface="Verdana"/>
                <a:cs typeface="Verdana"/>
              </a:rPr>
              <a:t>(tt)</a:t>
            </a:r>
            <a:endParaRPr sz="2700">
              <a:latin typeface="Verdana"/>
              <a:cs typeface="Verdana"/>
            </a:endParaRPr>
          </a:p>
          <a:p>
            <a:pPr marL="527685" marR="5080" indent="-514984" algn="just">
              <a:lnSpc>
                <a:spcPct val="100000"/>
              </a:lnSpc>
              <a:spcBef>
                <a:spcPts val="600"/>
              </a:spcBef>
              <a:buFont typeface="Wingdings"/>
              <a:buChar char=""/>
              <a:tabLst>
                <a:tab pos="528320" algn="l"/>
              </a:tabLst>
            </a:pPr>
            <a:r>
              <a:rPr sz="2700" spc="-55" dirty="0">
                <a:latin typeface="Verdana"/>
                <a:cs typeface="Verdana"/>
              </a:rPr>
              <a:t>Trong </a:t>
            </a:r>
            <a:r>
              <a:rPr sz="2700" dirty="0">
                <a:latin typeface="Verdana"/>
                <a:cs typeface="Verdana"/>
              </a:rPr>
              <a:t>trường hợp cần thiết, tùy thuộc đặc  </a:t>
            </a:r>
            <a:r>
              <a:rPr sz="2700" spc="-5" dirty="0">
                <a:latin typeface="Verdana"/>
                <a:cs typeface="Verdana"/>
              </a:rPr>
              <a:t>thù </a:t>
            </a:r>
            <a:r>
              <a:rPr sz="2700" dirty="0">
                <a:latin typeface="Verdana"/>
                <a:cs typeface="Verdana"/>
              </a:rPr>
              <a:t>của từng ngành, </a:t>
            </a:r>
            <a:r>
              <a:rPr sz="2700" spc="-5" dirty="0">
                <a:latin typeface="Verdana"/>
                <a:cs typeface="Verdana"/>
              </a:rPr>
              <a:t>lĩnh </a:t>
            </a:r>
            <a:r>
              <a:rPr sz="2700" dirty="0">
                <a:latin typeface="Verdana"/>
                <a:cs typeface="Verdana"/>
              </a:rPr>
              <a:t>vực </a:t>
            </a:r>
            <a:r>
              <a:rPr sz="2700" spc="-5" dirty="0">
                <a:latin typeface="Verdana"/>
                <a:cs typeface="Verdana"/>
              </a:rPr>
              <a:t>được </a:t>
            </a:r>
            <a:r>
              <a:rPr sz="2700" dirty="0">
                <a:latin typeface="Verdana"/>
                <a:cs typeface="Verdana"/>
              </a:rPr>
              <a:t>phân  công quản lý, </a:t>
            </a:r>
            <a:r>
              <a:rPr sz="2700" spc="-5" dirty="0">
                <a:latin typeface="Verdana"/>
                <a:cs typeface="Verdana"/>
              </a:rPr>
              <a:t>Bộ </a:t>
            </a:r>
            <a:r>
              <a:rPr sz="2700" dirty="0">
                <a:latin typeface="Verdana"/>
                <a:cs typeface="Verdana"/>
              </a:rPr>
              <a:t>trưởng các Bộ, Thủ </a:t>
            </a:r>
            <a:r>
              <a:rPr sz="2700" spc="-5" dirty="0">
                <a:latin typeface="Verdana"/>
                <a:cs typeface="Verdana"/>
              </a:rPr>
              <a:t>trưởng  cơ quan </a:t>
            </a:r>
            <a:r>
              <a:rPr sz="2700" dirty="0">
                <a:latin typeface="Verdana"/>
                <a:cs typeface="Verdana"/>
              </a:rPr>
              <a:t>ngang </a:t>
            </a:r>
            <a:r>
              <a:rPr sz="2700" spc="-5" dirty="0">
                <a:latin typeface="Verdana"/>
                <a:cs typeface="Verdana"/>
              </a:rPr>
              <a:t>Bộ ban </a:t>
            </a:r>
            <a:r>
              <a:rPr sz="2700" dirty="0">
                <a:latin typeface="Verdana"/>
                <a:cs typeface="Verdana"/>
              </a:rPr>
              <a:t>hành quy định yêu  cầu về </a:t>
            </a:r>
            <a:r>
              <a:rPr sz="2700" spc="-5" dirty="0">
                <a:latin typeface="Verdana"/>
                <a:cs typeface="Verdana"/>
              </a:rPr>
              <a:t>tuổi </a:t>
            </a:r>
            <a:r>
              <a:rPr sz="2700" dirty="0">
                <a:latin typeface="Verdana"/>
                <a:cs typeface="Verdana"/>
              </a:rPr>
              <a:t>thiết </a:t>
            </a:r>
            <a:r>
              <a:rPr sz="2700" spc="-10" dirty="0">
                <a:latin typeface="Verdana"/>
                <a:cs typeface="Verdana"/>
              </a:rPr>
              <a:t>bị </a:t>
            </a:r>
            <a:r>
              <a:rPr sz="2700" dirty="0">
                <a:latin typeface="Verdana"/>
                <a:cs typeface="Verdana"/>
              </a:rPr>
              <a:t>thấp hơn quy định tại  </a:t>
            </a:r>
            <a:r>
              <a:rPr sz="2700" spc="-5" dirty="0">
                <a:latin typeface="Verdana"/>
                <a:cs typeface="Verdana"/>
              </a:rPr>
              <a:t>điểm </a:t>
            </a:r>
            <a:r>
              <a:rPr sz="2700" dirty="0">
                <a:latin typeface="Verdana"/>
                <a:cs typeface="Verdana"/>
              </a:rPr>
              <a:t>a khoản 1 </a:t>
            </a:r>
            <a:r>
              <a:rPr sz="2700" spc="-5" dirty="0">
                <a:latin typeface="Verdana"/>
                <a:cs typeface="Verdana"/>
              </a:rPr>
              <a:t>Điều </a:t>
            </a:r>
            <a:r>
              <a:rPr sz="2700" dirty="0">
                <a:latin typeface="Verdana"/>
                <a:cs typeface="Verdana"/>
              </a:rPr>
              <a:t>6 </a:t>
            </a:r>
            <a:r>
              <a:rPr sz="2700" spc="-5" dirty="0">
                <a:latin typeface="Verdana"/>
                <a:cs typeface="Verdana"/>
              </a:rPr>
              <a:t>Thông </a:t>
            </a:r>
            <a:r>
              <a:rPr sz="2700" dirty="0">
                <a:latin typeface="Verdana"/>
                <a:cs typeface="Verdana"/>
              </a:rPr>
              <a:t>tư này </a:t>
            </a:r>
            <a:r>
              <a:rPr sz="2700" spc="-5" dirty="0">
                <a:latin typeface="Verdana"/>
                <a:cs typeface="Verdana"/>
              </a:rPr>
              <a:t>đối với  thiết bị đã </a:t>
            </a:r>
            <a:r>
              <a:rPr sz="2700" dirty="0">
                <a:latin typeface="Verdana"/>
                <a:cs typeface="Verdana"/>
              </a:rPr>
              <a:t>qua sử dụng (thấp </a:t>
            </a:r>
            <a:r>
              <a:rPr sz="2700" spc="5" dirty="0">
                <a:latin typeface="Verdana"/>
                <a:cs typeface="Verdana"/>
              </a:rPr>
              <a:t>hơn </a:t>
            </a:r>
            <a:r>
              <a:rPr sz="2700" spc="-5" dirty="0">
                <a:latin typeface="Verdana"/>
                <a:cs typeface="Verdana"/>
              </a:rPr>
              <a:t>10 năm)  và thông báo </a:t>
            </a:r>
            <a:r>
              <a:rPr sz="2700" dirty="0">
                <a:latin typeface="Verdana"/>
                <a:cs typeface="Verdana"/>
              </a:rPr>
              <a:t>cho </a:t>
            </a:r>
            <a:r>
              <a:rPr sz="2700" spc="-5" dirty="0">
                <a:latin typeface="Verdana"/>
                <a:cs typeface="Verdana"/>
              </a:rPr>
              <a:t>Bộ </a:t>
            </a:r>
            <a:r>
              <a:rPr sz="2700" dirty="0">
                <a:latin typeface="Verdana"/>
                <a:cs typeface="Verdana"/>
              </a:rPr>
              <a:t>Khoa học </a:t>
            </a:r>
            <a:r>
              <a:rPr sz="2700" spc="-5" dirty="0">
                <a:latin typeface="Verdana"/>
                <a:cs typeface="Verdana"/>
              </a:rPr>
              <a:t>và Công  nghệ </a:t>
            </a:r>
            <a:r>
              <a:rPr sz="2700" spc="-10" dirty="0">
                <a:latin typeface="Verdana"/>
                <a:cs typeface="Verdana"/>
              </a:rPr>
              <a:t>biết </a:t>
            </a:r>
            <a:r>
              <a:rPr sz="2700" dirty="0">
                <a:latin typeface="Verdana"/>
                <a:cs typeface="Verdana"/>
              </a:rPr>
              <a:t>để thống </a:t>
            </a:r>
            <a:r>
              <a:rPr sz="2700" spc="-5" dirty="0">
                <a:latin typeface="Verdana"/>
                <a:cs typeface="Verdana"/>
              </a:rPr>
              <a:t>nhất quản</a:t>
            </a:r>
            <a:r>
              <a:rPr sz="2700" spc="65" dirty="0">
                <a:latin typeface="Verdana"/>
                <a:cs typeface="Verdana"/>
              </a:rPr>
              <a:t> </a:t>
            </a:r>
            <a:r>
              <a:rPr sz="2700" spc="-5" dirty="0">
                <a:latin typeface="Verdana"/>
                <a:cs typeface="Verdana"/>
              </a:rPr>
              <a:t>lý.</a:t>
            </a:r>
            <a:endParaRPr sz="2700">
              <a:latin typeface="Verdana"/>
              <a:cs typeface="Verdana"/>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37363" rIns="0" bIns="0" rtlCol="0">
            <a:spAutoFit/>
          </a:bodyPr>
          <a:lstStyle/>
          <a:p>
            <a:pPr marL="916305">
              <a:lnSpc>
                <a:spcPct val="100000"/>
              </a:lnSpc>
            </a:pPr>
            <a:r>
              <a:rPr dirty="0"/>
              <a:t>THIẾT BỊ ĐÃ QUA SỬ</a:t>
            </a:r>
            <a:r>
              <a:rPr spc="-30" dirty="0"/>
              <a:t> </a:t>
            </a:r>
            <a:r>
              <a:rPr dirty="0"/>
              <a:t>DỤNG</a:t>
            </a:r>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3311C29-DDF2-4EA1-B1A2-813DE92C4167}" type="datetime1">
              <a:rPr lang="en-US" spc="-5" smtClean="0"/>
              <a:pPr marL="12700">
                <a:lnSpc>
                  <a:spcPts val="1520"/>
                </a:lnSpc>
              </a:pPr>
              <a:t>1/12/2019</a:t>
            </a:fld>
            <a:endParaRPr spc="-5" dirty="0"/>
          </a:p>
        </p:txBody>
      </p:sp>
      <p:sp>
        <p:nvSpPr>
          <p:cNvPr id="6" name="object 6"/>
          <p:cNvSpPr txBox="1"/>
          <p:nvPr/>
        </p:nvSpPr>
        <p:spPr>
          <a:xfrm>
            <a:off x="245160" y="6364935"/>
            <a:ext cx="259079" cy="177800"/>
          </a:xfrm>
          <a:prstGeom prst="rect">
            <a:avLst/>
          </a:prstGeom>
        </p:spPr>
        <p:txBody>
          <a:bodyPr vert="horz" wrap="square" lIns="0" tIns="0" rIns="0" bIns="0" rtlCol="0">
            <a:spAutoFit/>
          </a:bodyPr>
          <a:lstStyle/>
          <a:p>
            <a:pPr marL="12700">
              <a:lnSpc>
                <a:spcPts val="1240"/>
              </a:lnSpc>
            </a:pPr>
            <a:r>
              <a:rPr sz="1200" dirty="0">
                <a:solidFill>
                  <a:srgbClr val="888888"/>
                </a:solidFill>
                <a:latin typeface="Calibri"/>
                <a:cs typeface="Calibri"/>
              </a:rPr>
              <a:t>130</a:t>
            </a:r>
            <a:endParaRPr sz="1200">
              <a:latin typeface="Calibri"/>
              <a:cs typeface="Calibri"/>
            </a:endParaRPr>
          </a:p>
        </p:txBody>
      </p:sp>
      <p:sp>
        <p:nvSpPr>
          <p:cNvPr id="3" name="object 3"/>
          <p:cNvSpPr txBox="1"/>
          <p:nvPr/>
        </p:nvSpPr>
        <p:spPr>
          <a:xfrm>
            <a:off x="459740" y="1187450"/>
            <a:ext cx="8151495" cy="4756150"/>
          </a:xfrm>
          <a:prstGeom prst="rect">
            <a:avLst/>
          </a:prstGeom>
        </p:spPr>
        <p:txBody>
          <a:bodyPr vert="horz" wrap="square" lIns="0" tIns="0" rIns="0" bIns="0" rtlCol="0">
            <a:spAutoFit/>
          </a:bodyPr>
          <a:lstStyle/>
          <a:p>
            <a:pPr marL="12700">
              <a:lnSpc>
                <a:spcPct val="100000"/>
              </a:lnSpc>
            </a:pPr>
            <a:r>
              <a:rPr sz="2400" b="1" spc="-5" dirty="0">
                <a:solidFill>
                  <a:srgbClr val="000099"/>
                </a:solidFill>
                <a:latin typeface="Verdana"/>
                <a:cs typeface="Verdana"/>
              </a:rPr>
              <a:t>Hồ </a:t>
            </a:r>
            <a:r>
              <a:rPr sz="2400" b="1" dirty="0">
                <a:solidFill>
                  <a:srgbClr val="000099"/>
                </a:solidFill>
                <a:latin typeface="Verdana"/>
                <a:cs typeface="Verdana"/>
              </a:rPr>
              <a:t>sơ </a:t>
            </a:r>
            <a:r>
              <a:rPr sz="2400" b="1" spc="-5" dirty="0">
                <a:solidFill>
                  <a:srgbClr val="000099"/>
                </a:solidFill>
                <a:latin typeface="Verdana"/>
                <a:cs typeface="Verdana"/>
              </a:rPr>
              <a:t>nhập khẩu</a:t>
            </a:r>
            <a:r>
              <a:rPr sz="2400" spc="-5" dirty="0">
                <a:latin typeface="Verdana"/>
                <a:cs typeface="Verdana"/>
              </a:rPr>
              <a:t>:</a:t>
            </a:r>
            <a:r>
              <a:rPr sz="2400" spc="-20" dirty="0">
                <a:latin typeface="Verdana"/>
                <a:cs typeface="Verdana"/>
              </a:rPr>
              <a:t> </a:t>
            </a:r>
            <a:r>
              <a:rPr sz="2400" dirty="0">
                <a:latin typeface="Verdana"/>
                <a:cs typeface="Verdana"/>
              </a:rPr>
              <a:t>(tt)</a:t>
            </a:r>
            <a:endParaRPr sz="2400">
              <a:latin typeface="Verdana"/>
              <a:cs typeface="Verdana"/>
            </a:endParaRPr>
          </a:p>
          <a:p>
            <a:pPr marL="469900" marR="6985" indent="-457200" algn="just">
              <a:lnSpc>
                <a:spcPct val="100000"/>
              </a:lnSpc>
              <a:buAutoNum type="arabicPeriod"/>
              <a:tabLst>
                <a:tab pos="470534" algn="l"/>
              </a:tabLst>
            </a:pPr>
            <a:r>
              <a:rPr sz="2400" spc="-5" dirty="0">
                <a:latin typeface="Verdana"/>
                <a:cs typeface="Verdana"/>
              </a:rPr>
              <a:t>01 </a:t>
            </a:r>
            <a:r>
              <a:rPr sz="2400" dirty="0">
                <a:latin typeface="Verdana"/>
                <a:cs typeface="Verdana"/>
              </a:rPr>
              <a:t>bản sao chứng thực Quyết định chủ trương  đầu tư hoặc Giấy chứng nhận đăng ký đầu tư  kèm theo 01 bản chính Danh mục thiết bị đqsd  dự </a:t>
            </a:r>
            <a:r>
              <a:rPr sz="2400" spc="-5" dirty="0">
                <a:latin typeface="Verdana"/>
                <a:cs typeface="Verdana"/>
              </a:rPr>
              <a:t>kiến </a:t>
            </a:r>
            <a:r>
              <a:rPr sz="2400" dirty="0">
                <a:latin typeface="Verdana"/>
                <a:cs typeface="Verdana"/>
              </a:rPr>
              <a:t>nhập khẩu trong hồ </a:t>
            </a:r>
            <a:r>
              <a:rPr sz="2400" spc="-5" dirty="0">
                <a:latin typeface="Verdana"/>
                <a:cs typeface="Verdana"/>
              </a:rPr>
              <a:t>sơ </a:t>
            </a:r>
            <a:r>
              <a:rPr sz="2400" dirty="0">
                <a:latin typeface="Verdana"/>
                <a:cs typeface="Verdana"/>
              </a:rPr>
              <a:t>dự </a:t>
            </a:r>
            <a:r>
              <a:rPr sz="2400" spc="-5" dirty="0">
                <a:latin typeface="Verdana"/>
                <a:cs typeface="Verdana"/>
              </a:rPr>
              <a:t>án (đối </a:t>
            </a:r>
            <a:r>
              <a:rPr sz="2400" dirty="0">
                <a:latin typeface="Verdana"/>
                <a:cs typeface="Verdana"/>
              </a:rPr>
              <a:t>với  </a:t>
            </a:r>
            <a:r>
              <a:rPr sz="2400" spc="-5" dirty="0">
                <a:latin typeface="Verdana"/>
                <a:cs typeface="Verdana"/>
              </a:rPr>
              <a:t>thiết bị </a:t>
            </a:r>
            <a:r>
              <a:rPr sz="2400" dirty="0">
                <a:latin typeface="Verdana"/>
                <a:cs typeface="Verdana"/>
              </a:rPr>
              <a:t>đqsd thuộc </a:t>
            </a:r>
            <a:r>
              <a:rPr sz="2400" spc="-5" dirty="0">
                <a:latin typeface="Verdana"/>
                <a:cs typeface="Verdana"/>
              </a:rPr>
              <a:t>các </a:t>
            </a:r>
            <a:r>
              <a:rPr sz="2400" dirty="0">
                <a:latin typeface="Verdana"/>
                <a:cs typeface="Verdana"/>
              </a:rPr>
              <a:t>dự </a:t>
            </a:r>
            <a:r>
              <a:rPr sz="2400" spc="-5" dirty="0">
                <a:latin typeface="Verdana"/>
                <a:cs typeface="Verdana"/>
              </a:rPr>
              <a:t>án </a:t>
            </a:r>
            <a:r>
              <a:rPr sz="2400" dirty="0">
                <a:latin typeface="Verdana"/>
                <a:cs typeface="Verdana"/>
              </a:rPr>
              <a:t>đầu</a:t>
            </a:r>
            <a:r>
              <a:rPr sz="2400" spc="60" dirty="0">
                <a:latin typeface="Verdana"/>
                <a:cs typeface="Verdana"/>
              </a:rPr>
              <a:t> </a:t>
            </a:r>
            <a:r>
              <a:rPr sz="2400" dirty="0">
                <a:latin typeface="Verdana"/>
                <a:cs typeface="Verdana"/>
              </a:rPr>
              <a:t>tư)</a:t>
            </a:r>
            <a:endParaRPr sz="2400">
              <a:latin typeface="Verdana"/>
              <a:cs typeface="Verdana"/>
            </a:endParaRPr>
          </a:p>
          <a:p>
            <a:pPr marL="469900" marR="5080" indent="-457200" algn="just">
              <a:lnSpc>
                <a:spcPct val="100000"/>
              </a:lnSpc>
              <a:buAutoNum type="arabicPeriod"/>
              <a:tabLst>
                <a:tab pos="470534" algn="l"/>
              </a:tabLst>
            </a:pPr>
            <a:r>
              <a:rPr sz="2400" spc="-5" dirty="0">
                <a:latin typeface="Verdana"/>
                <a:cs typeface="Verdana"/>
              </a:rPr>
              <a:t>01 </a:t>
            </a:r>
            <a:r>
              <a:rPr sz="2400" dirty="0">
                <a:latin typeface="Verdana"/>
                <a:cs typeface="Verdana"/>
              </a:rPr>
              <a:t>bản </a:t>
            </a:r>
            <a:r>
              <a:rPr sz="2400" spc="-5" dirty="0">
                <a:latin typeface="Verdana"/>
                <a:cs typeface="Verdana"/>
              </a:rPr>
              <a:t>chính Giấy xác </a:t>
            </a:r>
            <a:r>
              <a:rPr sz="2400" dirty="0">
                <a:latin typeface="Verdana"/>
                <a:cs typeface="Verdana"/>
              </a:rPr>
              <a:t>nhận của nhà sản xuất </a:t>
            </a:r>
            <a:r>
              <a:rPr sz="2400" spc="5" dirty="0">
                <a:latin typeface="Verdana"/>
                <a:cs typeface="Verdana"/>
              </a:rPr>
              <a:t>về  </a:t>
            </a:r>
            <a:r>
              <a:rPr sz="2400" dirty="0">
                <a:latin typeface="Verdana"/>
                <a:cs typeface="Verdana"/>
              </a:rPr>
              <a:t>năm </a:t>
            </a:r>
            <a:r>
              <a:rPr sz="2400" spc="-5" dirty="0">
                <a:latin typeface="Verdana"/>
                <a:cs typeface="Verdana"/>
              </a:rPr>
              <a:t>sản </a:t>
            </a:r>
            <a:r>
              <a:rPr sz="2400" dirty="0">
                <a:latin typeface="Verdana"/>
                <a:cs typeface="Verdana"/>
              </a:rPr>
              <a:t>xuất </a:t>
            </a:r>
            <a:r>
              <a:rPr sz="2400" spc="-5" dirty="0">
                <a:latin typeface="Verdana"/>
                <a:cs typeface="Verdana"/>
              </a:rPr>
              <a:t>và tiêu </a:t>
            </a:r>
            <a:r>
              <a:rPr sz="2400" dirty="0">
                <a:latin typeface="Verdana"/>
                <a:cs typeface="Verdana"/>
              </a:rPr>
              <a:t>chuẩn </a:t>
            </a:r>
            <a:r>
              <a:rPr sz="2400" spc="-5" dirty="0">
                <a:latin typeface="Verdana"/>
                <a:cs typeface="Verdana"/>
              </a:rPr>
              <a:t>sản </a:t>
            </a:r>
            <a:r>
              <a:rPr sz="2400" dirty="0">
                <a:latin typeface="Verdana"/>
                <a:cs typeface="Verdana"/>
              </a:rPr>
              <a:t>xuất của thiết bị  đã qua </a:t>
            </a:r>
            <a:r>
              <a:rPr sz="2400" spc="-5" dirty="0">
                <a:latin typeface="Verdana"/>
                <a:cs typeface="Verdana"/>
              </a:rPr>
              <a:t>sử</a:t>
            </a:r>
            <a:r>
              <a:rPr sz="2400" spc="-75" dirty="0">
                <a:latin typeface="Verdana"/>
                <a:cs typeface="Verdana"/>
              </a:rPr>
              <a:t> </a:t>
            </a:r>
            <a:r>
              <a:rPr sz="2400" spc="5" dirty="0">
                <a:latin typeface="Verdana"/>
                <a:cs typeface="Verdana"/>
              </a:rPr>
              <a:t>dụng</a:t>
            </a:r>
            <a:endParaRPr sz="2400">
              <a:latin typeface="Verdana"/>
              <a:cs typeface="Verdana"/>
            </a:endParaRPr>
          </a:p>
          <a:p>
            <a:pPr marL="469900" marR="6985" indent="-457200" algn="just">
              <a:lnSpc>
                <a:spcPct val="100000"/>
              </a:lnSpc>
              <a:buAutoNum type="arabicPeriod"/>
              <a:tabLst>
                <a:tab pos="470534" algn="l"/>
              </a:tabLst>
            </a:pPr>
            <a:r>
              <a:rPr sz="2400" spc="-5" dirty="0">
                <a:latin typeface="Verdana"/>
                <a:cs typeface="Verdana"/>
              </a:rPr>
              <a:t>01 </a:t>
            </a:r>
            <a:r>
              <a:rPr sz="2400" dirty="0">
                <a:latin typeface="Verdana"/>
                <a:cs typeface="Verdana"/>
              </a:rPr>
              <a:t>bản chính Chứng thư </a:t>
            </a:r>
            <a:r>
              <a:rPr sz="2400" spc="-5" dirty="0">
                <a:latin typeface="Verdana"/>
                <a:cs typeface="Verdana"/>
              </a:rPr>
              <a:t>giám </a:t>
            </a:r>
            <a:r>
              <a:rPr sz="2400" dirty="0">
                <a:latin typeface="Verdana"/>
                <a:cs typeface="Verdana"/>
              </a:rPr>
              <a:t>định của một tổ  chức </a:t>
            </a:r>
            <a:r>
              <a:rPr sz="2400" spc="-5" dirty="0">
                <a:latin typeface="Verdana"/>
                <a:cs typeface="Verdana"/>
              </a:rPr>
              <a:t>giám </a:t>
            </a:r>
            <a:r>
              <a:rPr sz="2400" dirty="0">
                <a:latin typeface="Verdana"/>
                <a:cs typeface="Verdana"/>
              </a:rPr>
              <a:t>định về năm sản xuất </a:t>
            </a:r>
            <a:r>
              <a:rPr sz="2400" spc="-5" dirty="0">
                <a:latin typeface="Verdana"/>
                <a:cs typeface="Verdana"/>
              </a:rPr>
              <a:t>và tiêu </a:t>
            </a:r>
            <a:r>
              <a:rPr sz="2400" dirty="0">
                <a:latin typeface="Verdana"/>
                <a:cs typeface="Verdana"/>
              </a:rPr>
              <a:t>chuẩn  </a:t>
            </a:r>
            <a:r>
              <a:rPr sz="2400" spc="-5" dirty="0">
                <a:latin typeface="Verdana"/>
                <a:cs typeface="Verdana"/>
              </a:rPr>
              <a:t>sản </a:t>
            </a:r>
            <a:r>
              <a:rPr sz="2400" dirty="0">
                <a:latin typeface="Verdana"/>
                <a:cs typeface="Verdana"/>
              </a:rPr>
              <a:t>xuất của thiết </a:t>
            </a:r>
            <a:r>
              <a:rPr sz="2400" spc="-5" dirty="0">
                <a:latin typeface="Verdana"/>
                <a:cs typeface="Verdana"/>
              </a:rPr>
              <a:t>bị </a:t>
            </a:r>
            <a:r>
              <a:rPr sz="2400" dirty="0">
                <a:latin typeface="Verdana"/>
                <a:cs typeface="Verdana"/>
              </a:rPr>
              <a:t>đã qua </a:t>
            </a:r>
            <a:r>
              <a:rPr sz="2400" spc="-5" dirty="0">
                <a:latin typeface="Verdana"/>
                <a:cs typeface="Verdana"/>
              </a:rPr>
              <a:t>sử </a:t>
            </a:r>
            <a:r>
              <a:rPr sz="2400" dirty="0">
                <a:latin typeface="Verdana"/>
                <a:cs typeface="Verdana"/>
              </a:rPr>
              <a:t>dụng phù hợp với  quy </a:t>
            </a:r>
            <a:r>
              <a:rPr sz="2400" spc="-5" dirty="0">
                <a:latin typeface="Verdana"/>
                <a:cs typeface="Verdana"/>
              </a:rPr>
              <a:t>định </a:t>
            </a:r>
            <a:r>
              <a:rPr sz="2400" dirty="0">
                <a:latin typeface="Verdana"/>
                <a:cs typeface="Verdana"/>
              </a:rPr>
              <a:t>của thông</a:t>
            </a:r>
            <a:r>
              <a:rPr sz="2400" spc="-5" dirty="0">
                <a:latin typeface="Verdana"/>
                <a:cs typeface="Verdana"/>
              </a:rPr>
              <a:t> </a:t>
            </a:r>
            <a:r>
              <a:rPr sz="2400" dirty="0">
                <a:latin typeface="Verdana"/>
                <a:cs typeface="Verdana"/>
              </a:rPr>
              <a:t>tư</a:t>
            </a:r>
            <a:endParaRPr sz="2400">
              <a:latin typeface="Verdana"/>
              <a:cs typeface="Verdana"/>
            </a:endParaRPr>
          </a:p>
        </p:txBody>
      </p:sp>
      <p:sp>
        <p:nvSpPr>
          <p:cNvPr id="7" name="Slide Number Placeholder 6"/>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129</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185926"/>
            <a:ext cx="8302625" cy="4928235"/>
          </a:xfrm>
          <a:prstGeom prst="rect">
            <a:avLst/>
          </a:prstGeom>
        </p:spPr>
        <p:txBody>
          <a:bodyPr vert="horz" wrap="square" lIns="0" tIns="0" rIns="0" bIns="0" rtlCol="0">
            <a:spAutoFit/>
          </a:bodyPr>
          <a:lstStyle/>
          <a:p>
            <a:pPr marL="499109" indent="-486409">
              <a:lnSpc>
                <a:spcPct val="100000"/>
              </a:lnSpc>
              <a:buAutoNum type="arabicPeriod" startAt="7"/>
              <a:tabLst>
                <a:tab pos="499745" algn="l"/>
              </a:tabLst>
            </a:pPr>
            <a:r>
              <a:rPr sz="2700" b="1" spc="-10" dirty="0">
                <a:solidFill>
                  <a:srgbClr val="0000FF"/>
                </a:solidFill>
                <a:latin typeface="Verdana"/>
                <a:cs typeface="Verdana"/>
              </a:rPr>
              <a:t>Hàng </a:t>
            </a:r>
            <a:r>
              <a:rPr sz="2700" b="1" spc="-5" dirty="0">
                <a:solidFill>
                  <a:srgbClr val="0000FF"/>
                </a:solidFill>
                <a:latin typeface="Verdana"/>
                <a:cs typeface="Verdana"/>
              </a:rPr>
              <a:t>hóa phải </a:t>
            </a:r>
            <a:r>
              <a:rPr sz="2700" b="1" dirty="0">
                <a:solidFill>
                  <a:srgbClr val="0000FF"/>
                </a:solidFill>
                <a:latin typeface="Verdana"/>
                <a:cs typeface="Verdana"/>
              </a:rPr>
              <a:t>kiểm</a:t>
            </a:r>
            <a:r>
              <a:rPr sz="2700" b="1" spc="-25" dirty="0">
                <a:solidFill>
                  <a:srgbClr val="0000FF"/>
                </a:solidFill>
                <a:latin typeface="Verdana"/>
                <a:cs typeface="Verdana"/>
              </a:rPr>
              <a:t> </a:t>
            </a:r>
            <a:r>
              <a:rPr sz="2700" b="1" spc="-5" dirty="0">
                <a:solidFill>
                  <a:srgbClr val="0000FF"/>
                </a:solidFill>
                <a:latin typeface="Verdana"/>
                <a:cs typeface="Verdana"/>
              </a:rPr>
              <a:t>dịch</a:t>
            </a:r>
            <a:endParaRPr sz="2700">
              <a:latin typeface="Verdana"/>
              <a:cs typeface="Verdana"/>
            </a:endParaRPr>
          </a:p>
          <a:p>
            <a:pPr marL="527685" marR="5080" lvl="1" indent="-514984" algn="just">
              <a:lnSpc>
                <a:spcPct val="100000"/>
              </a:lnSpc>
              <a:spcBef>
                <a:spcPts val="605"/>
              </a:spcBef>
              <a:buAutoNum type="alphaLcPeriod"/>
              <a:tabLst>
                <a:tab pos="528320" algn="l"/>
              </a:tabLst>
            </a:pPr>
            <a:r>
              <a:rPr sz="2600" dirty="0">
                <a:latin typeface="Verdana"/>
                <a:cs typeface="Verdana"/>
              </a:rPr>
              <a:t>Hàng </a:t>
            </a:r>
            <a:r>
              <a:rPr sz="2600" spc="5" dirty="0">
                <a:latin typeface="Verdana"/>
                <a:cs typeface="Verdana"/>
              </a:rPr>
              <a:t>hoá </a:t>
            </a:r>
            <a:r>
              <a:rPr sz="2600" dirty="0">
                <a:latin typeface="Verdana"/>
                <a:cs typeface="Verdana"/>
              </a:rPr>
              <a:t>có tên trong </a:t>
            </a:r>
            <a:r>
              <a:rPr sz="2600" spc="-5" dirty="0">
                <a:latin typeface="Verdana"/>
                <a:cs typeface="Verdana"/>
              </a:rPr>
              <a:t>Danh </a:t>
            </a:r>
            <a:r>
              <a:rPr sz="2600" dirty="0">
                <a:latin typeface="Verdana"/>
                <a:cs typeface="Verdana"/>
              </a:rPr>
              <a:t>mục động vật,  sản phẩm động </a:t>
            </a:r>
            <a:r>
              <a:rPr sz="2600" spc="-5" dirty="0">
                <a:latin typeface="Verdana"/>
                <a:cs typeface="Verdana"/>
              </a:rPr>
              <a:t>vật thuộc </a:t>
            </a:r>
            <a:r>
              <a:rPr sz="2600" dirty="0">
                <a:latin typeface="Verdana"/>
                <a:cs typeface="Verdana"/>
              </a:rPr>
              <a:t>diện phải kiểm </a:t>
            </a:r>
            <a:r>
              <a:rPr sz="2600" spc="-5" dirty="0">
                <a:latin typeface="Verdana"/>
                <a:cs typeface="Verdana"/>
              </a:rPr>
              <a:t>dịch;  </a:t>
            </a:r>
            <a:r>
              <a:rPr sz="2600" dirty="0">
                <a:latin typeface="Verdana"/>
                <a:cs typeface="Verdana"/>
              </a:rPr>
              <a:t>Danh mục thủy </a:t>
            </a:r>
            <a:r>
              <a:rPr sz="2600" spc="-5" dirty="0">
                <a:latin typeface="Verdana"/>
                <a:cs typeface="Verdana"/>
              </a:rPr>
              <a:t>sản, </a:t>
            </a:r>
            <a:r>
              <a:rPr sz="2600" dirty="0">
                <a:latin typeface="Verdana"/>
                <a:cs typeface="Verdana"/>
              </a:rPr>
              <a:t>sản </a:t>
            </a:r>
            <a:r>
              <a:rPr sz="2600" spc="-5" dirty="0">
                <a:latin typeface="Verdana"/>
                <a:cs typeface="Verdana"/>
              </a:rPr>
              <a:t>phẩm </a:t>
            </a:r>
            <a:r>
              <a:rPr sz="2600" dirty="0">
                <a:latin typeface="Verdana"/>
                <a:cs typeface="Verdana"/>
              </a:rPr>
              <a:t>thủy sản </a:t>
            </a:r>
            <a:r>
              <a:rPr sz="2600" spc="-5" dirty="0">
                <a:latin typeface="Verdana"/>
                <a:cs typeface="Verdana"/>
              </a:rPr>
              <a:t>thuộc  </a:t>
            </a:r>
            <a:r>
              <a:rPr sz="2600" dirty="0">
                <a:latin typeface="Verdana"/>
                <a:cs typeface="Verdana"/>
              </a:rPr>
              <a:t>diện </a:t>
            </a:r>
            <a:r>
              <a:rPr sz="2600" spc="-5" dirty="0">
                <a:latin typeface="Verdana"/>
                <a:cs typeface="Verdana"/>
              </a:rPr>
              <a:t>phải </a:t>
            </a:r>
            <a:r>
              <a:rPr sz="2600" dirty="0">
                <a:latin typeface="Verdana"/>
                <a:cs typeface="Verdana"/>
              </a:rPr>
              <a:t>kiểm </a:t>
            </a:r>
            <a:r>
              <a:rPr sz="2600" spc="-5" dirty="0">
                <a:latin typeface="Verdana"/>
                <a:cs typeface="Verdana"/>
              </a:rPr>
              <a:t>dịch; </a:t>
            </a:r>
            <a:r>
              <a:rPr sz="2600" dirty="0">
                <a:latin typeface="Verdana"/>
                <a:cs typeface="Verdana"/>
              </a:rPr>
              <a:t>Danh mục </a:t>
            </a:r>
            <a:r>
              <a:rPr sz="2600" spc="-5" dirty="0">
                <a:latin typeface="Verdana"/>
                <a:cs typeface="Verdana"/>
              </a:rPr>
              <a:t>vật </a:t>
            </a:r>
            <a:r>
              <a:rPr sz="2600" dirty="0">
                <a:latin typeface="Verdana"/>
                <a:cs typeface="Verdana"/>
              </a:rPr>
              <a:t>thể </a:t>
            </a:r>
            <a:r>
              <a:rPr sz="2600" spc="-5" dirty="0">
                <a:latin typeface="Verdana"/>
                <a:cs typeface="Verdana"/>
              </a:rPr>
              <a:t>thuộc  </a:t>
            </a:r>
            <a:r>
              <a:rPr sz="2600" dirty="0">
                <a:latin typeface="Verdana"/>
                <a:cs typeface="Verdana"/>
              </a:rPr>
              <a:t>diện kiểm dịch thực vật </a:t>
            </a:r>
            <a:r>
              <a:rPr sz="2600" spc="-5" dirty="0">
                <a:latin typeface="Verdana"/>
                <a:cs typeface="Verdana"/>
              </a:rPr>
              <a:t>phải </a:t>
            </a:r>
            <a:r>
              <a:rPr sz="2600" dirty="0">
                <a:latin typeface="Verdana"/>
                <a:cs typeface="Verdana"/>
              </a:rPr>
              <a:t>được kiểm </a:t>
            </a:r>
            <a:r>
              <a:rPr sz="2600" spc="-10" dirty="0">
                <a:latin typeface="Verdana"/>
                <a:cs typeface="Verdana"/>
              </a:rPr>
              <a:t>dịch  </a:t>
            </a:r>
            <a:r>
              <a:rPr sz="2600" b="1" spc="-5" dirty="0">
                <a:solidFill>
                  <a:srgbClr val="FF0000"/>
                </a:solidFill>
                <a:latin typeface="Verdana"/>
                <a:cs typeface="Verdana"/>
              </a:rPr>
              <a:t>trước </a:t>
            </a:r>
            <a:r>
              <a:rPr sz="2600" b="1" dirty="0">
                <a:solidFill>
                  <a:srgbClr val="FF0000"/>
                </a:solidFill>
                <a:latin typeface="Verdana"/>
                <a:cs typeface="Verdana"/>
              </a:rPr>
              <a:t>khi </a:t>
            </a:r>
            <a:r>
              <a:rPr sz="2600" b="1" spc="-5" dirty="0">
                <a:solidFill>
                  <a:srgbClr val="FF0000"/>
                </a:solidFill>
                <a:latin typeface="Verdana"/>
                <a:cs typeface="Verdana"/>
              </a:rPr>
              <a:t>thông quan </a:t>
            </a:r>
            <a:r>
              <a:rPr sz="2600" spc="-5" dirty="0">
                <a:latin typeface="Verdana"/>
                <a:cs typeface="Verdana"/>
              </a:rPr>
              <a:t>theo quy </a:t>
            </a:r>
            <a:r>
              <a:rPr sz="2600" dirty="0">
                <a:latin typeface="Verdana"/>
                <a:cs typeface="Verdana"/>
              </a:rPr>
              <a:t>định của  </a:t>
            </a:r>
            <a:r>
              <a:rPr sz="2600" spc="-5" dirty="0">
                <a:latin typeface="Verdana"/>
                <a:cs typeface="Verdana"/>
              </a:rPr>
              <a:t>pháp</a:t>
            </a:r>
            <a:r>
              <a:rPr sz="2600" spc="-75" dirty="0">
                <a:latin typeface="Verdana"/>
                <a:cs typeface="Verdana"/>
              </a:rPr>
              <a:t> </a:t>
            </a:r>
            <a:r>
              <a:rPr sz="2600" dirty="0">
                <a:latin typeface="Verdana"/>
                <a:cs typeface="Verdana"/>
              </a:rPr>
              <a:t>luật.</a:t>
            </a:r>
            <a:endParaRPr sz="2600">
              <a:latin typeface="Verdana"/>
              <a:cs typeface="Verdana"/>
            </a:endParaRPr>
          </a:p>
          <a:p>
            <a:pPr marL="527685" marR="5080" lvl="1" indent="-514984" algn="just">
              <a:lnSpc>
                <a:spcPct val="100000"/>
              </a:lnSpc>
              <a:spcBef>
                <a:spcPts val="600"/>
              </a:spcBef>
              <a:buAutoNum type="alphaLcPeriod"/>
              <a:tabLst>
                <a:tab pos="528320" algn="l"/>
              </a:tabLst>
            </a:pPr>
            <a:r>
              <a:rPr sz="2600" dirty="0">
                <a:latin typeface="Verdana"/>
                <a:cs typeface="Verdana"/>
              </a:rPr>
              <a:t>Bộ </a:t>
            </a:r>
            <a:r>
              <a:rPr sz="2600" spc="-5" dirty="0">
                <a:latin typeface="Verdana"/>
                <a:cs typeface="Verdana"/>
              </a:rPr>
              <a:t>NN&amp;PTNT công </a:t>
            </a:r>
            <a:r>
              <a:rPr sz="2600" dirty="0">
                <a:latin typeface="Verdana"/>
                <a:cs typeface="Verdana"/>
              </a:rPr>
              <a:t>bố Danh mục hàng hóa  </a:t>
            </a:r>
            <a:r>
              <a:rPr sz="2600" spc="-5" dirty="0">
                <a:latin typeface="Verdana"/>
                <a:cs typeface="Verdana"/>
              </a:rPr>
              <a:t>phải </a:t>
            </a:r>
            <a:r>
              <a:rPr sz="2600" dirty="0">
                <a:latin typeface="Verdana"/>
                <a:cs typeface="Verdana"/>
              </a:rPr>
              <a:t>tiến hành kiểm dịch trước </a:t>
            </a:r>
            <a:r>
              <a:rPr sz="2600" spc="-5" dirty="0">
                <a:latin typeface="Verdana"/>
                <a:cs typeface="Verdana"/>
              </a:rPr>
              <a:t>khi thông  quan; quy </a:t>
            </a:r>
            <a:r>
              <a:rPr sz="2600" dirty="0">
                <a:latin typeface="Verdana"/>
                <a:cs typeface="Verdana"/>
              </a:rPr>
              <a:t>định thủ tục, hồ </a:t>
            </a:r>
            <a:r>
              <a:rPr sz="2600" spc="-5" dirty="0">
                <a:latin typeface="Verdana"/>
                <a:cs typeface="Verdana"/>
              </a:rPr>
              <a:t>sơ </a:t>
            </a:r>
            <a:r>
              <a:rPr sz="2600" dirty="0">
                <a:latin typeface="Verdana"/>
                <a:cs typeface="Verdana"/>
              </a:rPr>
              <a:t>kiểm dịch </a:t>
            </a:r>
            <a:r>
              <a:rPr sz="2600" spc="-5" dirty="0">
                <a:latin typeface="Verdana"/>
                <a:cs typeface="Verdana"/>
              </a:rPr>
              <a:t>và  </a:t>
            </a:r>
            <a:r>
              <a:rPr sz="2600" dirty="0">
                <a:latin typeface="Verdana"/>
                <a:cs typeface="Verdana"/>
              </a:rPr>
              <a:t>tiêu chuẩn cụ thể </a:t>
            </a:r>
            <a:r>
              <a:rPr sz="2600" spc="-5" dirty="0">
                <a:latin typeface="Verdana"/>
                <a:cs typeface="Verdana"/>
              </a:rPr>
              <a:t>hàng </a:t>
            </a:r>
            <a:r>
              <a:rPr sz="2600" dirty="0">
                <a:latin typeface="Verdana"/>
                <a:cs typeface="Verdana"/>
              </a:rPr>
              <a:t>hóa thuộc </a:t>
            </a:r>
            <a:r>
              <a:rPr sz="2600" spc="-5" dirty="0">
                <a:latin typeface="Verdana"/>
                <a:cs typeface="Verdana"/>
              </a:rPr>
              <a:t>danh</a:t>
            </a:r>
            <a:r>
              <a:rPr sz="2600" spc="-60" dirty="0">
                <a:latin typeface="Verdana"/>
                <a:cs typeface="Verdana"/>
              </a:rPr>
              <a:t> </a:t>
            </a:r>
            <a:r>
              <a:rPr sz="2600" dirty="0">
                <a:latin typeface="Verdana"/>
                <a:cs typeface="Verdana"/>
              </a:rPr>
              <a:t>mục</a:t>
            </a:r>
            <a:endParaRPr sz="2600">
              <a:latin typeface="Verdana"/>
              <a:cs typeface="Verdana"/>
            </a:endParaRPr>
          </a:p>
        </p:txBody>
      </p:sp>
      <p:sp>
        <p:nvSpPr>
          <p:cNvPr id="3" name="object 3"/>
          <p:cNvSpPr txBox="1">
            <a:spLocks noGrp="1"/>
          </p:cNvSpPr>
          <p:nvPr>
            <p:ph type="title"/>
          </p:nvPr>
        </p:nvSpPr>
        <p:spPr>
          <a:prstGeom prst="rect">
            <a:avLst/>
          </a:prstGeom>
        </p:spPr>
        <p:txBody>
          <a:bodyPr vert="horz" wrap="square" lIns="0" tIns="92329" rIns="0" bIns="0" rtlCol="0">
            <a:spAutoFit/>
          </a:bodyPr>
          <a:lstStyle/>
          <a:p>
            <a:pPr marL="1203325">
              <a:lnSpc>
                <a:spcPct val="100000"/>
              </a:lnSpc>
            </a:pPr>
            <a:r>
              <a:rPr sz="3600" dirty="0"/>
              <a:t>NGUYÊN TẮC </a:t>
            </a:r>
            <a:r>
              <a:rPr sz="3600" spc="-5" dirty="0"/>
              <a:t>ÁP</a:t>
            </a:r>
            <a:r>
              <a:rPr sz="3600" spc="-100" dirty="0"/>
              <a:t> </a:t>
            </a:r>
            <a:r>
              <a:rPr sz="3600" dirty="0"/>
              <a:t>DỤNG</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1FE451E3-8143-480F-AEBA-5BC14421CFCE}"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13</a:t>
            </a:fld>
            <a:endParaRPr sz="1400">
              <a:latin typeface="Franklin Gothic Book"/>
              <a:cs typeface="Franklin Gothic Book"/>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69872" y="1642617"/>
            <a:ext cx="7302656" cy="615553"/>
          </a:xfrm>
          <a:prstGeom prst="rect">
            <a:avLst/>
          </a:prstGeom>
        </p:spPr>
        <p:txBody>
          <a:bodyPr vert="horz" wrap="square" lIns="0" tIns="0" rIns="0" bIns="0" rtlCol="0">
            <a:spAutoFit/>
          </a:bodyPr>
          <a:lstStyle/>
          <a:p>
            <a:pPr marL="12700" marR="5080" indent="1905" algn="ctr">
              <a:lnSpc>
                <a:spcPct val="100000"/>
              </a:lnSpc>
            </a:pPr>
            <a:r>
              <a:rPr lang="vi-VN" sz="4000" b="1" spc="-5" dirty="0" smtClean="0">
                <a:latin typeface="+mj-lt"/>
                <a:cs typeface="Verdana"/>
              </a:rPr>
              <a:t>Xuất – nhập khẩu vàng, ngoại tệ</a:t>
            </a:r>
            <a:endParaRPr sz="4000">
              <a:latin typeface="+mj-lt"/>
              <a:cs typeface="Verdana"/>
            </a:endParaRPr>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3E731F3F-2870-4B7C-8A8E-1E09BFD2FFA7}"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ts val="1515"/>
              </a:lnSpc>
            </a:pPr>
            <a:fld id="{81D60167-4931-47E6-BA6A-407CBD079E47}" type="slidenum">
              <a:rPr sz="1400" dirty="0">
                <a:solidFill>
                  <a:srgbClr val="FFFFFF"/>
                </a:solidFill>
                <a:latin typeface="Franklin Gothic Book"/>
                <a:cs typeface="Franklin Gothic Book"/>
              </a:rPr>
              <a:pPr marL="25400">
                <a:lnSpc>
                  <a:spcPts val="1515"/>
                </a:lnSpc>
              </a:pPr>
              <a:t>130</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4126" y="255396"/>
            <a:ext cx="8235746" cy="732123"/>
          </a:xfrm>
          <a:prstGeom prst="rect">
            <a:avLst/>
          </a:prstGeom>
        </p:spPr>
        <p:txBody>
          <a:bodyPr vert="horz" wrap="square" lIns="0" tIns="237363" rIns="0" bIns="0" rtlCol="0">
            <a:spAutoFit/>
          </a:bodyPr>
          <a:lstStyle/>
          <a:p>
            <a:pPr marL="12700" marR="5080" indent="1905">
              <a:lnSpc>
                <a:spcPct val="100000"/>
              </a:lnSpc>
            </a:pPr>
            <a:r>
              <a:rPr lang="vi-VN" spc="-5" dirty="0" smtClean="0"/>
              <a:t>Xuất – nhập khẩu vàng, ngoại tệ</a:t>
            </a:r>
            <a:endParaRPr lang="vi-VN"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3311C29-DDF2-4EA1-B1A2-813DE92C4167}" type="datetime1">
              <a:rPr lang="en-US" spc="-5" smtClean="0"/>
              <a:pPr marL="12700">
                <a:lnSpc>
                  <a:spcPts val="1520"/>
                </a:lnSpc>
              </a:pPr>
              <a:t>1/12/2019</a:t>
            </a:fld>
            <a:endParaRPr spc="-5" dirty="0"/>
          </a:p>
        </p:txBody>
      </p:sp>
      <p:sp>
        <p:nvSpPr>
          <p:cNvPr id="6" name="object 6"/>
          <p:cNvSpPr txBox="1"/>
          <p:nvPr/>
        </p:nvSpPr>
        <p:spPr>
          <a:xfrm>
            <a:off x="245160" y="6364935"/>
            <a:ext cx="259079" cy="177800"/>
          </a:xfrm>
          <a:prstGeom prst="rect">
            <a:avLst/>
          </a:prstGeom>
        </p:spPr>
        <p:txBody>
          <a:bodyPr vert="horz" wrap="square" lIns="0" tIns="0" rIns="0" bIns="0" rtlCol="0">
            <a:spAutoFit/>
          </a:bodyPr>
          <a:lstStyle/>
          <a:p>
            <a:pPr marL="12700">
              <a:lnSpc>
                <a:spcPts val="1240"/>
              </a:lnSpc>
            </a:pPr>
            <a:r>
              <a:rPr sz="1200" dirty="0">
                <a:solidFill>
                  <a:srgbClr val="888888"/>
                </a:solidFill>
                <a:latin typeface="Calibri"/>
                <a:cs typeface="Calibri"/>
              </a:rPr>
              <a:t>130</a:t>
            </a:r>
            <a:endParaRPr sz="1200">
              <a:latin typeface="Calibri"/>
              <a:cs typeface="Calibri"/>
            </a:endParaRPr>
          </a:p>
        </p:txBody>
      </p:sp>
      <p:sp>
        <p:nvSpPr>
          <p:cNvPr id="3" name="object 3"/>
          <p:cNvSpPr txBox="1"/>
          <p:nvPr/>
        </p:nvSpPr>
        <p:spPr>
          <a:xfrm>
            <a:off x="459740" y="1187450"/>
            <a:ext cx="8151495" cy="2215991"/>
          </a:xfrm>
          <a:prstGeom prst="rect">
            <a:avLst/>
          </a:prstGeom>
        </p:spPr>
        <p:txBody>
          <a:bodyPr vert="horz" wrap="square" lIns="0" tIns="0" rIns="0" bIns="0" rtlCol="0">
            <a:spAutoFit/>
          </a:bodyPr>
          <a:lstStyle/>
          <a:p>
            <a:pPr marL="12700">
              <a:lnSpc>
                <a:spcPct val="100000"/>
              </a:lnSpc>
            </a:pPr>
            <a:r>
              <a:rPr lang="vi-VN" sz="2400" b="1" spc="-5" dirty="0" smtClean="0">
                <a:solidFill>
                  <a:srgbClr val="000099"/>
                </a:solidFill>
                <a:latin typeface="Verdana"/>
                <a:cs typeface="Verdana"/>
              </a:rPr>
              <a:t>Căn cứ pháp lý:</a:t>
            </a:r>
          </a:p>
          <a:p>
            <a:pPr fontAlgn="base"/>
            <a:r>
              <a:rPr lang="vi-VN" sz="2400" dirty="0" smtClean="0">
                <a:hlinkClick r:id="rId2" tooltip="Nghị định 24/2012/NĐ-CP"/>
              </a:rPr>
              <a:t>Nghị định 24/2012/NĐ-CP</a:t>
            </a:r>
            <a:endParaRPr lang="vi-VN" sz="2400" dirty="0" smtClean="0"/>
          </a:p>
          <a:p>
            <a:pPr fontAlgn="base"/>
            <a:r>
              <a:rPr lang="vi-VN" sz="2400" dirty="0" smtClean="0">
                <a:hlinkClick r:id="rId3" tooltip="Thông tư 16/2012/TT-NHNN"/>
              </a:rPr>
              <a:t>Thông tư 16/2012/TT-NHNN</a:t>
            </a:r>
            <a:endParaRPr lang="vi-VN" sz="2400" dirty="0" smtClean="0"/>
          </a:p>
          <a:p>
            <a:pPr fontAlgn="base"/>
            <a:r>
              <a:rPr lang="vi-VN" sz="2400" dirty="0" smtClean="0">
                <a:hlinkClick r:id="rId4" tooltip="Thông tư 03/2017/TT-NHNN"/>
              </a:rPr>
              <a:t>Thông tư 03/2017/TT-NHNN</a:t>
            </a:r>
            <a:endParaRPr lang="vi-VN" sz="2400" dirty="0" smtClean="0"/>
          </a:p>
          <a:p>
            <a:pPr fontAlgn="base"/>
            <a:r>
              <a:rPr lang="vi-VN" sz="2400" dirty="0" smtClean="0"/>
              <a:t> </a:t>
            </a:r>
            <a:r>
              <a:rPr lang="vi-VN" sz="2400" dirty="0" smtClean="0">
                <a:hlinkClick r:id="rId5"/>
              </a:rPr>
              <a:t>Thông tư 15/2011/TT-NHNN</a:t>
            </a:r>
            <a:r>
              <a:rPr lang="vi-VN" sz="2400" dirty="0" smtClean="0"/>
              <a:t> </a:t>
            </a:r>
          </a:p>
          <a:p>
            <a:pPr marL="12700">
              <a:lnSpc>
                <a:spcPct val="100000"/>
              </a:lnSpc>
            </a:pPr>
            <a:endParaRPr sz="2400">
              <a:latin typeface="Verdana"/>
              <a:cs typeface="Verdana"/>
            </a:endParaRPr>
          </a:p>
        </p:txBody>
      </p:sp>
      <p:sp>
        <p:nvSpPr>
          <p:cNvPr id="7" name="Slide Number Placeholder 6"/>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131</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4126" y="255396"/>
            <a:ext cx="8235746" cy="732123"/>
          </a:xfrm>
          <a:prstGeom prst="rect">
            <a:avLst/>
          </a:prstGeom>
        </p:spPr>
        <p:txBody>
          <a:bodyPr vert="horz" wrap="square" lIns="0" tIns="237363" rIns="0" bIns="0" rtlCol="0">
            <a:spAutoFit/>
          </a:bodyPr>
          <a:lstStyle/>
          <a:p>
            <a:pPr marL="12700" marR="5080" indent="1905">
              <a:lnSpc>
                <a:spcPct val="100000"/>
              </a:lnSpc>
            </a:pPr>
            <a:r>
              <a:rPr lang="vi-VN" spc="-5" dirty="0" smtClean="0"/>
              <a:t>Xuất – nhập khẩu vàng, ngoại tệ</a:t>
            </a:r>
            <a:endParaRPr lang="vi-VN"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3311C29-DDF2-4EA1-B1A2-813DE92C4167}" type="datetime1">
              <a:rPr lang="en-US" spc="-5" smtClean="0"/>
              <a:pPr marL="12700">
                <a:lnSpc>
                  <a:spcPts val="1520"/>
                </a:lnSpc>
              </a:pPr>
              <a:t>1/12/2019</a:t>
            </a:fld>
            <a:endParaRPr spc="-5" dirty="0"/>
          </a:p>
        </p:txBody>
      </p:sp>
      <p:sp>
        <p:nvSpPr>
          <p:cNvPr id="6" name="object 6"/>
          <p:cNvSpPr txBox="1"/>
          <p:nvPr/>
        </p:nvSpPr>
        <p:spPr>
          <a:xfrm>
            <a:off x="245160" y="6364935"/>
            <a:ext cx="259079" cy="177800"/>
          </a:xfrm>
          <a:prstGeom prst="rect">
            <a:avLst/>
          </a:prstGeom>
        </p:spPr>
        <p:txBody>
          <a:bodyPr vert="horz" wrap="square" lIns="0" tIns="0" rIns="0" bIns="0" rtlCol="0">
            <a:spAutoFit/>
          </a:bodyPr>
          <a:lstStyle/>
          <a:p>
            <a:pPr marL="12700">
              <a:lnSpc>
                <a:spcPts val="1240"/>
              </a:lnSpc>
            </a:pPr>
            <a:r>
              <a:rPr sz="1200" dirty="0">
                <a:solidFill>
                  <a:srgbClr val="888888"/>
                </a:solidFill>
                <a:latin typeface="Calibri"/>
                <a:cs typeface="Calibri"/>
              </a:rPr>
              <a:t>130</a:t>
            </a:r>
            <a:endParaRPr sz="1200">
              <a:latin typeface="Calibri"/>
              <a:cs typeface="Calibri"/>
            </a:endParaRPr>
          </a:p>
        </p:txBody>
      </p:sp>
      <p:sp>
        <p:nvSpPr>
          <p:cNvPr id="3" name="object 3"/>
          <p:cNvSpPr txBox="1"/>
          <p:nvPr/>
        </p:nvSpPr>
        <p:spPr>
          <a:xfrm>
            <a:off x="357158" y="1214422"/>
            <a:ext cx="8429684" cy="3139321"/>
          </a:xfrm>
          <a:prstGeom prst="rect">
            <a:avLst/>
          </a:prstGeom>
        </p:spPr>
        <p:txBody>
          <a:bodyPr vert="horz" wrap="square" lIns="0" tIns="0" rIns="0" bIns="0" rtlCol="0">
            <a:spAutoFit/>
          </a:bodyPr>
          <a:lstStyle/>
          <a:p>
            <a:pPr fontAlgn="base"/>
            <a:r>
              <a:rPr lang="vi-VN" sz="3600" i="1" dirty="0" smtClean="0">
                <a:latin typeface="+mj-lt"/>
              </a:rPr>
              <a:t>“</a:t>
            </a:r>
            <a:r>
              <a:rPr lang="vi-VN" sz="3600" b="1" i="1" dirty="0" smtClean="0">
                <a:latin typeface="+mj-lt"/>
              </a:rPr>
              <a:t>a) 5.000 USD (Năm nghìn Đôla Mỹ) hoặc các loại ngoại tệ khác có giá trị tương đương;</a:t>
            </a:r>
            <a:endParaRPr lang="vi-VN" sz="3600" b="1" dirty="0" smtClean="0">
              <a:latin typeface="+mj-lt"/>
            </a:endParaRPr>
          </a:p>
          <a:p>
            <a:pPr fontAlgn="base"/>
            <a:r>
              <a:rPr lang="vi-VN" sz="3600" b="1" i="1" dirty="0" smtClean="0">
                <a:latin typeface="+mj-lt"/>
              </a:rPr>
              <a:t>b) 15.000.000 VNĐ (Mười lăm triệu đồng Việt Nam)”.</a:t>
            </a:r>
            <a:endParaRPr lang="vi-VN" sz="3600" b="1" dirty="0" smtClean="0">
              <a:latin typeface="+mj-lt"/>
            </a:endParaRPr>
          </a:p>
          <a:p>
            <a:pPr marL="12700">
              <a:lnSpc>
                <a:spcPct val="100000"/>
              </a:lnSpc>
            </a:pPr>
            <a:endParaRPr sz="2400">
              <a:latin typeface="Verdana"/>
              <a:cs typeface="Verdana"/>
            </a:endParaRPr>
          </a:p>
        </p:txBody>
      </p:sp>
      <p:sp>
        <p:nvSpPr>
          <p:cNvPr id="7" name="Slide Number Placeholder 6"/>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132</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4126" y="255396"/>
            <a:ext cx="8235746" cy="732123"/>
          </a:xfrm>
          <a:prstGeom prst="rect">
            <a:avLst/>
          </a:prstGeom>
        </p:spPr>
        <p:txBody>
          <a:bodyPr vert="horz" wrap="square" lIns="0" tIns="237363" rIns="0" bIns="0" rtlCol="0">
            <a:spAutoFit/>
          </a:bodyPr>
          <a:lstStyle/>
          <a:p>
            <a:pPr marL="12700" marR="5080" indent="1905">
              <a:lnSpc>
                <a:spcPct val="100000"/>
              </a:lnSpc>
            </a:pPr>
            <a:r>
              <a:rPr lang="vi-VN" spc="-5" dirty="0" smtClean="0"/>
              <a:t>Xuất – nhập khẩu vàng, ngoại tệ</a:t>
            </a:r>
            <a:endParaRPr lang="vi-VN"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3311C29-DDF2-4EA1-B1A2-813DE92C4167}" type="datetime1">
              <a:rPr lang="en-US" spc="-5" smtClean="0"/>
              <a:pPr marL="12700">
                <a:lnSpc>
                  <a:spcPts val="1520"/>
                </a:lnSpc>
              </a:pPr>
              <a:t>1/12/2019</a:t>
            </a:fld>
            <a:endParaRPr spc="-5" dirty="0"/>
          </a:p>
        </p:txBody>
      </p:sp>
      <p:sp>
        <p:nvSpPr>
          <p:cNvPr id="6" name="object 6"/>
          <p:cNvSpPr txBox="1"/>
          <p:nvPr/>
        </p:nvSpPr>
        <p:spPr>
          <a:xfrm>
            <a:off x="245160" y="6364935"/>
            <a:ext cx="259079" cy="177800"/>
          </a:xfrm>
          <a:prstGeom prst="rect">
            <a:avLst/>
          </a:prstGeom>
        </p:spPr>
        <p:txBody>
          <a:bodyPr vert="horz" wrap="square" lIns="0" tIns="0" rIns="0" bIns="0" rtlCol="0">
            <a:spAutoFit/>
          </a:bodyPr>
          <a:lstStyle/>
          <a:p>
            <a:pPr marL="12700">
              <a:lnSpc>
                <a:spcPts val="1240"/>
              </a:lnSpc>
            </a:pPr>
            <a:r>
              <a:rPr sz="1200" dirty="0">
                <a:solidFill>
                  <a:srgbClr val="888888"/>
                </a:solidFill>
                <a:latin typeface="Calibri"/>
                <a:cs typeface="Calibri"/>
              </a:rPr>
              <a:t>130</a:t>
            </a:r>
            <a:endParaRPr sz="1200">
              <a:latin typeface="Calibri"/>
              <a:cs typeface="Calibri"/>
            </a:endParaRPr>
          </a:p>
        </p:txBody>
      </p:sp>
      <p:sp>
        <p:nvSpPr>
          <p:cNvPr id="3" name="object 3"/>
          <p:cNvSpPr txBox="1"/>
          <p:nvPr/>
        </p:nvSpPr>
        <p:spPr>
          <a:xfrm>
            <a:off x="285720" y="1214422"/>
            <a:ext cx="8858280" cy="5909310"/>
          </a:xfrm>
          <a:prstGeom prst="rect">
            <a:avLst/>
          </a:prstGeom>
        </p:spPr>
        <p:txBody>
          <a:bodyPr vert="horz" wrap="square" lIns="0" tIns="0" rIns="0" bIns="0" rtlCol="0">
            <a:spAutoFit/>
          </a:bodyPr>
          <a:lstStyle/>
          <a:p>
            <a:pPr fontAlgn="base"/>
            <a:r>
              <a:rPr lang="vi-VN" sz="2400" b="1" dirty="0" smtClean="0">
                <a:latin typeface="+mj-lt"/>
              </a:rPr>
              <a:t>Quy định với xuất nhập cảnh bằng giấy thông hành xuất nhập cảnh hoặc giấy chứng minh biên giới:</a:t>
            </a:r>
            <a:endParaRPr lang="vi-VN" sz="2400" dirty="0" smtClean="0">
              <a:latin typeface="+mj-lt"/>
            </a:endParaRPr>
          </a:p>
          <a:p>
            <a:pPr fontAlgn="base"/>
            <a:r>
              <a:rPr lang="vi-VN" sz="2400" dirty="0" smtClean="0">
                <a:latin typeface="+mj-lt"/>
              </a:rPr>
              <a:t>Theo Điều 4 Quyết định số 92/2000/QĐ-NHNN ngày 17-3-2000 của Ngân hàng Nhà nước Việt Nam thì cá nhân khi xuất nhập cảnh có mang tiền của nước có chung biên giới và đồng Việt Nam trên mức quy định dưới đây phải khai báo hải quan cửa khẩu:</a:t>
            </a:r>
          </a:p>
          <a:p>
            <a:pPr fontAlgn="base"/>
            <a:r>
              <a:rPr lang="vi-VN" sz="2400" dirty="0" smtClean="0">
                <a:latin typeface="+mj-lt"/>
              </a:rPr>
              <a:t>+ Đối với trường hợp qua cửa khẩu biên giới Việt Nam - Trung Quốc:  trên 6.000 CNY (sáu ngàn nhân dân tệ Trung Quốc) và trên 10.000.000 VND (mười triệu đồng Việt Nam).</a:t>
            </a:r>
          </a:p>
          <a:p>
            <a:pPr fontAlgn="base"/>
            <a:r>
              <a:rPr lang="vi-VN" sz="2400" dirty="0" smtClean="0">
                <a:latin typeface="+mj-lt"/>
              </a:rPr>
              <a:t>+ Đối với trường hợp qua cửa khẩu biên giới Việt Nam - Lào: trên 3.000.000 LAK (ba triệu kíp Lào) và trên 10.000.000 VND (mười triệu đồng Việt Nam).</a:t>
            </a:r>
          </a:p>
          <a:p>
            <a:pPr fontAlgn="base"/>
            <a:r>
              <a:rPr lang="vi-VN" sz="2400" dirty="0" smtClean="0">
                <a:latin typeface="+mj-lt"/>
              </a:rPr>
              <a:t>+ Đối với trường hợp qua cửa khẩu biên giới Việt Nam - Campuchia: trên 1.000.000 KHR (một triệu Riel Campuchia) và trên 10.000.000 VND (mười triệu đồng Việt Nam).</a:t>
            </a:r>
            <a:r>
              <a:rPr lang="vi-VN" sz="2400" dirty="0" smtClean="0"/>
              <a:t> </a:t>
            </a:r>
          </a:p>
          <a:p>
            <a:pPr marL="12700">
              <a:lnSpc>
                <a:spcPct val="100000"/>
              </a:lnSpc>
            </a:pPr>
            <a:endParaRPr sz="2400">
              <a:latin typeface="Verdana"/>
              <a:cs typeface="Verdana"/>
            </a:endParaRPr>
          </a:p>
        </p:txBody>
      </p:sp>
      <p:sp>
        <p:nvSpPr>
          <p:cNvPr id="7" name="Slide Number Placeholder 6"/>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133</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4126" y="255396"/>
            <a:ext cx="8235746" cy="732123"/>
          </a:xfrm>
          <a:prstGeom prst="rect">
            <a:avLst/>
          </a:prstGeom>
        </p:spPr>
        <p:txBody>
          <a:bodyPr vert="horz" wrap="square" lIns="0" tIns="237363" rIns="0" bIns="0" rtlCol="0">
            <a:spAutoFit/>
          </a:bodyPr>
          <a:lstStyle/>
          <a:p>
            <a:pPr marL="12700" marR="5080" indent="1905">
              <a:lnSpc>
                <a:spcPct val="100000"/>
              </a:lnSpc>
            </a:pPr>
            <a:r>
              <a:rPr lang="vi-VN" spc="-5" dirty="0" smtClean="0"/>
              <a:t>Xuất – nhập khẩu vàng, ngoại tệ</a:t>
            </a:r>
            <a:endParaRPr lang="vi-VN"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3311C29-DDF2-4EA1-B1A2-813DE92C4167}" type="datetime1">
              <a:rPr lang="en-US" spc="-5" smtClean="0"/>
              <a:pPr marL="12700">
                <a:lnSpc>
                  <a:spcPts val="1520"/>
                </a:lnSpc>
              </a:pPr>
              <a:t>1/12/2019</a:t>
            </a:fld>
            <a:endParaRPr spc="-5" dirty="0"/>
          </a:p>
        </p:txBody>
      </p:sp>
      <p:sp>
        <p:nvSpPr>
          <p:cNvPr id="6" name="object 6"/>
          <p:cNvSpPr txBox="1"/>
          <p:nvPr/>
        </p:nvSpPr>
        <p:spPr>
          <a:xfrm>
            <a:off x="245160" y="6364935"/>
            <a:ext cx="259079" cy="177800"/>
          </a:xfrm>
          <a:prstGeom prst="rect">
            <a:avLst/>
          </a:prstGeom>
        </p:spPr>
        <p:txBody>
          <a:bodyPr vert="horz" wrap="square" lIns="0" tIns="0" rIns="0" bIns="0" rtlCol="0">
            <a:spAutoFit/>
          </a:bodyPr>
          <a:lstStyle/>
          <a:p>
            <a:pPr marL="12700">
              <a:lnSpc>
                <a:spcPts val="1240"/>
              </a:lnSpc>
            </a:pPr>
            <a:r>
              <a:rPr sz="1200" dirty="0">
                <a:solidFill>
                  <a:srgbClr val="888888"/>
                </a:solidFill>
                <a:latin typeface="Calibri"/>
                <a:cs typeface="Calibri"/>
              </a:rPr>
              <a:t>130</a:t>
            </a:r>
            <a:endParaRPr sz="1200">
              <a:latin typeface="Calibri"/>
              <a:cs typeface="Calibri"/>
            </a:endParaRPr>
          </a:p>
        </p:txBody>
      </p:sp>
      <p:sp>
        <p:nvSpPr>
          <p:cNvPr id="3" name="object 3"/>
          <p:cNvSpPr txBox="1"/>
          <p:nvPr/>
        </p:nvSpPr>
        <p:spPr>
          <a:xfrm>
            <a:off x="285720" y="1214422"/>
            <a:ext cx="8858280" cy="4985980"/>
          </a:xfrm>
          <a:prstGeom prst="rect">
            <a:avLst/>
          </a:prstGeom>
        </p:spPr>
        <p:txBody>
          <a:bodyPr vert="horz" wrap="square" lIns="0" tIns="0" rIns="0" bIns="0" rtlCol="0">
            <a:spAutoFit/>
          </a:bodyPr>
          <a:lstStyle/>
          <a:p>
            <a:r>
              <a:rPr lang="vi-VN" sz="2000" dirty="0" smtClean="0">
                <a:latin typeface="+mj-lt"/>
              </a:rPr>
              <a:t>+ Mang theo kim loại quý (bạc, bạch kim và các loại hợp kim có bạc, bạch kim), đá quý (kim cương, ruby, sapphire) có giá trị từ 300 triệu đồng Việt Nam trở lên;</a:t>
            </a:r>
          </a:p>
          <a:p>
            <a:r>
              <a:rPr lang="vi-VN" sz="2000" dirty="0" smtClean="0">
                <a:latin typeface="+mj-lt"/>
              </a:rPr>
              <a:t>+ Mang theo vàng cụ thể như sau:</a:t>
            </a:r>
          </a:p>
          <a:p>
            <a:r>
              <a:rPr lang="vi-VN" sz="2000" dirty="0" smtClean="0">
                <a:latin typeface="+mj-lt"/>
              </a:rPr>
              <a:t>* Người xuất cảnh, nhập cảnh bằng hộ chiếu mang theo vàng trang sức, mỹ nghệ có tổng khối lượng từ 300 gam trở lên;</a:t>
            </a:r>
          </a:p>
          <a:p>
            <a:r>
              <a:rPr lang="vi-VN" sz="2000" dirty="0" smtClean="0">
                <a:latin typeface="+mj-lt"/>
              </a:rPr>
              <a:t>* Người xuất cảnh, nhập cảnh bằng giấy thông hành biên giới, giấy thông hành nhập xuất cảnh, chứng minh thư biên giới đeo trên người vàng trang sức, mỹ nghệ phục vụ nhu cầu trang sức như các loại: nhẫn, dây, vòng, hoa tai, kim cài và các loại trang sức khác có tổng khối lượng từ 300 gam trở lên;</a:t>
            </a:r>
          </a:p>
          <a:p>
            <a:r>
              <a:rPr lang="vi-VN" sz="2000" dirty="0" smtClean="0">
                <a:latin typeface="+mj-lt"/>
              </a:rPr>
              <a:t>* Người nước ngoài được phép định cư ở Việt Nam khi nhập cảnh mang theo vàng nguyên liệu, vàng miếng, vàng trang sức, mỹ nghệ có tổng khối lượng từ 300 gam trở lên;</a:t>
            </a:r>
          </a:p>
          <a:p>
            <a:r>
              <a:rPr lang="vi-VN" sz="2000" dirty="0" smtClean="0">
                <a:latin typeface="+mj-lt"/>
              </a:rPr>
              <a:t>* Người Việt Nam được phép định cư ở nước ngoài khi xuất cảnh mang theo vàng nguyên liệu, vàng miếng, vàng trang sức, mỹ nghệ có tổng khối lượng vàng từ 300 gam trở lên.</a:t>
            </a:r>
          </a:p>
          <a:p>
            <a:pPr marL="12700">
              <a:lnSpc>
                <a:spcPct val="100000"/>
              </a:lnSpc>
            </a:pPr>
            <a:endParaRPr sz="2400">
              <a:latin typeface="Verdana"/>
              <a:cs typeface="Verdana"/>
            </a:endParaRPr>
          </a:p>
        </p:txBody>
      </p:sp>
      <p:sp>
        <p:nvSpPr>
          <p:cNvPr id="7" name="Slide Number Placeholder 6"/>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134</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4126" y="255396"/>
            <a:ext cx="8235746" cy="732123"/>
          </a:xfrm>
          <a:prstGeom prst="rect">
            <a:avLst/>
          </a:prstGeom>
        </p:spPr>
        <p:txBody>
          <a:bodyPr vert="horz" wrap="square" lIns="0" tIns="237363" rIns="0" bIns="0" rtlCol="0">
            <a:spAutoFit/>
          </a:bodyPr>
          <a:lstStyle/>
          <a:p>
            <a:pPr marL="12700" marR="5080" indent="1905">
              <a:lnSpc>
                <a:spcPct val="100000"/>
              </a:lnSpc>
            </a:pPr>
            <a:r>
              <a:rPr lang="vi-VN" spc="-5" dirty="0" smtClean="0"/>
              <a:t>Xuất – nhập khẩu vàng, ngoại tệ</a:t>
            </a:r>
            <a:endParaRPr lang="vi-VN"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3311C29-DDF2-4EA1-B1A2-813DE92C4167}" type="datetime1">
              <a:rPr lang="en-US" spc="-5" smtClean="0"/>
              <a:pPr marL="12700">
                <a:lnSpc>
                  <a:spcPts val="1520"/>
                </a:lnSpc>
              </a:pPr>
              <a:t>1/12/2019</a:t>
            </a:fld>
            <a:endParaRPr spc="-5" dirty="0"/>
          </a:p>
        </p:txBody>
      </p:sp>
      <p:sp>
        <p:nvSpPr>
          <p:cNvPr id="6" name="object 6"/>
          <p:cNvSpPr txBox="1"/>
          <p:nvPr/>
        </p:nvSpPr>
        <p:spPr>
          <a:xfrm>
            <a:off x="245160" y="6364935"/>
            <a:ext cx="259079" cy="177800"/>
          </a:xfrm>
          <a:prstGeom prst="rect">
            <a:avLst/>
          </a:prstGeom>
        </p:spPr>
        <p:txBody>
          <a:bodyPr vert="horz" wrap="square" lIns="0" tIns="0" rIns="0" bIns="0" rtlCol="0">
            <a:spAutoFit/>
          </a:bodyPr>
          <a:lstStyle/>
          <a:p>
            <a:pPr marL="12700">
              <a:lnSpc>
                <a:spcPts val="1240"/>
              </a:lnSpc>
            </a:pPr>
            <a:r>
              <a:rPr sz="1200" dirty="0">
                <a:solidFill>
                  <a:srgbClr val="888888"/>
                </a:solidFill>
                <a:latin typeface="Calibri"/>
                <a:cs typeface="Calibri"/>
              </a:rPr>
              <a:t>130</a:t>
            </a:r>
            <a:endParaRPr sz="1200">
              <a:latin typeface="Calibri"/>
              <a:cs typeface="Calibri"/>
            </a:endParaRPr>
          </a:p>
        </p:txBody>
      </p:sp>
      <p:sp>
        <p:nvSpPr>
          <p:cNvPr id="3" name="object 3"/>
          <p:cNvSpPr txBox="1"/>
          <p:nvPr/>
        </p:nvSpPr>
        <p:spPr>
          <a:xfrm>
            <a:off x="285720" y="948690"/>
            <a:ext cx="8858280" cy="5539978"/>
          </a:xfrm>
          <a:prstGeom prst="rect">
            <a:avLst/>
          </a:prstGeom>
        </p:spPr>
        <p:txBody>
          <a:bodyPr vert="horz" wrap="square" lIns="0" tIns="0" rIns="0" bIns="0" rtlCol="0">
            <a:spAutoFit/>
          </a:bodyPr>
          <a:lstStyle/>
          <a:p>
            <a:r>
              <a:rPr lang="vi-VN" sz="2400" dirty="0" smtClean="0"/>
              <a:t>Thông tư 11/2014 do Ngân hàng Nhà nước ban hành quy định như sau:</a:t>
            </a:r>
          </a:p>
          <a:p>
            <a:r>
              <a:rPr lang="vi-VN" sz="2400" dirty="0" smtClean="0"/>
              <a:t>- Cá nhân Việt Nam và nước ngoài xuất nhập cảnh qua cửa khẩu bằng hộ chiếu hoặc giấy tờ thông hành không được mang theo vàng miếng, vàng nguyên liệu.</a:t>
            </a:r>
          </a:p>
          <a:p>
            <a:r>
              <a:rPr lang="vi-VN" sz="2400" dirty="0" smtClean="0"/>
              <a:t>Trường hợp nhập cảnh bằng hộ chiếu, nếu đã mang theo phải làm thủ tục gửi tại kho Hải quan để mang ra khi xuất cảnh hoặc làm thủ tục chuyển ra nước ngoài và phải chịu mọi chi phí phát sinh.</a:t>
            </a:r>
          </a:p>
          <a:p>
            <a:r>
              <a:rPr lang="vi-VN" sz="2400" dirty="0" smtClean="0"/>
              <a:t>- Cá nhân chỉ được mang theo vàng trang sức, mỹ nghệ với điều kiện rất chặt chẽ. Xuất nhập cảnh bằng hộ chiếu, cá nhân phải khai báo Hải quan nếu lượng vàng trang sức, mỹ nghệ mang theo có tổng khối lượng từ 300 gram trở lên (tương đương 8 lượng vàng).</a:t>
            </a:r>
            <a:endParaRPr lang="vi-VN" sz="2400" smtClean="0"/>
          </a:p>
          <a:p>
            <a:pPr marL="12700">
              <a:lnSpc>
                <a:spcPct val="100000"/>
              </a:lnSpc>
            </a:pPr>
            <a:endParaRPr sz="2400">
              <a:latin typeface="Verdana"/>
              <a:cs typeface="Verdana"/>
            </a:endParaRPr>
          </a:p>
        </p:txBody>
      </p:sp>
      <p:sp>
        <p:nvSpPr>
          <p:cNvPr id="7" name="Slide Number Placeholder 6"/>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135</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04800" y="1295400"/>
            <a:ext cx="8610600" cy="2955290"/>
          </a:xfrm>
          <a:custGeom>
            <a:avLst/>
            <a:gdLst/>
            <a:ahLst/>
            <a:cxnLst/>
            <a:rect l="l" t="t" r="r" b="b"/>
            <a:pathLst>
              <a:path w="8610600" h="2955290">
                <a:moveTo>
                  <a:pt x="0" y="2955036"/>
                </a:moveTo>
                <a:lnTo>
                  <a:pt x="8610600" y="2955036"/>
                </a:lnTo>
                <a:lnTo>
                  <a:pt x="8610600" y="0"/>
                </a:lnTo>
                <a:lnTo>
                  <a:pt x="0" y="0"/>
                </a:lnTo>
                <a:lnTo>
                  <a:pt x="0" y="2955036"/>
                </a:lnTo>
                <a:close/>
              </a:path>
            </a:pathLst>
          </a:custGeom>
          <a:ln w="6096">
            <a:solidFill>
              <a:srgbClr val="FF0000"/>
            </a:solidFill>
          </a:ln>
        </p:spPr>
        <p:txBody>
          <a:bodyPr wrap="square" lIns="0" tIns="0" rIns="0" bIns="0" rtlCol="0"/>
          <a:lstStyle/>
          <a:p>
            <a:endParaRPr/>
          </a:p>
        </p:txBody>
      </p:sp>
      <p:sp>
        <p:nvSpPr>
          <p:cNvPr id="3" name="object 3"/>
          <p:cNvSpPr txBox="1"/>
          <p:nvPr/>
        </p:nvSpPr>
        <p:spPr>
          <a:xfrm>
            <a:off x="383540" y="1337309"/>
            <a:ext cx="7740650" cy="4301177"/>
          </a:xfrm>
          <a:prstGeom prst="rect">
            <a:avLst/>
          </a:prstGeom>
        </p:spPr>
        <p:txBody>
          <a:bodyPr vert="horz" wrap="square" lIns="0" tIns="0" rIns="0" bIns="0" rtlCol="0">
            <a:spAutoFit/>
          </a:bodyPr>
          <a:lstStyle/>
          <a:p>
            <a:pPr marL="12700">
              <a:lnSpc>
                <a:spcPct val="100000"/>
              </a:lnSpc>
            </a:pPr>
            <a:r>
              <a:rPr sz="4400" b="1" dirty="0">
                <a:solidFill>
                  <a:srgbClr val="0000FF"/>
                </a:solidFill>
                <a:latin typeface="Verdana"/>
                <a:cs typeface="Verdana"/>
              </a:rPr>
              <a:t>Chương</a:t>
            </a:r>
            <a:r>
              <a:rPr sz="4400" b="1" spc="-90" dirty="0">
                <a:solidFill>
                  <a:srgbClr val="0000FF"/>
                </a:solidFill>
                <a:latin typeface="Verdana"/>
                <a:cs typeface="Verdana"/>
              </a:rPr>
              <a:t> </a:t>
            </a:r>
            <a:r>
              <a:rPr sz="4400" b="1" dirty="0">
                <a:solidFill>
                  <a:srgbClr val="0000FF"/>
                </a:solidFill>
                <a:latin typeface="Verdana"/>
                <a:cs typeface="Verdana"/>
              </a:rPr>
              <a:t>2.</a:t>
            </a:r>
            <a:endParaRPr sz="4400" dirty="0">
              <a:latin typeface="Verdana"/>
              <a:cs typeface="Verdana"/>
            </a:endParaRPr>
          </a:p>
          <a:p>
            <a:pPr marL="709930" algn="ctr">
              <a:lnSpc>
                <a:spcPct val="100000"/>
              </a:lnSpc>
            </a:pPr>
            <a:r>
              <a:rPr sz="4400" b="1" dirty="0">
                <a:solidFill>
                  <a:srgbClr val="0000FF"/>
                </a:solidFill>
                <a:latin typeface="Verdana"/>
                <a:cs typeface="Verdana"/>
              </a:rPr>
              <a:t>DANH MỤC HÀNG</a:t>
            </a:r>
            <a:r>
              <a:rPr sz="4400" b="1" spc="-105" dirty="0">
                <a:solidFill>
                  <a:srgbClr val="0000FF"/>
                </a:solidFill>
                <a:latin typeface="Verdana"/>
                <a:cs typeface="Verdana"/>
              </a:rPr>
              <a:t> </a:t>
            </a:r>
            <a:r>
              <a:rPr sz="4400" b="1" dirty="0">
                <a:solidFill>
                  <a:srgbClr val="0000FF"/>
                </a:solidFill>
                <a:latin typeface="Verdana"/>
                <a:cs typeface="Verdana"/>
              </a:rPr>
              <a:t>HÓA</a:t>
            </a:r>
            <a:endParaRPr sz="4400" dirty="0">
              <a:latin typeface="Verdana"/>
              <a:cs typeface="Verdana"/>
            </a:endParaRPr>
          </a:p>
          <a:p>
            <a:pPr marL="1604010">
              <a:lnSpc>
                <a:spcPct val="100000"/>
              </a:lnSpc>
              <a:spcBef>
                <a:spcPts val="600"/>
              </a:spcBef>
            </a:pPr>
            <a:r>
              <a:rPr sz="4400" b="1" spc="5" dirty="0">
                <a:solidFill>
                  <a:srgbClr val="0000FF"/>
                </a:solidFill>
                <a:latin typeface="Verdana"/>
                <a:cs typeface="Verdana"/>
              </a:rPr>
              <a:t>CẤM XUẤT</a:t>
            </a:r>
            <a:r>
              <a:rPr sz="4400" b="1" spc="-130" dirty="0">
                <a:solidFill>
                  <a:srgbClr val="0000FF"/>
                </a:solidFill>
                <a:latin typeface="Verdana"/>
                <a:cs typeface="Verdana"/>
              </a:rPr>
              <a:t> </a:t>
            </a:r>
            <a:r>
              <a:rPr sz="4400" b="1" dirty="0">
                <a:solidFill>
                  <a:srgbClr val="0000FF"/>
                </a:solidFill>
                <a:latin typeface="Verdana"/>
                <a:cs typeface="Verdana"/>
              </a:rPr>
              <a:t>KHẨU,</a:t>
            </a:r>
            <a:endParaRPr sz="4400" dirty="0">
              <a:latin typeface="Verdana"/>
              <a:cs typeface="Verdana"/>
            </a:endParaRPr>
          </a:p>
          <a:p>
            <a:pPr marL="709930" algn="ctr">
              <a:lnSpc>
                <a:spcPts val="5260"/>
              </a:lnSpc>
              <a:spcBef>
                <a:spcPts val="600"/>
              </a:spcBef>
            </a:pPr>
            <a:r>
              <a:rPr sz="4400" b="1" dirty="0">
                <a:solidFill>
                  <a:srgbClr val="0000FF"/>
                </a:solidFill>
                <a:latin typeface="Verdana"/>
                <a:cs typeface="Verdana"/>
              </a:rPr>
              <a:t>CẤM NHẬP</a:t>
            </a:r>
            <a:r>
              <a:rPr sz="4400" b="1" spc="-95" dirty="0">
                <a:solidFill>
                  <a:srgbClr val="0000FF"/>
                </a:solidFill>
                <a:latin typeface="Verdana"/>
                <a:cs typeface="Verdana"/>
              </a:rPr>
              <a:t> </a:t>
            </a:r>
            <a:r>
              <a:rPr sz="4400" b="1" dirty="0" smtClean="0">
                <a:solidFill>
                  <a:srgbClr val="0000FF"/>
                </a:solidFill>
                <a:latin typeface="Verdana"/>
                <a:cs typeface="Verdana"/>
              </a:rPr>
              <a:t>KHẨU</a:t>
            </a:r>
            <a:endParaRPr lang="vi-VN" sz="4400" dirty="0">
              <a:latin typeface="Verdana"/>
              <a:cs typeface="Verdana"/>
            </a:endParaRPr>
          </a:p>
          <a:p>
            <a:pPr marL="709930" algn="ctr">
              <a:lnSpc>
                <a:spcPts val="5260"/>
              </a:lnSpc>
              <a:spcBef>
                <a:spcPts val="600"/>
              </a:spcBef>
            </a:pPr>
            <a:r>
              <a:rPr lang="vi-VN" sz="4400" b="1" dirty="0" smtClean="0">
                <a:solidFill>
                  <a:srgbClr val="FF0000"/>
                </a:solidFill>
                <a:latin typeface="Verdana"/>
                <a:cs typeface="Verdana"/>
              </a:rPr>
              <a:t>NGHỊ ĐỊNH 69/2018/NĐ-CP</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B4709961-4565-4A60-863F-CF35A5A1D917}"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14</a:t>
            </a:fld>
            <a:endParaRPr sz="1400">
              <a:latin typeface="Franklin Gothic Book"/>
              <a:cs typeface="Franklin Gothic Book"/>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743200" y="1524000"/>
            <a:ext cx="3733800" cy="3502660"/>
          </a:xfrm>
          <a:custGeom>
            <a:avLst/>
            <a:gdLst/>
            <a:ahLst/>
            <a:cxnLst/>
            <a:rect l="l" t="t" r="r" b="b"/>
            <a:pathLst>
              <a:path w="3733800" h="3502660">
                <a:moveTo>
                  <a:pt x="1866900" y="0"/>
                </a:moveTo>
                <a:lnTo>
                  <a:pt x="1817162" y="609"/>
                </a:lnTo>
                <a:lnTo>
                  <a:pt x="1767746" y="2427"/>
                </a:lnTo>
                <a:lnTo>
                  <a:pt x="1718666" y="5438"/>
                </a:lnTo>
                <a:lnTo>
                  <a:pt x="1669940" y="9628"/>
                </a:lnTo>
                <a:lnTo>
                  <a:pt x="1621584" y="14980"/>
                </a:lnTo>
                <a:lnTo>
                  <a:pt x="1573612" y="21481"/>
                </a:lnTo>
                <a:lnTo>
                  <a:pt x="1526043" y="29115"/>
                </a:lnTo>
                <a:lnTo>
                  <a:pt x="1478891" y="37866"/>
                </a:lnTo>
                <a:lnTo>
                  <a:pt x="1432173" y="47721"/>
                </a:lnTo>
                <a:lnTo>
                  <a:pt x="1385905" y="58662"/>
                </a:lnTo>
                <a:lnTo>
                  <a:pt x="1340103" y="70677"/>
                </a:lnTo>
                <a:lnTo>
                  <a:pt x="1294784" y="83748"/>
                </a:lnTo>
                <a:lnTo>
                  <a:pt x="1249962" y="97862"/>
                </a:lnTo>
                <a:lnTo>
                  <a:pt x="1205656" y="113002"/>
                </a:lnTo>
                <a:lnTo>
                  <a:pt x="1161880" y="129155"/>
                </a:lnTo>
                <a:lnTo>
                  <a:pt x="1118650" y="146304"/>
                </a:lnTo>
                <a:lnTo>
                  <a:pt x="1075984" y="164435"/>
                </a:lnTo>
                <a:lnTo>
                  <a:pt x="1033896" y="183533"/>
                </a:lnTo>
                <a:lnTo>
                  <a:pt x="992404" y="203582"/>
                </a:lnTo>
                <a:lnTo>
                  <a:pt x="951523" y="224567"/>
                </a:lnTo>
                <a:lnTo>
                  <a:pt x="911269" y="246473"/>
                </a:lnTo>
                <a:lnTo>
                  <a:pt x="871658" y="269286"/>
                </a:lnTo>
                <a:lnTo>
                  <a:pt x="832708" y="292989"/>
                </a:lnTo>
                <a:lnTo>
                  <a:pt x="794433" y="317568"/>
                </a:lnTo>
                <a:lnTo>
                  <a:pt x="756849" y="343008"/>
                </a:lnTo>
                <a:lnTo>
                  <a:pt x="719974" y="369293"/>
                </a:lnTo>
                <a:lnTo>
                  <a:pt x="683823" y="396409"/>
                </a:lnTo>
                <a:lnTo>
                  <a:pt x="648412" y="424340"/>
                </a:lnTo>
                <a:lnTo>
                  <a:pt x="613758" y="453071"/>
                </a:lnTo>
                <a:lnTo>
                  <a:pt x="579876" y="482587"/>
                </a:lnTo>
                <a:lnTo>
                  <a:pt x="546782" y="512873"/>
                </a:lnTo>
                <a:lnTo>
                  <a:pt x="514493" y="543914"/>
                </a:lnTo>
                <a:lnTo>
                  <a:pt x="483025" y="575694"/>
                </a:lnTo>
                <a:lnTo>
                  <a:pt x="452395" y="608199"/>
                </a:lnTo>
                <a:lnTo>
                  <a:pt x="422617" y="641413"/>
                </a:lnTo>
                <a:lnTo>
                  <a:pt x="393708" y="675322"/>
                </a:lnTo>
                <a:lnTo>
                  <a:pt x="365685" y="709910"/>
                </a:lnTo>
                <a:lnTo>
                  <a:pt x="338563" y="745161"/>
                </a:lnTo>
                <a:lnTo>
                  <a:pt x="312359" y="781062"/>
                </a:lnTo>
                <a:lnTo>
                  <a:pt x="287088" y="817596"/>
                </a:lnTo>
                <a:lnTo>
                  <a:pt x="262767" y="854749"/>
                </a:lnTo>
                <a:lnTo>
                  <a:pt x="239413" y="892506"/>
                </a:lnTo>
                <a:lnTo>
                  <a:pt x="217040" y="930850"/>
                </a:lnTo>
                <a:lnTo>
                  <a:pt x="195666" y="969769"/>
                </a:lnTo>
                <a:lnTo>
                  <a:pt x="175305" y="1009245"/>
                </a:lnTo>
                <a:lnTo>
                  <a:pt x="155976" y="1049264"/>
                </a:lnTo>
                <a:lnTo>
                  <a:pt x="137693" y="1089811"/>
                </a:lnTo>
                <a:lnTo>
                  <a:pt x="120472" y="1130871"/>
                </a:lnTo>
                <a:lnTo>
                  <a:pt x="104331" y="1172428"/>
                </a:lnTo>
                <a:lnTo>
                  <a:pt x="89284" y="1214468"/>
                </a:lnTo>
                <a:lnTo>
                  <a:pt x="75348" y="1256975"/>
                </a:lnTo>
                <a:lnTo>
                  <a:pt x="62540" y="1299935"/>
                </a:lnTo>
                <a:lnTo>
                  <a:pt x="50875" y="1343332"/>
                </a:lnTo>
                <a:lnTo>
                  <a:pt x="40369" y="1387150"/>
                </a:lnTo>
                <a:lnTo>
                  <a:pt x="31039" y="1431376"/>
                </a:lnTo>
                <a:lnTo>
                  <a:pt x="22901" y="1475993"/>
                </a:lnTo>
                <a:lnTo>
                  <a:pt x="15971" y="1520987"/>
                </a:lnTo>
                <a:lnTo>
                  <a:pt x="10264" y="1566342"/>
                </a:lnTo>
                <a:lnTo>
                  <a:pt x="5797" y="1612044"/>
                </a:lnTo>
                <a:lnTo>
                  <a:pt x="2587" y="1658077"/>
                </a:lnTo>
                <a:lnTo>
                  <a:pt x="649" y="1704426"/>
                </a:lnTo>
                <a:lnTo>
                  <a:pt x="0" y="1751076"/>
                </a:lnTo>
                <a:lnTo>
                  <a:pt x="649" y="1797725"/>
                </a:lnTo>
                <a:lnTo>
                  <a:pt x="2587" y="1844074"/>
                </a:lnTo>
                <a:lnTo>
                  <a:pt x="5797" y="1890107"/>
                </a:lnTo>
                <a:lnTo>
                  <a:pt x="10264" y="1935809"/>
                </a:lnTo>
                <a:lnTo>
                  <a:pt x="15971" y="1981164"/>
                </a:lnTo>
                <a:lnTo>
                  <a:pt x="22901" y="2026158"/>
                </a:lnTo>
                <a:lnTo>
                  <a:pt x="31039" y="2070775"/>
                </a:lnTo>
                <a:lnTo>
                  <a:pt x="40369" y="2115001"/>
                </a:lnTo>
                <a:lnTo>
                  <a:pt x="50875" y="2158819"/>
                </a:lnTo>
                <a:lnTo>
                  <a:pt x="62540" y="2202216"/>
                </a:lnTo>
                <a:lnTo>
                  <a:pt x="75348" y="2245176"/>
                </a:lnTo>
                <a:lnTo>
                  <a:pt x="89284" y="2287683"/>
                </a:lnTo>
                <a:lnTo>
                  <a:pt x="104331" y="2329723"/>
                </a:lnTo>
                <a:lnTo>
                  <a:pt x="120472" y="2371280"/>
                </a:lnTo>
                <a:lnTo>
                  <a:pt x="137693" y="2412340"/>
                </a:lnTo>
                <a:lnTo>
                  <a:pt x="155976" y="2452887"/>
                </a:lnTo>
                <a:lnTo>
                  <a:pt x="175305" y="2492906"/>
                </a:lnTo>
                <a:lnTo>
                  <a:pt x="195666" y="2532382"/>
                </a:lnTo>
                <a:lnTo>
                  <a:pt x="217040" y="2571301"/>
                </a:lnTo>
                <a:lnTo>
                  <a:pt x="239413" y="2609645"/>
                </a:lnTo>
                <a:lnTo>
                  <a:pt x="262767" y="2647402"/>
                </a:lnTo>
                <a:lnTo>
                  <a:pt x="287088" y="2684555"/>
                </a:lnTo>
                <a:lnTo>
                  <a:pt x="312359" y="2721089"/>
                </a:lnTo>
                <a:lnTo>
                  <a:pt x="338563" y="2756990"/>
                </a:lnTo>
                <a:lnTo>
                  <a:pt x="365685" y="2792241"/>
                </a:lnTo>
                <a:lnTo>
                  <a:pt x="393708" y="2826829"/>
                </a:lnTo>
                <a:lnTo>
                  <a:pt x="422617" y="2860738"/>
                </a:lnTo>
                <a:lnTo>
                  <a:pt x="452395" y="2893952"/>
                </a:lnTo>
                <a:lnTo>
                  <a:pt x="483025" y="2926457"/>
                </a:lnTo>
                <a:lnTo>
                  <a:pt x="514493" y="2958237"/>
                </a:lnTo>
                <a:lnTo>
                  <a:pt x="546782" y="2989278"/>
                </a:lnTo>
                <a:lnTo>
                  <a:pt x="579876" y="3019564"/>
                </a:lnTo>
                <a:lnTo>
                  <a:pt x="613758" y="3049080"/>
                </a:lnTo>
                <a:lnTo>
                  <a:pt x="648412" y="3077811"/>
                </a:lnTo>
                <a:lnTo>
                  <a:pt x="683823" y="3105742"/>
                </a:lnTo>
                <a:lnTo>
                  <a:pt x="719974" y="3132858"/>
                </a:lnTo>
                <a:lnTo>
                  <a:pt x="756849" y="3159143"/>
                </a:lnTo>
                <a:lnTo>
                  <a:pt x="794433" y="3184583"/>
                </a:lnTo>
                <a:lnTo>
                  <a:pt x="832708" y="3209162"/>
                </a:lnTo>
                <a:lnTo>
                  <a:pt x="871658" y="3232865"/>
                </a:lnTo>
                <a:lnTo>
                  <a:pt x="911269" y="3255678"/>
                </a:lnTo>
                <a:lnTo>
                  <a:pt x="951523" y="3277584"/>
                </a:lnTo>
                <a:lnTo>
                  <a:pt x="992404" y="3298569"/>
                </a:lnTo>
                <a:lnTo>
                  <a:pt x="1033896" y="3318618"/>
                </a:lnTo>
                <a:lnTo>
                  <a:pt x="1075984" y="3337716"/>
                </a:lnTo>
                <a:lnTo>
                  <a:pt x="1118650" y="3355847"/>
                </a:lnTo>
                <a:lnTo>
                  <a:pt x="1161880" y="3372996"/>
                </a:lnTo>
                <a:lnTo>
                  <a:pt x="1205656" y="3389149"/>
                </a:lnTo>
                <a:lnTo>
                  <a:pt x="1249962" y="3404289"/>
                </a:lnTo>
                <a:lnTo>
                  <a:pt x="1294784" y="3418403"/>
                </a:lnTo>
                <a:lnTo>
                  <a:pt x="1340103" y="3431474"/>
                </a:lnTo>
                <a:lnTo>
                  <a:pt x="1385905" y="3443489"/>
                </a:lnTo>
                <a:lnTo>
                  <a:pt x="1432173" y="3454430"/>
                </a:lnTo>
                <a:lnTo>
                  <a:pt x="1478891" y="3464285"/>
                </a:lnTo>
                <a:lnTo>
                  <a:pt x="1526043" y="3473036"/>
                </a:lnTo>
                <a:lnTo>
                  <a:pt x="1573612" y="3480670"/>
                </a:lnTo>
                <a:lnTo>
                  <a:pt x="1621584" y="3487171"/>
                </a:lnTo>
                <a:lnTo>
                  <a:pt x="1669940" y="3492523"/>
                </a:lnTo>
                <a:lnTo>
                  <a:pt x="1718666" y="3496713"/>
                </a:lnTo>
                <a:lnTo>
                  <a:pt x="1767746" y="3499724"/>
                </a:lnTo>
                <a:lnTo>
                  <a:pt x="1817162" y="3501542"/>
                </a:lnTo>
                <a:lnTo>
                  <a:pt x="1866900" y="3502152"/>
                </a:lnTo>
                <a:lnTo>
                  <a:pt x="1916637" y="3501542"/>
                </a:lnTo>
                <a:lnTo>
                  <a:pt x="1966053" y="3499724"/>
                </a:lnTo>
                <a:lnTo>
                  <a:pt x="2015133" y="3496713"/>
                </a:lnTo>
                <a:lnTo>
                  <a:pt x="2063859" y="3492523"/>
                </a:lnTo>
                <a:lnTo>
                  <a:pt x="2112215" y="3487171"/>
                </a:lnTo>
                <a:lnTo>
                  <a:pt x="2160187" y="3480670"/>
                </a:lnTo>
                <a:lnTo>
                  <a:pt x="2207756" y="3473036"/>
                </a:lnTo>
                <a:lnTo>
                  <a:pt x="2254908" y="3464285"/>
                </a:lnTo>
                <a:lnTo>
                  <a:pt x="2301626" y="3454430"/>
                </a:lnTo>
                <a:lnTo>
                  <a:pt x="2347894" y="3443489"/>
                </a:lnTo>
                <a:lnTo>
                  <a:pt x="2393696" y="3431474"/>
                </a:lnTo>
                <a:lnTo>
                  <a:pt x="2439015" y="3418403"/>
                </a:lnTo>
                <a:lnTo>
                  <a:pt x="2483837" y="3404289"/>
                </a:lnTo>
                <a:lnTo>
                  <a:pt x="2528143" y="3389149"/>
                </a:lnTo>
                <a:lnTo>
                  <a:pt x="2571919" y="3372996"/>
                </a:lnTo>
                <a:lnTo>
                  <a:pt x="2615149" y="3355847"/>
                </a:lnTo>
                <a:lnTo>
                  <a:pt x="2657815" y="3337716"/>
                </a:lnTo>
                <a:lnTo>
                  <a:pt x="2699903" y="3318618"/>
                </a:lnTo>
                <a:lnTo>
                  <a:pt x="2741395" y="3298569"/>
                </a:lnTo>
                <a:lnTo>
                  <a:pt x="2782276" y="3277584"/>
                </a:lnTo>
                <a:lnTo>
                  <a:pt x="2822530" y="3255678"/>
                </a:lnTo>
                <a:lnTo>
                  <a:pt x="2862141" y="3232865"/>
                </a:lnTo>
                <a:lnTo>
                  <a:pt x="2901091" y="3209162"/>
                </a:lnTo>
                <a:lnTo>
                  <a:pt x="2939366" y="3184583"/>
                </a:lnTo>
                <a:lnTo>
                  <a:pt x="2976950" y="3159143"/>
                </a:lnTo>
                <a:lnTo>
                  <a:pt x="3013825" y="3132858"/>
                </a:lnTo>
                <a:lnTo>
                  <a:pt x="3049976" y="3105742"/>
                </a:lnTo>
                <a:lnTo>
                  <a:pt x="3085387" y="3077811"/>
                </a:lnTo>
                <a:lnTo>
                  <a:pt x="3120041" y="3049080"/>
                </a:lnTo>
                <a:lnTo>
                  <a:pt x="3153923" y="3019564"/>
                </a:lnTo>
                <a:lnTo>
                  <a:pt x="3187017" y="2989278"/>
                </a:lnTo>
                <a:lnTo>
                  <a:pt x="3219306" y="2958237"/>
                </a:lnTo>
                <a:lnTo>
                  <a:pt x="3250774" y="2926457"/>
                </a:lnTo>
                <a:lnTo>
                  <a:pt x="3281404" y="2893952"/>
                </a:lnTo>
                <a:lnTo>
                  <a:pt x="3311182" y="2860738"/>
                </a:lnTo>
                <a:lnTo>
                  <a:pt x="3340091" y="2826829"/>
                </a:lnTo>
                <a:lnTo>
                  <a:pt x="3368114" y="2792241"/>
                </a:lnTo>
                <a:lnTo>
                  <a:pt x="3395236" y="2756990"/>
                </a:lnTo>
                <a:lnTo>
                  <a:pt x="3421440" y="2721089"/>
                </a:lnTo>
                <a:lnTo>
                  <a:pt x="3446711" y="2684555"/>
                </a:lnTo>
                <a:lnTo>
                  <a:pt x="3471032" y="2647402"/>
                </a:lnTo>
                <a:lnTo>
                  <a:pt x="3494386" y="2609645"/>
                </a:lnTo>
                <a:lnTo>
                  <a:pt x="3516759" y="2571301"/>
                </a:lnTo>
                <a:lnTo>
                  <a:pt x="3538133" y="2532382"/>
                </a:lnTo>
                <a:lnTo>
                  <a:pt x="3558494" y="2492906"/>
                </a:lnTo>
                <a:lnTo>
                  <a:pt x="3577823" y="2452887"/>
                </a:lnTo>
                <a:lnTo>
                  <a:pt x="3596106" y="2412340"/>
                </a:lnTo>
                <a:lnTo>
                  <a:pt x="3613327" y="2371280"/>
                </a:lnTo>
                <a:lnTo>
                  <a:pt x="3629468" y="2329723"/>
                </a:lnTo>
                <a:lnTo>
                  <a:pt x="3644515" y="2287683"/>
                </a:lnTo>
                <a:lnTo>
                  <a:pt x="3658451" y="2245176"/>
                </a:lnTo>
                <a:lnTo>
                  <a:pt x="3671259" y="2202216"/>
                </a:lnTo>
                <a:lnTo>
                  <a:pt x="3682924" y="2158819"/>
                </a:lnTo>
                <a:lnTo>
                  <a:pt x="3693430" y="2115001"/>
                </a:lnTo>
                <a:lnTo>
                  <a:pt x="3702760" y="2070775"/>
                </a:lnTo>
                <a:lnTo>
                  <a:pt x="3710898" y="2026158"/>
                </a:lnTo>
                <a:lnTo>
                  <a:pt x="3717828" y="1981164"/>
                </a:lnTo>
                <a:lnTo>
                  <a:pt x="3723535" y="1935809"/>
                </a:lnTo>
                <a:lnTo>
                  <a:pt x="3728002" y="1890107"/>
                </a:lnTo>
                <a:lnTo>
                  <a:pt x="3731212" y="1844074"/>
                </a:lnTo>
                <a:lnTo>
                  <a:pt x="3733150" y="1797725"/>
                </a:lnTo>
                <a:lnTo>
                  <a:pt x="3733800" y="1751076"/>
                </a:lnTo>
                <a:lnTo>
                  <a:pt x="3733150" y="1704426"/>
                </a:lnTo>
                <a:lnTo>
                  <a:pt x="3731212" y="1658077"/>
                </a:lnTo>
                <a:lnTo>
                  <a:pt x="3728002" y="1612044"/>
                </a:lnTo>
                <a:lnTo>
                  <a:pt x="3723535" y="1566342"/>
                </a:lnTo>
                <a:lnTo>
                  <a:pt x="3717828" y="1520987"/>
                </a:lnTo>
                <a:lnTo>
                  <a:pt x="3710898" y="1475993"/>
                </a:lnTo>
                <a:lnTo>
                  <a:pt x="3702760" y="1431376"/>
                </a:lnTo>
                <a:lnTo>
                  <a:pt x="3693430" y="1387150"/>
                </a:lnTo>
                <a:lnTo>
                  <a:pt x="3682924" y="1343332"/>
                </a:lnTo>
                <a:lnTo>
                  <a:pt x="3671259" y="1299935"/>
                </a:lnTo>
                <a:lnTo>
                  <a:pt x="3658451" y="1256975"/>
                </a:lnTo>
                <a:lnTo>
                  <a:pt x="3644515" y="1214468"/>
                </a:lnTo>
                <a:lnTo>
                  <a:pt x="3629468" y="1172428"/>
                </a:lnTo>
                <a:lnTo>
                  <a:pt x="3613327" y="1130871"/>
                </a:lnTo>
                <a:lnTo>
                  <a:pt x="3596106" y="1089811"/>
                </a:lnTo>
                <a:lnTo>
                  <a:pt x="3577823" y="1049264"/>
                </a:lnTo>
                <a:lnTo>
                  <a:pt x="3558494" y="1009245"/>
                </a:lnTo>
                <a:lnTo>
                  <a:pt x="3538133" y="969769"/>
                </a:lnTo>
                <a:lnTo>
                  <a:pt x="3516759" y="930850"/>
                </a:lnTo>
                <a:lnTo>
                  <a:pt x="3494386" y="892506"/>
                </a:lnTo>
                <a:lnTo>
                  <a:pt x="3471032" y="854749"/>
                </a:lnTo>
                <a:lnTo>
                  <a:pt x="3446711" y="817596"/>
                </a:lnTo>
                <a:lnTo>
                  <a:pt x="3421440" y="781062"/>
                </a:lnTo>
                <a:lnTo>
                  <a:pt x="3395236" y="745161"/>
                </a:lnTo>
                <a:lnTo>
                  <a:pt x="3368114" y="709910"/>
                </a:lnTo>
                <a:lnTo>
                  <a:pt x="3340091" y="675322"/>
                </a:lnTo>
                <a:lnTo>
                  <a:pt x="3311182" y="641413"/>
                </a:lnTo>
                <a:lnTo>
                  <a:pt x="3281404" y="608199"/>
                </a:lnTo>
                <a:lnTo>
                  <a:pt x="3250774" y="575694"/>
                </a:lnTo>
                <a:lnTo>
                  <a:pt x="3219306" y="543914"/>
                </a:lnTo>
                <a:lnTo>
                  <a:pt x="3187017" y="512873"/>
                </a:lnTo>
                <a:lnTo>
                  <a:pt x="3153923" y="482587"/>
                </a:lnTo>
                <a:lnTo>
                  <a:pt x="3120041" y="453071"/>
                </a:lnTo>
                <a:lnTo>
                  <a:pt x="3085387" y="424340"/>
                </a:lnTo>
                <a:lnTo>
                  <a:pt x="3049976" y="396409"/>
                </a:lnTo>
                <a:lnTo>
                  <a:pt x="3013825" y="369293"/>
                </a:lnTo>
                <a:lnTo>
                  <a:pt x="2976950" y="343008"/>
                </a:lnTo>
                <a:lnTo>
                  <a:pt x="2939366" y="317568"/>
                </a:lnTo>
                <a:lnTo>
                  <a:pt x="2901091" y="292989"/>
                </a:lnTo>
                <a:lnTo>
                  <a:pt x="2862141" y="269286"/>
                </a:lnTo>
                <a:lnTo>
                  <a:pt x="2822530" y="246473"/>
                </a:lnTo>
                <a:lnTo>
                  <a:pt x="2782276" y="224567"/>
                </a:lnTo>
                <a:lnTo>
                  <a:pt x="2741395" y="203582"/>
                </a:lnTo>
                <a:lnTo>
                  <a:pt x="2699903" y="183533"/>
                </a:lnTo>
                <a:lnTo>
                  <a:pt x="2657815" y="164435"/>
                </a:lnTo>
                <a:lnTo>
                  <a:pt x="2615149" y="146304"/>
                </a:lnTo>
                <a:lnTo>
                  <a:pt x="2571919" y="129155"/>
                </a:lnTo>
                <a:lnTo>
                  <a:pt x="2528143" y="113002"/>
                </a:lnTo>
                <a:lnTo>
                  <a:pt x="2483837" y="97862"/>
                </a:lnTo>
                <a:lnTo>
                  <a:pt x="2439015" y="83748"/>
                </a:lnTo>
                <a:lnTo>
                  <a:pt x="2393696" y="70677"/>
                </a:lnTo>
                <a:lnTo>
                  <a:pt x="2347894" y="58662"/>
                </a:lnTo>
                <a:lnTo>
                  <a:pt x="2301626" y="47721"/>
                </a:lnTo>
                <a:lnTo>
                  <a:pt x="2254908" y="37866"/>
                </a:lnTo>
                <a:lnTo>
                  <a:pt x="2207756" y="29115"/>
                </a:lnTo>
                <a:lnTo>
                  <a:pt x="2160187" y="21481"/>
                </a:lnTo>
                <a:lnTo>
                  <a:pt x="2112215" y="14980"/>
                </a:lnTo>
                <a:lnTo>
                  <a:pt x="2063859" y="9628"/>
                </a:lnTo>
                <a:lnTo>
                  <a:pt x="2015133" y="5438"/>
                </a:lnTo>
                <a:lnTo>
                  <a:pt x="1966053" y="2427"/>
                </a:lnTo>
                <a:lnTo>
                  <a:pt x="1916637" y="609"/>
                </a:lnTo>
                <a:lnTo>
                  <a:pt x="1866900" y="0"/>
                </a:lnTo>
                <a:close/>
              </a:path>
            </a:pathLst>
          </a:custGeom>
          <a:solidFill>
            <a:srgbClr val="FF0000"/>
          </a:solidFill>
        </p:spPr>
        <p:txBody>
          <a:bodyPr wrap="square" lIns="0" tIns="0" rIns="0" bIns="0" rtlCol="0"/>
          <a:lstStyle/>
          <a:p>
            <a:endParaRPr/>
          </a:p>
        </p:txBody>
      </p:sp>
      <p:sp>
        <p:nvSpPr>
          <p:cNvPr id="3" name="object 3"/>
          <p:cNvSpPr/>
          <p:nvPr/>
        </p:nvSpPr>
        <p:spPr>
          <a:xfrm>
            <a:off x="2743961" y="5334761"/>
            <a:ext cx="3886200" cy="1339850"/>
          </a:xfrm>
          <a:custGeom>
            <a:avLst/>
            <a:gdLst/>
            <a:ahLst/>
            <a:cxnLst/>
            <a:rect l="l" t="t" r="r" b="b"/>
            <a:pathLst>
              <a:path w="3886200" h="1339850">
                <a:moveTo>
                  <a:pt x="3638677" y="0"/>
                </a:moveTo>
                <a:lnTo>
                  <a:pt x="247523" y="0"/>
                </a:lnTo>
                <a:lnTo>
                  <a:pt x="197653" y="5030"/>
                </a:lnTo>
                <a:lnTo>
                  <a:pt x="151197" y="19458"/>
                </a:lnTo>
                <a:lnTo>
                  <a:pt x="109153" y="42286"/>
                </a:lnTo>
                <a:lnTo>
                  <a:pt x="72517" y="72516"/>
                </a:lnTo>
                <a:lnTo>
                  <a:pt x="42286" y="109153"/>
                </a:lnTo>
                <a:lnTo>
                  <a:pt x="19458" y="151197"/>
                </a:lnTo>
                <a:lnTo>
                  <a:pt x="5030" y="197653"/>
                </a:lnTo>
                <a:lnTo>
                  <a:pt x="0" y="247522"/>
                </a:lnTo>
                <a:lnTo>
                  <a:pt x="0" y="1092022"/>
                </a:lnTo>
                <a:lnTo>
                  <a:pt x="5030" y="1141916"/>
                </a:lnTo>
                <a:lnTo>
                  <a:pt x="19458" y="1188387"/>
                </a:lnTo>
                <a:lnTo>
                  <a:pt x="42286" y="1230441"/>
                </a:lnTo>
                <a:lnTo>
                  <a:pt x="72517" y="1267082"/>
                </a:lnTo>
                <a:lnTo>
                  <a:pt x="109153" y="1297313"/>
                </a:lnTo>
                <a:lnTo>
                  <a:pt x="151197" y="1320139"/>
                </a:lnTo>
                <a:lnTo>
                  <a:pt x="197653" y="1334566"/>
                </a:lnTo>
                <a:lnTo>
                  <a:pt x="247523" y="1339595"/>
                </a:lnTo>
                <a:lnTo>
                  <a:pt x="3638677" y="1339595"/>
                </a:lnTo>
                <a:lnTo>
                  <a:pt x="3688546" y="1334566"/>
                </a:lnTo>
                <a:lnTo>
                  <a:pt x="3735002" y="1320139"/>
                </a:lnTo>
                <a:lnTo>
                  <a:pt x="3777046" y="1297313"/>
                </a:lnTo>
                <a:lnTo>
                  <a:pt x="3813683" y="1267082"/>
                </a:lnTo>
                <a:lnTo>
                  <a:pt x="3843913" y="1230441"/>
                </a:lnTo>
                <a:lnTo>
                  <a:pt x="3866741" y="1188387"/>
                </a:lnTo>
                <a:lnTo>
                  <a:pt x="3881169" y="1141916"/>
                </a:lnTo>
                <a:lnTo>
                  <a:pt x="3886199" y="1092022"/>
                </a:lnTo>
                <a:lnTo>
                  <a:pt x="3886199" y="247522"/>
                </a:lnTo>
                <a:lnTo>
                  <a:pt x="3881169" y="197653"/>
                </a:lnTo>
                <a:lnTo>
                  <a:pt x="3866741" y="151197"/>
                </a:lnTo>
                <a:lnTo>
                  <a:pt x="3843913" y="109153"/>
                </a:lnTo>
                <a:lnTo>
                  <a:pt x="3813682" y="72517"/>
                </a:lnTo>
                <a:lnTo>
                  <a:pt x="3777046" y="42286"/>
                </a:lnTo>
                <a:lnTo>
                  <a:pt x="3735002" y="19458"/>
                </a:lnTo>
                <a:lnTo>
                  <a:pt x="3688546" y="5030"/>
                </a:lnTo>
                <a:lnTo>
                  <a:pt x="3638677" y="0"/>
                </a:lnTo>
                <a:close/>
              </a:path>
            </a:pathLst>
          </a:custGeom>
          <a:solidFill>
            <a:srgbClr val="CCEBFF"/>
          </a:solidFill>
        </p:spPr>
        <p:txBody>
          <a:bodyPr wrap="square" lIns="0" tIns="0" rIns="0" bIns="0" rtlCol="0"/>
          <a:lstStyle/>
          <a:p>
            <a:endParaRPr/>
          </a:p>
        </p:txBody>
      </p:sp>
      <p:sp>
        <p:nvSpPr>
          <p:cNvPr id="4" name="object 4"/>
          <p:cNvSpPr/>
          <p:nvPr/>
        </p:nvSpPr>
        <p:spPr>
          <a:xfrm>
            <a:off x="2743961" y="5334761"/>
            <a:ext cx="3886200" cy="1339850"/>
          </a:xfrm>
          <a:custGeom>
            <a:avLst/>
            <a:gdLst/>
            <a:ahLst/>
            <a:cxnLst/>
            <a:rect l="l" t="t" r="r" b="b"/>
            <a:pathLst>
              <a:path w="3886200" h="1339850">
                <a:moveTo>
                  <a:pt x="0" y="247522"/>
                </a:moveTo>
                <a:lnTo>
                  <a:pt x="5030" y="197653"/>
                </a:lnTo>
                <a:lnTo>
                  <a:pt x="19458" y="151197"/>
                </a:lnTo>
                <a:lnTo>
                  <a:pt x="42286" y="109153"/>
                </a:lnTo>
                <a:lnTo>
                  <a:pt x="72517" y="72516"/>
                </a:lnTo>
                <a:lnTo>
                  <a:pt x="109153" y="42286"/>
                </a:lnTo>
                <a:lnTo>
                  <a:pt x="151197" y="19458"/>
                </a:lnTo>
                <a:lnTo>
                  <a:pt x="197653" y="5030"/>
                </a:lnTo>
                <a:lnTo>
                  <a:pt x="247523" y="0"/>
                </a:lnTo>
                <a:lnTo>
                  <a:pt x="3638677" y="0"/>
                </a:lnTo>
                <a:lnTo>
                  <a:pt x="3688546" y="5030"/>
                </a:lnTo>
                <a:lnTo>
                  <a:pt x="3735002" y="19458"/>
                </a:lnTo>
                <a:lnTo>
                  <a:pt x="3777046" y="42286"/>
                </a:lnTo>
                <a:lnTo>
                  <a:pt x="3813682" y="72517"/>
                </a:lnTo>
                <a:lnTo>
                  <a:pt x="3843913" y="109153"/>
                </a:lnTo>
                <a:lnTo>
                  <a:pt x="3866741" y="151197"/>
                </a:lnTo>
                <a:lnTo>
                  <a:pt x="3881169" y="197653"/>
                </a:lnTo>
                <a:lnTo>
                  <a:pt x="3886199" y="247522"/>
                </a:lnTo>
                <a:lnTo>
                  <a:pt x="3886199" y="1092022"/>
                </a:lnTo>
                <a:lnTo>
                  <a:pt x="3881169" y="1141916"/>
                </a:lnTo>
                <a:lnTo>
                  <a:pt x="3866741" y="1188387"/>
                </a:lnTo>
                <a:lnTo>
                  <a:pt x="3843913" y="1230441"/>
                </a:lnTo>
                <a:lnTo>
                  <a:pt x="3813683" y="1267082"/>
                </a:lnTo>
                <a:lnTo>
                  <a:pt x="3777046" y="1297313"/>
                </a:lnTo>
                <a:lnTo>
                  <a:pt x="3735002" y="1320139"/>
                </a:lnTo>
                <a:lnTo>
                  <a:pt x="3688546" y="1334566"/>
                </a:lnTo>
                <a:lnTo>
                  <a:pt x="3638677" y="1339595"/>
                </a:lnTo>
                <a:lnTo>
                  <a:pt x="247523" y="1339595"/>
                </a:lnTo>
                <a:lnTo>
                  <a:pt x="197653" y="1334566"/>
                </a:lnTo>
                <a:lnTo>
                  <a:pt x="151197" y="1320139"/>
                </a:lnTo>
                <a:lnTo>
                  <a:pt x="109153" y="1297313"/>
                </a:lnTo>
                <a:lnTo>
                  <a:pt x="72517" y="1267082"/>
                </a:lnTo>
                <a:lnTo>
                  <a:pt x="42286" y="1230441"/>
                </a:lnTo>
                <a:lnTo>
                  <a:pt x="19458" y="1188387"/>
                </a:lnTo>
                <a:lnTo>
                  <a:pt x="5030" y="1141916"/>
                </a:lnTo>
                <a:lnTo>
                  <a:pt x="0" y="1092022"/>
                </a:lnTo>
                <a:lnTo>
                  <a:pt x="0" y="247522"/>
                </a:lnTo>
                <a:close/>
              </a:path>
            </a:pathLst>
          </a:custGeom>
          <a:ln w="19812">
            <a:solidFill>
              <a:srgbClr val="C00000"/>
            </a:solidFill>
          </a:ln>
        </p:spPr>
        <p:txBody>
          <a:bodyPr wrap="square" lIns="0" tIns="0" rIns="0" bIns="0" rtlCol="0"/>
          <a:lstStyle/>
          <a:p>
            <a:endParaRPr/>
          </a:p>
        </p:txBody>
      </p:sp>
      <p:sp>
        <p:nvSpPr>
          <p:cNvPr id="5" name="object 5"/>
          <p:cNvSpPr txBox="1"/>
          <p:nvPr/>
        </p:nvSpPr>
        <p:spPr>
          <a:xfrm>
            <a:off x="2898394" y="5451957"/>
            <a:ext cx="3576954" cy="1104265"/>
          </a:xfrm>
          <a:prstGeom prst="rect">
            <a:avLst/>
          </a:prstGeom>
        </p:spPr>
        <p:txBody>
          <a:bodyPr vert="horz" wrap="square" lIns="0" tIns="0" rIns="0" bIns="0" rtlCol="0">
            <a:spAutoFit/>
          </a:bodyPr>
          <a:lstStyle/>
          <a:p>
            <a:pPr marL="12700" marR="5080" indent="-1905" algn="ctr">
              <a:lnSpc>
                <a:spcPct val="100000"/>
              </a:lnSpc>
            </a:pPr>
            <a:r>
              <a:rPr sz="1800" b="1" dirty="0">
                <a:latin typeface="Verdana"/>
                <a:cs typeface="Verdana"/>
              </a:rPr>
              <a:t>Di </a:t>
            </a:r>
            <a:r>
              <a:rPr sz="1800" b="1" spc="-5" dirty="0">
                <a:latin typeface="Verdana"/>
                <a:cs typeface="Verdana"/>
              </a:rPr>
              <a:t>vật, </a:t>
            </a:r>
            <a:r>
              <a:rPr sz="1800" b="1" dirty="0">
                <a:latin typeface="Verdana"/>
                <a:cs typeface="Verdana"/>
              </a:rPr>
              <a:t>cổ </a:t>
            </a:r>
            <a:r>
              <a:rPr sz="1800" b="1" spc="-5" dirty="0">
                <a:latin typeface="Verdana"/>
                <a:cs typeface="Verdana"/>
              </a:rPr>
              <a:t>vật, </a:t>
            </a:r>
            <a:r>
              <a:rPr sz="1800" b="1" dirty="0">
                <a:latin typeface="Verdana"/>
                <a:cs typeface="Verdana"/>
              </a:rPr>
              <a:t>bảo </a:t>
            </a:r>
            <a:r>
              <a:rPr sz="1800" b="1" spc="-5" dirty="0">
                <a:latin typeface="Verdana"/>
                <a:cs typeface="Verdana"/>
              </a:rPr>
              <a:t>vật quốc  gia </a:t>
            </a:r>
            <a:r>
              <a:rPr sz="1800" dirty="0">
                <a:latin typeface="Verdana"/>
                <a:cs typeface="Verdana"/>
              </a:rPr>
              <a:t>thuộc sở hữu Nhà nước,</a:t>
            </a:r>
            <a:r>
              <a:rPr sz="1800" spc="-114" dirty="0">
                <a:latin typeface="Verdana"/>
                <a:cs typeface="Verdana"/>
              </a:rPr>
              <a:t> </a:t>
            </a:r>
            <a:r>
              <a:rPr sz="1800" dirty="0">
                <a:latin typeface="Verdana"/>
                <a:cs typeface="Verdana"/>
              </a:rPr>
              <a:t>sở  hữu của tổ chức chính trị, </a:t>
            </a:r>
            <a:r>
              <a:rPr sz="1800" spc="-5" dirty="0">
                <a:latin typeface="Verdana"/>
                <a:cs typeface="Verdana"/>
              </a:rPr>
              <a:t>tổ  </a:t>
            </a:r>
            <a:r>
              <a:rPr sz="1800" dirty="0">
                <a:latin typeface="Verdana"/>
                <a:cs typeface="Verdana"/>
              </a:rPr>
              <a:t>chức chính </a:t>
            </a:r>
            <a:r>
              <a:rPr sz="1800" spc="-5" dirty="0">
                <a:latin typeface="Verdana"/>
                <a:cs typeface="Verdana"/>
              </a:rPr>
              <a:t>trị </a:t>
            </a:r>
            <a:r>
              <a:rPr sz="1800" dirty="0">
                <a:latin typeface="Verdana"/>
                <a:cs typeface="Verdana"/>
              </a:rPr>
              <a:t>xã</a:t>
            </a:r>
            <a:r>
              <a:rPr sz="1800" spc="-75" dirty="0">
                <a:latin typeface="Verdana"/>
                <a:cs typeface="Verdana"/>
              </a:rPr>
              <a:t> </a:t>
            </a:r>
            <a:r>
              <a:rPr sz="1800" spc="-5" dirty="0">
                <a:latin typeface="Verdana"/>
                <a:cs typeface="Verdana"/>
              </a:rPr>
              <a:t>hội</a:t>
            </a:r>
            <a:endParaRPr sz="1800">
              <a:latin typeface="Verdana"/>
              <a:cs typeface="Verdana"/>
            </a:endParaRPr>
          </a:p>
        </p:txBody>
      </p:sp>
      <p:sp>
        <p:nvSpPr>
          <p:cNvPr id="6" name="object 6"/>
          <p:cNvSpPr/>
          <p:nvPr/>
        </p:nvSpPr>
        <p:spPr>
          <a:xfrm>
            <a:off x="153162" y="3810761"/>
            <a:ext cx="2590800" cy="2268220"/>
          </a:xfrm>
          <a:custGeom>
            <a:avLst/>
            <a:gdLst/>
            <a:ahLst/>
            <a:cxnLst/>
            <a:rect l="l" t="t" r="r" b="b"/>
            <a:pathLst>
              <a:path w="2590800" h="2268220">
                <a:moveTo>
                  <a:pt x="2171700" y="0"/>
                </a:moveTo>
                <a:lnTo>
                  <a:pt x="419100" y="0"/>
                </a:lnTo>
                <a:lnTo>
                  <a:pt x="370222" y="2818"/>
                </a:lnTo>
                <a:lnTo>
                  <a:pt x="323001" y="11065"/>
                </a:lnTo>
                <a:lnTo>
                  <a:pt x="277751" y="24426"/>
                </a:lnTo>
                <a:lnTo>
                  <a:pt x="234787" y="42587"/>
                </a:lnTo>
                <a:lnTo>
                  <a:pt x="194422" y="65234"/>
                </a:lnTo>
                <a:lnTo>
                  <a:pt x="156971" y="92053"/>
                </a:lnTo>
                <a:lnTo>
                  <a:pt x="122748" y="122729"/>
                </a:lnTo>
                <a:lnTo>
                  <a:pt x="92069" y="156949"/>
                </a:lnTo>
                <a:lnTo>
                  <a:pt x="65246" y="194399"/>
                </a:lnTo>
                <a:lnTo>
                  <a:pt x="42596" y="234764"/>
                </a:lnTo>
                <a:lnTo>
                  <a:pt x="24432" y="277731"/>
                </a:lnTo>
                <a:lnTo>
                  <a:pt x="11068" y="322985"/>
                </a:lnTo>
                <a:lnTo>
                  <a:pt x="2819" y="370213"/>
                </a:lnTo>
                <a:lnTo>
                  <a:pt x="0" y="419100"/>
                </a:lnTo>
                <a:lnTo>
                  <a:pt x="0" y="1848612"/>
                </a:lnTo>
                <a:lnTo>
                  <a:pt x="2819" y="1897486"/>
                </a:lnTo>
                <a:lnTo>
                  <a:pt x="11068" y="1944706"/>
                </a:lnTo>
                <a:lnTo>
                  <a:pt x="24432" y="1989955"/>
                </a:lnTo>
                <a:lnTo>
                  <a:pt x="42596" y="2032919"/>
                </a:lnTo>
                <a:lnTo>
                  <a:pt x="65246" y="2073284"/>
                </a:lnTo>
                <a:lnTo>
                  <a:pt x="92069" y="2110735"/>
                </a:lnTo>
                <a:lnTo>
                  <a:pt x="122748" y="2144958"/>
                </a:lnTo>
                <a:lnTo>
                  <a:pt x="156971" y="2175638"/>
                </a:lnTo>
                <a:lnTo>
                  <a:pt x="194422" y="2202461"/>
                </a:lnTo>
                <a:lnTo>
                  <a:pt x="234787" y="2225113"/>
                </a:lnTo>
                <a:lnTo>
                  <a:pt x="277751" y="2243278"/>
                </a:lnTo>
                <a:lnTo>
                  <a:pt x="323001" y="2256643"/>
                </a:lnTo>
                <a:lnTo>
                  <a:pt x="370222" y="2264892"/>
                </a:lnTo>
                <a:lnTo>
                  <a:pt x="419100" y="2267712"/>
                </a:lnTo>
                <a:lnTo>
                  <a:pt x="2171700" y="2267712"/>
                </a:lnTo>
                <a:lnTo>
                  <a:pt x="2220586" y="2264892"/>
                </a:lnTo>
                <a:lnTo>
                  <a:pt x="2267814" y="2256643"/>
                </a:lnTo>
                <a:lnTo>
                  <a:pt x="2313068" y="2243278"/>
                </a:lnTo>
                <a:lnTo>
                  <a:pt x="2356035" y="2225113"/>
                </a:lnTo>
                <a:lnTo>
                  <a:pt x="2396400" y="2202461"/>
                </a:lnTo>
                <a:lnTo>
                  <a:pt x="2433850" y="2175638"/>
                </a:lnTo>
                <a:lnTo>
                  <a:pt x="2468070" y="2144958"/>
                </a:lnTo>
                <a:lnTo>
                  <a:pt x="2498746" y="2110735"/>
                </a:lnTo>
                <a:lnTo>
                  <a:pt x="2525565" y="2073284"/>
                </a:lnTo>
                <a:lnTo>
                  <a:pt x="2548212" y="2032919"/>
                </a:lnTo>
                <a:lnTo>
                  <a:pt x="2566373" y="1989955"/>
                </a:lnTo>
                <a:lnTo>
                  <a:pt x="2579734" y="1944706"/>
                </a:lnTo>
                <a:lnTo>
                  <a:pt x="2587981" y="1897486"/>
                </a:lnTo>
                <a:lnTo>
                  <a:pt x="2590800" y="1848612"/>
                </a:lnTo>
                <a:lnTo>
                  <a:pt x="2590800" y="419100"/>
                </a:lnTo>
                <a:lnTo>
                  <a:pt x="2587981" y="370213"/>
                </a:lnTo>
                <a:lnTo>
                  <a:pt x="2579734" y="322985"/>
                </a:lnTo>
                <a:lnTo>
                  <a:pt x="2566373" y="277731"/>
                </a:lnTo>
                <a:lnTo>
                  <a:pt x="2548212" y="234764"/>
                </a:lnTo>
                <a:lnTo>
                  <a:pt x="2525565" y="194399"/>
                </a:lnTo>
                <a:lnTo>
                  <a:pt x="2498746" y="156949"/>
                </a:lnTo>
                <a:lnTo>
                  <a:pt x="2468070" y="122729"/>
                </a:lnTo>
                <a:lnTo>
                  <a:pt x="2433850" y="92053"/>
                </a:lnTo>
                <a:lnTo>
                  <a:pt x="2396400" y="65234"/>
                </a:lnTo>
                <a:lnTo>
                  <a:pt x="2356035" y="42587"/>
                </a:lnTo>
                <a:lnTo>
                  <a:pt x="2313068" y="24426"/>
                </a:lnTo>
                <a:lnTo>
                  <a:pt x="2267814" y="11065"/>
                </a:lnTo>
                <a:lnTo>
                  <a:pt x="2220586" y="2818"/>
                </a:lnTo>
                <a:lnTo>
                  <a:pt x="2171700" y="0"/>
                </a:lnTo>
                <a:close/>
              </a:path>
            </a:pathLst>
          </a:custGeom>
          <a:solidFill>
            <a:srgbClr val="EBE8E0"/>
          </a:solidFill>
        </p:spPr>
        <p:txBody>
          <a:bodyPr wrap="square" lIns="0" tIns="0" rIns="0" bIns="0" rtlCol="0"/>
          <a:lstStyle/>
          <a:p>
            <a:endParaRPr/>
          </a:p>
        </p:txBody>
      </p:sp>
      <p:sp>
        <p:nvSpPr>
          <p:cNvPr id="7" name="object 7"/>
          <p:cNvSpPr/>
          <p:nvPr/>
        </p:nvSpPr>
        <p:spPr>
          <a:xfrm>
            <a:off x="153162" y="3810761"/>
            <a:ext cx="2590800" cy="2268220"/>
          </a:xfrm>
          <a:custGeom>
            <a:avLst/>
            <a:gdLst/>
            <a:ahLst/>
            <a:cxnLst/>
            <a:rect l="l" t="t" r="r" b="b"/>
            <a:pathLst>
              <a:path w="2590800" h="2268220">
                <a:moveTo>
                  <a:pt x="0" y="419100"/>
                </a:moveTo>
                <a:lnTo>
                  <a:pt x="2819" y="370213"/>
                </a:lnTo>
                <a:lnTo>
                  <a:pt x="11068" y="322985"/>
                </a:lnTo>
                <a:lnTo>
                  <a:pt x="24432" y="277731"/>
                </a:lnTo>
                <a:lnTo>
                  <a:pt x="42596" y="234764"/>
                </a:lnTo>
                <a:lnTo>
                  <a:pt x="65246" y="194399"/>
                </a:lnTo>
                <a:lnTo>
                  <a:pt x="92069" y="156949"/>
                </a:lnTo>
                <a:lnTo>
                  <a:pt x="122748" y="122729"/>
                </a:lnTo>
                <a:lnTo>
                  <a:pt x="156971" y="92053"/>
                </a:lnTo>
                <a:lnTo>
                  <a:pt x="194422" y="65234"/>
                </a:lnTo>
                <a:lnTo>
                  <a:pt x="234787" y="42587"/>
                </a:lnTo>
                <a:lnTo>
                  <a:pt x="277751" y="24426"/>
                </a:lnTo>
                <a:lnTo>
                  <a:pt x="323001" y="11065"/>
                </a:lnTo>
                <a:lnTo>
                  <a:pt x="370222" y="2818"/>
                </a:lnTo>
                <a:lnTo>
                  <a:pt x="419100" y="0"/>
                </a:lnTo>
                <a:lnTo>
                  <a:pt x="2171700" y="0"/>
                </a:lnTo>
                <a:lnTo>
                  <a:pt x="2220586" y="2818"/>
                </a:lnTo>
                <a:lnTo>
                  <a:pt x="2267814" y="11065"/>
                </a:lnTo>
                <a:lnTo>
                  <a:pt x="2313068" y="24426"/>
                </a:lnTo>
                <a:lnTo>
                  <a:pt x="2356035" y="42587"/>
                </a:lnTo>
                <a:lnTo>
                  <a:pt x="2396400" y="65234"/>
                </a:lnTo>
                <a:lnTo>
                  <a:pt x="2433850" y="92053"/>
                </a:lnTo>
                <a:lnTo>
                  <a:pt x="2468070" y="122729"/>
                </a:lnTo>
                <a:lnTo>
                  <a:pt x="2498746" y="156949"/>
                </a:lnTo>
                <a:lnTo>
                  <a:pt x="2525565" y="194399"/>
                </a:lnTo>
                <a:lnTo>
                  <a:pt x="2548212" y="234764"/>
                </a:lnTo>
                <a:lnTo>
                  <a:pt x="2566373" y="277731"/>
                </a:lnTo>
                <a:lnTo>
                  <a:pt x="2579734" y="322985"/>
                </a:lnTo>
                <a:lnTo>
                  <a:pt x="2587981" y="370213"/>
                </a:lnTo>
                <a:lnTo>
                  <a:pt x="2590800" y="419100"/>
                </a:lnTo>
                <a:lnTo>
                  <a:pt x="2590800" y="1848612"/>
                </a:lnTo>
                <a:lnTo>
                  <a:pt x="2587981" y="1897486"/>
                </a:lnTo>
                <a:lnTo>
                  <a:pt x="2579734" y="1944706"/>
                </a:lnTo>
                <a:lnTo>
                  <a:pt x="2566373" y="1989955"/>
                </a:lnTo>
                <a:lnTo>
                  <a:pt x="2548212" y="2032919"/>
                </a:lnTo>
                <a:lnTo>
                  <a:pt x="2525565" y="2073284"/>
                </a:lnTo>
                <a:lnTo>
                  <a:pt x="2498746" y="2110735"/>
                </a:lnTo>
                <a:lnTo>
                  <a:pt x="2468070" y="2144958"/>
                </a:lnTo>
                <a:lnTo>
                  <a:pt x="2433850" y="2175638"/>
                </a:lnTo>
                <a:lnTo>
                  <a:pt x="2396400" y="2202461"/>
                </a:lnTo>
                <a:lnTo>
                  <a:pt x="2356035" y="2225113"/>
                </a:lnTo>
                <a:lnTo>
                  <a:pt x="2313068" y="2243278"/>
                </a:lnTo>
                <a:lnTo>
                  <a:pt x="2267814" y="2256643"/>
                </a:lnTo>
                <a:lnTo>
                  <a:pt x="2220586" y="2264892"/>
                </a:lnTo>
                <a:lnTo>
                  <a:pt x="2171700" y="2267712"/>
                </a:lnTo>
                <a:lnTo>
                  <a:pt x="419100" y="2267712"/>
                </a:lnTo>
                <a:lnTo>
                  <a:pt x="370222" y="2264892"/>
                </a:lnTo>
                <a:lnTo>
                  <a:pt x="323001" y="2256643"/>
                </a:lnTo>
                <a:lnTo>
                  <a:pt x="277751" y="2243278"/>
                </a:lnTo>
                <a:lnTo>
                  <a:pt x="234787" y="2225113"/>
                </a:lnTo>
                <a:lnTo>
                  <a:pt x="194422" y="2202461"/>
                </a:lnTo>
                <a:lnTo>
                  <a:pt x="156971" y="2175638"/>
                </a:lnTo>
                <a:lnTo>
                  <a:pt x="122748" y="2144958"/>
                </a:lnTo>
                <a:lnTo>
                  <a:pt x="92069" y="2110735"/>
                </a:lnTo>
                <a:lnTo>
                  <a:pt x="65246" y="2073284"/>
                </a:lnTo>
                <a:lnTo>
                  <a:pt x="42596" y="2032919"/>
                </a:lnTo>
                <a:lnTo>
                  <a:pt x="24432" y="1989955"/>
                </a:lnTo>
                <a:lnTo>
                  <a:pt x="11068" y="1944706"/>
                </a:lnTo>
                <a:lnTo>
                  <a:pt x="2819" y="1897486"/>
                </a:lnTo>
                <a:lnTo>
                  <a:pt x="0" y="1848612"/>
                </a:lnTo>
                <a:lnTo>
                  <a:pt x="0" y="419100"/>
                </a:lnTo>
                <a:close/>
              </a:path>
            </a:pathLst>
          </a:custGeom>
          <a:ln w="19812">
            <a:solidFill>
              <a:srgbClr val="634646"/>
            </a:solidFill>
          </a:ln>
        </p:spPr>
        <p:txBody>
          <a:bodyPr wrap="square" lIns="0" tIns="0" rIns="0" bIns="0" rtlCol="0"/>
          <a:lstStyle/>
          <a:p>
            <a:endParaRPr/>
          </a:p>
        </p:txBody>
      </p:sp>
      <p:sp>
        <p:nvSpPr>
          <p:cNvPr id="8" name="object 8"/>
          <p:cNvSpPr txBox="1"/>
          <p:nvPr/>
        </p:nvSpPr>
        <p:spPr>
          <a:xfrm>
            <a:off x="407314" y="3977640"/>
            <a:ext cx="2080260" cy="1927225"/>
          </a:xfrm>
          <a:prstGeom prst="rect">
            <a:avLst/>
          </a:prstGeom>
        </p:spPr>
        <p:txBody>
          <a:bodyPr vert="horz" wrap="square" lIns="0" tIns="0" rIns="0" bIns="0" rtlCol="0">
            <a:spAutoFit/>
          </a:bodyPr>
          <a:lstStyle/>
          <a:p>
            <a:pPr marL="12700" marR="5080" indent="-635" algn="ctr">
              <a:lnSpc>
                <a:spcPct val="100000"/>
              </a:lnSpc>
            </a:pPr>
            <a:r>
              <a:rPr sz="1800" b="1" dirty="0">
                <a:solidFill>
                  <a:srgbClr val="A40020"/>
                </a:solidFill>
                <a:latin typeface="Verdana"/>
                <a:cs typeface="Verdana"/>
              </a:rPr>
              <a:t>Động </a:t>
            </a:r>
            <a:r>
              <a:rPr sz="1800" b="1" spc="-5" dirty="0">
                <a:solidFill>
                  <a:srgbClr val="A40020"/>
                </a:solidFill>
                <a:latin typeface="Verdana"/>
                <a:cs typeface="Verdana"/>
              </a:rPr>
              <a:t>vật, thực  vật </a:t>
            </a:r>
            <a:r>
              <a:rPr sz="1800" dirty="0">
                <a:latin typeface="Verdana"/>
                <a:cs typeface="Verdana"/>
              </a:rPr>
              <a:t>hoang </a:t>
            </a:r>
            <a:r>
              <a:rPr sz="1800" spc="-5" dirty="0">
                <a:latin typeface="Verdana"/>
                <a:cs typeface="Verdana"/>
              </a:rPr>
              <a:t>dã</a:t>
            </a:r>
            <a:r>
              <a:rPr sz="1800" spc="-70" dirty="0">
                <a:latin typeface="Verdana"/>
                <a:cs typeface="Verdana"/>
              </a:rPr>
              <a:t> </a:t>
            </a:r>
            <a:r>
              <a:rPr sz="1800" spc="-5" dirty="0">
                <a:latin typeface="Verdana"/>
                <a:cs typeface="Verdana"/>
              </a:rPr>
              <a:t>quý  </a:t>
            </a:r>
            <a:r>
              <a:rPr sz="1800" dirty="0">
                <a:latin typeface="Verdana"/>
                <a:cs typeface="Verdana"/>
              </a:rPr>
              <a:t>hiếm, các </a:t>
            </a:r>
            <a:r>
              <a:rPr sz="1800" b="1" spc="-5" dirty="0">
                <a:latin typeface="Verdana"/>
                <a:cs typeface="Verdana"/>
              </a:rPr>
              <a:t>loài  </a:t>
            </a:r>
            <a:r>
              <a:rPr sz="1800" b="1" dirty="0">
                <a:latin typeface="Verdana"/>
                <a:cs typeface="Verdana"/>
              </a:rPr>
              <a:t>thủy </a:t>
            </a:r>
            <a:r>
              <a:rPr sz="1800" b="1" spc="-5" dirty="0">
                <a:latin typeface="Verdana"/>
                <a:cs typeface="Verdana"/>
              </a:rPr>
              <a:t>sản và  </a:t>
            </a:r>
            <a:r>
              <a:rPr sz="1800" b="1" dirty="0">
                <a:latin typeface="Verdana"/>
                <a:cs typeface="Verdana"/>
              </a:rPr>
              <a:t>giống </a:t>
            </a:r>
            <a:r>
              <a:rPr sz="1800" b="1" spc="-5" dirty="0">
                <a:latin typeface="Verdana"/>
                <a:cs typeface="Verdana"/>
              </a:rPr>
              <a:t>vật nuôi,  cây </a:t>
            </a:r>
            <a:r>
              <a:rPr sz="1800" b="1" dirty="0">
                <a:latin typeface="Verdana"/>
                <a:cs typeface="Verdana"/>
              </a:rPr>
              <a:t>trồng </a:t>
            </a:r>
            <a:r>
              <a:rPr sz="1800" spc="-5" dirty="0">
                <a:latin typeface="Verdana"/>
                <a:cs typeface="Verdana"/>
              </a:rPr>
              <a:t>quý  </a:t>
            </a:r>
            <a:r>
              <a:rPr sz="1800" dirty="0">
                <a:latin typeface="Verdana"/>
                <a:cs typeface="Verdana"/>
              </a:rPr>
              <a:t>hiếm</a:t>
            </a:r>
            <a:endParaRPr sz="1800">
              <a:latin typeface="Verdana"/>
              <a:cs typeface="Verdana"/>
            </a:endParaRPr>
          </a:p>
        </p:txBody>
      </p:sp>
      <p:sp>
        <p:nvSpPr>
          <p:cNvPr id="9" name="object 9"/>
          <p:cNvSpPr txBox="1"/>
          <p:nvPr/>
        </p:nvSpPr>
        <p:spPr>
          <a:xfrm>
            <a:off x="2362200" y="304800"/>
            <a:ext cx="4495800" cy="1016635"/>
          </a:xfrm>
          <a:prstGeom prst="rect">
            <a:avLst/>
          </a:prstGeom>
          <a:solidFill>
            <a:srgbClr val="CCFFCC"/>
          </a:solidFill>
          <a:ln w="12191">
            <a:solidFill>
              <a:srgbClr val="9B2C1F"/>
            </a:solidFill>
          </a:ln>
        </p:spPr>
        <p:txBody>
          <a:bodyPr vert="horz" wrap="square" lIns="0" tIns="36830" rIns="0" bIns="0" rtlCol="0">
            <a:spAutoFit/>
          </a:bodyPr>
          <a:lstStyle/>
          <a:p>
            <a:pPr marL="85090" marR="78740" algn="just">
              <a:lnSpc>
                <a:spcPct val="100000"/>
              </a:lnSpc>
              <a:spcBef>
                <a:spcPts val="290"/>
              </a:spcBef>
            </a:pPr>
            <a:r>
              <a:rPr sz="2000" b="1" dirty="0">
                <a:latin typeface="Verdana"/>
                <a:cs typeface="Verdana"/>
              </a:rPr>
              <a:t>Vũ khí, đạn dược, vật liệu nổ  (trừ </a:t>
            </a:r>
            <a:r>
              <a:rPr sz="2000" b="1" spc="5" dirty="0">
                <a:latin typeface="Verdana"/>
                <a:cs typeface="Verdana"/>
              </a:rPr>
              <a:t>vật </a:t>
            </a:r>
            <a:r>
              <a:rPr sz="2000" b="1" dirty="0">
                <a:latin typeface="Verdana"/>
                <a:cs typeface="Verdana"/>
              </a:rPr>
              <a:t>liệu nổ CN), trang  thiết bị kỹ thuật quân</a:t>
            </a:r>
            <a:r>
              <a:rPr sz="2000" b="1" spc="-95" dirty="0">
                <a:latin typeface="Verdana"/>
                <a:cs typeface="Verdana"/>
              </a:rPr>
              <a:t> </a:t>
            </a:r>
            <a:r>
              <a:rPr sz="2000" b="1" spc="-5" dirty="0">
                <a:latin typeface="Verdana"/>
                <a:cs typeface="Verdana"/>
              </a:rPr>
              <a:t>sự</a:t>
            </a:r>
            <a:endParaRPr sz="2000">
              <a:latin typeface="Verdana"/>
              <a:cs typeface="Verdana"/>
            </a:endParaRPr>
          </a:p>
        </p:txBody>
      </p:sp>
      <p:sp>
        <p:nvSpPr>
          <p:cNvPr id="10" name="object 10"/>
          <p:cNvSpPr/>
          <p:nvPr/>
        </p:nvSpPr>
        <p:spPr>
          <a:xfrm>
            <a:off x="3276600" y="2057400"/>
            <a:ext cx="2743200" cy="2489200"/>
          </a:xfrm>
          <a:custGeom>
            <a:avLst/>
            <a:gdLst/>
            <a:ahLst/>
            <a:cxnLst/>
            <a:rect l="l" t="t" r="r" b="b"/>
            <a:pathLst>
              <a:path w="2743200" h="2489200">
                <a:moveTo>
                  <a:pt x="1371600" y="0"/>
                </a:moveTo>
                <a:lnTo>
                  <a:pt x="1321314" y="820"/>
                </a:lnTo>
                <a:lnTo>
                  <a:pt x="1271484" y="3264"/>
                </a:lnTo>
                <a:lnTo>
                  <a:pt x="1222141" y="7302"/>
                </a:lnTo>
                <a:lnTo>
                  <a:pt x="1173317" y="12906"/>
                </a:lnTo>
                <a:lnTo>
                  <a:pt x="1125042" y="20049"/>
                </a:lnTo>
                <a:lnTo>
                  <a:pt x="1077347" y="28702"/>
                </a:lnTo>
                <a:lnTo>
                  <a:pt x="1030263" y="38837"/>
                </a:lnTo>
                <a:lnTo>
                  <a:pt x="983821" y="50426"/>
                </a:lnTo>
                <a:lnTo>
                  <a:pt x="938052" y="63441"/>
                </a:lnTo>
                <a:lnTo>
                  <a:pt x="892987" y="77853"/>
                </a:lnTo>
                <a:lnTo>
                  <a:pt x="848657" y="93635"/>
                </a:lnTo>
                <a:lnTo>
                  <a:pt x="805094" y="110759"/>
                </a:lnTo>
                <a:lnTo>
                  <a:pt x="762327" y="129196"/>
                </a:lnTo>
                <a:lnTo>
                  <a:pt x="720388" y="148918"/>
                </a:lnTo>
                <a:lnTo>
                  <a:pt x="679308" y="169897"/>
                </a:lnTo>
                <a:lnTo>
                  <a:pt x="639119" y="192106"/>
                </a:lnTo>
                <a:lnTo>
                  <a:pt x="599850" y="215515"/>
                </a:lnTo>
                <a:lnTo>
                  <a:pt x="561533" y="240097"/>
                </a:lnTo>
                <a:lnTo>
                  <a:pt x="524198" y="265823"/>
                </a:lnTo>
                <a:lnTo>
                  <a:pt x="487878" y="292666"/>
                </a:lnTo>
                <a:lnTo>
                  <a:pt x="452603" y="320597"/>
                </a:lnTo>
                <a:lnTo>
                  <a:pt x="418403" y="349589"/>
                </a:lnTo>
                <a:lnTo>
                  <a:pt x="385310" y="379613"/>
                </a:lnTo>
                <a:lnTo>
                  <a:pt x="353355" y="410641"/>
                </a:lnTo>
                <a:lnTo>
                  <a:pt x="322569" y="442644"/>
                </a:lnTo>
                <a:lnTo>
                  <a:pt x="292983" y="475596"/>
                </a:lnTo>
                <a:lnTo>
                  <a:pt x="264627" y="509467"/>
                </a:lnTo>
                <a:lnTo>
                  <a:pt x="237533" y="544229"/>
                </a:lnTo>
                <a:lnTo>
                  <a:pt x="211732" y="579855"/>
                </a:lnTo>
                <a:lnTo>
                  <a:pt x="187254" y="616316"/>
                </a:lnTo>
                <a:lnTo>
                  <a:pt x="164131" y="653585"/>
                </a:lnTo>
                <a:lnTo>
                  <a:pt x="142394" y="691632"/>
                </a:lnTo>
                <a:lnTo>
                  <a:pt x="122073" y="730431"/>
                </a:lnTo>
                <a:lnTo>
                  <a:pt x="103200" y="769952"/>
                </a:lnTo>
                <a:lnTo>
                  <a:pt x="85806" y="810168"/>
                </a:lnTo>
                <a:lnTo>
                  <a:pt x="69921" y="851050"/>
                </a:lnTo>
                <a:lnTo>
                  <a:pt x="55576" y="892571"/>
                </a:lnTo>
                <a:lnTo>
                  <a:pt x="42803" y="934702"/>
                </a:lnTo>
                <a:lnTo>
                  <a:pt x="31633" y="977415"/>
                </a:lnTo>
                <a:lnTo>
                  <a:pt x="22096" y="1020682"/>
                </a:lnTo>
                <a:lnTo>
                  <a:pt x="14224" y="1064476"/>
                </a:lnTo>
                <a:lnTo>
                  <a:pt x="8047" y="1108767"/>
                </a:lnTo>
                <a:lnTo>
                  <a:pt x="3597" y="1153527"/>
                </a:lnTo>
                <a:lnTo>
                  <a:pt x="904" y="1198730"/>
                </a:lnTo>
                <a:lnTo>
                  <a:pt x="0" y="1244346"/>
                </a:lnTo>
                <a:lnTo>
                  <a:pt x="904" y="1289961"/>
                </a:lnTo>
                <a:lnTo>
                  <a:pt x="3597" y="1335164"/>
                </a:lnTo>
                <a:lnTo>
                  <a:pt x="8047" y="1379924"/>
                </a:lnTo>
                <a:lnTo>
                  <a:pt x="14224" y="1424215"/>
                </a:lnTo>
                <a:lnTo>
                  <a:pt x="22096" y="1468009"/>
                </a:lnTo>
                <a:lnTo>
                  <a:pt x="31633" y="1511276"/>
                </a:lnTo>
                <a:lnTo>
                  <a:pt x="42803" y="1553989"/>
                </a:lnTo>
                <a:lnTo>
                  <a:pt x="55576" y="1596120"/>
                </a:lnTo>
                <a:lnTo>
                  <a:pt x="69921" y="1637641"/>
                </a:lnTo>
                <a:lnTo>
                  <a:pt x="85806" y="1678523"/>
                </a:lnTo>
                <a:lnTo>
                  <a:pt x="103200" y="1718739"/>
                </a:lnTo>
                <a:lnTo>
                  <a:pt x="122073" y="1758260"/>
                </a:lnTo>
                <a:lnTo>
                  <a:pt x="142394" y="1797059"/>
                </a:lnTo>
                <a:lnTo>
                  <a:pt x="164131" y="1835106"/>
                </a:lnTo>
                <a:lnTo>
                  <a:pt x="187254" y="1872375"/>
                </a:lnTo>
                <a:lnTo>
                  <a:pt x="211732" y="1908836"/>
                </a:lnTo>
                <a:lnTo>
                  <a:pt x="237533" y="1944462"/>
                </a:lnTo>
                <a:lnTo>
                  <a:pt x="264627" y="1979224"/>
                </a:lnTo>
                <a:lnTo>
                  <a:pt x="292983" y="2013095"/>
                </a:lnTo>
                <a:lnTo>
                  <a:pt x="322569" y="2046047"/>
                </a:lnTo>
                <a:lnTo>
                  <a:pt x="353355" y="2078050"/>
                </a:lnTo>
                <a:lnTo>
                  <a:pt x="385310" y="2109078"/>
                </a:lnTo>
                <a:lnTo>
                  <a:pt x="418403" y="2139102"/>
                </a:lnTo>
                <a:lnTo>
                  <a:pt x="452603" y="2168094"/>
                </a:lnTo>
                <a:lnTo>
                  <a:pt x="487878" y="2196025"/>
                </a:lnTo>
                <a:lnTo>
                  <a:pt x="524198" y="2222868"/>
                </a:lnTo>
                <a:lnTo>
                  <a:pt x="561533" y="2248594"/>
                </a:lnTo>
                <a:lnTo>
                  <a:pt x="599850" y="2273176"/>
                </a:lnTo>
                <a:lnTo>
                  <a:pt x="639119" y="2296585"/>
                </a:lnTo>
                <a:lnTo>
                  <a:pt x="679308" y="2318794"/>
                </a:lnTo>
                <a:lnTo>
                  <a:pt x="720388" y="2339773"/>
                </a:lnTo>
                <a:lnTo>
                  <a:pt x="762327" y="2359495"/>
                </a:lnTo>
                <a:lnTo>
                  <a:pt x="805094" y="2377932"/>
                </a:lnTo>
                <a:lnTo>
                  <a:pt x="848657" y="2395056"/>
                </a:lnTo>
                <a:lnTo>
                  <a:pt x="892987" y="2410838"/>
                </a:lnTo>
                <a:lnTo>
                  <a:pt x="938052" y="2425250"/>
                </a:lnTo>
                <a:lnTo>
                  <a:pt x="983821" y="2438265"/>
                </a:lnTo>
                <a:lnTo>
                  <a:pt x="1030263" y="2449854"/>
                </a:lnTo>
                <a:lnTo>
                  <a:pt x="1077347" y="2459989"/>
                </a:lnTo>
                <a:lnTo>
                  <a:pt x="1125042" y="2468642"/>
                </a:lnTo>
                <a:lnTo>
                  <a:pt x="1173317" y="2475785"/>
                </a:lnTo>
                <a:lnTo>
                  <a:pt x="1222141" y="2481389"/>
                </a:lnTo>
                <a:lnTo>
                  <a:pt x="1271484" y="2485427"/>
                </a:lnTo>
                <a:lnTo>
                  <a:pt x="1321314" y="2487871"/>
                </a:lnTo>
                <a:lnTo>
                  <a:pt x="1371600" y="2488692"/>
                </a:lnTo>
                <a:lnTo>
                  <a:pt x="1421885" y="2487871"/>
                </a:lnTo>
                <a:lnTo>
                  <a:pt x="1471715" y="2485427"/>
                </a:lnTo>
                <a:lnTo>
                  <a:pt x="1521058" y="2481389"/>
                </a:lnTo>
                <a:lnTo>
                  <a:pt x="1569882" y="2475785"/>
                </a:lnTo>
                <a:lnTo>
                  <a:pt x="1618157" y="2468642"/>
                </a:lnTo>
                <a:lnTo>
                  <a:pt x="1665852" y="2459989"/>
                </a:lnTo>
                <a:lnTo>
                  <a:pt x="1712936" y="2449854"/>
                </a:lnTo>
                <a:lnTo>
                  <a:pt x="1759378" y="2438265"/>
                </a:lnTo>
                <a:lnTo>
                  <a:pt x="1805147" y="2425250"/>
                </a:lnTo>
                <a:lnTo>
                  <a:pt x="1850212" y="2410838"/>
                </a:lnTo>
                <a:lnTo>
                  <a:pt x="1894542" y="2395056"/>
                </a:lnTo>
                <a:lnTo>
                  <a:pt x="1938105" y="2377932"/>
                </a:lnTo>
                <a:lnTo>
                  <a:pt x="1980872" y="2359495"/>
                </a:lnTo>
                <a:lnTo>
                  <a:pt x="2022811" y="2339773"/>
                </a:lnTo>
                <a:lnTo>
                  <a:pt x="2063891" y="2318794"/>
                </a:lnTo>
                <a:lnTo>
                  <a:pt x="2104080" y="2296585"/>
                </a:lnTo>
                <a:lnTo>
                  <a:pt x="2143349" y="2273176"/>
                </a:lnTo>
                <a:lnTo>
                  <a:pt x="2181666" y="2248594"/>
                </a:lnTo>
                <a:lnTo>
                  <a:pt x="2219001" y="2222868"/>
                </a:lnTo>
                <a:lnTo>
                  <a:pt x="2255321" y="2196025"/>
                </a:lnTo>
                <a:lnTo>
                  <a:pt x="2290596" y="2168094"/>
                </a:lnTo>
                <a:lnTo>
                  <a:pt x="2324796" y="2139102"/>
                </a:lnTo>
                <a:lnTo>
                  <a:pt x="2357889" y="2109078"/>
                </a:lnTo>
                <a:lnTo>
                  <a:pt x="2389844" y="2078050"/>
                </a:lnTo>
                <a:lnTo>
                  <a:pt x="2420630" y="2046047"/>
                </a:lnTo>
                <a:lnTo>
                  <a:pt x="2450216" y="2013095"/>
                </a:lnTo>
                <a:lnTo>
                  <a:pt x="2478572" y="1979224"/>
                </a:lnTo>
                <a:lnTo>
                  <a:pt x="2505666" y="1944462"/>
                </a:lnTo>
                <a:lnTo>
                  <a:pt x="2531467" y="1908836"/>
                </a:lnTo>
                <a:lnTo>
                  <a:pt x="2555945" y="1872375"/>
                </a:lnTo>
                <a:lnTo>
                  <a:pt x="2579068" y="1835106"/>
                </a:lnTo>
                <a:lnTo>
                  <a:pt x="2600805" y="1797059"/>
                </a:lnTo>
                <a:lnTo>
                  <a:pt x="2621126" y="1758260"/>
                </a:lnTo>
                <a:lnTo>
                  <a:pt x="2639999" y="1718739"/>
                </a:lnTo>
                <a:lnTo>
                  <a:pt x="2657393" y="1678523"/>
                </a:lnTo>
                <a:lnTo>
                  <a:pt x="2673278" y="1637641"/>
                </a:lnTo>
                <a:lnTo>
                  <a:pt x="2687623" y="1596120"/>
                </a:lnTo>
                <a:lnTo>
                  <a:pt x="2700396" y="1553989"/>
                </a:lnTo>
                <a:lnTo>
                  <a:pt x="2711566" y="1511276"/>
                </a:lnTo>
                <a:lnTo>
                  <a:pt x="2721103" y="1468009"/>
                </a:lnTo>
                <a:lnTo>
                  <a:pt x="2728975" y="1424215"/>
                </a:lnTo>
                <a:lnTo>
                  <a:pt x="2735152" y="1379924"/>
                </a:lnTo>
                <a:lnTo>
                  <a:pt x="2739602" y="1335164"/>
                </a:lnTo>
                <a:lnTo>
                  <a:pt x="2742295" y="1289961"/>
                </a:lnTo>
                <a:lnTo>
                  <a:pt x="2743200" y="1244346"/>
                </a:lnTo>
                <a:lnTo>
                  <a:pt x="2742295" y="1198730"/>
                </a:lnTo>
                <a:lnTo>
                  <a:pt x="2739602" y="1153527"/>
                </a:lnTo>
                <a:lnTo>
                  <a:pt x="2735152" y="1108767"/>
                </a:lnTo>
                <a:lnTo>
                  <a:pt x="2728975" y="1064476"/>
                </a:lnTo>
                <a:lnTo>
                  <a:pt x="2721103" y="1020682"/>
                </a:lnTo>
                <a:lnTo>
                  <a:pt x="2711566" y="977415"/>
                </a:lnTo>
                <a:lnTo>
                  <a:pt x="2700396" y="934702"/>
                </a:lnTo>
                <a:lnTo>
                  <a:pt x="2687623" y="892571"/>
                </a:lnTo>
                <a:lnTo>
                  <a:pt x="2673278" y="851050"/>
                </a:lnTo>
                <a:lnTo>
                  <a:pt x="2657393" y="810168"/>
                </a:lnTo>
                <a:lnTo>
                  <a:pt x="2639999" y="769952"/>
                </a:lnTo>
                <a:lnTo>
                  <a:pt x="2621126" y="730431"/>
                </a:lnTo>
                <a:lnTo>
                  <a:pt x="2600805" y="691632"/>
                </a:lnTo>
                <a:lnTo>
                  <a:pt x="2579068" y="653585"/>
                </a:lnTo>
                <a:lnTo>
                  <a:pt x="2555945" y="616316"/>
                </a:lnTo>
                <a:lnTo>
                  <a:pt x="2531467" y="579855"/>
                </a:lnTo>
                <a:lnTo>
                  <a:pt x="2505666" y="544229"/>
                </a:lnTo>
                <a:lnTo>
                  <a:pt x="2478572" y="509467"/>
                </a:lnTo>
                <a:lnTo>
                  <a:pt x="2450216" y="475596"/>
                </a:lnTo>
                <a:lnTo>
                  <a:pt x="2420630" y="442644"/>
                </a:lnTo>
                <a:lnTo>
                  <a:pt x="2389844" y="410641"/>
                </a:lnTo>
                <a:lnTo>
                  <a:pt x="2357889" y="379613"/>
                </a:lnTo>
                <a:lnTo>
                  <a:pt x="2324796" y="349589"/>
                </a:lnTo>
                <a:lnTo>
                  <a:pt x="2290596" y="320597"/>
                </a:lnTo>
                <a:lnTo>
                  <a:pt x="2255321" y="292666"/>
                </a:lnTo>
                <a:lnTo>
                  <a:pt x="2219001" y="265823"/>
                </a:lnTo>
                <a:lnTo>
                  <a:pt x="2181666" y="240097"/>
                </a:lnTo>
                <a:lnTo>
                  <a:pt x="2143349" y="215515"/>
                </a:lnTo>
                <a:lnTo>
                  <a:pt x="2104080" y="192106"/>
                </a:lnTo>
                <a:lnTo>
                  <a:pt x="2063891" y="169897"/>
                </a:lnTo>
                <a:lnTo>
                  <a:pt x="2022811" y="148918"/>
                </a:lnTo>
                <a:lnTo>
                  <a:pt x="1980872" y="129196"/>
                </a:lnTo>
                <a:lnTo>
                  <a:pt x="1938105" y="110759"/>
                </a:lnTo>
                <a:lnTo>
                  <a:pt x="1894542" y="93635"/>
                </a:lnTo>
                <a:lnTo>
                  <a:pt x="1850212" y="77853"/>
                </a:lnTo>
                <a:lnTo>
                  <a:pt x="1805147" y="63441"/>
                </a:lnTo>
                <a:lnTo>
                  <a:pt x="1759378" y="50426"/>
                </a:lnTo>
                <a:lnTo>
                  <a:pt x="1712936" y="38837"/>
                </a:lnTo>
                <a:lnTo>
                  <a:pt x="1665852" y="28702"/>
                </a:lnTo>
                <a:lnTo>
                  <a:pt x="1618157" y="20049"/>
                </a:lnTo>
                <a:lnTo>
                  <a:pt x="1569882" y="12906"/>
                </a:lnTo>
                <a:lnTo>
                  <a:pt x="1521058" y="7302"/>
                </a:lnTo>
                <a:lnTo>
                  <a:pt x="1471715" y="3264"/>
                </a:lnTo>
                <a:lnTo>
                  <a:pt x="1421885" y="820"/>
                </a:lnTo>
                <a:lnTo>
                  <a:pt x="1371600" y="0"/>
                </a:lnTo>
                <a:close/>
              </a:path>
            </a:pathLst>
          </a:custGeom>
          <a:solidFill>
            <a:srgbClr val="66FFFF"/>
          </a:solidFill>
        </p:spPr>
        <p:txBody>
          <a:bodyPr wrap="square" lIns="0" tIns="0" rIns="0" bIns="0" rtlCol="0"/>
          <a:lstStyle/>
          <a:p>
            <a:endParaRPr/>
          </a:p>
        </p:txBody>
      </p:sp>
      <p:sp>
        <p:nvSpPr>
          <p:cNvPr id="11" name="object 11"/>
          <p:cNvSpPr/>
          <p:nvPr/>
        </p:nvSpPr>
        <p:spPr>
          <a:xfrm>
            <a:off x="4419600" y="4724400"/>
            <a:ext cx="542544" cy="542544"/>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4419600" y="4724400"/>
            <a:ext cx="271780" cy="271780"/>
          </a:xfrm>
          <a:custGeom>
            <a:avLst/>
            <a:gdLst/>
            <a:ahLst/>
            <a:cxnLst/>
            <a:rect l="l" t="t" r="r" b="b"/>
            <a:pathLst>
              <a:path w="271779" h="271779">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D24717"/>
            </a:solidFill>
          </a:ln>
        </p:spPr>
        <p:txBody>
          <a:bodyPr wrap="square" lIns="0" tIns="0" rIns="0" bIns="0" rtlCol="0"/>
          <a:lstStyle/>
          <a:p>
            <a:endParaRPr/>
          </a:p>
        </p:txBody>
      </p:sp>
      <p:sp>
        <p:nvSpPr>
          <p:cNvPr id="13" name="object 13"/>
          <p:cNvSpPr/>
          <p:nvPr/>
        </p:nvSpPr>
        <p:spPr>
          <a:xfrm>
            <a:off x="4419600" y="4995671"/>
            <a:ext cx="271780" cy="271780"/>
          </a:xfrm>
          <a:custGeom>
            <a:avLst/>
            <a:gdLst/>
            <a:ahLst/>
            <a:cxnLst/>
            <a:rect l="l" t="t" r="r" b="b"/>
            <a:pathLst>
              <a:path w="271779" h="271779">
                <a:moveTo>
                  <a:pt x="271272" y="271271"/>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D24717"/>
            </a:solidFill>
          </a:ln>
        </p:spPr>
        <p:txBody>
          <a:bodyPr wrap="square" lIns="0" tIns="0" rIns="0" bIns="0" rtlCol="0"/>
          <a:lstStyle/>
          <a:p>
            <a:endParaRPr/>
          </a:p>
        </p:txBody>
      </p:sp>
      <p:sp>
        <p:nvSpPr>
          <p:cNvPr id="14" name="object 14"/>
          <p:cNvSpPr/>
          <p:nvPr/>
        </p:nvSpPr>
        <p:spPr>
          <a:xfrm>
            <a:off x="4690871" y="4724400"/>
            <a:ext cx="271780" cy="542925"/>
          </a:xfrm>
          <a:custGeom>
            <a:avLst/>
            <a:gdLst/>
            <a:ahLst/>
            <a:cxnLst/>
            <a:rect l="l" t="t" r="r" b="b"/>
            <a:pathLst>
              <a:path w="271779" h="542925">
                <a:moveTo>
                  <a:pt x="0" y="0"/>
                </a:moveTo>
                <a:lnTo>
                  <a:pt x="48772" y="4369"/>
                </a:lnTo>
                <a:lnTo>
                  <a:pt x="94671" y="16966"/>
                </a:lnTo>
                <a:lnTo>
                  <a:pt x="136934" y="37027"/>
                </a:lnTo>
                <a:lnTo>
                  <a:pt x="174793" y="63786"/>
                </a:lnTo>
                <a:lnTo>
                  <a:pt x="207485" y="96478"/>
                </a:lnTo>
                <a:lnTo>
                  <a:pt x="234244" y="134337"/>
                </a:lnTo>
                <a:lnTo>
                  <a:pt x="254305" y="176600"/>
                </a:lnTo>
                <a:lnTo>
                  <a:pt x="266902" y="222499"/>
                </a:lnTo>
                <a:lnTo>
                  <a:pt x="271272" y="271272"/>
                </a:lnTo>
                <a:lnTo>
                  <a:pt x="266902" y="320044"/>
                </a:lnTo>
                <a:lnTo>
                  <a:pt x="254305" y="365943"/>
                </a:lnTo>
                <a:lnTo>
                  <a:pt x="234244" y="408206"/>
                </a:lnTo>
                <a:lnTo>
                  <a:pt x="207485" y="446065"/>
                </a:lnTo>
                <a:lnTo>
                  <a:pt x="174793" y="478757"/>
                </a:lnTo>
                <a:lnTo>
                  <a:pt x="136934" y="505516"/>
                </a:lnTo>
                <a:lnTo>
                  <a:pt x="94671" y="525577"/>
                </a:lnTo>
                <a:lnTo>
                  <a:pt x="48772" y="538174"/>
                </a:lnTo>
                <a:lnTo>
                  <a:pt x="0" y="542544"/>
                </a:lnTo>
              </a:path>
            </a:pathLst>
          </a:custGeom>
          <a:ln w="6096">
            <a:solidFill>
              <a:srgbClr val="D24717"/>
            </a:solidFill>
          </a:ln>
        </p:spPr>
        <p:txBody>
          <a:bodyPr wrap="square" lIns="0" tIns="0" rIns="0" bIns="0" rtlCol="0"/>
          <a:lstStyle/>
          <a:p>
            <a:endParaRPr/>
          </a:p>
        </p:txBody>
      </p:sp>
      <p:sp>
        <p:nvSpPr>
          <p:cNvPr id="15" name="object 15"/>
          <p:cNvSpPr/>
          <p:nvPr/>
        </p:nvSpPr>
        <p:spPr>
          <a:xfrm>
            <a:off x="4419600" y="4724400"/>
            <a:ext cx="542544" cy="542544"/>
          </a:xfrm>
          <a:prstGeom prst="rect">
            <a:avLst/>
          </a:prstGeom>
          <a:blipFill>
            <a:blip r:embed="rId2" cstate="print"/>
            <a:stretch>
              <a:fillRect/>
            </a:stretch>
          </a:blipFill>
        </p:spPr>
        <p:txBody>
          <a:bodyPr wrap="square" lIns="0" tIns="0" rIns="0" bIns="0" rtlCol="0"/>
          <a:lstStyle/>
          <a:p>
            <a:endParaRPr/>
          </a:p>
        </p:txBody>
      </p:sp>
      <p:sp>
        <p:nvSpPr>
          <p:cNvPr id="16" name="object 16"/>
          <p:cNvSpPr/>
          <p:nvPr/>
        </p:nvSpPr>
        <p:spPr>
          <a:xfrm>
            <a:off x="4419600" y="47244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D24717"/>
            </a:solidFill>
          </a:ln>
        </p:spPr>
        <p:txBody>
          <a:bodyPr wrap="square" lIns="0" tIns="0" rIns="0" bIns="0" rtlCol="0"/>
          <a:lstStyle/>
          <a:p>
            <a:endParaRPr/>
          </a:p>
        </p:txBody>
      </p:sp>
      <p:sp>
        <p:nvSpPr>
          <p:cNvPr id="17" name="object 17"/>
          <p:cNvSpPr/>
          <p:nvPr/>
        </p:nvSpPr>
        <p:spPr>
          <a:xfrm>
            <a:off x="4434840" y="4739640"/>
            <a:ext cx="505968" cy="512064"/>
          </a:xfrm>
          <a:prstGeom prst="rect">
            <a:avLst/>
          </a:prstGeom>
          <a:blipFill>
            <a:blip r:embed="rId3" cstate="print"/>
            <a:stretch>
              <a:fillRect/>
            </a:stretch>
          </a:blipFill>
        </p:spPr>
        <p:txBody>
          <a:bodyPr wrap="square" lIns="0" tIns="0" rIns="0" bIns="0" rtlCol="0"/>
          <a:lstStyle/>
          <a:p>
            <a:endParaRPr/>
          </a:p>
        </p:txBody>
      </p:sp>
      <p:sp>
        <p:nvSpPr>
          <p:cNvPr id="18" name="object 18"/>
          <p:cNvSpPr/>
          <p:nvPr/>
        </p:nvSpPr>
        <p:spPr>
          <a:xfrm>
            <a:off x="4434840" y="4739640"/>
            <a:ext cx="506095" cy="512445"/>
          </a:xfrm>
          <a:custGeom>
            <a:avLst/>
            <a:gdLst/>
            <a:ahLst/>
            <a:cxnLst/>
            <a:rect l="l" t="t" r="r" b="b"/>
            <a:pathLst>
              <a:path w="506095" h="512445">
                <a:moveTo>
                  <a:pt x="0" y="256032"/>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4"/>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4">
            <a:solidFill>
              <a:srgbClr val="D24717"/>
            </a:solidFill>
          </a:ln>
        </p:spPr>
        <p:txBody>
          <a:bodyPr wrap="square" lIns="0" tIns="0" rIns="0" bIns="0" rtlCol="0"/>
          <a:lstStyle/>
          <a:p>
            <a:endParaRPr/>
          </a:p>
        </p:txBody>
      </p:sp>
      <p:sp>
        <p:nvSpPr>
          <p:cNvPr id="19" name="object 19"/>
          <p:cNvSpPr/>
          <p:nvPr/>
        </p:nvSpPr>
        <p:spPr>
          <a:xfrm>
            <a:off x="6019800" y="3048000"/>
            <a:ext cx="542544" cy="542544"/>
          </a:xfrm>
          <a:prstGeom prst="rect">
            <a:avLst/>
          </a:prstGeom>
          <a:blipFill>
            <a:blip r:embed="rId4" cstate="print"/>
            <a:stretch>
              <a:fillRect/>
            </a:stretch>
          </a:blipFill>
        </p:spPr>
        <p:txBody>
          <a:bodyPr wrap="square" lIns="0" tIns="0" rIns="0" bIns="0" rtlCol="0"/>
          <a:lstStyle/>
          <a:p>
            <a:endParaRPr/>
          </a:p>
        </p:txBody>
      </p:sp>
      <p:sp>
        <p:nvSpPr>
          <p:cNvPr id="20" name="object 20"/>
          <p:cNvSpPr/>
          <p:nvPr/>
        </p:nvSpPr>
        <p:spPr>
          <a:xfrm>
            <a:off x="6019800" y="3048000"/>
            <a:ext cx="271780" cy="271780"/>
          </a:xfrm>
          <a:custGeom>
            <a:avLst/>
            <a:gdLst/>
            <a:ahLst/>
            <a:cxnLst/>
            <a:rect l="l" t="t" r="r" b="b"/>
            <a:pathLst>
              <a:path w="271779" h="271779">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CC9900"/>
            </a:solidFill>
          </a:ln>
        </p:spPr>
        <p:txBody>
          <a:bodyPr wrap="square" lIns="0" tIns="0" rIns="0" bIns="0" rtlCol="0"/>
          <a:lstStyle/>
          <a:p>
            <a:endParaRPr/>
          </a:p>
        </p:txBody>
      </p:sp>
      <p:sp>
        <p:nvSpPr>
          <p:cNvPr id="21" name="object 21"/>
          <p:cNvSpPr/>
          <p:nvPr/>
        </p:nvSpPr>
        <p:spPr>
          <a:xfrm>
            <a:off x="6019800" y="3319271"/>
            <a:ext cx="271780" cy="271780"/>
          </a:xfrm>
          <a:custGeom>
            <a:avLst/>
            <a:gdLst/>
            <a:ahLst/>
            <a:cxnLst/>
            <a:rect l="l" t="t" r="r" b="b"/>
            <a:pathLst>
              <a:path w="271779" h="271779">
                <a:moveTo>
                  <a:pt x="271272" y="271272"/>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CC9900"/>
            </a:solidFill>
          </a:ln>
        </p:spPr>
        <p:txBody>
          <a:bodyPr wrap="square" lIns="0" tIns="0" rIns="0" bIns="0" rtlCol="0"/>
          <a:lstStyle/>
          <a:p>
            <a:endParaRPr/>
          </a:p>
        </p:txBody>
      </p:sp>
      <p:sp>
        <p:nvSpPr>
          <p:cNvPr id="22" name="object 22"/>
          <p:cNvSpPr/>
          <p:nvPr/>
        </p:nvSpPr>
        <p:spPr>
          <a:xfrm>
            <a:off x="6291071" y="3048000"/>
            <a:ext cx="254635" cy="177165"/>
          </a:xfrm>
          <a:custGeom>
            <a:avLst/>
            <a:gdLst/>
            <a:ahLst/>
            <a:cxnLst/>
            <a:rect l="l" t="t" r="r" b="b"/>
            <a:pathLst>
              <a:path w="254634" h="177164">
                <a:moveTo>
                  <a:pt x="0" y="0"/>
                </a:moveTo>
                <a:lnTo>
                  <a:pt x="48772" y="4369"/>
                </a:lnTo>
                <a:lnTo>
                  <a:pt x="94671" y="16966"/>
                </a:lnTo>
                <a:lnTo>
                  <a:pt x="136934" y="37027"/>
                </a:lnTo>
                <a:lnTo>
                  <a:pt x="174793" y="63786"/>
                </a:lnTo>
                <a:lnTo>
                  <a:pt x="207485" y="96478"/>
                </a:lnTo>
                <a:lnTo>
                  <a:pt x="234244" y="134337"/>
                </a:lnTo>
                <a:lnTo>
                  <a:pt x="254305" y="176600"/>
                </a:lnTo>
              </a:path>
            </a:pathLst>
          </a:custGeom>
          <a:ln w="6096">
            <a:solidFill>
              <a:srgbClr val="CC9900"/>
            </a:solidFill>
          </a:ln>
        </p:spPr>
        <p:txBody>
          <a:bodyPr wrap="square" lIns="0" tIns="0" rIns="0" bIns="0" rtlCol="0"/>
          <a:lstStyle/>
          <a:p>
            <a:endParaRPr/>
          </a:p>
        </p:txBody>
      </p:sp>
      <p:sp>
        <p:nvSpPr>
          <p:cNvPr id="23" name="object 23"/>
          <p:cNvSpPr/>
          <p:nvPr/>
        </p:nvSpPr>
        <p:spPr>
          <a:xfrm>
            <a:off x="6291071" y="3224600"/>
            <a:ext cx="271780" cy="366395"/>
          </a:xfrm>
          <a:custGeom>
            <a:avLst/>
            <a:gdLst/>
            <a:ahLst/>
            <a:cxnLst/>
            <a:rect l="l" t="t" r="r" b="b"/>
            <a:pathLst>
              <a:path w="271779" h="366395">
                <a:moveTo>
                  <a:pt x="254305" y="0"/>
                </a:moveTo>
                <a:lnTo>
                  <a:pt x="266902" y="45899"/>
                </a:lnTo>
                <a:lnTo>
                  <a:pt x="271272" y="94671"/>
                </a:lnTo>
                <a:lnTo>
                  <a:pt x="266902" y="143444"/>
                </a:lnTo>
                <a:lnTo>
                  <a:pt x="254305" y="189343"/>
                </a:lnTo>
                <a:lnTo>
                  <a:pt x="234244" y="231606"/>
                </a:lnTo>
                <a:lnTo>
                  <a:pt x="207485" y="269465"/>
                </a:lnTo>
                <a:lnTo>
                  <a:pt x="174793" y="302157"/>
                </a:lnTo>
                <a:lnTo>
                  <a:pt x="136934" y="328916"/>
                </a:lnTo>
                <a:lnTo>
                  <a:pt x="94671" y="348977"/>
                </a:lnTo>
                <a:lnTo>
                  <a:pt x="48772" y="361574"/>
                </a:lnTo>
                <a:lnTo>
                  <a:pt x="0" y="365943"/>
                </a:lnTo>
              </a:path>
            </a:pathLst>
          </a:custGeom>
          <a:ln w="6096">
            <a:solidFill>
              <a:srgbClr val="CC9900"/>
            </a:solidFill>
          </a:ln>
        </p:spPr>
        <p:txBody>
          <a:bodyPr wrap="square" lIns="0" tIns="0" rIns="0" bIns="0" rtlCol="0"/>
          <a:lstStyle/>
          <a:p>
            <a:endParaRPr/>
          </a:p>
        </p:txBody>
      </p:sp>
      <p:sp>
        <p:nvSpPr>
          <p:cNvPr id="24" name="object 24"/>
          <p:cNvSpPr/>
          <p:nvPr/>
        </p:nvSpPr>
        <p:spPr>
          <a:xfrm>
            <a:off x="6019800" y="3048000"/>
            <a:ext cx="542544" cy="542544"/>
          </a:xfrm>
          <a:prstGeom prst="rect">
            <a:avLst/>
          </a:prstGeom>
          <a:blipFill>
            <a:blip r:embed="rId5" cstate="print"/>
            <a:stretch>
              <a:fillRect/>
            </a:stretch>
          </a:blipFill>
        </p:spPr>
        <p:txBody>
          <a:bodyPr wrap="square" lIns="0" tIns="0" rIns="0" bIns="0" rtlCol="0"/>
          <a:lstStyle/>
          <a:p>
            <a:endParaRPr/>
          </a:p>
        </p:txBody>
      </p:sp>
      <p:sp>
        <p:nvSpPr>
          <p:cNvPr id="25" name="object 25"/>
          <p:cNvSpPr/>
          <p:nvPr/>
        </p:nvSpPr>
        <p:spPr>
          <a:xfrm>
            <a:off x="6019800" y="30480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26" name="object 26"/>
          <p:cNvSpPr/>
          <p:nvPr/>
        </p:nvSpPr>
        <p:spPr>
          <a:xfrm>
            <a:off x="6035040" y="3063239"/>
            <a:ext cx="505967" cy="512063"/>
          </a:xfrm>
          <a:prstGeom prst="rect">
            <a:avLst/>
          </a:prstGeom>
          <a:blipFill>
            <a:blip r:embed="rId6" cstate="print"/>
            <a:stretch>
              <a:fillRect/>
            </a:stretch>
          </a:blipFill>
        </p:spPr>
        <p:txBody>
          <a:bodyPr wrap="square" lIns="0" tIns="0" rIns="0" bIns="0" rtlCol="0"/>
          <a:lstStyle/>
          <a:p>
            <a:endParaRPr/>
          </a:p>
        </p:txBody>
      </p:sp>
      <p:sp>
        <p:nvSpPr>
          <p:cNvPr id="27" name="object 27"/>
          <p:cNvSpPr/>
          <p:nvPr/>
        </p:nvSpPr>
        <p:spPr>
          <a:xfrm>
            <a:off x="6035040" y="3063239"/>
            <a:ext cx="506095" cy="512445"/>
          </a:xfrm>
          <a:custGeom>
            <a:avLst/>
            <a:gdLst/>
            <a:ahLst/>
            <a:cxnLst/>
            <a:rect l="l" t="t" r="r" b="b"/>
            <a:pathLst>
              <a:path w="506095" h="512445">
                <a:moveTo>
                  <a:pt x="0" y="256032"/>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7" y="256032"/>
                </a:lnTo>
                <a:lnTo>
                  <a:pt x="501891" y="302040"/>
                </a:lnTo>
                <a:lnTo>
                  <a:pt x="490138" y="345349"/>
                </a:lnTo>
                <a:lnTo>
                  <a:pt x="471423" y="385233"/>
                </a:lnTo>
                <a:lnTo>
                  <a:pt x="446463" y="420968"/>
                </a:lnTo>
                <a:lnTo>
                  <a:pt x="415970" y="451831"/>
                </a:lnTo>
                <a:lnTo>
                  <a:pt x="380661" y="477096"/>
                </a:lnTo>
                <a:lnTo>
                  <a:pt x="341250" y="496040"/>
                </a:lnTo>
                <a:lnTo>
                  <a:pt x="298453" y="507937"/>
                </a:lnTo>
                <a:lnTo>
                  <a:pt x="252984" y="512063"/>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4">
            <a:solidFill>
              <a:srgbClr val="CC9900"/>
            </a:solidFill>
          </a:ln>
        </p:spPr>
        <p:txBody>
          <a:bodyPr wrap="square" lIns="0" tIns="0" rIns="0" bIns="0" rtlCol="0"/>
          <a:lstStyle/>
          <a:p>
            <a:endParaRPr/>
          </a:p>
        </p:txBody>
      </p:sp>
      <p:sp>
        <p:nvSpPr>
          <p:cNvPr id="28" name="object 28"/>
          <p:cNvSpPr/>
          <p:nvPr/>
        </p:nvSpPr>
        <p:spPr>
          <a:xfrm>
            <a:off x="5562600" y="40386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EBE8E0"/>
          </a:solidFill>
        </p:spPr>
        <p:txBody>
          <a:bodyPr wrap="square" lIns="0" tIns="0" rIns="0" bIns="0" rtlCol="0"/>
          <a:lstStyle/>
          <a:p>
            <a:endParaRPr/>
          </a:p>
        </p:txBody>
      </p:sp>
      <p:sp>
        <p:nvSpPr>
          <p:cNvPr id="29" name="object 29"/>
          <p:cNvSpPr/>
          <p:nvPr/>
        </p:nvSpPr>
        <p:spPr>
          <a:xfrm>
            <a:off x="5562600" y="4038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30" name="object 30"/>
          <p:cNvSpPr/>
          <p:nvPr/>
        </p:nvSpPr>
        <p:spPr>
          <a:xfrm>
            <a:off x="5562600" y="40386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EBE8E0"/>
          </a:solidFill>
        </p:spPr>
        <p:txBody>
          <a:bodyPr wrap="square" lIns="0" tIns="0" rIns="0" bIns="0" rtlCol="0"/>
          <a:lstStyle/>
          <a:p>
            <a:endParaRPr/>
          </a:p>
        </p:txBody>
      </p:sp>
      <p:sp>
        <p:nvSpPr>
          <p:cNvPr id="31" name="object 31"/>
          <p:cNvSpPr/>
          <p:nvPr/>
        </p:nvSpPr>
        <p:spPr>
          <a:xfrm>
            <a:off x="5562600" y="4038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32" name="object 32"/>
          <p:cNvSpPr/>
          <p:nvPr/>
        </p:nvSpPr>
        <p:spPr>
          <a:xfrm>
            <a:off x="5577840" y="4053840"/>
            <a:ext cx="506095" cy="512445"/>
          </a:xfrm>
          <a:custGeom>
            <a:avLst/>
            <a:gdLst/>
            <a:ahLst/>
            <a:cxnLst/>
            <a:rect l="l" t="t" r="r" b="b"/>
            <a:pathLst>
              <a:path w="506095" h="512445">
                <a:moveTo>
                  <a:pt x="252984" y="0"/>
                </a:moveTo>
                <a:lnTo>
                  <a:pt x="207514" y="4126"/>
                </a:lnTo>
                <a:lnTo>
                  <a:pt x="164717" y="16023"/>
                </a:lnTo>
                <a:lnTo>
                  <a:pt x="125306" y="34967"/>
                </a:lnTo>
                <a:lnTo>
                  <a:pt x="89997" y="60232"/>
                </a:lnTo>
                <a:lnTo>
                  <a:pt x="59504" y="91095"/>
                </a:lnTo>
                <a:lnTo>
                  <a:pt x="34544" y="126830"/>
                </a:lnTo>
                <a:lnTo>
                  <a:pt x="15829" y="166714"/>
                </a:lnTo>
                <a:lnTo>
                  <a:pt x="4076" y="210023"/>
                </a:lnTo>
                <a:lnTo>
                  <a:pt x="0" y="256032"/>
                </a:lnTo>
                <a:lnTo>
                  <a:pt x="4076" y="302040"/>
                </a:lnTo>
                <a:lnTo>
                  <a:pt x="15829" y="345349"/>
                </a:lnTo>
                <a:lnTo>
                  <a:pt x="34543" y="385233"/>
                </a:lnTo>
                <a:lnTo>
                  <a:pt x="59504" y="420968"/>
                </a:lnTo>
                <a:lnTo>
                  <a:pt x="89997" y="451831"/>
                </a:lnTo>
                <a:lnTo>
                  <a:pt x="125306" y="477096"/>
                </a:lnTo>
                <a:lnTo>
                  <a:pt x="164717" y="496040"/>
                </a:lnTo>
                <a:lnTo>
                  <a:pt x="207514" y="507937"/>
                </a:lnTo>
                <a:lnTo>
                  <a:pt x="252984" y="512064"/>
                </a:lnTo>
                <a:lnTo>
                  <a:pt x="298453" y="507937"/>
                </a:lnTo>
                <a:lnTo>
                  <a:pt x="341250" y="496040"/>
                </a:lnTo>
                <a:lnTo>
                  <a:pt x="380661" y="477096"/>
                </a:lnTo>
                <a:lnTo>
                  <a:pt x="415970" y="451831"/>
                </a:lnTo>
                <a:lnTo>
                  <a:pt x="446463" y="420968"/>
                </a:lnTo>
                <a:lnTo>
                  <a:pt x="471424" y="385233"/>
                </a:lnTo>
                <a:lnTo>
                  <a:pt x="490138" y="345349"/>
                </a:lnTo>
                <a:lnTo>
                  <a:pt x="501891" y="302040"/>
                </a:lnTo>
                <a:lnTo>
                  <a:pt x="505968" y="256032"/>
                </a:lnTo>
                <a:lnTo>
                  <a:pt x="501891" y="210023"/>
                </a:lnTo>
                <a:lnTo>
                  <a:pt x="490138" y="166714"/>
                </a:lnTo>
                <a:lnTo>
                  <a:pt x="471424" y="126830"/>
                </a:lnTo>
                <a:lnTo>
                  <a:pt x="446463" y="91095"/>
                </a:lnTo>
                <a:lnTo>
                  <a:pt x="415970" y="60232"/>
                </a:lnTo>
                <a:lnTo>
                  <a:pt x="380661" y="34967"/>
                </a:lnTo>
                <a:lnTo>
                  <a:pt x="341250" y="16023"/>
                </a:lnTo>
                <a:lnTo>
                  <a:pt x="298453" y="4126"/>
                </a:lnTo>
                <a:lnTo>
                  <a:pt x="252984" y="0"/>
                </a:lnTo>
                <a:close/>
              </a:path>
            </a:pathLst>
          </a:custGeom>
          <a:solidFill>
            <a:srgbClr val="EBE8E0"/>
          </a:solidFill>
        </p:spPr>
        <p:txBody>
          <a:bodyPr wrap="square" lIns="0" tIns="0" rIns="0" bIns="0" rtlCol="0"/>
          <a:lstStyle/>
          <a:p>
            <a:endParaRPr/>
          </a:p>
        </p:txBody>
      </p:sp>
      <p:sp>
        <p:nvSpPr>
          <p:cNvPr id="33" name="object 33"/>
          <p:cNvSpPr/>
          <p:nvPr/>
        </p:nvSpPr>
        <p:spPr>
          <a:xfrm>
            <a:off x="5577840" y="4053840"/>
            <a:ext cx="506095" cy="512445"/>
          </a:xfrm>
          <a:custGeom>
            <a:avLst/>
            <a:gdLst/>
            <a:ahLst/>
            <a:cxnLst/>
            <a:rect l="l" t="t" r="r" b="b"/>
            <a:pathLst>
              <a:path w="506095" h="512445">
                <a:moveTo>
                  <a:pt x="0" y="256032"/>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4"/>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3">
            <a:solidFill>
              <a:srgbClr val="95A9A9"/>
            </a:solidFill>
          </a:ln>
        </p:spPr>
        <p:txBody>
          <a:bodyPr wrap="square" lIns="0" tIns="0" rIns="0" bIns="0" rtlCol="0"/>
          <a:lstStyle/>
          <a:p>
            <a:endParaRPr/>
          </a:p>
        </p:txBody>
      </p:sp>
      <p:sp>
        <p:nvSpPr>
          <p:cNvPr id="34" name="object 34"/>
          <p:cNvSpPr/>
          <p:nvPr/>
        </p:nvSpPr>
        <p:spPr>
          <a:xfrm>
            <a:off x="4267200" y="1295400"/>
            <a:ext cx="618744" cy="542544"/>
          </a:xfrm>
          <a:prstGeom prst="rect">
            <a:avLst/>
          </a:prstGeom>
          <a:blipFill>
            <a:blip r:embed="rId7" cstate="print"/>
            <a:stretch>
              <a:fillRect/>
            </a:stretch>
          </a:blipFill>
        </p:spPr>
        <p:txBody>
          <a:bodyPr wrap="square" lIns="0" tIns="0" rIns="0" bIns="0" rtlCol="0"/>
          <a:lstStyle/>
          <a:p>
            <a:endParaRPr/>
          </a:p>
        </p:txBody>
      </p:sp>
      <p:sp>
        <p:nvSpPr>
          <p:cNvPr id="35" name="object 35"/>
          <p:cNvSpPr/>
          <p:nvPr/>
        </p:nvSpPr>
        <p:spPr>
          <a:xfrm>
            <a:off x="4267200" y="1295400"/>
            <a:ext cx="309880" cy="271780"/>
          </a:xfrm>
          <a:custGeom>
            <a:avLst/>
            <a:gdLst/>
            <a:ahLst/>
            <a:cxnLst/>
            <a:rect l="l" t="t" r="r" b="b"/>
            <a:pathLst>
              <a:path w="309879" h="271780">
                <a:moveTo>
                  <a:pt x="0" y="271272"/>
                </a:moveTo>
                <a:lnTo>
                  <a:pt x="4050" y="227260"/>
                </a:lnTo>
                <a:lnTo>
                  <a:pt x="15776" y="185513"/>
                </a:lnTo>
                <a:lnTo>
                  <a:pt x="34540" y="146588"/>
                </a:lnTo>
                <a:lnTo>
                  <a:pt x="59704" y="111044"/>
                </a:lnTo>
                <a:lnTo>
                  <a:pt x="90630" y="79438"/>
                </a:lnTo>
                <a:lnTo>
                  <a:pt x="126680" y="52328"/>
                </a:lnTo>
                <a:lnTo>
                  <a:pt x="167218" y="30271"/>
                </a:lnTo>
                <a:lnTo>
                  <a:pt x="211604" y="13825"/>
                </a:lnTo>
                <a:lnTo>
                  <a:pt x="259201" y="3549"/>
                </a:lnTo>
                <a:lnTo>
                  <a:pt x="309372" y="0"/>
                </a:lnTo>
              </a:path>
            </a:pathLst>
          </a:custGeom>
          <a:ln w="6096">
            <a:solidFill>
              <a:srgbClr val="9B2C1F"/>
            </a:solidFill>
          </a:ln>
        </p:spPr>
        <p:txBody>
          <a:bodyPr wrap="square" lIns="0" tIns="0" rIns="0" bIns="0" rtlCol="0"/>
          <a:lstStyle/>
          <a:p>
            <a:endParaRPr/>
          </a:p>
        </p:txBody>
      </p:sp>
      <p:sp>
        <p:nvSpPr>
          <p:cNvPr id="36" name="object 36"/>
          <p:cNvSpPr/>
          <p:nvPr/>
        </p:nvSpPr>
        <p:spPr>
          <a:xfrm>
            <a:off x="4267200" y="1566672"/>
            <a:ext cx="309880" cy="271780"/>
          </a:xfrm>
          <a:custGeom>
            <a:avLst/>
            <a:gdLst/>
            <a:ahLst/>
            <a:cxnLst/>
            <a:rect l="l" t="t" r="r" b="b"/>
            <a:pathLst>
              <a:path w="309879" h="271780">
                <a:moveTo>
                  <a:pt x="309372" y="271272"/>
                </a:moveTo>
                <a:lnTo>
                  <a:pt x="259201" y="267722"/>
                </a:lnTo>
                <a:lnTo>
                  <a:pt x="211604" y="257446"/>
                </a:lnTo>
                <a:lnTo>
                  <a:pt x="167218" y="241000"/>
                </a:lnTo>
                <a:lnTo>
                  <a:pt x="126680" y="218943"/>
                </a:lnTo>
                <a:lnTo>
                  <a:pt x="90630" y="191833"/>
                </a:lnTo>
                <a:lnTo>
                  <a:pt x="59704" y="160227"/>
                </a:lnTo>
                <a:lnTo>
                  <a:pt x="34540" y="124683"/>
                </a:lnTo>
                <a:lnTo>
                  <a:pt x="15776" y="85758"/>
                </a:lnTo>
                <a:lnTo>
                  <a:pt x="4050" y="44011"/>
                </a:lnTo>
                <a:lnTo>
                  <a:pt x="0" y="0"/>
                </a:lnTo>
              </a:path>
            </a:pathLst>
          </a:custGeom>
          <a:ln w="6096">
            <a:solidFill>
              <a:srgbClr val="9B2C1F"/>
            </a:solidFill>
          </a:ln>
        </p:spPr>
        <p:txBody>
          <a:bodyPr wrap="square" lIns="0" tIns="0" rIns="0" bIns="0" rtlCol="0"/>
          <a:lstStyle/>
          <a:p>
            <a:endParaRPr/>
          </a:p>
        </p:txBody>
      </p:sp>
      <p:sp>
        <p:nvSpPr>
          <p:cNvPr id="37" name="object 37"/>
          <p:cNvSpPr/>
          <p:nvPr/>
        </p:nvSpPr>
        <p:spPr>
          <a:xfrm>
            <a:off x="4576571" y="1295400"/>
            <a:ext cx="309880" cy="542925"/>
          </a:xfrm>
          <a:custGeom>
            <a:avLst/>
            <a:gdLst/>
            <a:ahLst/>
            <a:cxnLst/>
            <a:rect l="l" t="t" r="r" b="b"/>
            <a:pathLst>
              <a:path w="309879" h="542925">
                <a:moveTo>
                  <a:pt x="0" y="0"/>
                </a:moveTo>
                <a:lnTo>
                  <a:pt x="50170" y="3549"/>
                </a:lnTo>
                <a:lnTo>
                  <a:pt x="97767" y="13825"/>
                </a:lnTo>
                <a:lnTo>
                  <a:pt x="142153" y="30271"/>
                </a:lnTo>
                <a:lnTo>
                  <a:pt x="182691" y="52328"/>
                </a:lnTo>
                <a:lnTo>
                  <a:pt x="218741" y="79438"/>
                </a:lnTo>
                <a:lnTo>
                  <a:pt x="249667" y="111044"/>
                </a:lnTo>
                <a:lnTo>
                  <a:pt x="274831" y="146588"/>
                </a:lnTo>
                <a:lnTo>
                  <a:pt x="293595" y="185513"/>
                </a:lnTo>
                <a:lnTo>
                  <a:pt x="305321" y="227260"/>
                </a:lnTo>
                <a:lnTo>
                  <a:pt x="309372" y="271272"/>
                </a:lnTo>
                <a:lnTo>
                  <a:pt x="305321" y="315283"/>
                </a:lnTo>
                <a:lnTo>
                  <a:pt x="293595" y="357030"/>
                </a:lnTo>
                <a:lnTo>
                  <a:pt x="274831" y="395955"/>
                </a:lnTo>
                <a:lnTo>
                  <a:pt x="249667" y="431499"/>
                </a:lnTo>
                <a:lnTo>
                  <a:pt x="218741" y="463105"/>
                </a:lnTo>
                <a:lnTo>
                  <a:pt x="182691" y="490215"/>
                </a:lnTo>
                <a:lnTo>
                  <a:pt x="142153" y="512272"/>
                </a:lnTo>
                <a:lnTo>
                  <a:pt x="97767" y="528718"/>
                </a:lnTo>
                <a:lnTo>
                  <a:pt x="50170" y="538994"/>
                </a:lnTo>
                <a:lnTo>
                  <a:pt x="0" y="542544"/>
                </a:lnTo>
              </a:path>
            </a:pathLst>
          </a:custGeom>
          <a:ln w="6095">
            <a:solidFill>
              <a:srgbClr val="9B2C1F"/>
            </a:solidFill>
          </a:ln>
        </p:spPr>
        <p:txBody>
          <a:bodyPr wrap="square" lIns="0" tIns="0" rIns="0" bIns="0" rtlCol="0"/>
          <a:lstStyle/>
          <a:p>
            <a:endParaRPr/>
          </a:p>
        </p:txBody>
      </p:sp>
      <p:sp>
        <p:nvSpPr>
          <p:cNvPr id="38" name="object 38"/>
          <p:cNvSpPr/>
          <p:nvPr/>
        </p:nvSpPr>
        <p:spPr>
          <a:xfrm>
            <a:off x="4267200" y="1295400"/>
            <a:ext cx="618744" cy="542544"/>
          </a:xfrm>
          <a:prstGeom prst="rect">
            <a:avLst/>
          </a:prstGeom>
          <a:blipFill>
            <a:blip r:embed="rId7" cstate="print"/>
            <a:stretch>
              <a:fillRect/>
            </a:stretch>
          </a:blipFill>
        </p:spPr>
        <p:txBody>
          <a:bodyPr wrap="square" lIns="0" tIns="0" rIns="0" bIns="0" rtlCol="0"/>
          <a:lstStyle/>
          <a:p>
            <a:endParaRPr/>
          </a:p>
        </p:txBody>
      </p:sp>
      <p:sp>
        <p:nvSpPr>
          <p:cNvPr id="39" name="object 39"/>
          <p:cNvSpPr/>
          <p:nvPr/>
        </p:nvSpPr>
        <p:spPr>
          <a:xfrm>
            <a:off x="4267200" y="1295400"/>
            <a:ext cx="619125" cy="542925"/>
          </a:xfrm>
          <a:custGeom>
            <a:avLst/>
            <a:gdLst/>
            <a:ahLst/>
            <a:cxnLst/>
            <a:rect l="l" t="t" r="r" b="b"/>
            <a:pathLst>
              <a:path w="619125" h="542925">
                <a:moveTo>
                  <a:pt x="0" y="271272"/>
                </a:moveTo>
                <a:lnTo>
                  <a:pt x="4050" y="227260"/>
                </a:lnTo>
                <a:lnTo>
                  <a:pt x="15776" y="185513"/>
                </a:lnTo>
                <a:lnTo>
                  <a:pt x="34540" y="146588"/>
                </a:lnTo>
                <a:lnTo>
                  <a:pt x="59704" y="111044"/>
                </a:lnTo>
                <a:lnTo>
                  <a:pt x="90630" y="79438"/>
                </a:lnTo>
                <a:lnTo>
                  <a:pt x="126680" y="52328"/>
                </a:lnTo>
                <a:lnTo>
                  <a:pt x="167218" y="30271"/>
                </a:lnTo>
                <a:lnTo>
                  <a:pt x="211604" y="13825"/>
                </a:lnTo>
                <a:lnTo>
                  <a:pt x="259201" y="3549"/>
                </a:lnTo>
                <a:lnTo>
                  <a:pt x="309372" y="0"/>
                </a:lnTo>
                <a:lnTo>
                  <a:pt x="359542" y="3549"/>
                </a:lnTo>
                <a:lnTo>
                  <a:pt x="407139" y="13825"/>
                </a:lnTo>
                <a:lnTo>
                  <a:pt x="451525" y="30271"/>
                </a:lnTo>
                <a:lnTo>
                  <a:pt x="492063" y="52328"/>
                </a:lnTo>
                <a:lnTo>
                  <a:pt x="528113" y="79438"/>
                </a:lnTo>
                <a:lnTo>
                  <a:pt x="559039" y="111044"/>
                </a:lnTo>
                <a:lnTo>
                  <a:pt x="584203" y="146588"/>
                </a:lnTo>
                <a:lnTo>
                  <a:pt x="602967" y="185513"/>
                </a:lnTo>
                <a:lnTo>
                  <a:pt x="614693" y="227260"/>
                </a:lnTo>
                <a:lnTo>
                  <a:pt x="618744" y="271272"/>
                </a:lnTo>
                <a:lnTo>
                  <a:pt x="614693" y="315283"/>
                </a:lnTo>
                <a:lnTo>
                  <a:pt x="602967" y="357030"/>
                </a:lnTo>
                <a:lnTo>
                  <a:pt x="584203" y="395955"/>
                </a:lnTo>
                <a:lnTo>
                  <a:pt x="559039" y="431499"/>
                </a:lnTo>
                <a:lnTo>
                  <a:pt x="528113" y="463105"/>
                </a:lnTo>
                <a:lnTo>
                  <a:pt x="492063" y="490215"/>
                </a:lnTo>
                <a:lnTo>
                  <a:pt x="451525" y="512272"/>
                </a:lnTo>
                <a:lnTo>
                  <a:pt x="407139" y="528718"/>
                </a:lnTo>
                <a:lnTo>
                  <a:pt x="359542" y="538994"/>
                </a:lnTo>
                <a:lnTo>
                  <a:pt x="309372" y="542544"/>
                </a:lnTo>
                <a:lnTo>
                  <a:pt x="259201" y="538994"/>
                </a:lnTo>
                <a:lnTo>
                  <a:pt x="211604" y="528718"/>
                </a:lnTo>
                <a:lnTo>
                  <a:pt x="167218" y="512272"/>
                </a:lnTo>
                <a:lnTo>
                  <a:pt x="126680" y="490215"/>
                </a:lnTo>
                <a:lnTo>
                  <a:pt x="90630" y="463105"/>
                </a:lnTo>
                <a:lnTo>
                  <a:pt x="59704" y="431499"/>
                </a:lnTo>
                <a:lnTo>
                  <a:pt x="34540" y="395955"/>
                </a:lnTo>
                <a:lnTo>
                  <a:pt x="15776" y="357030"/>
                </a:lnTo>
                <a:lnTo>
                  <a:pt x="4050" y="315283"/>
                </a:lnTo>
                <a:lnTo>
                  <a:pt x="0" y="271272"/>
                </a:lnTo>
                <a:close/>
              </a:path>
            </a:pathLst>
          </a:custGeom>
          <a:ln w="6096">
            <a:solidFill>
              <a:srgbClr val="9B2C1F"/>
            </a:solidFill>
          </a:ln>
        </p:spPr>
        <p:txBody>
          <a:bodyPr wrap="square" lIns="0" tIns="0" rIns="0" bIns="0" rtlCol="0"/>
          <a:lstStyle/>
          <a:p>
            <a:endParaRPr/>
          </a:p>
        </p:txBody>
      </p:sp>
      <p:sp>
        <p:nvSpPr>
          <p:cNvPr id="40" name="object 40"/>
          <p:cNvSpPr/>
          <p:nvPr/>
        </p:nvSpPr>
        <p:spPr>
          <a:xfrm>
            <a:off x="4285488" y="1310639"/>
            <a:ext cx="579120" cy="512063"/>
          </a:xfrm>
          <a:prstGeom prst="rect">
            <a:avLst/>
          </a:prstGeom>
          <a:blipFill>
            <a:blip r:embed="rId8" cstate="print"/>
            <a:stretch>
              <a:fillRect/>
            </a:stretch>
          </a:blipFill>
        </p:spPr>
        <p:txBody>
          <a:bodyPr wrap="square" lIns="0" tIns="0" rIns="0" bIns="0" rtlCol="0"/>
          <a:lstStyle/>
          <a:p>
            <a:endParaRPr/>
          </a:p>
        </p:txBody>
      </p:sp>
      <p:sp>
        <p:nvSpPr>
          <p:cNvPr id="41" name="object 41"/>
          <p:cNvSpPr/>
          <p:nvPr/>
        </p:nvSpPr>
        <p:spPr>
          <a:xfrm>
            <a:off x="4285488" y="1310639"/>
            <a:ext cx="579120" cy="512445"/>
          </a:xfrm>
          <a:custGeom>
            <a:avLst/>
            <a:gdLst/>
            <a:ahLst/>
            <a:cxnLst/>
            <a:rect l="l" t="t" r="r" b="b"/>
            <a:pathLst>
              <a:path w="579120" h="512444">
                <a:moveTo>
                  <a:pt x="0" y="256032"/>
                </a:moveTo>
                <a:lnTo>
                  <a:pt x="4666" y="210023"/>
                </a:lnTo>
                <a:lnTo>
                  <a:pt x="18118" y="166714"/>
                </a:lnTo>
                <a:lnTo>
                  <a:pt x="39539" y="126830"/>
                </a:lnTo>
                <a:lnTo>
                  <a:pt x="68109" y="91095"/>
                </a:lnTo>
                <a:lnTo>
                  <a:pt x="103011" y="60232"/>
                </a:lnTo>
                <a:lnTo>
                  <a:pt x="143425" y="34967"/>
                </a:lnTo>
                <a:lnTo>
                  <a:pt x="188533" y="16023"/>
                </a:lnTo>
                <a:lnTo>
                  <a:pt x="237518" y="4126"/>
                </a:lnTo>
                <a:lnTo>
                  <a:pt x="289560" y="0"/>
                </a:lnTo>
                <a:lnTo>
                  <a:pt x="341601" y="4126"/>
                </a:lnTo>
                <a:lnTo>
                  <a:pt x="390586" y="16023"/>
                </a:lnTo>
                <a:lnTo>
                  <a:pt x="435694" y="34967"/>
                </a:lnTo>
                <a:lnTo>
                  <a:pt x="476108" y="60232"/>
                </a:lnTo>
                <a:lnTo>
                  <a:pt x="511010" y="91095"/>
                </a:lnTo>
                <a:lnTo>
                  <a:pt x="539580" y="126830"/>
                </a:lnTo>
                <a:lnTo>
                  <a:pt x="561001" y="166714"/>
                </a:lnTo>
                <a:lnTo>
                  <a:pt x="574453" y="210023"/>
                </a:lnTo>
                <a:lnTo>
                  <a:pt x="579120" y="256032"/>
                </a:lnTo>
                <a:lnTo>
                  <a:pt x="574453" y="302040"/>
                </a:lnTo>
                <a:lnTo>
                  <a:pt x="561001" y="345349"/>
                </a:lnTo>
                <a:lnTo>
                  <a:pt x="539580" y="385233"/>
                </a:lnTo>
                <a:lnTo>
                  <a:pt x="511010" y="420968"/>
                </a:lnTo>
                <a:lnTo>
                  <a:pt x="476108" y="451831"/>
                </a:lnTo>
                <a:lnTo>
                  <a:pt x="435694" y="477096"/>
                </a:lnTo>
                <a:lnTo>
                  <a:pt x="390586" y="496040"/>
                </a:lnTo>
                <a:lnTo>
                  <a:pt x="341601" y="507937"/>
                </a:lnTo>
                <a:lnTo>
                  <a:pt x="289560" y="512063"/>
                </a:lnTo>
                <a:lnTo>
                  <a:pt x="237518" y="507937"/>
                </a:lnTo>
                <a:lnTo>
                  <a:pt x="188533" y="496040"/>
                </a:lnTo>
                <a:lnTo>
                  <a:pt x="143425" y="477096"/>
                </a:lnTo>
                <a:lnTo>
                  <a:pt x="103011" y="451831"/>
                </a:lnTo>
                <a:lnTo>
                  <a:pt x="68109" y="420968"/>
                </a:lnTo>
                <a:lnTo>
                  <a:pt x="39539" y="385233"/>
                </a:lnTo>
                <a:lnTo>
                  <a:pt x="18118" y="345349"/>
                </a:lnTo>
                <a:lnTo>
                  <a:pt x="4666" y="302040"/>
                </a:lnTo>
                <a:lnTo>
                  <a:pt x="0" y="256032"/>
                </a:lnTo>
                <a:close/>
              </a:path>
            </a:pathLst>
          </a:custGeom>
          <a:ln w="9144">
            <a:solidFill>
              <a:srgbClr val="9B2C1F"/>
            </a:solidFill>
          </a:ln>
        </p:spPr>
        <p:txBody>
          <a:bodyPr wrap="square" lIns="0" tIns="0" rIns="0" bIns="0" rtlCol="0"/>
          <a:lstStyle/>
          <a:p>
            <a:endParaRPr/>
          </a:p>
        </p:txBody>
      </p:sp>
      <p:sp>
        <p:nvSpPr>
          <p:cNvPr id="42" name="object 42"/>
          <p:cNvSpPr/>
          <p:nvPr/>
        </p:nvSpPr>
        <p:spPr>
          <a:xfrm>
            <a:off x="5715000" y="1600200"/>
            <a:ext cx="609600" cy="586740"/>
          </a:xfrm>
          <a:custGeom>
            <a:avLst/>
            <a:gdLst/>
            <a:ahLst/>
            <a:cxnLst/>
            <a:rect l="l" t="t" r="r" b="b"/>
            <a:pathLst>
              <a:path w="609600" h="586739">
                <a:moveTo>
                  <a:pt x="304800" y="0"/>
                </a:moveTo>
                <a:lnTo>
                  <a:pt x="255374" y="3838"/>
                </a:lnTo>
                <a:lnTo>
                  <a:pt x="208483" y="14953"/>
                </a:lnTo>
                <a:lnTo>
                  <a:pt x="164753" y="32740"/>
                </a:lnTo>
                <a:lnTo>
                  <a:pt x="124815" y="56595"/>
                </a:lnTo>
                <a:lnTo>
                  <a:pt x="89296" y="85915"/>
                </a:lnTo>
                <a:lnTo>
                  <a:pt x="58826" y="120097"/>
                </a:lnTo>
                <a:lnTo>
                  <a:pt x="34032" y="158537"/>
                </a:lnTo>
                <a:lnTo>
                  <a:pt x="15544" y="200631"/>
                </a:lnTo>
                <a:lnTo>
                  <a:pt x="3990" y="245777"/>
                </a:lnTo>
                <a:lnTo>
                  <a:pt x="0" y="293370"/>
                </a:lnTo>
                <a:lnTo>
                  <a:pt x="3990" y="340962"/>
                </a:lnTo>
                <a:lnTo>
                  <a:pt x="15544" y="386108"/>
                </a:lnTo>
                <a:lnTo>
                  <a:pt x="34032" y="428202"/>
                </a:lnTo>
                <a:lnTo>
                  <a:pt x="58826" y="466642"/>
                </a:lnTo>
                <a:lnTo>
                  <a:pt x="89296" y="500824"/>
                </a:lnTo>
                <a:lnTo>
                  <a:pt x="124815" y="530144"/>
                </a:lnTo>
                <a:lnTo>
                  <a:pt x="164753" y="553999"/>
                </a:lnTo>
                <a:lnTo>
                  <a:pt x="208483" y="571786"/>
                </a:lnTo>
                <a:lnTo>
                  <a:pt x="255374" y="582901"/>
                </a:lnTo>
                <a:lnTo>
                  <a:pt x="304800" y="586739"/>
                </a:lnTo>
                <a:lnTo>
                  <a:pt x="304800" y="0"/>
                </a:lnTo>
                <a:close/>
              </a:path>
              <a:path w="609600" h="586739">
                <a:moveTo>
                  <a:pt x="304800" y="0"/>
                </a:moveTo>
                <a:lnTo>
                  <a:pt x="304800" y="586739"/>
                </a:lnTo>
                <a:lnTo>
                  <a:pt x="354225" y="582901"/>
                </a:lnTo>
                <a:lnTo>
                  <a:pt x="401116" y="571786"/>
                </a:lnTo>
                <a:lnTo>
                  <a:pt x="444846" y="553999"/>
                </a:lnTo>
                <a:lnTo>
                  <a:pt x="484784" y="530144"/>
                </a:lnTo>
                <a:lnTo>
                  <a:pt x="520303" y="500824"/>
                </a:lnTo>
                <a:lnTo>
                  <a:pt x="550773" y="466642"/>
                </a:lnTo>
                <a:lnTo>
                  <a:pt x="575567" y="428202"/>
                </a:lnTo>
                <a:lnTo>
                  <a:pt x="594055" y="386108"/>
                </a:lnTo>
                <a:lnTo>
                  <a:pt x="605609" y="340962"/>
                </a:lnTo>
                <a:lnTo>
                  <a:pt x="609600" y="293370"/>
                </a:lnTo>
                <a:lnTo>
                  <a:pt x="605609" y="245777"/>
                </a:lnTo>
                <a:lnTo>
                  <a:pt x="594055" y="200631"/>
                </a:lnTo>
                <a:lnTo>
                  <a:pt x="575567" y="158537"/>
                </a:lnTo>
                <a:lnTo>
                  <a:pt x="550773" y="120097"/>
                </a:lnTo>
                <a:lnTo>
                  <a:pt x="520303" y="85915"/>
                </a:lnTo>
                <a:lnTo>
                  <a:pt x="484784" y="56595"/>
                </a:lnTo>
                <a:lnTo>
                  <a:pt x="444846" y="32740"/>
                </a:lnTo>
                <a:lnTo>
                  <a:pt x="401116" y="14953"/>
                </a:lnTo>
                <a:lnTo>
                  <a:pt x="354225" y="3838"/>
                </a:lnTo>
                <a:lnTo>
                  <a:pt x="304800" y="0"/>
                </a:lnTo>
                <a:close/>
              </a:path>
            </a:pathLst>
          </a:custGeom>
          <a:solidFill>
            <a:srgbClr val="634646"/>
          </a:solidFill>
        </p:spPr>
        <p:txBody>
          <a:bodyPr wrap="square" lIns="0" tIns="0" rIns="0" bIns="0" rtlCol="0"/>
          <a:lstStyle/>
          <a:p>
            <a:endParaRPr/>
          </a:p>
        </p:txBody>
      </p:sp>
      <p:sp>
        <p:nvSpPr>
          <p:cNvPr id="43" name="object 43"/>
          <p:cNvSpPr/>
          <p:nvPr/>
        </p:nvSpPr>
        <p:spPr>
          <a:xfrm>
            <a:off x="5715000" y="1600200"/>
            <a:ext cx="304800" cy="293370"/>
          </a:xfrm>
          <a:custGeom>
            <a:avLst/>
            <a:gdLst/>
            <a:ahLst/>
            <a:cxnLst/>
            <a:rect l="l" t="t" r="r" b="b"/>
            <a:pathLst>
              <a:path w="304800" h="293369">
                <a:moveTo>
                  <a:pt x="0" y="293370"/>
                </a:moveTo>
                <a:lnTo>
                  <a:pt x="3990" y="245777"/>
                </a:lnTo>
                <a:lnTo>
                  <a:pt x="15544" y="200631"/>
                </a:lnTo>
                <a:lnTo>
                  <a:pt x="34032" y="158537"/>
                </a:lnTo>
                <a:lnTo>
                  <a:pt x="58826" y="120097"/>
                </a:lnTo>
                <a:lnTo>
                  <a:pt x="89296" y="85915"/>
                </a:lnTo>
                <a:lnTo>
                  <a:pt x="124815" y="56595"/>
                </a:lnTo>
                <a:lnTo>
                  <a:pt x="164753" y="32740"/>
                </a:lnTo>
                <a:lnTo>
                  <a:pt x="208483" y="14953"/>
                </a:lnTo>
                <a:lnTo>
                  <a:pt x="255374" y="3838"/>
                </a:lnTo>
                <a:lnTo>
                  <a:pt x="304800" y="0"/>
                </a:lnTo>
              </a:path>
            </a:pathLst>
          </a:custGeom>
          <a:ln w="9144">
            <a:solidFill>
              <a:srgbClr val="9B2C1F"/>
            </a:solidFill>
          </a:ln>
        </p:spPr>
        <p:txBody>
          <a:bodyPr wrap="square" lIns="0" tIns="0" rIns="0" bIns="0" rtlCol="0"/>
          <a:lstStyle/>
          <a:p>
            <a:endParaRPr/>
          </a:p>
        </p:txBody>
      </p:sp>
      <p:sp>
        <p:nvSpPr>
          <p:cNvPr id="44" name="object 44"/>
          <p:cNvSpPr/>
          <p:nvPr/>
        </p:nvSpPr>
        <p:spPr>
          <a:xfrm>
            <a:off x="5715000" y="1893570"/>
            <a:ext cx="304800" cy="293370"/>
          </a:xfrm>
          <a:custGeom>
            <a:avLst/>
            <a:gdLst/>
            <a:ahLst/>
            <a:cxnLst/>
            <a:rect l="l" t="t" r="r" b="b"/>
            <a:pathLst>
              <a:path w="304800" h="293369">
                <a:moveTo>
                  <a:pt x="304800" y="293369"/>
                </a:moveTo>
                <a:lnTo>
                  <a:pt x="255374" y="289531"/>
                </a:lnTo>
                <a:lnTo>
                  <a:pt x="208483" y="278416"/>
                </a:lnTo>
                <a:lnTo>
                  <a:pt x="164753" y="260629"/>
                </a:lnTo>
                <a:lnTo>
                  <a:pt x="124815" y="236774"/>
                </a:lnTo>
                <a:lnTo>
                  <a:pt x="89296" y="207454"/>
                </a:lnTo>
                <a:lnTo>
                  <a:pt x="58826" y="173272"/>
                </a:lnTo>
                <a:lnTo>
                  <a:pt x="34032" y="134832"/>
                </a:lnTo>
                <a:lnTo>
                  <a:pt x="15544" y="92738"/>
                </a:lnTo>
                <a:lnTo>
                  <a:pt x="3990" y="47592"/>
                </a:lnTo>
                <a:lnTo>
                  <a:pt x="0" y="0"/>
                </a:lnTo>
              </a:path>
            </a:pathLst>
          </a:custGeom>
          <a:ln w="9144">
            <a:solidFill>
              <a:srgbClr val="9B2C1F"/>
            </a:solidFill>
          </a:ln>
        </p:spPr>
        <p:txBody>
          <a:bodyPr wrap="square" lIns="0" tIns="0" rIns="0" bIns="0" rtlCol="0"/>
          <a:lstStyle/>
          <a:p>
            <a:endParaRPr/>
          </a:p>
        </p:txBody>
      </p:sp>
      <p:sp>
        <p:nvSpPr>
          <p:cNvPr id="45" name="object 45"/>
          <p:cNvSpPr/>
          <p:nvPr/>
        </p:nvSpPr>
        <p:spPr>
          <a:xfrm>
            <a:off x="6019800" y="1600200"/>
            <a:ext cx="304800" cy="586740"/>
          </a:xfrm>
          <a:custGeom>
            <a:avLst/>
            <a:gdLst/>
            <a:ahLst/>
            <a:cxnLst/>
            <a:rect l="l" t="t" r="r" b="b"/>
            <a:pathLst>
              <a:path w="304800" h="586739">
                <a:moveTo>
                  <a:pt x="0" y="0"/>
                </a:moveTo>
                <a:lnTo>
                  <a:pt x="49425" y="3838"/>
                </a:lnTo>
                <a:lnTo>
                  <a:pt x="96316" y="14953"/>
                </a:lnTo>
                <a:lnTo>
                  <a:pt x="140046" y="32740"/>
                </a:lnTo>
                <a:lnTo>
                  <a:pt x="179984" y="56595"/>
                </a:lnTo>
                <a:lnTo>
                  <a:pt x="215503" y="85915"/>
                </a:lnTo>
                <a:lnTo>
                  <a:pt x="245973" y="120097"/>
                </a:lnTo>
                <a:lnTo>
                  <a:pt x="270767" y="158537"/>
                </a:lnTo>
                <a:lnTo>
                  <a:pt x="289255" y="200631"/>
                </a:lnTo>
                <a:lnTo>
                  <a:pt x="300809" y="245777"/>
                </a:lnTo>
                <a:lnTo>
                  <a:pt x="304800" y="293370"/>
                </a:lnTo>
                <a:lnTo>
                  <a:pt x="300809" y="340962"/>
                </a:lnTo>
                <a:lnTo>
                  <a:pt x="289255" y="386108"/>
                </a:lnTo>
                <a:lnTo>
                  <a:pt x="270767" y="428202"/>
                </a:lnTo>
                <a:lnTo>
                  <a:pt x="245973" y="466642"/>
                </a:lnTo>
                <a:lnTo>
                  <a:pt x="215503" y="500824"/>
                </a:lnTo>
                <a:lnTo>
                  <a:pt x="179984" y="530144"/>
                </a:lnTo>
                <a:lnTo>
                  <a:pt x="140046" y="553999"/>
                </a:lnTo>
                <a:lnTo>
                  <a:pt x="96316" y="571786"/>
                </a:lnTo>
                <a:lnTo>
                  <a:pt x="49425" y="582901"/>
                </a:lnTo>
                <a:lnTo>
                  <a:pt x="0" y="586739"/>
                </a:lnTo>
              </a:path>
            </a:pathLst>
          </a:custGeom>
          <a:ln w="9144">
            <a:solidFill>
              <a:srgbClr val="9B2C1F"/>
            </a:solidFill>
          </a:ln>
        </p:spPr>
        <p:txBody>
          <a:bodyPr wrap="square" lIns="0" tIns="0" rIns="0" bIns="0" rtlCol="0"/>
          <a:lstStyle/>
          <a:p>
            <a:endParaRPr/>
          </a:p>
        </p:txBody>
      </p:sp>
      <p:sp>
        <p:nvSpPr>
          <p:cNvPr id="46" name="object 46"/>
          <p:cNvSpPr/>
          <p:nvPr/>
        </p:nvSpPr>
        <p:spPr>
          <a:xfrm>
            <a:off x="5715000" y="1600200"/>
            <a:ext cx="609600" cy="586740"/>
          </a:xfrm>
          <a:custGeom>
            <a:avLst/>
            <a:gdLst/>
            <a:ahLst/>
            <a:cxnLst/>
            <a:rect l="l" t="t" r="r" b="b"/>
            <a:pathLst>
              <a:path w="609600" h="586739">
                <a:moveTo>
                  <a:pt x="304800" y="0"/>
                </a:moveTo>
                <a:lnTo>
                  <a:pt x="255374" y="3838"/>
                </a:lnTo>
                <a:lnTo>
                  <a:pt x="208483" y="14953"/>
                </a:lnTo>
                <a:lnTo>
                  <a:pt x="164753" y="32740"/>
                </a:lnTo>
                <a:lnTo>
                  <a:pt x="124815" y="56595"/>
                </a:lnTo>
                <a:lnTo>
                  <a:pt x="89296" y="85915"/>
                </a:lnTo>
                <a:lnTo>
                  <a:pt x="58826" y="120097"/>
                </a:lnTo>
                <a:lnTo>
                  <a:pt x="34032" y="158537"/>
                </a:lnTo>
                <a:lnTo>
                  <a:pt x="15544" y="200631"/>
                </a:lnTo>
                <a:lnTo>
                  <a:pt x="3990" y="245777"/>
                </a:lnTo>
                <a:lnTo>
                  <a:pt x="0" y="293370"/>
                </a:lnTo>
                <a:lnTo>
                  <a:pt x="3990" y="340962"/>
                </a:lnTo>
                <a:lnTo>
                  <a:pt x="15544" y="386108"/>
                </a:lnTo>
                <a:lnTo>
                  <a:pt x="34032" y="428202"/>
                </a:lnTo>
                <a:lnTo>
                  <a:pt x="58826" y="466642"/>
                </a:lnTo>
                <a:lnTo>
                  <a:pt x="89296" y="500824"/>
                </a:lnTo>
                <a:lnTo>
                  <a:pt x="124815" y="530144"/>
                </a:lnTo>
                <a:lnTo>
                  <a:pt x="164753" y="553999"/>
                </a:lnTo>
                <a:lnTo>
                  <a:pt x="208483" y="571786"/>
                </a:lnTo>
                <a:lnTo>
                  <a:pt x="255374" y="582901"/>
                </a:lnTo>
                <a:lnTo>
                  <a:pt x="304800" y="586739"/>
                </a:lnTo>
                <a:lnTo>
                  <a:pt x="354225" y="582901"/>
                </a:lnTo>
                <a:lnTo>
                  <a:pt x="401116" y="571786"/>
                </a:lnTo>
                <a:lnTo>
                  <a:pt x="444846" y="553999"/>
                </a:lnTo>
                <a:lnTo>
                  <a:pt x="484784" y="530144"/>
                </a:lnTo>
                <a:lnTo>
                  <a:pt x="520303" y="500824"/>
                </a:lnTo>
                <a:lnTo>
                  <a:pt x="550773" y="466642"/>
                </a:lnTo>
                <a:lnTo>
                  <a:pt x="575567" y="428202"/>
                </a:lnTo>
                <a:lnTo>
                  <a:pt x="594055" y="386108"/>
                </a:lnTo>
                <a:lnTo>
                  <a:pt x="605609" y="340962"/>
                </a:lnTo>
                <a:lnTo>
                  <a:pt x="609600" y="293370"/>
                </a:lnTo>
                <a:lnTo>
                  <a:pt x="605609" y="245777"/>
                </a:lnTo>
                <a:lnTo>
                  <a:pt x="594055" y="200631"/>
                </a:lnTo>
                <a:lnTo>
                  <a:pt x="575567" y="158537"/>
                </a:lnTo>
                <a:lnTo>
                  <a:pt x="550773" y="120097"/>
                </a:lnTo>
                <a:lnTo>
                  <a:pt x="520303" y="85915"/>
                </a:lnTo>
                <a:lnTo>
                  <a:pt x="484784" y="56595"/>
                </a:lnTo>
                <a:lnTo>
                  <a:pt x="444846" y="32740"/>
                </a:lnTo>
                <a:lnTo>
                  <a:pt x="401116" y="14953"/>
                </a:lnTo>
                <a:lnTo>
                  <a:pt x="354225" y="3838"/>
                </a:lnTo>
                <a:lnTo>
                  <a:pt x="304800" y="0"/>
                </a:lnTo>
                <a:close/>
              </a:path>
            </a:pathLst>
          </a:custGeom>
          <a:solidFill>
            <a:srgbClr val="634646"/>
          </a:solidFill>
        </p:spPr>
        <p:txBody>
          <a:bodyPr wrap="square" lIns="0" tIns="0" rIns="0" bIns="0" rtlCol="0"/>
          <a:lstStyle/>
          <a:p>
            <a:endParaRPr/>
          </a:p>
        </p:txBody>
      </p:sp>
      <p:sp>
        <p:nvSpPr>
          <p:cNvPr id="47" name="object 47"/>
          <p:cNvSpPr/>
          <p:nvPr/>
        </p:nvSpPr>
        <p:spPr>
          <a:xfrm>
            <a:off x="5715000" y="1600200"/>
            <a:ext cx="609600" cy="586740"/>
          </a:xfrm>
          <a:custGeom>
            <a:avLst/>
            <a:gdLst/>
            <a:ahLst/>
            <a:cxnLst/>
            <a:rect l="l" t="t" r="r" b="b"/>
            <a:pathLst>
              <a:path w="609600" h="586739">
                <a:moveTo>
                  <a:pt x="0" y="293370"/>
                </a:moveTo>
                <a:lnTo>
                  <a:pt x="3990" y="245777"/>
                </a:lnTo>
                <a:lnTo>
                  <a:pt x="15544" y="200631"/>
                </a:lnTo>
                <a:lnTo>
                  <a:pt x="34032" y="158537"/>
                </a:lnTo>
                <a:lnTo>
                  <a:pt x="58826" y="120097"/>
                </a:lnTo>
                <a:lnTo>
                  <a:pt x="89296" y="85915"/>
                </a:lnTo>
                <a:lnTo>
                  <a:pt x="124815" y="56595"/>
                </a:lnTo>
                <a:lnTo>
                  <a:pt x="164753" y="32740"/>
                </a:lnTo>
                <a:lnTo>
                  <a:pt x="208483" y="14953"/>
                </a:lnTo>
                <a:lnTo>
                  <a:pt x="255374" y="3838"/>
                </a:lnTo>
                <a:lnTo>
                  <a:pt x="304800" y="0"/>
                </a:lnTo>
                <a:lnTo>
                  <a:pt x="354225" y="3838"/>
                </a:lnTo>
                <a:lnTo>
                  <a:pt x="401116" y="14953"/>
                </a:lnTo>
                <a:lnTo>
                  <a:pt x="444846" y="32740"/>
                </a:lnTo>
                <a:lnTo>
                  <a:pt x="484784" y="56595"/>
                </a:lnTo>
                <a:lnTo>
                  <a:pt x="520303" y="85915"/>
                </a:lnTo>
                <a:lnTo>
                  <a:pt x="550773" y="120097"/>
                </a:lnTo>
                <a:lnTo>
                  <a:pt x="575567" y="158537"/>
                </a:lnTo>
                <a:lnTo>
                  <a:pt x="594055" y="200631"/>
                </a:lnTo>
                <a:lnTo>
                  <a:pt x="605609" y="245777"/>
                </a:lnTo>
                <a:lnTo>
                  <a:pt x="609600" y="293370"/>
                </a:lnTo>
                <a:lnTo>
                  <a:pt x="605609" y="340962"/>
                </a:lnTo>
                <a:lnTo>
                  <a:pt x="594055" y="386108"/>
                </a:lnTo>
                <a:lnTo>
                  <a:pt x="575567" y="428202"/>
                </a:lnTo>
                <a:lnTo>
                  <a:pt x="550773" y="466642"/>
                </a:lnTo>
                <a:lnTo>
                  <a:pt x="520303" y="500824"/>
                </a:lnTo>
                <a:lnTo>
                  <a:pt x="484784" y="530144"/>
                </a:lnTo>
                <a:lnTo>
                  <a:pt x="444846" y="553999"/>
                </a:lnTo>
                <a:lnTo>
                  <a:pt x="401116" y="571786"/>
                </a:lnTo>
                <a:lnTo>
                  <a:pt x="354225" y="582901"/>
                </a:lnTo>
                <a:lnTo>
                  <a:pt x="304800" y="586739"/>
                </a:lnTo>
                <a:lnTo>
                  <a:pt x="255374" y="582901"/>
                </a:lnTo>
                <a:lnTo>
                  <a:pt x="208483" y="571786"/>
                </a:lnTo>
                <a:lnTo>
                  <a:pt x="164753" y="553999"/>
                </a:lnTo>
                <a:lnTo>
                  <a:pt x="124815" y="530144"/>
                </a:lnTo>
                <a:lnTo>
                  <a:pt x="89296" y="500824"/>
                </a:lnTo>
                <a:lnTo>
                  <a:pt x="58826" y="466642"/>
                </a:lnTo>
                <a:lnTo>
                  <a:pt x="34032" y="428202"/>
                </a:lnTo>
                <a:lnTo>
                  <a:pt x="15544" y="386108"/>
                </a:lnTo>
                <a:lnTo>
                  <a:pt x="3990" y="340962"/>
                </a:lnTo>
                <a:lnTo>
                  <a:pt x="0" y="293370"/>
                </a:lnTo>
                <a:close/>
              </a:path>
            </a:pathLst>
          </a:custGeom>
          <a:ln w="9144">
            <a:solidFill>
              <a:srgbClr val="9B2C1F"/>
            </a:solidFill>
          </a:ln>
        </p:spPr>
        <p:txBody>
          <a:bodyPr wrap="square" lIns="0" tIns="0" rIns="0" bIns="0" rtlCol="0"/>
          <a:lstStyle/>
          <a:p>
            <a:endParaRPr/>
          </a:p>
        </p:txBody>
      </p:sp>
      <p:sp>
        <p:nvSpPr>
          <p:cNvPr id="48" name="object 48"/>
          <p:cNvSpPr/>
          <p:nvPr/>
        </p:nvSpPr>
        <p:spPr>
          <a:xfrm>
            <a:off x="2819400" y="43434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999999"/>
          </a:solidFill>
        </p:spPr>
        <p:txBody>
          <a:bodyPr wrap="square" lIns="0" tIns="0" rIns="0" bIns="0" rtlCol="0"/>
          <a:lstStyle/>
          <a:p>
            <a:endParaRPr/>
          </a:p>
        </p:txBody>
      </p:sp>
      <p:sp>
        <p:nvSpPr>
          <p:cNvPr id="49" name="object 49"/>
          <p:cNvSpPr/>
          <p:nvPr/>
        </p:nvSpPr>
        <p:spPr>
          <a:xfrm>
            <a:off x="2819400" y="43434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12192">
            <a:solidFill>
              <a:srgbClr val="9B2C1F"/>
            </a:solidFill>
          </a:ln>
        </p:spPr>
        <p:txBody>
          <a:bodyPr wrap="square" lIns="0" tIns="0" rIns="0" bIns="0" rtlCol="0"/>
          <a:lstStyle/>
          <a:p>
            <a:endParaRPr/>
          </a:p>
        </p:txBody>
      </p:sp>
      <p:sp>
        <p:nvSpPr>
          <p:cNvPr id="50" name="object 50"/>
          <p:cNvSpPr/>
          <p:nvPr/>
        </p:nvSpPr>
        <p:spPr>
          <a:xfrm>
            <a:off x="2834639" y="4358640"/>
            <a:ext cx="509270" cy="512445"/>
          </a:xfrm>
          <a:custGeom>
            <a:avLst/>
            <a:gdLst/>
            <a:ahLst/>
            <a:cxnLst/>
            <a:rect l="l" t="t" r="r" b="b"/>
            <a:pathLst>
              <a:path w="509270" h="512445">
                <a:moveTo>
                  <a:pt x="254508" y="0"/>
                </a:moveTo>
                <a:lnTo>
                  <a:pt x="208752" y="4126"/>
                </a:lnTo>
                <a:lnTo>
                  <a:pt x="165690" y="16023"/>
                </a:lnTo>
                <a:lnTo>
                  <a:pt x="126040" y="34967"/>
                </a:lnTo>
                <a:lnTo>
                  <a:pt x="90520" y="60232"/>
                </a:lnTo>
                <a:lnTo>
                  <a:pt x="59847" y="91095"/>
                </a:lnTo>
                <a:lnTo>
                  <a:pt x="34741" y="126830"/>
                </a:lnTo>
                <a:lnTo>
                  <a:pt x="15919" y="166714"/>
                </a:lnTo>
                <a:lnTo>
                  <a:pt x="4099" y="210023"/>
                </a:lnTo>
                <a:lnTo>
                  <a:pt x="0" y="256032"/>
                </a:lnTo>
                <a:lnTo>
                  <a:pt x="4099" y="302040"/>
                </a:lnTo>
                <a:lnTo>
                  <a:pt x="15919" y="345349"/>
                </a:lnTo>
                <a:lnTo>
                  <a:pt x="34741" y="385233"/>
                </a:lnTo>
                <a:lnTo>
                  <a:pt x="59847" y="420968"/>
                </a:lnTo>
                <a:lnTo>
                  <a:pt x="90520" y="451831"/>
                </a:lnTo>
                <a:lnTo>
                  <a:pt x="126040" y="477096"/>
                </a:lnTo>
                <a:lnTo>
                  <a:pt x="165690" y="496040"/>
                </a:lnTo>
                <a:lnTo>
                  <a:pt x="208752" y="507937"/>
                </a:lnTo>
                <a:lnTo>
                  <a:pt x="254508" y="512064"/>
                </a:lnTo>
                <a:lnTo>
                  <a:pt x="300263" y="507937"/>
                </a:lnTo>
                <a:lnTo>
                  <a:pt x="343325" y="496040"/>
                </a:lnTo>
                <a:lnTo>
                  <a:pt x="382975" y="477096"/>
                </a:lnTo>
                <a:lnTo>
                  <a:pt x="418495" y="451831"/>
                </a:lnTo>
                <a:lnTo>
                  <a:pt x="449168" y="420968"/>
                </a:lnTo>
                <a:lnTo>
                  <a:pt x="474274" y="385233"/>
                </a:lnTo>
                <a:lnTo>
                  <a:pt x="493096" y="345349"/>
                </a:lnTo>
                <a:lnTo>
                  <a:pt x="504916" y="302040"/>
                </a:lnTo>
                <a:lnTo>
                  <a:pt x="509015" y="256032"/>
                </a:lnTo>
                <a:lnTo>
                  <a:pt x="504916" y="210023"/>
                </a:lnTo>
                <a:lnTo>
                  <a:pt x="493096" y="166714"/>
                </a:lnTo>
                <a:lnTo>
                  <a:pt x="474274" y="126830"/>
                </a:lnTo>
                <a:lnTo>
                  <a:pt x="449168" y="91095"/>
                </a:lnTo>
                <a:lnTo>
                  <a:pt x="418495" y="60232"/>
                </a:lnTo>
                <a:lnTo>
                  <a:pt x="382975" y="34967"/>
                </a:lnTo>
                <a:lnTo>
                  <a:pt x="343325" y="16023"/>
                </a:lnTo>
                <a:lnTo>
                  <a:pt x="300263" y="4126"/>
                </a:lnTo>
                <a:lnTo>
                  <a:pt x="254508" y="0"/>
                </a:lnTo>
                <a:close/>
              </a:path>
            </a:pathLst>
          </a:custGeom>
          <a:solidFill>
            <a:srgbClr val="999999"/>
          </a:solidFill>
        </p:spPr>
        <p:txBody>
          <a:bodyPr wrap="square" lIns="0" tIns="0" rIns="0" bIns="0" rtlCol="0"/>
          <a:lstStyle/>
          <a:p>
            <a:endParaRPr/>
          </a:p>
        </p:txBody>
      </p:sp>
      <p:sp>
        <p:nvSpPr>
          <p:cNvPr id="51" name="object 51"/>
          <p:cNvSpPr/>
          <p:nvPr/>
        </p:nvSpPr>
        <p:spPr>
          <a:xfrm>
            <a:off x="2834639" y="4358640"/>
            <a:ext cx="509270" cy="512445"/>
          </a:xfrm>
          <a:custGeom>
            <a:avLst/>
            <a:gdLst/>
            <a:ahLst/>
            <a:cxnLst/>
            <a:rect l="l" t="t" r="r" b="b"/>
            <a:pathLst>
              <a:path w="509270" h="512445">
                <a:moveTo>
                  <a:pt x="0" y="256032"/>
                </a:moveTo>
                <a:lnTo>
                  <a:pt x="4099" y="210023"/>
                </a:lnTo>
                <a:lnTo>
                  <a:pt x="15919" y="166714"/>
                </a:lnTo>
                <a:lnTo>
                  <a:pt x="34741" y="126830"/>
                </a:lnTo>
                <a:lnTo>
                  <a:pt x="59847" y="91095"/>
                </a:lnTo>
                <a:lnTo>
                  <a:pt x="90520" y="60232"/>
                </a:lnTo>
                <a:lnTo>
                  <a:pt x="126040" y="34967"/>
                </a:lnTo>
                <a:lnTo>
                  <a:pt x="165690" y="16023"/>
                </a:lnTo>
                <a:lnTo>
                  <a:pt x="208752" y="4126"/>
                </a:lnTo>
                <a:lnTo>
                  <a:pt x="254508" y="0"/>
                </a:lnTo>
                <a:lnTo>
                  <a:pt x="300263" y="4126"/>
                </a:lnTo>
                <a:lnTo>
                  <a:pt x="343325" y="16023"/>
                </a:lnTo>
                <a:lnTo>
                  <a:pt x="382975" y="34967"/>
                </a:lnTo>
                <a:lnTo>
                  <a:pt x="418495" y="60232"/>
                </a:lnTo>
                <a:lnTo>
                  <a:pt x="449168" y="91095"/>
                </a:lnTo>
                <a:lnTo>
                  <a:pt x="474274" y="126830"/>
                </a:lnTo>
                <a:lnTo>
                  <a:pt x="493096" y="166714"/>
                </a:lnTo>
                <a:lnTo>
                  <a:pt x="504916" y="210023"/>
                </a:lnTo>
                <a:lnTo>
                  <a:pt x="509015" y="256032"/>
                </a:lnTo>
                <a:lnTo>
                  <a:pt x="504916" y="302040"/>
                </a:lnTo>
                <a:lnTo>
                  <a:pt x="493096" y="345349"/>
                </a:lnTo>
                <a:lnTo>
                  <a:pt x="474274" y="385233"/>
                </a:lnTo>
                <a:lnTo>
                  <a:pt x="449168" y="420968"/>
                </a:lnTo>
                <a:lnTo>
                  <a:pt x="418495" y="451831"/>
                </a:lnTo>
                <a:lnTo>
                  <a:pt x="382975" y="477096"/>
                </a:lnTo>
                <a:lnTo>
                  <a:pt x="343325" y="496040"/>
                </a:lnTo>
                <a:lnTo>
                  <a:pt x="300263" y="507937"/>
                </a:lnTo>
                <a:lnTo>
                  <a:pt x="254508" y="512064"/>
                </a:lnTo>
                <a:lnTo>
                  <a:pt x="208752" y="507937"/>
                </a:lnTo>
                <a:lnTo>
                  <a:pt x="165690" y="496040"/>
                </a:lnTo>
                <a:lnTo>
                  <a:pt x="126040" y="477096"/>
                </a:lnTo>
                <a:lnTo>
                  <a:pt x="90520" y="451831"/>
                </a:lnTo>
                <a:lnTo>
                  <a:pt x="59847" y="420968"/>
                </a:lnTo>
                <a:lnTo>
                  <a:pt x="34741" y="385233"/>
                </a:lnTo>
                <a:lnTo>
                  <a:pt x="15919" y="345349"/>
                </a:lnTo>
                <a:lnTo>
                  <a:pt x="4099" y="302040"/>
                </a:lnTo>
                <a:lnTo>
                  <a:pt x="0" y="256032"/>
                </a:lnTo>
                <a:close/>
              </a:path>
            </a:pathLst>
          </a:custGeom>
          <a:ln w="9144">
            <a:solidFill>
              <a:srgbClr val="D24717"/>
            </a:solidFill>
          </a:ln>
        </p:spPr>
        <p:txBody>
          <a:bodyPr wrap="square" lIns="0" tIns="0" rIns="0" bIns="0" rtlCol="0"/>
          <a:lstStyle/>
          <a:p>
            <a:endParaRPr/>
          </a:p>
        </p:txBody>
      </p:sp>
      <p:sp>
        <p:nvSpPr>
          <p:cNvPr id="52" name="object 52"/>
          <p:cNvSpPr/>
          <p:nvPr/>
        </p:nvSpPr>
        <p:spPr>
          <a:xfrm>
            <a:off x="6096000" y="4191000"/>
            <a:ext cx="2590800" cy="1134110"/>
          </a:xfrm>
          <a:custGeom>
            <a:avLst/>
            <a:gdLst/>
            <a:ahLst/>
            <a:cxnLst/>
            <a:rect l="l" t="t" r="r" b="b"/>
            <a:pathLst>
              <a:path w="2590800" h="1134110">
                <a:moveTo>
                  <a:pt x="2381250" y="0"/>
                </a:moveTo>
                <a:lnTo>
                  <a:pt x="209550" y="0"/>
                </a:lnTo>
                <a:lnTo>
                  <a:pt x="161512" y="5536"/>
                </a:lnTo>
                <a:lnTo>
                  <a:pt x="117410" y="21304"/>
                </a:lnTo>
                <a:lnTo>
                  <a:pt x="78501" y="46046"/>
                </a:lnTo>
                <a:lnTo>
                  <a:pt x="46046" y="78501"/>
                </a:lnTo>
                <a:lnTo>
                  <a:pt x="21304" y="117410"/>
                </a:lnTo>
                <a:lnTo>
                  <a:pt x="5536" y="161512"/>
                </a:lnTo>
                <a:lnTo>
                  <a:pt x="0" y="209550"/>
                </a:lnTo>
                <a:lnTo>
                  <a:pt x="0" y="924306"/>
                </a:lnTo>
                <a:lnTo>
                  <a:pt x="5536" y="972343"/>
                </a:lnTo>
                <a:lnTo>
                  <a:pt x="21304" y="1016445"/>
                </a:lnTo>
                <a:lnTo>
                  <a:pt x="46046" y="1055354"/>
                </a:lnTo>
                <a:lnTo>
                  <a:pt x="78501" y="1087809"/>
                </a:lnTo>
                <a:lnTo>
                  <a:pt x="117410" y="1112551"/>
                </a:lnTo>
                <a:lnTo>
                  <a:pt x="161512" y="1128319"/>
                </a:lnTo>
                <a:lnTo>
                  <a:pt x="209550" y="1133856"/>
                </a:lnTo>
                <a:lnTo>
                  <a:pt x="2381250" y="1133856"/>
                </a:lnTo>
                <a:lnTo>
                  <a:pt x="2429287" y="1128319"/>
                </a:lnTo>
                <a:lnTo>
                  <a:pt x="2473389" y="1112551"/>
                </a:lnTo>
                <a:lnTo>
                  <a:pt x="2512298" y="1087809"/>
                </a:lnTo>
                <a:lnTo>
                  <a:pt x="2544753" y="1055354"/>
                </a:lnTo>
                <a:lnTo>
                  <a:pt x="2569495" y="1016445"/>
                </a:lnTo>
                <a:lnTo>
                  <a:pt x="2585263" y="972343"/>
                </a:lnTo>
                <a:lnTo>
                  <a:pt x="2590800" y="924306"/>
                </a:lnTo>
                <a:lnTo>
                  <a:pt x="2590800" y="209550"/>
                </a:lnTo>
                <a:lnTo>
                  <a:pt x="2585263" y="161512"/>
                </a:lnTo>
                <a:lnTo>
                  <a:pt x="2569495" y="117410"/>
                </a:lnTo>
                <a:lnTo>
                  <a:pt x="2544753" y="78501"/>
                </a:lnTo>
                <a:lnTo>
                  <a:pt x="2512298" y="46046"/>
                </a:lnTo>
                <a:lnTo>
                  <a:pt x="2473389" y="21304"/>
                </a:lnTo>
                <a:lnTo>
                  <a:pt x="2429287" y="5536"/>
                </a:lnTo>
                <a:lnTo>
                  <a:pt x="2381250" y="0"/>
                </a:lnTo>
                <a:close/>
              </a:path>
            </a:pathLst>
          </a:custGeom>
          <a:solidFill>
            <a:srgbClr val="66FFFF"/>
          </a:solidFill>
        </p:spPr>
        <p:txBody>
          <a:bodyPr wrap="square" lIns="0" tIns="0" rIns="0" bIns="0" rtlCol="0"/>
          <a:lstStyle/>
          <a:p>
            <a:endParaRPr/>
          </a:p>
        </p:txBody>
      </p:sp>
      <p:sp>
        <p:nvSpPr>
          <p:cNvPr id="53" name="object 53"/>
          <p:cNvSpPr/>
          <p:nvPr/>
        </p:nvSpPr>
        <p:spPr>
          <a:xfrm>
            <a:off x="6096000" y="4191000"/>
            <a:ext cx="2590800" cy="1134110"/>
          </a:xfrm>
          <a:custGeom>
            <a:avLst/>
            <a:gdLst/>
            <a:ahLst/>
            <a:cxnLst/>
            <a:rect l="l" t="t" r="r" b="b"/>
            <a:pathLst>
              <a:path w="2590800" h="1134110">
                <a:moveTo>
                  <a:pt x="0" y="209550"/>
                </a:moveTo>
                <a:lnTo>
                  <a:pt x="5536" y="161512"/>
                </a:lnTo>
                <a:lnTo>
                  <a:pt x="21304" y="117410"/>
                </a:lnTo>
                <a:lnTo>
                  <a:pt x="46046" y="78501"/>
                </a:lnTo>
                <a:lnTo>
                  <a:pt x="78501" y="46046"/>
                </a:lnTo>
                <a:lnTo>
                  <a:pt x="117410" y="21304"/>
                </a:lnTo>
                <a:lnTo>
                  <a:pt x="161512" y="5536"/>
                </a:lnTo>
                <a:lnTo>
                  <a:pt x="209550" y="0"/>
                </a:lnTo>
                <a:lnTo>
                  <a:pt x="2381250" y="0"/>
                </a:lnTo>
                <a:lnTo>
                  <a:pt x="2429287" y="5536"/>
                </a:lnTo>
                <a:lnTo>
                  <a:pt x="2473389" y="21304"/>
                </a:lnTo>
                <a:lnTo>
                  <a:pt x="2512298" y="46046"/>
                </a:lnTo>
                <a:lnTo>
                  <a:pt x="2544753" y="78501"/>
                </a:lnTo>
                <a:lnTo>
                  <a:pt x="2569495" y="117410"/>
                </a:lnTo>
                <a:lnTo>
                  <a:pt x="2585263" y="161512"/>
                </a:lnTo>
                <a:lnTo>
                  <a:pt x="2590800" y="209550"/>
                </a:lnTo>
                <a:lnTo>
                  <a:pt x="2590800" y="924306"/>
                </a:lnTo>
                <a:lnTo>
                  <a:pt x="2585263" y="972343"/>
                </a:lnTo>
                <a:lnTo>
                  <a:pt x="2569495" y="1016445"/>
                </a:lnTo>
                <a:lnTo>
                  <a:pt x="2544753" y="1055354"/>
                </a:lnTo>
                <a:lnTo>
                  <a:pt x="2512298" y="1087809"/>
                </a:lnTo>
                <a:lnTo>
                  <a:pt x="2473389" y="1112551"/>
                </a:lnTo>
                <a:lnTo>
                  <a:pt x="2429287" y="1128319"/>
                </a:lnTo>
                <a:lnTo>
                  <a:pt x="2381250" y="1133856"/>
                </a:lnTo>
                <a:lnTo>
                  <a:pt x="209550" y="1133856"/>
                </a:lnTo>
                <a:lnTo>
                  <a:pt x="161512" y="1128319"/>
                </a:lnTo>
                <a:lnTo>
                  <a:pt x="117410" y="1112551"/>
                </a:lnTo>
                <a:lnTo>
                  <a:pt x="78501" y="1087809"/>
                </a:lnTo>
                <a:lnTo>
                  <a:pt x="46046" y="1055354"/>
                </a:lnTo>
                <a:lnTo>
                  <a:pt x="21304" y="1016445"/>
                </a:lnTo>
                <a:lnTo>
                  <a:pt x="5536" y="972343"/>
                </a:lnTo>
                <a:lnTo>
                  <a:pt x="0" y="924306"/>
                </a:lnTo>
                <a:lnTo>
                  <a:pt x="0" y="209550"/>
                </a:lnTo>
                <a:close/>
              </a:path>
            </a:pathLst>
          </a:custGeom>
          <a:ln w="12192">
            <a:solidFill>
              <a:srgbClr val="9B2C1F"/>
            </a:solidFill>
          </a:ln>
        </p:spPr>
        <p:txBody>
          <a:bodyPr wrap="square" lIns="0" tIns="0" rIns="0" bIns="0" rtlCol="0"/>
          <a:lstStyle/>
          <a:p>
            <a:endParaRPr/>
          </a:p>
        </p:txBody>
      </p:sp>
      <p:sp>
        <p:nvSpPr>
          <p:cNvPr id="54" name="object 54"/>
          <p:cNvSpPr txBox="1"/>
          <p:nvPr/>
        </p:nvSpPr>
        <p:spPr>
          <a:xfrm>
            <a:off x="6322821" y="4296409"/>
            <a:ext cx="2137410" cy="920750"/>
          </a:xfrm>
          <a:prstGeom prst="rect">
            <a:avLst/>
          </a:prstGeom>
        </p:spPr>
        <p:txBody>
          <a:bodyPr vert="horz" wrap="square" lIns="0" tIns="0" rIns="0" bIns="0" rtlCol="0">
            <a:spAutoFit/>
          </a:bodyPr>
          <a:lstStyle/>
          <a:p>
            <a:pPr marL="12065" marR="5080" algn="ctr">
              <a:lnSpc>
                <a:spcPct val="100000"/>
              </a:lnSpc>
            </a:pPr>
            <a:r>
              <a:rPr sz="2000" b="1" dirty="0">
                <a:latin typeface="Verdana"/>
                <a:cs typeface="Verdana"/>
              </a:rPr>
              <a:t>Tem bưu</a:t>
            </a:r>
            <a:r>
              <a:rPr sz="2000" b="1" spc="-100" dirty="0">
                <a:latin typeface="Verdana"/>
                <a:cs typeface="Verdana"/>
              </a:rPr>
              <a:t> </a:t>
            </a:r>
            <a:r>
              <a:rPr sz="2000" b="1" dirty="0">
                <a:latin typeface="Verdana"/>
                <a:cs typeface="Verdana"/>
              </a:rPr>
              <a:t>chính  </a:t>
            </a:r>
            <a:r>
              <a:rPr sz="2000" dirty="0">
                <a:latin typeface="Verdana"/>
                <a:cs typeface="Verdana"/>
              </a:rPr>
              <a:t>thuộc </a:t>
            </a:r>
            <a:r>
              <a:rPr sz="2000" spc="-5" dirty="0">
                <a:latin typeface="Verdana"/>
                <a:cs typeface="Verdana"/>
              </a:rPr>
              <a:t>diện </a:t>
            </a:r>
            <a:r>
              <a:rPr sz="2000" dirty="0">
                <a:latin typeface="Verdana"/>
                <a:cs typeface="Verdana"/>
              </a:rPr>
              <a:t>cấm  kinh</a:t>
            </a:r>
            <a:r>
              <a:rPr sz="2000" spc="-70" dirty="0">
                <a:latin typeface="Verdana"/>
                <a:cs typeface="Verdana"/>
              </a:rPr>
              <a:t> </a:t>
            </a:r>
            <a:r>
              <a:rPr sz="2000" spc="-5" dirty="0">
                <a:latin typeface="Verdana"/>
                <a:cs typeface="Verdana"/>
              </a:rPr>
              <a:t>doanh…</a:t>
            </a:r>
            <a:endParaRPr sz="2000">
              <a:latin typeface="Verdana"/>
              <a:cs typeface="Verdana"/>
            </a:endParaRPr>
          </a:p>
        </p:txBody>
      </p:sp>
      <p:sp>
        <p:nvSpPr>
          <p:cNvPr id="55" name="object 55"/>
          <p:cNvSpPr/>
          <p:nvPr/>
        </p:nvSpPr>
        <p:spPr>
          <a:xfrm>
            <a:off x="6324600" y="1447800"/>
            <a:ext cx="2667000" cy="1201420"/>
          </a:xfrm>
          <a:custGeom>
            <a:avLst/>
            <a:gdLst/>
            <a:ahLst/>
            <a:cxnLst/>
            <a:rect l="l" t="t" r="r" b="b"/>
            <a:pathLst>
              <a:path w="2667000" h="1201420">
                <a:moveTo>
                  <a:pt x="0" y="1200912"/>
                </a:moveTo>
                <a:lnTo>
                  <a:pt x="2667000" y="1200912"/>
                </a:lnTo>
                <a:lnTo>
                  <a:pt x="2667000" y="0"/>
                </a:lnTo>
                <a:lnTo>
                  <a:pt x="0" y="0"/>
                </a:lnTo>
                <a:lnTo>
                  <a:pt x="0" y="1200912"/>
                </a:lnTo>
                <a:close/>
              </a:path>
            </a:pathLst>
          </a:custGeom>
          <a:solidFill>
            <a:srgbClr val="FFFFFF"/>
          </a:solidFill>
        </p:spPr>
        <p:txBody>
          <a:bodyPr wrap="square" lIns="0" tIns="0" rIns="0" bIns="0" rtlCol="0"/>
          <a:lstStyle/>
          <a:p>
            <a:endParaRPr/>
          </a:p>
        </p:txBody>
      </p:sp>
      <p:sp>
        <p:nvSpPr>
          <p:cNvPr id="56" name="object 56"/>
          <p:cNvSpPr txBox="1"/>
          <p:nvPr/>
        </p:nvSpPr>
        <p:spPr>
          <a:xfrm>
            <a:off x="6324600" y="1447800"/>
            <a:ext cx="2667000" cy="1201420"/>
          </a:xfrm>
          <a:prstGeom prst="rect">
            <a:avLst/>
          </a:prstGeom>
          <a:ln w="12192">
            <a:solidFill>
              <a:srgbClr val="6F493C"/>
            </a:solidFill>
          </a:ln>
        </p:spPr>
        <p:txBody>
          <a:bodyPr vert="horz" wrap="square" lIns="0" tIns="38100" rIns="0" bIns="0" rtlCol="0">
            <a:spAutoFit/>
          </a:bodyPr>
          <a:lstStyle/>
          <a:p>
            <a:pPr marL="104775" marR="96520" indent="-635" algn="ctr">
              <a:lnSpc>
                <a:spcPct val="100000"/>
              </a:lnSpc>
              <a:spcBef>
                <a:spcPts val="300"/>
              </a:spcBef>
            </a:pPr>
            <a:r>
              <a:rPr sz="1800" b="1" dirty="0">
                <a:solidFill>
                  <a:srgbClr val="0000FF"/>
                </a:solidFill>
                <a:latin typeface="Verdana"/>
                <a:cs typeface="Verdana"/>
              </a:rPr>
              <a:t>Các </a:t>
            </a:r>
            <a:r>
              <a:rPr sz="1800" b="1" spc="-5" dirty="0">
                <a:solidFill>
                  <a:srgbClr val="0000FF"/>
                </a:solidFill>
                <a:latin typeface="Verdana"/>
                <a:cs typeface="Verdana"/>
              </a:rPr>
              <a:t>sản phẩm </a:t>
            </a:r>
            <a:r>
              <a:rPr sz="1800" b="1" dirty="0">
                <a:solidFill>
                  <a:srgbClr val="0000FF"/>
                </a:solidFill>
                <a:latin typeface="Verdana"/>
                <a:cs typeface="Verdana"/>
              </a:rPr>
              <a:t>mật  mã sử dụng </a:t>
            </a:r>
            <a:r>
              <a:rPr sz="1800" b="1" spc="-5" dirty="0">
                <a:solidFill>
                  <a:srgbClr val="0000FF"/>
                </a:solidFill>
                <a:latin typeface="Verdana"/>
                <a:cs typeface="Verdana"/>
              </a:rPr>
              <a:t>để</a:t>
            </a:r>
            <a:r>
              <a:rPr sz="1800" b="1" spc="-95" dirty="0">
                <a:solidFill>
                  <a:srgbClr val="0000FF"/>
                </a:solidFill>
                <a:latin typeface="Verdana"/>
                <a:cs typeface="Verdana"/>
              </a:rPr>
              <a:t> </a:t>
            </a:r>
            <a:r>
              <a:rPr sz="1800" b="1" dirty="0">
                <a:solidFill>
                  <a:srgbClr val="0000FF"/>
                </a:solidFill>
                <a:latin typeface="Verdana"/>
                <a:cs typeface="Verdana"/>
              </a:rPr>
              <a:t>bảo  </a:t>
            </a:r>
            <a:r>
              <a:rPr sz="1800" b="1" spc="-5" dirty="0">
                <a:solidFill>
                  <a:srgbClr val="0000FF"/>
                </a:solidFill>
                <a:latin typeface="Verdana"/>
                <a:cs typeface="Verdana"/>
              </a:rPr>
              <a:t>vệ thông tin </a:t>
            </a:r>
            <a:r>
              <a:rPr sz="1800" b="1" dirty="0">
                <a:solidFill>
                  <a:srgbClr val="0000FF"/>
                </a:solidFill>
                <a:latin typeface="Verdana"/>
                <a:cs typeface="Verdana"/>
              </a:rPr>
              <a:t>bí </a:t>
            </a:r>
            <a:r>
              <a:rPr sz="1800" b="1" spc="-5" dirty="0">
                <a:solidFill>
                  <a:srgbClr val="0000FF"/>
                </a:solidFill>
                <a:latin typeface="Verdana"/>
                <a:cs typeface="Verdana"/>
              </a:rPr>
              <a:t>mật  </a:t>
            </a:r>
            <a:r>
              <a:rPr sz="1800" b="1" dirty="0">
                <a:solidFill>
                  <a:srgbClr val="0000FF"/>
                </a:solidFill>
                <a:latin typeface="Verdana"/>
                <a:cs typeface="Verdana"/>
              </a:rPr>
              <a:t>Nhà</a:t>
            </a:r>
            <a:r>
              <a:rPr sz="1800" b="1" spc="-90" dirty="0">
                <a:solidFill>
                  <a:srgbClr val="0000FF"/>
                </a:solidFill>
                <a:latin typeface="Verdana"/>
                <a:cs typeface="Verdana"/>
              </a:rPr>
              <a:t> </a:t>
            </a:r>
            <a:r>
              <a:rPr sz="1800" b="1" spc="-5" dirty="0">
                <a:solidFill>
                  <a:srgbClr val="0000FF"/>
                </a:solidFill>
                <a:latin typeface="Verdana"/>
                <a:cs typeface="Verdana"/>
              </a:rPr>
              <a:t>nước</a:t>
            </a:r>
            <a:endParaRPr sz="1800">
              <a:latin typeface="Verdana"/>
              <a:cs typeface="Verdana"/>
            </a:endParaRPr>
          </a:p>
        </p:txBody>
      </p:sp>
      <p:sp>
        <p:nvSpPr>
          <p:cNvPr id="57" name="object 57"/>
          <p:cNvSpPr txBox="1"/>
          <p:nvPr/>
        </p:nvSpPr>
        <p:spPr>
          <a:xfrm>
            <a:off x="6553200" y="2819400"/>
            <a:ext cx="2438400" cy="1201420"/>
          </a:xfrm>
          <a:prstGeom prst="rect">
            <a:avLst/>
          </a:prstGeom>
          <a:solidFill>
            <a:srgbClr val="FFFF00"/>
          </a:solidFill>
          <a:ln w="12192">
            <a:solidFill>
              <a:srgbClr val="9B2C1F"/>
            </a:solidFill>
          </a:ln>
        </p:spPr>
        <p:txBody>
          <a:bodyPr vert="horz" wrap="square" lIns="0" tIns="38735" rIns="0" bIns="0" rtlCol="0">
            <a:spAutoFit/>
          </a:bodyPr>
          <a:lstStyle/>
          <a:p>
            <a:pPr marL="114300" marR="104775" algn="ctr">
              <a:lnSpc>
                <a:spcPct val="100000"/>
              </a:lnSpc>
              <a:spcBef>
                <a:spcPts val="305"/>
              </a:spcBef>
            </a:pPr>
            <a:r>
              <a:rPr sz="1800" b="1" dirty="0">
                <a:latin typeface="Verdana"/>
                <a:cs typeface="Verdana"/>
              </a:rPr>
              <a:t>Các </a:t>
            </a:r>
            <a:r>
              <a:rPr sz="1800" b="1" spc="-5" dirty="0">
                <a:latin typeface="Verdana"/>
                <a:cs typeface="Verdana"/>
              </a:rPr>
              <a:t>loại xuất</a:t>
            </a:r>
            <a:r>
              <a:rPr sz="1800" b="1" spc="-70" dirty="0">
                <a:latin typeface="Verdana"/>
                <a:cs typeface="Verdana"/>
              </a:rPr>
              <a:t> </a:t>
            </a:r>
            <a:r>
              <a:rPr sz="1800" b="1" spc="-5" dirty="0">
                <a:latin typeface="Verdana"/>
                <a:cs typeface="Verdana"/>
              </a:rPr>
              <a:t>bản  phẩm </a:t>
            </a:r>
            <a:r>
              <a:rPr sz="1800" dirty="0">
                <a:latin typeface="Verdana"/>
                <a:cs typeface="Verdana"/>
              </a:rPr>
              <a:t>thuộc </a:t>
            </a:r>
            <a:r>
              <a:rPr sz="1800" spc="-5" dirty="0">
                <a:latin typeface="Verdana"/>
                <a:cs typeface="Verdana"/>
              </a:rPr>
              <a:t>diện  </a:t>
            </a:r>
            <a:r>
              <a:rPr sz="1800" dirty="0">
                <a:latin typeface="Verdana"/>
                <a:cs typeface="Verdana"/>
              </a:rPr>
              <a:t>cấm </a:t>
            </a:r>
            <a:r>
              <a:rPr sz="1800" spc="-5" dirty="0">
                <a:latin typeface="Verdana"/>
                <a:cs typeface="Verdana"/>
              </a:rPr>
              <a:t>phổ </a:t>
            </a:r>
            <a:r>
              <a:rPr sz="1800" dirty="0">
                <a:latin typeface="Verdana"/>
                <a:cs typeface="Verdana"/>
              </a:rPr>
              <a:t>biến và  lưu hành </a:t>
            </a:r>
            <a:r>
              <a:rPr sz="1800" spc="-5" dirty="0">
                <a:latin typeface="Verdana"/>
                <a:cs typeface="Verdana"/>
              </a:rPr>
              <a:t>tại</a:t>
            </a:r>
            <a:r>
              <a:rPr sz="1800" spc="-90" dirty="0">
                <a:latin typeface="Verdana"/>
                <a:cs typeface="Verdana"/>
              </a:rPr>
              <a:t> </a:t>
            </a:r>
            <a:r>
              <a:rPr sz="1800" dirty="0">
                <a:latin typeface="Verdana"/>
                <a:cs typeface="Verdana"/>
              </a:rPr>
              <a:t>VN</a:t>
            </a:r>
            <a:endParaRPr sz="1800">
              <a:latin typeface="Verdana"/>
              <a:cs typeface="Verdana"/>
            </a:endParaRPr>
          </a:p>
        </p:txBody>
      </p:sp>
      <p:sp>
        <p:nvSpPr>
          <p:cNvPr id="58" name="object 58"/>
          <p:cNvSpPr/>
          <p:nvPr/>
        </p:nvSpPr>
        <p:spPr>
          <a:xfrm>
            <a:off x="2667000" y="31242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8A7A56"/>
          </a:solidFill>
        </p:spPr>
        <p:txBody>
          <a:bodyPr wrap="square" lIns="0" tIns="0" rIns="0" bIns="0" rtlCol="0"/>
          <a:lstStyle/>
          <a:p>
            <a:endParaRPr/>
          </a:p>
        </p:txBody>
      </p:sp>
      <p:sp>
        <p:nvSpPr>
          <p:cNvPr id="59" name="object 59"/>
          <p:cNvSpPr/>
          <p:nvPr/>
        </p:nvSpPr>
        <p:spPr>
          <a:xfrm>
            <a:off x="2667000" y="31242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60" name="object 60"/>
          <p:cNvSpPr/>
          <p:nvPr/>
        </p:nvSpPr>
        <p:spPr>
          <a:xfrm>
            <a:off x="2667000" y="31242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8A7A56"/>
          </a:solidFill>
        </p:spPr>
        <p:txBody>
          <a:bodyPr wrap="square" lIns="0" tIns="0" rIns="0" bIns="0" rtlCol="0"/>
          <a:lstStyle/>
          <a:p>
            <a:endParaRPr/>
          </a:p>
        </p:txBody>
      </p:sp>
      <p:sp>
        <p:nvSpPr>
          <p:cNvPr id="61" name="object 61"/>
          <p:cNvSpPr/>
          <p:nvPr/>
        </p:nvSpPr>
        <p:spPr>
          <a:xfrm>
            <a:off x="2667000" y="31242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62" name="object 62"/>
          <p:cNvSpPr/>
          <p:nvPr/>
        </p:nvSpPr>
        <p:spPr>
          <a:xfrm>
            <a:off x="2682239" y="3139439"/>
            <a:ext cx="509270" cy="512445"/>
          </a:xfrm>
          <a:custGeom>
            <a:avLst/>
            <a:gdLst/>
            <a:ahLst/>
            <a:cxnLst/>
            <a:rect l="l" t="t" r="r" b="b"/>
            <a:pathLst>
              <a:path w="509269" h="512445">
                <a:moveTo>
                  <a:pt x="254508" y="0"/>
                </a:moveTo>
                <a:lnTo>
                  <a:pt x="208752" y="4126"/>
                </a:lnTo>
                <a:lnTo>
                  <a:pt x="165690" y="16023"/>
                </a:lnTo>
                <a:lnTo>
                  <a:pt x="126040" y="34967"/>
                </a:lnTo>
                <a:lnTo>
                  <a:pt x="90520" y="60232"/>
                </a:lnTo>
                <a:lnTo>
                  <a:pt x="59847" y="91095"/>
                </a:lnTo>
                <a:lnTo>
                  <a:pt x="34741" y="126830"/>
                </a:lnTo>
                <a:lnTo>
                  <a:pt x="15919" y="166714"/>
                </a:lnTo>
                <a:lnTo>
                  <a:pt x="4099" y="210023"/>
                </a:lnTo>
                <a:lnTo>
                  <a:pt x="0" y="256032"/>
                </a:lnTo>
                <a:lnTo>
                  <a:pt x="4099" y="302040"/>
                </a:lnTo>
                <a:lnTo>
                  <a:pt x="15919" y="345349"/>
                </a:lnTo>
                <a:lnTo>
                  <a:pt x="34741" y="385233"/>
                </a:lnTo>
                <a:lnTo>
                  <a:pt x="59847" y="420968"/>
                </a:lnTo>
                <a:lnTo>
                  <a:pt x="90520" y="451831"/>
                </a:lnTo>
                <a:lnTo>
                  <a:pt x="126040" y="477096"/>
                </a:lnTo>
                <a:lnTo>
                  <a:pt x="165690" y="496040"/>
                </a:lnTo>
                <a:lnTo>
                  <a:pt x="208752" y="507937"/>
                </a:lnTo>
                <a:lnTo>
                  <a:pt x="254508" y="512064"/>
                </a:lnTo>
                <a:lnTo>
                  <a:pt x="300263" y="507937"/>
                </a:lnTo>
                <a:lnTo>
                  <a:pt x="343325" y="496040"/>
                </a:lnTo>
                <a:lnTo>
                  <a:pt x="382975" y="477096"/>
                </a:lnTo>
                <a:lnTo>
                  <a:pt x="418495" y="451831"/>
                </a:lnTo>
                <a:lnTo>
                  <a:pt x="449168" y="420968"/>
                </a:lnTo>
                <a:lnTo>
                  <a:pt x="474274" y="385233"/>
                </a:lnTo>
                <a:lnTo>
                  <a:pt x="493096" y="345349"/>
                </a:lnTo>
                <a:lnTo>
                  <a:pt x="504916" y="302040"/>
                </a:lnTo>
                <a:lnTo>
                  <a:pt x="509016" y="256032"/>
                </a:lnTo>
                <a:lnTo>
                  <a:pt x="504916" y="210023"/>
                </a:lnTo>
                <a:lnTo>
                  <a:pt x="493096" y="166714"/>
                </a:lnTo>
                <a:lnTo>
                  <a:pt x="474274" y="126830"/>
                </a:lnTo>
                <a:lnTo>
                  <a:pt x="449168" y="91095"/>
                </a:lnTo>
                <a:lnTo>
                  <a:pt x="418495" y="60232"/>
                </a:lnTo>
                <a:lnTo>
                  <a:pt x="382975" y="34967"/>
                </a:lnTo>
                <a:lnTo>
                  <a:pt x="343325" y="16023"/>
                </a:lnTo>
                <a:lnTo>
                  <a:pt x="300263" y="4126"/>
                </a:lnTo>
                <a:lnTo>
                  <a:pt x="254508" y="0"/>
                </a:lnTo>
                <a:close/>
              </a:path>
            </a:pathLst>
          </a:custGeom>
          <a:solidFill>
            <a:srgbClr val="8A7A56"/>
          </a:solidFill>
        </p:spPr>
        <p:txBody>
          <a:bodyPr wrap="square" lIns="0" tIns="0" rIns="0" bIns="0" rtlCol="0"/>
          <a:lstStyle/>
          <a:p>
            <a:endParaRPr/>
          </a:p>
        </p:txBody>
      </p:sp>
      <p:sp>
        <p:nvSpPr>
          <p:cNvPr id="63" name="object 63"/>
          <p:cNvSpPr/>
          <p:nvPr/>
        </p:nvSpPr>
        <p:spPr>
          <a:xfrm>
            <a:off x="2682239" y="3139439"/>
            <a:ext cx="509270" cy="512445"/>
          </a:xfrm>
          <a:custGeom>
            <a:avLst/>
            <a:gdLst/>
            <a:ahLst/>
            <a:cxnLst/>
            <a:rect l="l" t="t" r="r" b="b"/>
            <a:pathLst>
              <a:path w="509269" h="512445">
                <a:moveTo>
                  <a:pt x="0" y="256032"/>
                </a:moveTo>
                <a:lnTo>
                  <a:pt x="4099" y="210023"/>
                </a:lnTo>
                <a:lnTo>
                  <a:pt x="15919" y="166714"/>
                </a:lnTo>
                <a:lnTo>
                  <a:pt x="34741" y="126830"/>
                </a:lnTo>
                <a:lnTo>
                  <a:pt x="59847" y="91095"/>
                </a:lnTo>
                <a:lnTo>
                  <a:pt x="90520" y="60232"/>
                </a:lnTo>
                <a:lnTo>
                  <a:pt x="126040" y="34967"/>
                </a:lnTo>
                <a:lnTo>
                  <a:pt x="165690" y="16023"/>
                </a:lnTo>
                <a:lnTo>
                  <a:pt x="208752" y="4126"/>
                </a:lnTo>
                <a:lnTo>
                  <a:pt x="254508" y="0"/>
                </a:lnTo>
                <a:lnTo>
                  <a:pt x="300263" y="4126"/>
                </a:lnTo>
                <a:lnTo>
                  <a:pt x="343325" y="16023"/>
                </a:lnTo>
                <a:lnTo>
                  <a:pt x="382975" y="34967"/>
                </a:lnTo>
                <a:lnTo>
                  <a:pt x="418495" y="60232"/>
                </a:lnTo>
                <a:lnTo>
                  <a:pt x="449168" y="91095"/>
                </a:lnTo>
                <a:lnTo>
                  <a:pt x="474274" y="126830"/>
                </a:lnTo>
                <a:lnTo>
                  <a:pt x="493096" y="166714"/>
                </a:lnTo>
                <a:lnTo>
                  <a:pt x="504916" y="210023"/>
                </a:lnTo>
                <a:lnTo>
                  <a:pt x="509016" y="256032"/>
                </a:lnTo>
                <a:lnTo>
                  <a:pt x="504916" y="302040"/>
                </a:lnTo>
                <a:lnTo>
                  <a:pt x="493096" y="345349"/>
                </a:lnTo>
                <a:lnTo>
                  <a:pt x="474274" y="385233"/>
                </a:lnTo>
                <a:lnTo>
                  <a:pt x="449168" y="420968"/>
                </a:lnTo>
                <a:lnTo>
                  <a:pt x="418495" y="451831"/>
                </a:lnTo>
                <a:lnTo>
                  <a:pt x="382975" y="477096"/>
                </a:lnTo>
                <a:lnTo>
                  <a:pt x="343325" y="496040"/>
                </a:lnTo>
                <a:lnTo>
                  <a:pt x="300263" y="507937"/>
                </a:lnTo>
                <a:lnTo>
                  <a:pt x="254508" y="512064"/>
                </a:lnTo>
                <a:lnTo>
                  <a:pt x="208752" y="507937"/>
                </a:lnTo>
                <a:lnTo>
                  <a:pt x="165690" y="496040"/>
                </a:lnTo>
                <a:lnTo>
                  <a:pt x="126040" y="477096"/>
                </a:lnTo>
                <a:lnTo>
                  <a:pt x="90520" y="451831"/>
                </a:lnTo>
                <a:lnTo>
                  <a:pt x="59847" y="420968"/>
                </a:lnTo>
                <a:lnTo>
                  <a:pt x="34741" y="385233"/>
                </a:lnTo>
                <a:lnTo>
                  <a:pt x="15919" y="345349"/>
                </a:lnTo>
                <a:lnTo>
                  <a:pt x="4099" y="302040"/>
                </a:lnTo>
                <a:lnTo>
                  <a:pt x="0" y="256032"/>
                </a:lnTo>
                <a:close/>
              </a:path>
            </a:pathLst>
          </a:custGeom>
          <a:ln w="9144">
            <a:solidFill>
              <a:srgbClr val="95A9A9"/>
            </a:solidFill>
          </a:ln>
        </p:spPr>
        <p:txBody>
          <a:bodyPr wrap="square" lIns="0" tIns="0" rIns="0" bIns="0" rtlCol="0"/>
          <a:lstStyle/>
          <a:p>
            <a:endParaRPr/>
          </a:p>
        </p:txBody>
      </p:sp>
      <p:sp>
        <p:nvSpPr>
          <p:cNvPr id="64" name="object 64"/>
          <p:cNvSpPr/>
          <p:nvPr/>
        </p:nvSpPr>
        <p:spPr>
          <a:xfrm>
            <a:off x="305561" y="1524761"/>
            <a:ext cx="2667000" cy="1339850"/>
          </a:xfrm>
          <a:custGeom>
            <a:avLst/>
            <a:gdLst/>
            <a:ahLst/>
            <a:cxnLst/>
            <a:rect l="l" t="t" r="r" b="b"/>
            <a:pathLst>
              <a:path w="2667000" h="1339850">
                <a:moveTo>
                  <a:pt x="2419477" y="0"/>
                </a:moveTo>
                <a:lnTo>
                  <a:pt x="247573" y="0"/>
                </a:lnTo>
                <a:lnTo>
                  <a:pt x="197679" y="5030"/>
                </a:lnTo>
                <a:lnTo>
                  <a:pt x="151208" y="19458"/>
                </a:lnTo>
                <a:lnTo>
                  <a:pt x="109154" y="42286"/>
                </a:lnTo>
                <a:lnTo>
                  <a:pt x="72513" y="72517"/>
                </a:lnTo>
                <a:lnTo>
                  <a:pt x="42282" y="109153"/>
                </a:lnTo>
                <a:lnTo>
                  <a:pt x="19456" y="151197"/>
                </a:lnTo>
                <a:lnTo>
                  <a:pt x="5029" y="197653"/>
                </a:lnTo>
                <a:lnTo>
                  <a:pt x="0" y="247523"/>
                </a:lnTo>
                <a:lnTo>
                  <a:pt x="0" y="1092073"/>
                </a:lnTo>
                <a:lnTo>
                  <a:pt x="5029" y="1141942"/>
                </a:lnTo>
                <a:lnTo>
                  <a:pt x="19456" y="1188398"/>
                </a:lnTo>
                <a:lnTo>
                  <a:pt x="42282" y="1230442"/>
                </a:lnTo>
                <a:lnTo>
                  <a:pt x="72513" y="1267079"/>
                </a:lnTo>
                <a:lnTo>
                  <a:pt x="109154" y="1297309"/>
                </a:lnTo>
                <a:lnTo>
                  <a:pt x="151208" y="1320137"/>
                </a:lnTo>
                <a:lnTo>
                  <a:pt x="197679" y="1334565"/>
                </a:lnTo>
                <a:lnTo>
                  <a:pt x="247573" y="1339596"/>
                </a:lnTo>
                <a:lnTo>
                  <a:pt x="2419477" y="1339596"/>
                </a:lnTo>
                <a:lnTo>
                  <a:pt x="2469346" y="1334565"/>
                </a:lnTo>
                <a:lnTo>
                  <a:pt x="2515802" y="1320137"/>
                </a:lnTo>
                <a:lnTo>
                  <a:pt x="2557846" y="1297309"/>
                </a:lnTo>
                <a:lnTo>
                  <a:pt x="2594482" y="1267078"/>
                </a:lnTo>
                <a:lnTo>
                  <a:pt x="2624713" y="1230442"/>
                </a:lnTo>
                <a:lnTo>
                  <a:pt x="2647541" y="1188398"/>
                </a:lnTo>
                <a:lnTo>
                  <a:pt x="2661969" y="1141942"/>
                </a:lnTo>
                <a:lnTo>
                  <a:pt x="2667000" y="1092073"/>
                </a:lnTo>
                <a:lnTo>
                  <a:pt x="2667000" y="247523"/>
                </a:lnTo>
                <a:lnTo>
                  <a:pt x="2661969" y="197653"/>
                </a:lnTo>
                <a:lnTo>
                  <a:pt x="2647541" y="151197"/>
                </a:lnTo>
                <a:lnTo>
                  <a:pt x="2624713" y="109153"/>
                </a:lnTo>
                <a:lnTo>
                  <a:pt x="2594483" y="72516"/>
                </a:lnTo>
                <a:lnTo>
                  <a:pt x="2557846" y="42286"/>
                </a:lnTo>
                <a:lnTo>
                  <a:pt x="2515802" y="19458"/>
                </a:lnTo>
                <a:lnTo>
                  <a:pt x="2469346" y="5030"/>
                </a:lnTo>
                <a:lnTo>
                  <a:pt x="2419477" y="0"/>
                </a:lnTo>
                <a:close/>
              </a:path>
            </a:pathLst>
          </a:custGeom>
          <a:solidFill>
            <a:srgbClr val="FFFFFF"/>
          </a:solidFill>
        </p:spPr>
        <p:txBody>
          <a:bodyPr wrap="square" lIns="0" tIns="0" rIns="0" bIns="0" rtlCol="0"/>
          <a:lstStyle/>
          <a:p>
            <a:endParaRPr/>
          </a:p>
        </p:txBody>
      </p:sp>
      <p:sp>
        <p:nvSpPr>
          <p:cNvPr id="65" name="object 65"/>
          <p:cNvSpPr/>
          <p:nvPr/>
        </p:nvSpPr>
        <p:spPr>
          <a:xfrm>
            <a:off x="305561" y="1524761"/>
            <a:ext cx="2667000" cy="1339850"/>
          </a:xfrm>
          <a:custGeom>
            <a:avLst/>
            <a:gdLst/>
            <a:ahLst/>
            <a:cxnLst/>
            <a:rect l="l" t="t" r="r" b="b"/>
            <a:pathLst>
              <a:path w="2667000" h="1339850">
                <a:moveTo>
                  <a:pt x="0" y="247523"/>
                </a:moveTo>
                <a:lnTo>
                  <a:pt x="5029" y="197653"/>
                </a:lnTo>
                <a:lnTo>
                  <a:pt x="19456" y="151197"/>
                </a:lnTo>
                <a:lnTo>
                  <a:pt x="42282" y="109153"/>
                </a:lnTo>
                <a:lnTo>
                  <a:pt x="72513" y="72517"/>
                </a:lnTo>
                <a:lnTo>
                  <a:pt x="109154" y="42286"/>
                </a:lnTo>
                <a:lnTo>
                  <a:pt x="151208" y="19458"/>
                </a:lnTo>
                <a:lnTo>
                  <a:pt x="197679" y="5030"/>
                </a:lnTo>
                <a:lnTo>
                  <a:pt x="247573" y="0"/>
                </a:lnTo>
                <a:lnTo>
                  <a:pt x="2419477" y="0"/>
                </a:lnTo>
                <a:lnTo>
                  <a:pt x="2469346" y="5030"/>
                </a:lnTo>
                <a:lnTo>
                  <a:pt x="2515802" y="19458"/>
                </a:lnTo>
                <a:lnTo>
                  <a:pt x="2557846" y="42286"/>
                </a:lnTo>
                <a:lnTo>
                  <a:pt x="2594483" y="72516"/>
                </a:lnTo>
                <a:lnTo>
                  <a:pt x="2624713" y="109153"/>
                </a:lnTo>
                <a:lnTo>
                  <a:pt x="2647541" y="151197"/>
                </a:lnTo>
                <a:lnTo>
                  <a:pt x="2661969" y="197653"/>
                </a:lnTo>
                <a:lnTo>
                  <a:pt x="2667000" y="247523"/>
                </a:lnTo>
                <a:lnTo>
                  <a:pt x="2667000" y="1092073"/>
                </a:lnTo>
                <a:lnTo>
                  <a:pt x="2661969" y="1141942"/>
                </a:lnTo>
                <a:lnTo>
                  <a:pt x="2647541" y="1188398"/>
                </a:lnTo>
                <a:lnTo>
                  <a:pt x="2624713" y="1230442"/>
                </a:lnTo>
                <a:lnTo>
                  <a:pt x="2594482" y="1267078"/>
                </a:lnTo>
                <a:lnTo>
                  <a:pt x="2557846" y="1297309"/>
                </a:lnTo>
                <a:lnTo>
                  <a:pt x="2515802" y="1320137"/>
                </a:lnTo>
                <a:lnTo>
                  <a:pt x="2469346" y="1334565"/>
                </a:lnTo>
                <a:lnTo>
                  <a:pt x="2419477" y="1339596"/>
                </a:lnTo>
                <a:lnTo>
                  <a:pt x="247573" y="1339596"/>
                </a:lnTo>
                <a:lnTo>
                  <a:pt x="197679" y="1334565"/>
                </a:lnTo>
                <a:lnTo>
                  <a:pt x="151208" y="1320137"/>
                </a:lnTo>
                <a:lnTo>
                  <a:pt x="109154" y="1297309"/>
                </a:lnTo>
                <a:lnTo>
                  <a:pt x="72513" y="1267079"/>
                </a:lnTo>
                <a:lnTo>
                  <a:pt x="42282" y="1230442"/>
                </a:lnTo>
                <a:lnTo>
                  <a:pt x="19456" y="1188398"/>
                </a:lnTo>
                <a:lnTo>
                  <a:pt x="5029" y="1141942"/>
                </a:lnTo>
                <a:lnTo>
                  <a:pt x="0" y="1092073"/>
                </a:lnTo>
                <a:lnTo>
                  <a:pt x="0" y="247523"/>
                </a:lnTo>
                <a:close/>
              </a:path>
            </a:pathLst>
          </a:custGeom>
          <a:ln w="19812">
            <a:solidFill>
              <a:srgbClr val="855D5D"/>
            </a:solidFill>
          </a:ln>
        </p:spPr>
        <p:txBody>
          <a:bodyPr wrap="square" lIns="0" tIns="0" rIns="0" bIns="0" rtlCol="0"/>
          <a:lstStyle/>
          <a:p>
            <a:endParaRPr/>
          </a:p>
        </p:txBody>
      </p:sp>
      <p:sp>
        <p:nvSpPr>
          <p:cNvPr id="66" name="object 66"/>
          <p:cNvSpPr txBox="1"/>
          <p:nvPr/>
        </p:nvSpPr>
        <p:spPr>
          <a:xfrm>
            <a:off x="465531" y="1641094"/>
            <a:ext cx="2349500" cy="1104265"/>
          </a:xfrm>
          <a:prstGeom prst="rect">
            <a:avLst/>
          </a:prstGeom>
        </p:spPr>
        <p:txBody>
          <a:bodyPr vert="horz" wrap="square" lIns="0" tIns="0" rIns="0" bIns="0" rtlCol="0">
            <a:spAutoFit/>
          </a:bodyPr>
          <a:lstStyle/>
          <a:p>
            <a:pPr marL="12700" marR="5080" algn="ctr">
              <a:lnSpc>
                <a:spcPct val="100000"/>
              </a:lnSpc>
            </a:pPr>
            <a:r>
              <a:rPr sz="1800" b="1" dirty="0">
                <a:latin typeface="Verdana"/>
                <a:cs typeface="Verdana"/>
              </a:rPr>
              <a:t>Gỗ tròn, gỗ xẻ</a:t>
            </a:r>
            <a:r>
              <a:rPr sz="1800" b="1" spc="-60" dirty="0">
                <a:latin typeface="Verdana"/>
                <a:cs typeface="Verdana"/>
              </a:rPr>
              <a:t> </a:t>
            </a:r>
            <a:r>
              <a:rPr sz="1800" b="1" spc="-5" dirty="0">
                <a:latin typeface="Verdana"/>
                <a:cs typeface="Verdana"/>
              </a:rPr>
              <a:t>các  </a:t>
            </a:r>
            <a:r>
              <a:rPr sz="1800" b="1" dirty="0">
                <a:latin typeface="Verdana"/>
                <a:cs typeface="Verdana"/>
              </a:rPr>
              <a:t>loại từ gỗ rừng tự  nhiên trong </a:t>
            </a:r>
            <a:r>
              <a:rPr sz="1800" b="1" spc="-5" dirty="0">
                <a:latin typeface="Verdana"/>
                <a:cs typeface="Verdana"/>
              </a:rPr>
              <a:t>nước,  SP </a:t>
            </a:r>
            <a:r>
              <a:rPr sz="1800" b="1" dirty="0">
                <a:latin typeface="Verdana"/>
                <a:cs typeface="Verdana"/>
              </a:rPr>
              <a:t>gỗ </a:t>
            </a:r>
            <a:r>
              <a:rPr sz="1800" b="1" u="heavy" spc="-5" dirty="0">
                <a:solidFill>
                  <a:srgbClr val="CC9900"/>
                </a:solidFill>
                <a:latin typeface="Verdana"/>
                <a:cs typeface="Verdana"/>
              </a:rPr>
              <a:t>nhóm</a:t>
            </a:r>
            <a:r>
              <a:rPr sz="1800" b="1" u="heavy" spc="-85" dirty="0">
                <a:solidFill>
                  <a:srgbClr val="CC9900"/>
                </a:solidFill>
                <a:latin typeface="Verdana"/>
                <a:cs typeface="Verdana"/>
              </a:rPr>
              <a:t> </a:t>
            </a:r>
            <a:r>
              <a:rPr sz="1800" b="1" u="heavy" dirty="0">
                <a:solidFill>
                  <a:srgbClr val="CC9900"/>
                </a:solidFill>
                <a:latin typeface="Verdana"/>
                <a:cs typeface="Verdana"/>
              </a:rPr>
              <a:t>IA</a:t>
            </a:r>
            <a:endParaRPr sz="1800">
              <a:latin typeface="Verdana"/>
              <a:cs typeface="Verdana"/>
            </a:endParaRPr>
          </a:p>
        </p:txBody>
      </p:sp>
      <p:sp>
        <p:nvSpPr>
          <p:cNvPr id="67" name="object 67"/>
          <p:cNvSpPr/>
          <p:nvPr/>
        </p:nvSpPr>
        <p:spPr>
          <a:xfrm>
            <a:off x="2971800" y="19050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FF99FF"/>
          </a:solidFill>
        </p:spPr>
        <p:txBody>
          <a:bodyPr wrap="square" lIns="0" tIns="0" rIns="0" bIns="0" rtlCol="0"/>
          <a:lstStyle/>
          <a:p>
            <a:endParaRPr/>
          </a:p>
        </p:txBody>
      </p:sp>
      <p:sp>
        <p:nvSpPr>
          <p:cNvPr id="68" name="object 68"/>
          <p:cNvSpPr/>
          <p:nvPr/>
        </p:nvSpPr>
        <p:spPr>
          <a:xfrm>
            <a:off x="2971800" y="19050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69" name="object 69"/>
          <p:cNvSpPr/>
          <p:nvPr/>
        </p:nvSpPr>
        <p:spPr>
          <a:xfrm>
            <a:off x="2971800" y="19050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FF99FF"/>
          </a:solidFill>
        </p:spPr>
        <p:txBody>
          <a:bodyPr wrap="square" lIns="0" tIns="0" rIns="0" bIns="0" rtlCol="0"/>
          <a:lstStyle/>
          <a:p>
            <a:endParaRPr/>
          </a:p>
        </p:txBody>
      </p:sp>
      <p:sp>
        <p:nvSpPr>
          <p:cNvPr id="70" name="object 70"/>
          <p:cNvSpPr/>
          <p:nvPr/>
        </p:nvSpPr>
        <p:spPr>
          <a:xfrm>
            <a:off x="2971800" y="19050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71" name="object 71"/>
          <p:cNvSpPr/>
          <p:nvPr/>
        </p:nvSpPr>
        <p:spPr>
          <a:xfrm>
            <a:off x="2987039" y="1920239"/>
            <a:ext cx="509270" cy="512445"/>
          </a:xfrm>
          <a:custGeom>
            <a:avLst/>
            <a:gdLst/>
            <a:ahLst/>
            <a:cxnLst/>
            <a:rect l="l" t="t" r="r" b="b"/>
            <a:pathLst>
              <a:path w="509270" h="512444">
                <a:moveTo>
                  <a:pt x="254508" y="0"/>
                </a:moveTo>
                <a:lnTo>
                  <a:pt x="208752" y="4126"/>
                </a:lnTo>
                <a:lnTo>
                  <a:pt x="165690" y="16023"/>
                </a:lnTo>
                <a:lnTo>
                  <a:pt x="126040" y="34967"/>
                </a:lnTo>
                <a:lnTo>
                  <a:pt x="90520" y="60232"/>
                </a:lnTo>
                <a:lnTo>
                  <a:pt x="59847" y="91095"/>
                </a:lnTo>
                <a:lnTo>
                  <a:pt x="34741" y="126830"/>
                </a:lnTo>
                <a:lnTo>
                  <a:pt x="15919" y="166714"/>
                </a:lnTo>
                <a:lnTo>
                  <a:pt x="4099" y="210023"/>
                </a:lnTo>
                <a:lnTo>
                  <a:pt x="0" y="256032"/>
                </a:lnTo>
                <a:lnTo>
                  <a:pt x="4099" y="302040"/>
                </a:lnTo>
                <a:lnTo>
                  <a:pt x="15919" y="345349"/>
                </a:lnTo>
                <a:lnTo>
                  <a:pt x="34741" y="385233"/>
                </a:lnTo>
                <a:lnTo>
                  <a:pt x="59847" y="420968"/>
                </a:lnTo>
                <a:lnTo>
                  <a:pt x="90520" y="451831"/>
                </a:lnTo>
                <a:lnTo>
                  <a:pt x="126040" y="477096"/>
                </a:lnTo>
                <a:lnTo>
                  <a:pt x="165690" y="496040"/>
                </a:lnTo>
                <a:lnTo>
                  <a:pt x="208752" y="507937"/>
                </a:lnTo>
                <a:lnTo>
                  <a:pt x="254508" y="512063"/>
                </a:lnTo>
                <a:lnTo>
                  <a:pt x="300263" y="507937"/>
                </a:lnTo>
                <a:lnTo>
                  <a:pt x="343325" y="496040"/>
                </a:lnTo>
                <a:lnTo>
                  <a:pt x="382975" y="477096"/>
                </a:lnTo>
                <a:lnTo>
                  <a:pt x="418495" y="451831"/>
                </a:lnTo>
                <a:lnTo>
                  <a:pt x="449168" y="420968"/>
                </a:lnTo>
                <a:lnTo>
                  <a:pt x="474274" y="385233"/>
                </a:lnTo>
                <a:lnTo>
                  <a:pt x="493096" y="345349"/>
                </a:lnTo>
                <a:lnTo>
                  <a:pt x="504916" y="302040"/>
                </a:lnTo>
                <a:lnTo>
                  <a:pt x="509015" y="256032"/>
                </a:lnTo>
                <a:lnTo>
                  <a:pt x="504916" y="210023"/>
                </a:lnTo>
                <a:lnTo>
                  <a:pt x="493096" y="166714"/>
                </a:lnTo>
                <a:lnTo>
                  <a:pt x="474274" y="126830"/>
                </a:lnTo>
                <a:lnTo>
                  <a:pt x="449168" y="91095"/>
                </a:lnTo>
                <a:lnTo>
                  <a:pt x="418495" y="60232"/>
                </a:lnTo>
                <a:lnTo>
                  <a:pt x="382975" y="34967"/>
                </a:lnTo>
                <a:lnTo>
                  <a:pt x="343325" y="16023"/>
                </a:lnTo>
                <a:lnTo>
                  <a:pt x="300263" y="4126"/>
                </a:lnTo>
                <a:lnTo>
                  <a:pt x="254508" y="0"/>
                </a:lnTo>
                <a:close/>
              </a:path>
            </a:pathLst>
          </a:custGeom>
          <a:solidFill>
            <a:srgbClr val="FF99FF"/>
          </a:solidFill>
        </p:spPr>
        <p:txBody>
          <a:bodyPr wrap="square" lIns="0" tIns="0" rIns="0" bIns="0" rtlCol="0"/>
          <a:lstStyle/>
          <a:p>
            <a:endParaRPr/>
          </a:p>
        </p:txBody>
      </p:sp>
      <p:sp>
        <p:nvSpPr>
          <p:cNvPr id="72" name="object 72"/>
          <p:cNvSpPr/>
          <p:nvPr/>
        </p:nvSpPr>
        <p:spPr>
          <a:xfrm>
            <a:off x="2987039" y="1920239"/>
            <a:ext cx="509270" cy="512445"/>
          </a:xfrm>
          <a:custGeom>
            <a:avLst/>
            <a:gdLst/>
            <a:ahLst/>
            <a:cxnLst/>
            <a:rect l="l" t="t" r="r" b="b"/>
            <a:pathLst>
              <a:path w="509270" h="512444">
                <a:moveTo>
                  <a:pt x="0" y="256032"/>
                </a:moveTo>
                <a:lnTo>
                  <a:pt x="4099" y="210023"/>
                </a:lnTo>
                <a:lnTo>
                  <a:pt x="15919" y="166714"/>
                </a:lnTo>
                <a:lnTo>
                  <a:pt x="34741" y="126830"/>
                </a:lnTo>
                <a:lnTo>
                  <a:pt x="59847" y="91095"/>
                </a:lnTo>
                <a:lnTo>
                  <a:pt x="90520" y="60232"/>
                </a:lnTo>
                <a:lnTo>
                  <a:pt x="126040" y="34967"/>
                </a:lnTo>
                <a:lnTo>
                  <a:pt x="165690" y="16023"/>
                </a:lnTo>
                <a:lnTo>
                  <a:pt x="208752" y="4126"/>
                </a:lnTo>
                <a:lnTo>
                  <a:pt x="254508" y="0"/>
                </a:lnTo>
                <a:lnTo>
                  <a:pt x="300263" y="4126"/>
                </a:lnTo>
                <a:lnTo>
                  <a:pt x="343325" y="16023"/>
                </a:lnTo>
                <a:lnTo>
                  <a:pt x="382975" y="34967"/>
                </a:lnTo>
                <a:lnTo>
                  <a:pt x="418495" y="60232"/>
                </a:lnTo>
                <a:lnTo>
                  <a:pt x="449168" y="91095"/>
                </a:lnTo>
                <a:lnTo>
                  <a:pt x="474274" y="126830"/>
                </a:lnTo>
                <a:lnTo>
                  <a:pt x="493096" y="166714"/>
                </a:lnTo>
                <a:lnTo>
                  <a:pt x="504916" y="210023"/>
                </a:lnTo>
                <a:lnTo>
                  <a:pt x="509015" y="256032"/>
                </a:lnTo>
                <a:lnTo>
                  <a:pt x="504916" y="302040"/>
                </a:lnTo>
                <a:lnTo>
                  <a:pt x="493096" y="345349"/>
                </a:lnTo>
                <a:lnTo>
                  <a:pt x="474274" y="385233"/>
                </a:lnTo>
                <a:lnTo>
                  <a:pt x="449168" y="420968"/>
                </a:lnTo>
                <a:lnTo>
                  <a:pt x="418495" y="451831"/>
                </a:lnTo>
                <a:lnTo>
                  <a:pt x="382975" y="477096"/>
                </a:lnTo>
                <a:lnTo>
                  <a:pt x="343325" y="496040"/>
                </a:lnTo>
                <a:lnTo>
                  <a:pt x="300263" y="507937"/>
                </a:lnTo>
                <a:lnTo>
                  <a:pt x="254508" y="512063"/>
                </a:lnTo>
                <a:lnTo>
                  <a:pt x="208752" y="507937"/>
                </a:lnTo>
                <a:lnTo>
                  <a:pt x="165690" y="496040"/>
                </a:lnTo>
                <a:lnTo>
                  <a:pt x="126040" y="477096"/>
                </a:lnTo>
                <a:lnTo>
                  <a:pt x="90520" y="451831"/>
                </a:lnTo>
                <a:lnTo>
                  <a:pt x="59847" y="420968"/>
                </a:lnTo>
                <a:lnTo>
                  <a:pt x="34741" y="385233"/>
                </a:lnTo>
                <a:lnTo>
                  <a:pt x="15919" y="345349"/>
                </a:lnTo>
                <a:lnTo>
                  <a:pt x="4099" y="302040"/>
                </a:lnTo>
                <a:lnTo>
                  <a:pt x="0" y="256032"/>
                </a:lnTo>
                <a:close/>
              </a:path>
            </a:pathLst>
          </a:custGeom>
          <a:ln w="9144">
            <a:solidFill>
              <a:srgbClr val="CC9900"/>
            </a:solidFill>
          </a:ln>
        </p:spPr>
        <p:txBody>
          <a:bodyPr wrap="square" lIns="0" tIns="0" rIns="0" bIns="0" rtlCol="0"/>
          <a:lstStyle/>
          <a:p>
            <a:endParaRPr/>
          </a:p>
        </p:txBody>
      </p:sp>
      <p:sp>
        <p:nvSpPr>
          <p:cNvPr id="73" name="object 73"/>
          <p:cNvSpPr/>
          <p:nvPr/>
        </p:nvSpPr>
        <p:spPr>
          <a:xfrm>
            <a:off x="533400" y="3124200"/>
            <a:ext cx="2133600" cy="447040"/>
          </a:xfrm>
          <a:custGeom>
            <a:avLst/>
            <a:gdLst/>
            <a:ahLst/>
            <a:cxnLst/>
            <a:rect l="l" t="t" r="r" b="b"/>
            <a:pathLst>
              <a:path w="2133600" h="447039">
                <a:moveTo>
                  <a:pt x="2051049" y="0"/>
                </a:moveTo>
                <a:lnTo>
                  <a:pt x="82524" y="0"/>
                </a:lnTo>
                <a:lnTo>
                  <a:pt x="50400" y="6486"/>
                </a:lnTo>
                <a:lnTo>
                  <a:pt x="24169" y="24177"/>
                </a:lnTo>
                <a:lnTo>
                  <a:pt x="6484" y="50417"/>
                </a:lnTo>
                <a:lnTo>
                  <a:pt x="0" y="82550"/>
                </a:lnTo>
                <a:lnTo>
                  <a:pt x="0" y="363982"/>
                </a:lnTo>
                <a:lnTo>
                  <a:pt x="6484" y="396114"/>
                </a:lnTo>
                <a:lnTo>
                  <a:pt x="24169" y="422354"/>
                </a:lnTo>
                <a:lnTo>
                  <a:pt x="50400" y="440045"/>
                </a:lnTo>
                <a:lnTo>
                  <a:pt x="82524" y="446532"/>
                </a:lnTo>
                <a:lnTo>
                  <a:pt x="2051049" y="0"/>
                </a:lnTo>
                <a:close/>
              </a:path>
              <a:path w="2133600" h="447039">
                <a:moveTo>
                  <a:pt x="2051050" y="0"/>
                </a:moveTo>
                <a:lnTo>
                  <a:pt x="2051050" y="446532"/>
                </a:lnTo>
                <a:lnTo>
                  <a:pt x="2083182" y="440045"/>
                </a:lnTo>
                <a:lnTo>
                  <a:pt x="2109422" y="422354"/>
                </a:lnTo>
                <a:lnTo>
                  <a:pt x="2127113" y="396114"/>
                </a:lnTo>
                <a:lnTo>
                  <a:pt x="2133600" y="363982"/>
                </a:lnTo>
                <a:lnTo>
                  <a:pt x="2133600" y="82550"/>
                </a:lnTo>
                <a:lnTo>
                  <a:pt x="2127113" y="50417"/>
                </a:lnTo>
                <a:lnTo>
                  <a:pt x="2109422" y="24177"/>
                </a:lnTo>
                <a:lnTo>
                  <a:pt x="2083182" y="6486"/>
                </a:lnTo>
                <a:lnTo>
                  <a:pt x="2051050" y="0"/>
                </a:lnTo>
                <a:close/>
              </a:path>
            </a:pathLst>
          </a:custGeom>
          <a:solidFill>
            <a:srgbClr val="FFCCFF"/>
          </a:solidFill>
        </p:spPr>
        <p:txBody>
          <a:bodyPr wrap="square" lIns="0" tIns="0" rIns="0" bIns="0" rtlCol="0"/>
          <a:lstStyle/>
          <a:p>
            <a:endParaRPr/>
          </a:p>
        </p:txBody>
      </p:sp>
      <p:sp>
        <p:nvSpPr>
          <p:cNvPr id="74" name="object 74"/>
          <p:cNvSpPr/>
          <p:nvPr/>
        </p:nvSpPr>
        <p:spPr>
          <a:xfrm>
            <a:off x="533400" y="3124200"/>
            <a:ext cx="2051050" cy="82550"/>
          </a:xfrm>
          <a:custGeom>
            <a:avLst/>
            <a:gdLst/>
            <a:ahLst/>
            <a:cxnLst/>
            <a:rect l="l" t="t" r="r" b="b"/>
            <a:pathLst>
              <a:path w="2051050" h="82550">
                <a:moveTo>
                  <a:pt x="0" y="82550"/>
                </a:moveTo>
                <a:lnTo>
                  <a:pt x="6484" y="50417"/>
                </a:lnTo>
                <a:lnTo>
                  <a:pt x="24169" y="24177"/>
                </a:lnTo>
                <a:lnTo>
                  <a:pt x="50400" y="6486"/>
                </a:lnTo>
                <a:lnTo>
                  <a:pt x="82524" y="0"/>
                </a:lnTo>
                <a:lnTo>
                  <a:pt x="2051049" y="0"/>
                </a:lnTo>
              </a:path>
            </a:pathLst>
          </a:custGeom>
          <a:ln w="9144">
            <a:solidFill>
              <a:srgbClr val="AE3408"/>
            </a:solidFill>
          </a:ln>
        </p:spPr>
        <p:txBody>
          <a:bodyPr wrap="square" lIns="0" tIns="0" rIns="0" bIns="0" rtlCol="0"/>
          <a:lstStyle/>
          <a:p>
            <a:endParaRPr/>
          </a:p>
        </p:txBody>
      </p:sp>
      <p:sp>
        <p:nvSpPr>
          <p:cNvPr id="75" name="object 75"/>
          <p:cNvSpPr/>
          <p:nvPr/>
        </p:nvSpPr>
        <p:spPr>
          <a:xfrm>
            <a:off x="533400" y="3206750"/>
            <a:ext cx="82550" cy="364490"/>
          </a:xfrm>
          <a:custGeom>
            <a:avLst/>
            <a:gdLst/>
            <a:ahLst/>
            <a:cxnLst/>
            <a:rect l="l" t="t" r="r" b="b"/>
            <a:pathLst>
              <a:path w="82550" h="364489">
                <a:moveTo>
                  <a:pt x="82524" y="363982"/>
                </a:moveTo>
                <a:lnTo>
                  <a:pt x="50400" y="357495"/>
                </a:lnTo>
                <a:lnTo>
                  <a:pt x="24169" y="339804"/>
                </a:lnTo>
                <a:lnTo>
                  <a:pt x="6484" y="313564"/>
                </a:lnTo>
                <a:lnTo>
                  <a:pt x="0" y="281432"/>
                </a:lnTo>
                <a:lnTo>
                  <a:pt x="0" y="0"/>
                </a:lnTo>
              </a:path>
            </a:pathLst>
          </a:custGeom>
          <a:ln w="9144">
            <a:solidFill>
              <a:srgbClr val="AE3408"/>
            </a:solidFill>
          </a:ln>
        </p:spPr>
        <p:txBody>
          <a:bodyPr wrap="square" lIns="0" tIns="0" rIns="0" bIns="0" rtlCol="0"/>
          <a:lstStyle/>
          <a:p>
            <a:endParaRPr/>
          </a:p>
        </p:txBody>
      </p:sp>
      <p:sp>
        <p:nvSpPr>
          <p:cNvPr id="76" name="object 76"/>
          <p:cNvSpPr/>
          <p:nvPr/>
        </p:nvSpPr>
        <p:spPr>
          <a:xfrm>
            <a:off x="2584450" y="3124200"/>
            <a:ext cx="82550" cy="447040"/>
          </a:xfrm>
          <a:custGeom>
            <a:avLst/>
            <a:gdLst/>
            <a:ahLst/>
            <a:cxnLst/>
            <a:rect l="l" t="t" r="r" b="b"/>
            <a:pathLst>
              <a:path w="82550" h="447039">
                <a:moveTo>
                  <a:pt x="0" y="0"/>
                </a:moveTo>
                <a:lnTo>
                  <a:pt x="32132" y="6486"/>
                </a:lnTo>
                <a:lnTo>
                  <a:pt x="58372" y="24177"/>
                </a:lnTo>
                <a:lnTo>
                  <a:pt x="76063" y="50417"/>
                </a:lnTo>
                <a:lnTo>
                  <a:pt x="82550" y="82550"/>
                </a:lnTo>
                <a:lnTo>
                  <a:pt x="82550" y="363982"/>
                </a:lnTo>
                <a:lnTo>
                  <a:pt x="76063" y="396114"/>
                </a:lnTo>
                <a:lnTo>
                  <a:pt x="58372" y="422354"/>
                </a:lnTo>
                <a:lnTo>
                  <a:pt x="32132" y="440045"/>
                </a:lnTo>
                <a:lnTo>
                  <a:pt x="0" y="446532"/>
                </a:lnTo>
              </a:path>
            </a:pathLst>
          </a:custGeom>
          <a:ln w="9144">
            <a:solidFill>
              <a:srgbClr val="AE3408"/>
            </a:solidFill>
          </a:ln>
        </p:spPr>
        <p:txBody>
          <a:bodyPr wrap="square" lIns="0" tIns="0" rIns="0" bIns="0" rtlCol="0"/>
          <a:lstStyle/>
          <a:p>
            <a:endParaRPr/>
          </a:p>
        </p:txBody>
      </p:sp>
      <p:sp>
        <p:nvSpPr>
          <p:cNvPr id="77" name="object 77"/>
          <p:cNvSpPr/>
          <p:nvPr/>
        </p:nvSpPr>
        <p:spPr>
          <a:xfrm>
            <a:off x="533400" y="3124200"/>
            <a:ext cx="2133600" cy="447040"/>
          </a:xfrm>
          <a:custGeom>
            <a:avLst/>
            <a:gdLst/>
            <a:ahLst/>
            <a:cxnLst/>
            <a:rect l="l" t="t" r="r" b="b"/>
            <a:pathLst>
              <a:path w="2133600" h="447039">
                <a:moveTo>
                  <a:pt x="2051050" y="0"/>
                </a:moveTo>
                <a:lnTo>
                  <a:pt x="82524" y="0"/>
                </a:lnTo>
                <a:lnTo>
                  <a:pt x="50400" y="6486"/>
                </a:lnTo>
                <a:lnTo>
                  <a:pt x="24169" y="24177"/>
                </a:lnTo>
                <a:lnTo>
                  <a:pt x="6484" y="50417"/>
                </a:lnTo>
                <a:lnTo>
                  <a:pt x="0" y="82550"/>
                </a:lnTo>
                <a:lnTo>
                  <a:pt x="0" y="363982"/>
                </a:lnTo>
                <a:lnTo>
                  <a:pt x="6484" y="396114"/>
                </a:lnTo>
                <a:lnTo>
                  <a:pt x="24169" y="422354"/>
                </a:lnTo>
                <a:lnTo>
                  <a:pt x="50400" y="440045"/>
                </a:lnTo>
                <a:lnTo>
                  <a:pt x="82524" y="446532"/>
                </a:lnTo>
                <a:lnTo>
                  <a:pt x="2051050" y="446532"/>
                </a:lnTo>
                <a:lnTo>
                  <a:pt x="2083182" y="440045"/>
                </a:lnTo>
                <a:lnTo>
                  <a:pt x="2109422" y="422354"/>
                </a:lnTo>
                <a:lnTo>
                  <a:pt x="2127113" y="396114"/>
                </a:lnTo>
                <a:lnTo>
                  <a:pt x="2133600" y="363982"/>
                </a:lnTo>
                <a:lnTo>
                  <a:pt x="2133600" y="82550"/>
                </a:lnTo>
                <a:lnTo>
                  <a:pt x="2127113" y="50417"/>
                </a:lnTo>
                <a:lnTo>
                  <a:pt x="2109422" y="24177"/>
                </a:lnTo>
                <a:lnTo>
                  <a:pt x="2083182" y="6486"/>
                </a:lnTo>
                <a:lnTo>
                  <a:pt x="2051050" y="0"/>
                </a:lnTo>
                <a:close/>
              </a:path>
            </a:pathLst>
          </a:custGeom>
          <a:solidFill>
            <a:srgbClr val="FFCCFF"/>
          </a:solidFill>
        </p:spPr>
        <p:txBody>
          <a:bodyPr wrap="square" lIns="0" tIns="0" rIns="0" bIns="0" rtlCol="0"/>
          <a:lstStyle/>
          <a:p>
            <a:endParaRPr/>
          </a:p>
        </p:txBody>
      </p:sp>
      <p:sp>
        <p:nvSpPr>
          <p:cNvPr id="78" name="object 78"/>
          <p:cNvSpPr/>
          <p:nvPr/>
        </p:nvSpPr>
        <p:spPr>
          <a:xfrm>
            <a:off x="533400" y="3124200"/>
            <a:ext cx="2133600" cy="447040"/>
          </a:xfrm>
          <a:custGeom>
            <a:avLst/>
            <a:gdLst/>
            <a:ahLst/>
            <a:cxnLst/>
            <a:rect l="l" t="t" r="r" b="b"/>
            <a:pathLst>
              <a:path w="2133600" h="447039">
                <a:moveTo>
                  <a:pt x="0" y="82550"/>
                </a:moveTo>
                <a:lnTo>
                  <a:pt x="6484" y="50417"/>
                </a:lnTo>
                <a:lnTo>
                  <a:pt x="24169" y="24177"/>
                </a:lnTo>
                <a:lnTo>
                  <a:pt x="50400" y="6486"/>
                </a:lnTo>
                <a:lnTo>
                  <a:pt x="82524" y="0"/>
                </a:lnTo>
                <a:lnTo>
                  <a:pt x="2051050" y="0"/>
                </a:lnTo>
                <a:lnTo>
                  <a:pt x="2083182" y="6486"/>
                </a:lnTo>
                <a:lnTo>
                  <a:pt x="2109422" y="24177"/>
                </a:lnTo>
                <a:lnTo>
                  <a:pt x="2127113" y="50417"/>
                </a:lnTo>
                <a:lnTo>
                  <a:pt x="2133600" y="82550"/>
                </a:lnTo>
                <a:lnTo>
                  <a:pt x="2133600" y="363982"/>
                </a:lnTo>
                <a:lnTo>
                  <a:pt x="2127113" y="396114"/>
                </a:lnTo>
                <a:lnTo>
                  <a:pt x="2109422" y="422354"/>
                </a:lnTo>
                <a:lnTo>
                  <a:pt x="2083182" y="440045"/>
                </a:lnTo>
                <a:lnTo>
                  <a:pt x="2051050" y="446532"/>
                </a:lnTo>
                <a:lnTo>
                  <a:pt x="82524" y="446532"/>
                </a:lnTo>
                <a:lnTo>
                  <a:pt x="50400" y="440045"/>
                </a:lnTo>
                <a:lnTo>
                  <a:pt x="24169" y="422354"/>
                </a:lnTo>
                <a:lnTo>
                  <a:pt x="6484" y="396114"/>
                </a:lnTo>
                <a:lnTo>
                  <a:pt x="0" y="363982"/>
                </a:lnTo>
                <a:lnTo>
                  <a:pt x="0" y="82550"/>
                </a:lnTo>
                <a:close/>
              </a:path>
            </a:pathLst>
          </a:custGeom>
          <a:ln w="9144">
            <a:solidFill>
              <a:srgbClr val="AE3408"/>
            </a:solidFill>
          </a:ln>
        </p:spPr>
        <p:txBody>
          <a:bodyPr wrap="square" lIns="0" tIns="0" rIns="0" bIns="0" rtlCol="0"/>
          <a:lstStyle/>
          <a:p>
            <a:endParaRPr/>
          </a:p>
        </p:txBody>
      </p:sp>
      <p:sp>
        <p:nvSpPr>
          <p:cNvPr id="79" name="object 79"/>
          <p:cNvSpPr txBox="1"/>
          <p:nvPr/>
        </p:nvSpPr>
        <p:spPr>
          <a:xfrm>
            <a:off x="662736" y="3192017"/>
            <a:ext cx="1875789" cy="311150"/>
          </a:xfrm>
          <a:prstGeom prst="rect">
            <a:avLst/>
          </a:prstGeom>
        </p:spPr>
        <p:txBody>
          <a:bodyPr vert="horz" wrap="square" lIns="0" tIns="0" rIns="0" bIns="0" rtlCol="0">
            <a:spAutoFit/>
          </a:bodyPr>
          <a:lstStyle/>
          <a:p>
            <a:pPr marL="12700">
              <a:lnSpc>
                <a:spcPct val="100000"/>
              </a:lnSpc>
            </a:pPr>
            <a:r>
              <a:rPr sz="2000" b="1" dirty="0">
                <a:latin typeface="Verdana"/>
                <a:cs typeface="Verdana"/>
              </a:rPr>
              <a:t>Hóa chất</a:t>
            </a:r>
            <a:r>
              <a:rPr sz="2000" b="1" spc="-90" dirty="0">
                <a:latin typeface="Verdana"/>
                <a:cs typeface="Verdana"/>
              </a:rPr>
              <a:t> </a:t>
            </a:r>
            <a:r>
              <a:rPr sz="2000" b="1" dirty="0">
                <a:latin typeface="Verdana"/>
                <a:cs typeface="Verdana"/>
              </a:rPr>
              <a:t>độc</a:t>
            </a:r>
            <a:endParaRPr sz="2000">
              <a:latin typeface="Verdana"/>
              <a:cs typeface="Verdana"/>
            </a:endParaRPr>
          </a:p>
        </p:txBody>
      </p:sp>
      <p:sp>
        <p:nvSpPr>
          <p:cNvPr id="80" name="object 80"/>
          <p:cNvSpPr txBox="1"/>
          <p:nvPr/>
        </p:nvSpPr>
        <p:spPr>
          <a:xfrm>
            <a:off x="3605021" y="2329815"/>
            <a:ext cx="2163445" cy="1464945"/>
          </a:xfrm>
          <a:prstGeom prst="rect">
            <a:avLst/>
          </a:prstGeom>
        </p:spPr>
        <p:txBody>
          <a:bodyPr vert="horz" wrap="square" lIns="0" tIns="0" rIns="0" bIns="0" rtlCol="0">
            <a:spAutoFit/>
          </a:bodyPr>
          <a:lstStyle/>
          <a:p>
            <a:pPr marL="12700" marR="5080" indent="-3175" algn="ctr">
              <a:lnSpc>
                <a:spcPct val="100000"/>
              </a:lnSpc>
            </a:pPr>
            <a:r>
              <a:rPr sz="3200" b="1" spc="-5" dirty="0">
                <a:solidFill>
                  <a:srgbClr val="FF0000"/>
                </a:solidFill>
                <a:latin typeface="Verdana"/>
                <a:cs typeface="Verdana"/>
              </a:rPr>
              <a:t>HÀNG  </a:t>
            </a:r>
            <a:r>
              <a:rPr sz="3200" b="1" dirty="0">
                <a:solidFill>
                  <a:srgbClr val="FF0000"/>
                </a:solidFill>
                <a:latin typeface="Verdana"/>
                <a:cs typeface="Verdana"/>
              </a:rPr>
              <a:t>HÓA</a:t>
            </a:r>
            <a:r>
              <a:rPr sz="3200" b="1" spc="-85" dirty="0">
                <a:solidFill>
                  <a:srgbClr val="FF0000"/>
                </a:solidFill>
                <a:latin typeface="Verdana"/>
                <a:cs typeface="Verdana"/>
              </a:rPr>
              <a:t> </a:t>
            </a:r>
            <a:r>
              <a:rPr sz="3200" b="1" dirty="0">
                <a:solidFill>
                  <a:srgbClr val="FF0000"/>
                </a:solidFill>
                <a:latin typeface="Verdana"/>
                <a:cs typeface="Verdana"/>
              </a:rPr>
              <a:t>CẤM  </a:t>
            </a:r>
            <a:r>
              <a:rPr sz="3200" b="1" spc="5" dirty="0">
                <a:solidFill>
                  <a:srgbClr val="FF0000"/>
                </a:solidFill>
                <a:latin typeface="Verdana"/>
                <a:cs typeface="Verdana"/>
              </a:rPr>
              <a:t>XUẤT</a:t>
            </a:r>
            <a:endParaRPr sz="3200">
              <a:latin typeface="Verdana"/>
              <a:cs typeface="Verdana"/>
            </a:endParaRPr>
          </a:p>
        </p:txBody>
      </p:sp>
      <p:sp>
        <p:nvSpPr>
          <p:cNvPr id="81" name="object 81"/>
          <p:cNvSpPr txBox="1"/>
          <p:nvPr/>
        </p:nvSpPr>
        <p:spPr>
          <a:xfrm>
            <a:off x="4022597" y="3793108"/>
            <a:ext cx="1325880" cy="489584"/>
          </a:xfrm>
          <a:prstGeom prst="rect">
            <a:avLst/>
          </a:prstGeom>
        </p:spPr>
        <p:txBody>
          <a:bodyPr vert="horz" wrap="square" lIns="0" tIns="0" rIns="0" bIns="0" rtlCol="0">
            <a:spAutoFit/>
          </a:bodyPr>
          <a:lstStyle/>
          <a:p>
            <a:pPr marL="12700">
              <a:lnSpc>
                <a:spcPct val="100000"/>
              </a:lnSpc>
            </a:pPr>
            <a:r>
              <a:rPr sz="3200" b="1" dirty="0">
                <a:solidFill>
                  <a:srgbClr val="FF0000"/>
                </a:solidFill>
                <a:latin typeface="Verdana"/>
                <a:cs typeface="Verdana"/>
              </a:rPr>
              <a:t>KHẨU</a:t>
            </a:r>
            <a:endParaRPr sz="3200">
              <a:latin typeface="Verdana"/>
              <a:cs typeface="Verdana"/>
            </a:endParaRPr>
          </a:p>
        </p:txBody>
      </p:sp>
      <p:sp>
        <p:nvSpPr>
          <p:cNvPr id="82" name="object 82"/>
          <p:cNvSpPr txBox="1"/>
          <p:nvPr/>
        </p:nvSpPr>
        <p:spPr>
          <a:xfrm>
            <a:off x="7654290" y="6318402"/>
            <a:ext cx="916940" cy="224790"/>
          </a:xfrm>
          <a:prstGeom prst="rect">
            <a:avLst/>
          </a:prstGeom>
        </p:spPr>
        <p:txBody>
          <a:bodyPr vert="horz" wrap="square" lIns="0" tIns="0" rIns="0" bIns="0" rtlCol="0">
            <a:spAutoFit/>
          </a:bodyPr>
          <a:lstStyle/>
          <a:p>
            <a:pPr marL="12700">
              <a:lnSpc>
                <a:spcPct val="100000"/>
              </a:lnSpc>
            </a:pPr>
            <a:r>
              <a:rPr sz="1400" spc="-5" dirty="0">
                <a:solidFill>
                  <a:srgbClr val="696363"/>
                </a:solidFill>
                <a:latin typeface="Arial"/>
                <a:cs typeface="Arial"/>
              </a:rPr>
              <a:t>01/05/2016</a:t>
            </a:r>
            <a:endParaRPr sz="1400">
              <a:latin typeface="Arial"/>
              <a:cs typeface="Arial"/>
            </a:endParaRPr>
          </a:p>
        </p:txBody>
      </p:sp>
      <p:sp>
        <p:nvSpPr>
          <p:cNvPr id="83" name="object 83"/>
          <p:cNvSpPr txBox="1"/>
          <p:nvPr/>
        </p:nvSpPr>
        <p:spPr>
          <a:xfrm>
            <a:off x="4498975" y="1333753"/>
            <a:ext cx="242570" cy="370205"/>
          </a:xfrm>
          <a:prstGeom prst="rect">
            <a:avLst/>
          </a:prstGeom>
        </p:spPr>
        <p:txBody>
          <a:bodyPr vert="horz" wrap="square" lIns="0" tIns="0" rIns="0" bIns="0" rtlCol="0">
            <a:spAutoFit/>
          </a:bodyPr>
          <a:lstStyle/>
          <a:p>
            <a:pPr marL="12700">
              <a:lnSpc>
                <a:spcPct val="100000"/>
              </a:lnSpc>
            </a:pPr>
            <a:r>
              <a:rPr sz="2400" b="1" dirty="0">
                <a:solidFill>
                  <a:srgbClr val="FFFFFF"/>
                </a:solidFill>
                <a:latin typeface="Verdana"/>
                <a:cs typeface="Verdana"/>
              </a:rPr>
              <a:t>1</a:t>
            </a:r>
            <a:endParaRPr sz="2400">
              <a:latin typeface="Verdana"/>
              <a:cs typeface="Verdana"/>
            </a:endParaRPr>
          </a:p>
        </p:txBody>
      </p:sp>
      <p:sp>
        <p:nvSpPr>
          <p:cNvPr id="84" name="object 84"/>
          <p:cNvSpPr txBox="1"/>
          <p:nvPr/>
        </p:nvSpPr>
        <p:spPr>
          <a:xfrm>
            <a:off x="5870828" y="1714753"/>
            <a:ext cx="242570" cy="370205"/>
          </a:xfrm>
          <a:prstGeom prst="rect">
            <a:avLst/>
          </a:prstGeom>
        </p:spPr>
        <p:txBody>
          <a:bodyPr vert="horz" wrap="square" lIns="0" tIns="0" rIns="0" bIns="0" rtlCol="0">
            <a:spAutoFit/>
          </a:bodyPr>
          <a:lstStyle/>
          <a:p>
            <a:pPr marL="12700">
              <a:lnSpc>
                <a:spcPct val="100000"/>
              </a:lnSpc>
            </a:pPr>
            <a:r>
              <a:rPr sz="2400" b="1" dirty="0">
                <a:solidFill>
                  <a:srgbClr val="FFFF00"/>
                </a:solidFill>
                <a:latin typeface="Verdana"/>
                <a:cs typeface="Verdana"/>
              </a:rPr>
              <a:t>2</a:t>
            </a:r>
            <a:endParaRPr sz="2400">
              <a:latin typeface="Verdana"/>
              <a:cs typeface="Verdana"/>
            </a:endParaRPr>
          </a:p>
        </p:txBody>
      </p:sp>
      <p:sp>
        <p:nvSpPr>
          <p:cNvPr id="85" name="object 85"/>
          <p:cNvSpPr txBox="1"/>
          <p:nvPr/>
        </p:nvSpPr>
        <p:spPr>
          <a:xfrm>
            <a:off x="6175628" y="3162934"/>
            <a:ext cx="242570" cy="370205"/>
          </a:xfrm>
          <a:prstGeom prst="rect">
            <a:avLst/>
          </a:prstGeom>
        </p:spPr>
        <p:txBody>
          <a:bodyPr vert="horz" wrap="square" lIns="0" tIns="0" rIns="0" bIns="0" rtlCol="0">
            <a:spAutoFit/>
          </a:bodyPr>
          <a:lstStyle/>
          <a:p>
            <a:pPr marL="12700">
              <a:lnSpc>
                <a:spcPct val="100000"/>
              </a:lnSpc>
            </a:pPr>
            <a:r>
              <a:rPr sz="2400" b="1" dirty="0">
                <a:solidFill>
                  <a:srgbClr val="0000FF"/>
                </a:solidFill>
                <a:latin typeface="Verdana"/>
                <a:cs typeface="Verdana"/>
              </a:rPr>
              <a:t>3</a:t>
            </a:r>
            <a:endParaRPr sz="2400">
              <a:latin typeface="Verdana"/>
              <a:cs typeface="Verdana"/>
            </a:endParaRPr>
          </a:p>
        </p:txBody>
      </p:sp>
      <p:sp>
        <p:nvSpPr>
          <p:cNvPr id="86" name="object 86"/>
          <p:cNvSpPr txBox="1"/>
          <p:nvPr/>
        </p:nvSpPr>
        <p:spPr>
          <a:xfrm>
            <a:off x="4575175" y="4839589"/>
            <a:ext cx="242570" cy="370205"/>
          </a:xfrm>
          <a:prstGeom prst="rect">
            <a:avLst/>
          </a:prstGeom>
        </p:spPr>
        <p:txBody>
          <a:bodyPr vert="horz" wrap="square" lIns="0" tIns="0" rIns="0" bIns="0" rtlCol="0">
            <a:spAutoFit/>
          </a:bodyPr>
          <a:lstStyle/>
          <a:p>
            <a:pPr marL="12700">
              <a:lnSpc>
                <a:spcPct val="100000"/>
              </a:lnSpc>
            </a:pPr>
            <a:r>
              <a:rPr sz="2400" b="1" dirty="0">
                <a:solidFill>
                  <a:srgbClr val="FFFF00"/>
                </a:solidFill>
                <a:latin typeface="Verdana"/>
                <a:cs typeface="Verdana"/>
              </a:rPr>
              <a:t>5</a:t>
            </a:r>
            <a:endParaRPr sz="2400">
              <a:latin typeface="Verdana"/>
              <a:cs typeface="Verdana"/>
            </a:endParaRPr>
          </a:p>
        </p:txBody>
      </p:sp>
      <p:sp>
        <p:nvSpPr>
          <p:cNvPr id="87" name="object 87"/>
          <p:cNvSpPr txBox="1"/>
          <p:nvPr/>
        </p:nvSpPr>
        <p:spPr>
          <a:xfrm>
            <a:off x="5718428" y="4153789"/>
            <a:ext cx="242570" cy="370205"/>
          </a:xfrm>
          <a:prstGeom prst="rect">
            <a:avLst/>
          </a:prstGeom>
        </p:spPr>
        <p:txBody>
          <a:bodyPr vert="horz" wrap="square" lIns="0" tIns="0" rIns="0" bIns="0" rtlCol="0">
            <a:spAutoFit/>
          </a:bodyPr>
          <a:lstStyle/>
          <a:p>
            <a:pPr marL="12700">
              <a:lnSpc>
                <a:spcPct val="100000"/>
              </a:lnSpc>
            </a:pPr>
            <a:r>
              <a:rPr sz="2400" b="1" dirty="0">
                <a:solidFill>
                  <a:srgbClr val="0000FF"/>
                </a:solidFill>
                <a:latin typeface="Verdana"/>
                <a:cs typeface="Verdana"/>
              </a:rPr>
              <a:t>4</a:t>
            </a:r>
            <a:endParaRPr sz="2400">
              <a:latin typeface="Verdana"/>
              <a:cs typeface="Verdana"/>
            </a:endParaRPr>
          </a:p>
        </p:txBody>
      </p:sp>
      <p:sp>
        <p:nvSpPr>
          <p:cNvPr id="88" name="object 88"/>
          <p:cNvSpPr txBox="1"/>
          <p:nvPr/>
        </p:nvSpPr>
        <p:spPr>
          <a:xfrm>
            <a:off x="2974975" y="4458589"/>
            <a:ext cx="242570" cy="370205"/>
          </a:xfrm>
          <a:prstGeom prst="rect">
            <a:avLst/>
          </a:prstGeom>
        </p:spPr>
        <p:txBody>
          <a:bodyPr vert="horz" wrap="square" lIns="0" tIns="0" rIns="0" bIns="0" rtlCol="0">
            <a:spAutoFit/>
          </a:bodyPr>
          <a:lstStyle/>
          <a:p>
            <a:pPr marL="12700">
              <a:lnSpc>
                <a:spcPct val="100000"/>
              </a:lnSpc>
            </a:pPr>
            <a:r>
              <a:rPr sz="2400" b="1" dirty="0">
                <a:solidFill>
                  <a:srgbClr val="0000FF"/>
                </a:solidFill>
                <a:latin typeface="Verdana"/>
                <a:cs typeface="Verdana"/>
              </a:rPr>
              <a:t>6</a:t>
            </a:r>
            <a:endParaRPr sz="2400">
              <a:latin typeface="Verdana"/>
              <a:cs typeface="Verdana"/>
            </a:endParaRPr>
          </a:p>
        </p:txBody>
      </p:sp>
      <p:sp>
        <p:nvSpPr>
          <p:cNvPr id="89" name="object 89"/>
          <p:cNvSpPr txBox="1"/>
          <p:nvPr/>
        </p:nvSpPr>
        <p:spPr>
          <a:xfrm>
            <a:off x="2822575" y="3237103"/>
            <a:ext cx="223520" cy="436245"/>
          </a:xfrm>
          <a:prstGeom prst="rect">
            <a:avLst/>
          </a:prstGeom>
        </p:spPr>
        <p:txBody>
          <a:bodyPr vert="horz" wrap="square" lIns="0" tIns="0" rIns="0" bIns="0" rtlCol="0">
            <a:spAutoFit/>
          </a:bodyPr>
          <a:lstStyle/>
          <a:p>
            <a:pPr marL="12700">
              <a:lnSpc>
                <a:spcPct val="100000"/>
              </a:lnSpc>
            </a:pPr>
            <a:r>
              <a:rPr sz="2800" b="1" spc="-5" dirty="0">
                <a:solidFill>
                  <a:srgbClr val="FFFF00"/>
                </a:solidFill>
                <a:latin typeface="Arial"/>
                <a:cs typeface="Arial"/>
              </a:rPr>
              <a:t>7</a:t>
            </a:r>
            <a:endParaRPr sz="2800">
              <a:latin typeface="Arial"/>
              <a:cs typeface="Arial"/>
            </a:endParaRPr>
          </a:p>
        </p:txBody>
      </p:sp>
      <p:sp>
        <p:nvSpPr>
          <p:cNvPr id="90" name="object 90"/>
          <p:cNvSpPr txBox="1"/>
          <p:nvPr/>
        </p:nvSpPr>
        <p:spPr>
          <a:xfrm>
            <a:off x="3127375" y="2019934"/>
            <a:ext cx="242570" cy="370205"/>
          </a:xfrm>
          <a:prstGeom prst="rect">
            <a:avLst/>
          </a:prstGeom>
        </p:spPr>
        <p:txBody>
          <a:bodyPr vert="horz" wrap="square" lIns="0" tIns="0" rIns="0" bIns="0" rtlCol="0">
            <a:spAutoFit/>
          </a:bodyPr>
          <a:lstStyle/>
          <a:p>
            <a:pPr marL="12700">
              <a:lnSpc>
                <a:spcPct val="100000"/>
              </a:lnSpc>
            </a:pPr>
            <a:r>
              <a:rPr sz="2400" b="1" dirty="0">
                <a:solidFill>
                  <a:srgbClr val="0000FF"/>
                </a:solidFill>
                <a:latin typeface="Verdana"/>
                <a:cs typeface="Verdana"/>
              </a:rPr>
              <a:t>8</a:t>
            </a:r>
            <a:endParaRPr sz="2400">
              <a:latin typeface="Verdana"/>
              <a:cs typeface="Verdana"/>
            </a:endParaRPr>
          </a:p>
        </p:txBody>
      </p:sp>
      <p:sp>
        <p:nvSpPr>
          <p:cNvPr id="92" name="object 92"/>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3" name="object 93"/>
          <p:cNvSpPr txBox="1"/>
          <p:nvPr/>
        </p:nvSpPr>
        <p:spPr>
          <a:xfrm>
            <a:off x="257352" y="6327851"/>
            <a:ext cx="229870" cy="224790"/>
          </a:xfrm>
          <a:prstGeom prst="rect">
            <a:avLst/>
          </a:prstGeom>
        </p:spPr>
        <p:txBody>
          <a:bodyPr vert="horz" wrap="square" lIns="0" tIns="0" rIns="0" bIns="0" rtlCol="0">
            <a:spAutoFit/>
          </a:bodyPr>
          <a:lstStyle/>
          <a:p>
            <a:pPr marL="12700">
              <a:lnSpc>
                <a:spcPct val="100000"/>
              </a:lnSpc>
            </a:pPr>
            <a:r>
              <a:rPr sz="1400" spc="-20" dirty="0">
                <a:solidFill>
                  <a:srgbClr val="FFFFFF"/>
                </a:solidFill>
                <a:latin typeface="Franklin Gothic Book"/>
                <a:cs typeface="Franklin Gothic Book"/>
              </a:rPr>
              <a:t>15</a:t>
            </a:r>
            <a:endParaRPr sz="1400">
              <a:latin typeface="Franklin Gothic Book"/>
              <a:cs typeface="Franklin Gothic Book"/>
            </a:endParaRPr>
          </a:p>
        </p:txBody>
      </p:sp>
      <p:sp>
        <p:nvSpPr>
          <p:cNvPr id="94" name="Date Placeholder 93"/>
          <p:cNvSpPr>
            <a:spLocks noGrp="1"/>
          </p:cNvSpPr>
          <p:nvPr>
            <p:ph type="dt" sz="half" idx="6"/>
          </p:nvPr>
        </p:nvSpPr>
        <p:spPr/>
        <p:txBody>
          <a:bodyPr/>
          <a:lstStyle/>
          <a:p>
            <a:pPr marL="12700">
              <a:lnSpc>
                <a:spcPts val="1520"/>
              </a:lnSpc>
            </a:pPr>
            <a:fld id="{6968F4BA-4F85-41D5-BBA9-2B9E0E7D5F1E}" type="datetime1">
              <a:rPr lang="en-US" spc="-5" smtClean="0"/>
              <a:pPr marL="12700">
                <a:lnSpc>
                  <a:spcPts val="1520"/>
                </a:lnSpc>
              </a:pPr>
              <a:t>1/12/2019</a:t>
            </a:fld>
            <a:endParaRPr lang="en-US" spc="-5" dirty="0"/>
          </a:p>
        </p:txBody>
      </p:sp>
      <p:sp>
        <p:nvSpPr>
          <p:cNvPr id="95" name="Slide Number Placeholder 94"/>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15</a:t>
            </a:fld>
            <a:endParaRPr lang="en-US" sz="1400">
              <a:latin typeface="Franklin Gothic Book"/>
              <a:cs typeface="Franklin Gothic Book"/>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948307"/>
            <a:ext cx="7259320" cy="457200"/>
          </a:xfrm>
          <a:prstGeom prst="rect">
            <a:avLst/>
          </a:prstGeom>
        </p:spPr>
        <p:txBody>
          <a:bodyPr vert="horz" wrap="square" lIns="0" tIns="0" rIns="0" bIns="0" rtlCol="0">
            <a:spAutoFit/>
          </a:bodyPr>
          <a:lstStyle/>
          <a:p>
            <a:pPr marL="12700">
              <a:lnSpc>
                <a:spcPct val="100000"/>
              </a:lnSpc>
              <a:tabLst>
                <a:tab pos="1318895" algn="l"/>
                <a:tab pos="2357755" algn="l"/>
                <a:tab pos="3379470" algn="l"/>
                <a:tab pos="4796790" algn="l"/>
                <a:tab pos="5701030" algn="l"/>
                <a:tab pos="6713220" algn="l"/>
              </a:tabLst>
            </a:pPr>
            <a:r>
              <a:rPr sz="3000" b="1" dirty="0">
                <a:latin typeface="Verdana"/>
                <a:cs typeface="Verdana"/>
              </a:rPr>
              <a:t>1.</a:t>
            </a:r>
            <a:r>
              <a:rPr sz="3000" b="1" spc="-190" dirty="0">
                <a:latin typeface="Verdana"/>
                <a:cs typeface="Verdana"/>
              </a:rPr>
              <a:t> </a:t>
            </a:r>
            <a:r>
              <a:rPr sz="3000" u="heavy" spc="-750" dirty="0">
                <a:solidFill>
                  <a:srgbClr val="CC9900"/>
                </a:solidFill>
                <a:latin typeface="Times New Roman"/>
                <a:cs typeface="Times New Roman"/>
              </a:rPr>
              <a:t> </a:t>
            </a:r>
            <a:r>
              <a:rPr sz="3000" b="1" u="heavy" dirty="0">
                <a:solidFill>
                  <a:srgbClr val="CC9900"/>
                </a:solidFill>
                <a:latin typeface="Verdana"/>
                <a:cs typeface="Verdana"/>
              </a:rPr>
              <a:t>V</a:t>
            </a:r>
            <a:r>
              <a:rPr sz="3000" b="1" u="heavy" spc="-5" dirty="0">
                <a:solidFill>
                  <a:srgbClr val="CC9900"/>
                </a:solidFill>
                <a:latin typeface="Verdana"/>
                <a:cs typeface="Verdana"/>
              </a:rPr>
              <a:t>ũ</a:t>
            </a:r>
            <a:r>
              <a:rPr sz="3000" b="1" u="heavy" dirty="0">
                <a:solidFill>
                  <a:srgbClr val="CC9900"/>
                </a:solidFill>
                <a:latin typeface="Verdana"/>
                <a:cs typeface="Verdana"/>
              </a:rPr>
              <a:t>	kh</a:t>
            </a:r>
            <a:r>
              <a:rPr sz="3000" b="1" u="heavy" spc="-5" dirty="0">
                <a:solidFill>
                  <a:srgbClr val="CC9900"/>
                </a:solidFill>
                <a:latin typeface="Verdana"/>
                <a:cs typeface="Verdana"/>
              </a:rPr>
              <a:t>í</a:t>
            </a:r>
            <a:r>
              <a:rPr sz="3000" b="1" dirty="0">
                <a:latin typeface="Verdana"/>
                <a:cs typeface="Verdana"/>
              </a:rPr>
              <a:t>;	</a:t>
            </a:r>
            <a:r>
              <a:rPr sz="3000" b="1" spc="-5" dirty="0">
                <a:latin typeface="Verdana"/>
                <a:cs typeface="Verdana"/>
              </a:rPr>
              <a:t>đạn</a:t>
            </a:r>
            <a:r>
              <a:rPr sz="3000" b="1" dirty="0">
                <a:latin typeface="Verdana"/>
                <a:cs typeface="Verdana"/>
              </a:rPr>
              <a:t>	dược;	vật	l</a:t>
            </a:r>
            <a:r>
              <a:rPr sz="3000" b="1" spc="-15" dirty="0">
                <a:latin typeface="Verdana"/>
                <a:cs typeface="Verdana"/>
              </a:rPr>
              <a:t>i</a:t>
            </a:r>
            <a:r>
              <a:rPr sz="3000" b="1" spc="-5" dirty="0">
                <a:latin typeface="Verdana"/>
                <a:cs typeface="Verdana"/>
              </a:rPr>
              <a:t>ệu</a:t>
            </a:r>
            <a:r>
              <a:rPr sz="3000" b="1" dirty="0">
                <a:latin typeface="Verdana"/>
                <a:cs typeface="Verdana"/>
              </a:rPr>
              <a:t>	nổ</a:t>
            </a:r>
            <a:endParaRPr sz="3000">
              <a:latin typeface="Verdana"/>
              <a:cs typeface="Verdana"/>
            </a:endParaRPr>
          </a:p>
        </p:txBody>
      </p:sp>
      <p:sp>
        <p:nvSpPr>
          <p:cNvPr id="3" name="object 3"/>
          <p:cNvSpPr txBox="1"/>
          <p:nvPr/>
        </p:nvSpPr>
        <p:spPr>
          <a:xfrm>
            <a:off x="7846314" y="1948307"/>
            <a:ext cx="762635" cy="459740"/>
          </a:xfrm>
          <a:prstGeom prst="rect">
            <a:avLst/>
          </a:prstGeom>
        </p:spPr>
        <p:txBody>
          <a:bodyPr vert="horz" wrap="square" lIns="0" tIns="0" rIns="0" bIns="0" rtlCol="0">
            <a:spAutoFit/>
          </a:bodyPr>
          <a:lstStyle/>
          <a:p>
            <a:pPr marL="12700">
              <a:lnSpc>
                <a:spcPct val="100000"/>
              </a:lnSpc>
            </a:pPr>
            <a:r>
              <a:rPr sz="3000" spc="-5" dirty="0">
                <a:latin typeface="Verdana"/>
                <a:cs typeface="Verdana"/>
              </a:rPr>
              <a:t>(</a:t>
            </a:r>
            <a:r>
              <a:rPr sz="3000" dirty="0">
                <a:latin typeface="Verdana"/>
                <a:cs typeface="Verdana"/>
              </a:rPr>
              <a:t>t</a:t>
            </a:r>
            <a:r>
              <a:rPr sz="3000" spc="-10" dirty="0">
                <a:latin typeface="Verdana"/>
                <a:cs typeface="Verdana"/>
              </a:rPr>
              <a:t>r</a:t>
            </a:r>
            <a:r>
              <a:rPr sz="3000" dirty="0">
                <a:latin typeface="Verdana"/>
                <a:cs typeface="Verdana"/>
              </a:rPr>
              <a:t>ừ</a:t>
            </a:r>
            <a:endParaRPr sz="3000">
              <a:latin typeface="Verdana"/>
              <a:cs typeface="Verdana"/>
            </a:endParaRPr>
          </a:p>
        </p:txBody>
      </p:sp>
      <p:sp>
        <p:nvSpPr>
          <p:cNvPr id="4" name="object 4"/>
          <p:cNvSpPr txBox="1"/>
          <p:nvPr/>
        </p:nvSpPr>
        <p:spPr>
          <a:xfrm>
            <a:off x="383540" y="2405507"/>
            <a:ext cx="8227059" cy="3355975"/>
          </a:xfrm>
          <a:prstGeom prst="rect">
            <a:avLst/>
          </a:prstGeom>
        </p:spPr>
        <p:txBody>
          <a:bodyPr vert="horz" wrap="square" lIns="0" tIns="0" rIns="0" bIns="0" rtlCol="0">
            <a:spAutoFit/>
          </a:bodyPr>
          <a:lstStyle/>
          <a:p>
            <a:pPr marL="527685" marR="5080">
              <a:lnSpc>
                <a:spcPct val="100000"/>
              </a:lnSpc>
              <a:tabLst>
                <a:tab pos="1338580" algn="l"/>
                <a:tab pos="2220595" algn="l"/>
                <a:tab pos="2899410" algn="l"/>
                <a:tab pos="4011929" algn="l"/>
                <a:tab pos="5853430" algn="l"/>
                <a:tab pos="7211695" algn="l"/>
              </a:tabLst>
            </a:pPr>
            <a:r>
              <a:rPr sz="3000" dirty="0">
                <a:latin typeface="Verdana"/>
                <a:cs typeface="Verdana"/>
              </a:rPr>
              <a:t>vật	</a:t>
            </a:r>
            <a:r>
              <a:rPr sz="3000" spc="-5" dirty="0">
                <a:latin typeface="Verdana"/>
                <a:cs typeface="Verdana"/>
              </a:rPr>
              <a:t>li</a:t>
            </a:r>
            <a:r>
              <a:rPr sz="3000" dirty="0">
                <a:latin typeface="Verdana"/>
                <a:cs typeface="Verdana"/>
              </a:rPr>
              <a:t>ệu	</a:t>
            </a:r>
            <a:r>
              <a:rPr sz="3000" spc="-5" dirty="0">
                <a:latin typeface="Verdana"/>
                <a:cs typeface="Verdana"/>
              </a:rPr>
              <a:t>n</a:t>
            </a:r>
            <a:r>
              <a:rPr sz="3000" dirty="0">
                <a:latin typeface="Verdana"/>
                <a:cs typeface="Verdana"/>
              </a:rPr>
              <a:t>ổ	cô</a:t>
            </a:r>
            <a:r>
              <a:rPr sz="3000" spc="-15" dirty="0">
                <a:latin typeface="Verdana"/>
                <a:cs typeface="Verdana"/>
              </a:rPr>
              <a:t>n</a:t>
            </a:r>
            <a:r>
              <a:rPr sz="3000" dirty="0">
                <a:latin typeface="Verdana"/>
                <a:cs typeface="Verdana"/>
              </a:rPr>
              <a:t>g	</a:t>
            </a:r>
            <a:r>
              <a:rPr sz="3000" spc="-5" dirty="0">
                <a:latin typeface="Verdana"/>
                <a:cs typeface="Verdana"/>
              </a:rPr>
              <a:t>ngh</a:t>
            </a:r>
            <a:r>
              <a:rPr sz="3000" spc="0" dirty="0">
                <a:latin typeface="Verdana"/>
                <a:cs typeface="Verdana"/>
              </a:rPr>
              <a:t>i</a:t>
            </a:r>
            <a:r>
              <a:rPr sz="3000" dirty="0">
                <a:latin typeface="Verdana"/>
                <a:cs typeface="Verdana"/>
              </a:rPr>
              <a:t>ệp</a:t>
            </a:r>
            <a:r>
              <a:rPr sz="3000" spc="5" dirty="0">
                <a:latin typeface="Verdana"/>
                <a:cs typeface="Verdana"/>
              </a:rPr>
              <a:t>)</a:t>
            </a:r>
            <a:r>
              <a:rPr sz="3000" dirty="0">
                <a:latin typeface="Verdana"/>
                <a:cs typeface="Verdana"/>
              </a:rPr>
              <a:t>;	</a:t>
            </a:r>
            <a:r>
              <a:rPr sz="3000" b="1" dirty="0">
                <a:latin typeface="Verdana"/>
                <a:cs typeface="Verdana"/>
              </a:rPr>
              <a:t>tr</a:t>
            </a:r>
            <a:r>
              <a:rPr sz="3000" b="1" spc="-20" dirty="0">
                <a:latin typeface="Verdana"/>
                <a:cs typeface="Verdana"/>
              </a:rPr>
              <a:t>a</a:t>
            </a:r>
            <a:r>
              <a:rPr sz="3000" b="1" spc="-5" dirty="0">
                <a:latin typeface="Verdana"/>
                <a:cs typeface="Verdana"/>
              </a:rPr>
              <a:t>n</a:t>
            </a:r>
            <a:r>
              <a:rPr sz="3000" b="1" dirty="0">
                <a:latin typeface="Verdana"/>
                <a:cs typeface="Verdana"/>
              </a:rPr>
              <a:t>g	thiết  bị kỹ thuật </a:t>
            </a:r>
            <a:r>
              <a:rPr sz="3000" b="1" spc="-5" dirty="0">
                <a:latin typeface="Verdana"/>
                <a:cs typeface="Verdana"/>
              </a:rPr>
              <a:t>quân</a:t>
            </a:r>
            <a:r>
              <a:rPr sz="3000" b="1" spc="-120" dirty="0">
                <a:latin typeface="Verdana"/>
                <a:cs typeface="Verdana"/>
              </a:rPr>
              <a:t> </a:t>
            </a:r>
            <a:r>
              <a:rPr sz="3000" b="1" spc="-5" dirty="0">
                <a:latin typeface="Verdana"/>
                <a:cs typeface="Verdana"/>
              </a:rPr>
              <a:t>sự.</a:t>
            </a:r>
            <a:endParaRPr sz="3000">
              <a:latin typeface="Verdana"/>
              <a:cs typeface="Verdana"/>
            </a:endParaRPr>
          </a:p>
          <a:p>
            <a:pPr marL="527685" marR="5080" indent="-515620" algn="just">
              <a:lnSpc>
                <a:spcPct val="100000"/>
              </a:lnSpc>
              <a:spcBef>
                <a:spcPts val="1200"/>
              </a:spcBef>
            </a:pPr>
            <a:r>
              <a:rPr sz="3000" b="1" dirty="0">
                <a:latin typeface="Verdana"/>
                <a:cs typeface="Verdana"/>
              </a:rPr>
              <a:t>2. Pháo </a:t>
            </a:r>
            <a:r>
              <a:rPr sz="3000" b="1" spc="-5" dirty="0">
                <a:latin typeface="Verdana"/>
                <a:cs typeface="Verdana"/>
              </a:rPr>
              <a:t>các </a:t>
            </a:r>
            <a:r>
              <a:rPr sz="3000" b="1" dirty="0">
                <a:latin typeface="Verdana"/>
                <a:cs typeface="Verdana"/>
              </a:rPr>
              <a:t>loại </a:t>
            </a:r>
            <a:r>
              <a:rPr sz="3000" dirty="0">
                <a:latin typeface="Verdana"/>
                <a:cs typeface="Verdana"/>
              </a:rPr>
              <a:t>(trừ </a:t>
            </a:r>
            <a:r>
              <a:rPr sz="3000" spc="-5" dirty="0">
                <a:latin typeface="Verdana"/>
                <a:cs typeface="Verdana"/>
              </a:rPr>
              <a:t>pháo hiệu an toàn  hàng hải theo </a:t>
            </a:r>
            <a:r>
              <a:rPr sz="3000" dirty="0">
                <a:latin typeface="Verdana"/>
                <a:cs typeface="Verdana"/>
              </a:rPr>
              <a:t>hướng dẫn của </a:t>
            </a:r>
            <a:r>
              <a:rPr sz="3000" spc="-5" dirty="0">
                <a:latin typeface="Verdana"/>
                <a:cs typeface="Verdana"/>
              </a:rPr>
              <a:t>Bộ Giao  thông </a:t>
            </a:r>
            <a:r>
              <a:rPr sz="3000" dirty="0">
                <a:latin typeface="Verdana"/>
                <a:cs typeface="Verdana"/>
              </a:rPr>
              <a:t>vận tải), </a:t>
            </a:r>
            <a:r>
              <a:rPr sz="3000" b="1" spc="-5" dirty="0">
                <a:latin typeface="Verdana"/>
                <a:cs typeface="Verdana"/>
              </a:rPr>
              <a:t>đèn trời, các </a:t>
            </a:r>
            <a:r>
              <a:rPr sz="3000" b="1" dirty="0">
                <a:latin typeface="Verdana"/>
                <a:cs typeface="Verdana"/>
              </a:rPr>
              <a:t>loại </a:t>
            </a:r>
            <a:r>
              <a:rPr sz="3000" b="1" spc="-5" dirty="0">
                <a:latin typeface="Verdana"/>
                <a:cs typeface="Verdana"/>
              </a:rPr>
              <a:t>thiết  </a:t>
            </a:r>
            <a:r>
              <a:rPr sz="3000" b="1" dirty="0">
                <a:latin typeface="Verdana"/>
                <a:cs typeface="Verdana"/>
              </a:rPr>
              <a:t>bị </a:t>
            </a:r>
            <a:r>
              <a:rPr sz="3000" b="1" spc="-5" dirty="0">
                <a:latin typeface="Verdana"/>
                <a:cs typeface="Verdana"/>
              </a:rPr>
              <a:t>gây nhiễu máy </a:t>
            </a:r>
            <a:r>
              <a:rPr sz="3000" b="1" spc="-10" dirty="0">
                <a:latin typeface="Verdana"/>
                <a:cs typeface="Verdana"/>
              </a:rPr>
              <a:t>đo </a:t>
            </a:r>
            <a:r>
              <a:rPr sz="3000" b="1" dirty="0">
                <a:latin typeface="Verdana"/>
                <a:cs typeface="Verdana"/>
              </a:rPr>
              <a:t>tốc độ phương  tiện </a:t>
            </a:r>
            <a:r>
              <a:rPr sz="3000" b="1" spc="-5" dirty="0">
                <a:latin typeface="Verdana"/>
                <a:cs typeface="Verdana"/>
              </a:rPr>
              <a:t>giao</a:t>
            </a:r>
            <a:r>
              <a:rPr sz="3000" b="1" spc="-100" dirty="0">
                <a:latin typeface="Verdana"/>
                <a:cs typeface="Verdana"/>
              </a:rPr>
              <a:t> </a:t>
            </a:r>
            <a:r>
              <a:rPr sz="3000" b="1" dirty="0">
                <a:latin typeface="Verdana"/>
                <a:cs typeface="Verdana"/>
              </a:rPr>
              <a:t>thông</a:t>
            </a:r>
            <a:r>
              <a:rPr sz="3000" dirty="0">
                <a:latin typeface="Verdana"/>
                <a:cs typeface="Verdana"/>
              </a:rPr>
              <a:t>.</a:t>
            </a:r>
            <a:endParaRPr sz="3000">
              <a:latin typeface="Verdana"/>
              <a:cs typeface="Verdana"/>
            </a:endParaRPr>
          </a:p>
        </p:txBody>
      </p:sp>
      <p:sp>
        <p:nvSpPr>
          <p:cNvPr id="5" name="object 5"/>
          <p:cNvSpPr txBox="1">
            <a:spLocks noGrp="1"/>
          </p:cNvSpPr>
          <p:nvPr>
            <p:ph type="title"/>
          </p:nvPr>
        </p:nvSpPr>
        <p:spPr>
          <a:xfrm>
            <a:off x="1769745" y="500126"/>
            <a:ext cx="5755640" cy="1097280"/>
          </a:xfrm>
          <a:prstGeom prst="rect">
            <a:avLst/>
          </a:prstGeom>
        </p:spPr>
        <p:txBody>
          <a:bodyPr vert="horz" wrap="square" lIns="0" tIns="0" rIns="0" bIns="0" rtlCol="0">
            <a:spAutoFit/>
          </a:bodyPr>
          <a:lstStyle/>
          <a:p>
            <a:pPr marL="701040" marR="5080" indent="-688975">
              <a:lnSpc>
                <a:spcPct val="100000"/>
              </a:lnSpc>
            </a:pPr>
            <a:r>
              <a:rPr sz="3600" spc="-5" dirty="0">
                <a:solidFill>
                  <a:srgbClr val="FF0000"/>
                </a:solidFill>
              </a:rPr>
              <a:t>DANH </a:t>
            </a:r>
            <a:r>
              <a:rPr sz="3600" dirty="0">
                <a:solidFill>
                  <a:srgbClr val="FF0000"/>
                </a:solidFill>
              </a:rPr>
              <a:t>MỤC </a:t>
            </a:r>
            <a:r>
              <a:rPr sz="3600" spc="-5" dirty="0">
                <a:solidFill>
                  <a:srgbClr val="FF0000"/>
                </a:solidFill>
              </a:rPr>
              <a:t>HÀNG</a:t>
            </a:r>
            <a:r>
              <a:rPr sz="3600" spc="-55" dirty="0">
                <a:solidFill>
                  <a:srgbClr val="FF0000"/>
                </a:solidFill>
              </a:rPr>
              <a:t> </a:t>
            </a:r>
            <a:r>
              <a:rPr sz="3600" spc="-5" dirty="0">
                <a:solidFill>
                  <a:srgbClr val="FF0000"/>
                </a:solidFill>
              </a:rPr>
              <a:t>HÓA  </a:t>
            </a:r>
            <a:r>
              <a:rPr sz="3600" dirty="0">
                <a:solidFill>
                  <a:srgbClr val="FF0000"/>
                </a:solidFill>
              </a:rPr>
              <a:t>CẤM </a:t>
            </a:r>
            <a:r>
              <a:rPr sz="3600" spc="-5" dirty="0">
                <a:solidFill>
                  <a:srgbClr val="FF0000"/>
                </a:solidFill>
              </a:rPr>
              <a:t>NHẬP</a:t>
            </a:r>
            <a:r>
              <a:rPr sz="3600" spc="-75" dirty="0">
                <a:solidFill>
                  <a:srgbClr val="FF0000"/>
                </a:solidFill>
              </a:rPr>
              <a:t> </a:t>
            </a:r>
            <a:r>
              <a:rPr sz="3600" dirty="0">
                <a:solidFill>
                  <a:srgbClr val="FF0000"/>
                </a:solidFill>
              </a:rPr>
              <a:t>KHẨU</a:t>
            </a:r>
            <a:endParaRPr sz="3600"/>
          </a:p>
        </p:txBody>
      </p:sp>
      <p:sp>
        <p:nvSpPr>
          <p:cNvPr id="6" name="object 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BA807B49-D16E-4058-B822-6EB1F87D62B7}" type="datetime1">
              <a:rPr lang="en-US" spc="-5" smtClean="0"/>
              <a:pPr marL="12700">
                <a:lnSpc>
                  <a:spcPts val="1520"/>
                </a:lnSpc>
              </a:pPr>
              <a:t>1/12/2019</a:t>
            </a:fld>
            <a:endParaRPr spc="-5"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78740">
              <a:lnSpc>
                <a:spcPts val="1515"/>
              </a:lnSpc>
            </a:pPr>
            <a:fld id="{81D60167-4931-47E6-BA6A-407CBD079E47}" type="slidenum">
              <a:rPr sz="1400" dirty="0">
                <a:solidFill>
                  <a:srgbClr val="FFFFFF"/>
                </a:solidFill>
                <a:latin typeface="Franklin Gothic Book"/>
                <a:cs typeface="Franklin Gothic Book"/>
              </a:rPr>
              <a:pPr marL="78740">
                <a:lnSpc>
                  <a:spcPts val="1515"/>
                </a:lnSpc>
              </a:pPr>
              <a:t>16</a:t>
            </a:fld>
            <a:endParaRPr sz="1400">
              <a:latin typeface="Franklin Gothic Book"/>
              <a:cs typeface="Franklin Gothic Book"/>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643634"/>
            <a:ext cx="8025130" cy="4455160"/>
          </a:xfrm>
          <a:prstGeom prst="rect">
            <a:avLst/>
          </a:prstGeom>
        </p:spPr>
        <p:txBody>
          <a:bodyPr vert="horz" wrap="square" lIns="0" tIns="0" rIns="0" bIns="0" rtlCol="0">
            <a:spAutoFit/>
          </a:bodyPr>
          <a:lstStyle/>
          <a:p>
            <a:pPr marL="588645" indent="-575945">
              <a:lnSpc>
                <a:spcPct val="100000"/>
              </a:lnSpc>
              <a:buClr>
                <a:srgbClr val="0033CC"/>
              </a:buClr>
              <a:buSzPct val="123076"/>
              <a:buAutoNum type="arabicPeriod" startAt="3"/>
              <a:tabLst>
                <a:tab pos="589280" algn="l"/>
              </a:tabLst>
            </a:pPr>
            <a:r>
              <a:rPr sz="2600" b="1" u="heavy" dirty="0">
                <a:solidFill>
                  <a:srgbClr val="CC9900"/>
                </a:solidFill>
                <a:latin typeface="Verdana"/>
                <a:cs typeface="Verdana"/>
              </a:rPr>
              <a:t>Hàng tiêu dùng </a:t>
            </a:r>
            <a:r>
              <a:rPr sz="2600" b="1" dirty="0">
                <a:solidFill>
                  <a:srgbClr val="0033CC"/>
                </a:solidFill>
                <a:latin typeface="Verdana"/>
                <a:cs typeface="Verdana"/>
              </a:rPr>
              <a:t>đã qua sử dụng</a:t>
            </a:r>
            <a:r>
              <a:rPr sz="2600" i="1" dirty="0">
                <a:solidFill>
                  <a:srgbClr val="333399"/>
                </a:solidFill>
                <a:latin typeface="Verdana"/>
                <a:cs typeface="Verdana"/>
              </a:rPr>
              <a:t>,</a:t>
            </a:r>
            <a:r>
              <a:rPr sz="2600" i="1" spc="-190" dirty="0">
                <a:solidFill>
                  <a:srgbClr val="333399"/>
                </a:solidFill>
                <a:latin typeface="Verdana"/>
                <a:cs typeface="Verdana"/>
              </a:rPr>
              <a:t> </a:t>
            </a:r>
            <a:r>
              <a:rPr sz="2600" dirty="0">
                <a:latin typeface="Verdana"/>
                <a:cs typeface="Verdana"/>
              </a:rPr>
              <a:t>gồm:</a:t>
            </a:r>
            <a:endParaRPr sz="2600">
              <a:latin typeface="Verdana"/>
              <a:cs typeface="Verdana"/>
            </a:endParaRPr>
          </a:p>
          <a:p>
            <a:pPr marL="584200" lvl="1" indent="-571500">
              <a:lnSpc>
                <a:spcPct val="100000"/>
              </a:lnSpc>
              <a:buAutoNum type="alphaLcPeriod"/>
              <a:tabLst>
                <a:tab pos="584200" algn="l"/>
                <a:tab pos="584835" algn="l"/>
              </a:tabLst>
            </a:pPr>
            <a:r>
              <a:rPr sz="2600" dirty="0">
                <a:latin typeface="Verdana"/>
                <a:cs typeface="Verdana"/>
              </a:rPr>
              <a:t>Hàng dệt </a:t>
            </a:r>
            <a:r>
              <a:rPr sz="2600" spc="-70" dirty="0">
                <a:latin typeface="Verdana"/>
                <a:cs typeface="Verdana"/>
              </a:rPr>
              <a:t>may, </a:t>
            </a:r>
            <a:r>
              <a:rPr sz="2600" dirty="0">
                <a:latin typeface="Verdana"/>
                <a:cs typeface="Verdana"/>
              </a:rPr>
              <a:t>giày </a:t>
            </a:r>
            <a:r>
              <a:rPr sz="2600" spc="-10" dirty="0">
                <a:latin typeface="Verdana"/>
                <a:cs typeface="Verdana"/>
              </a:rPr>
              <a:t>dép, </a:t>
            </a:r>
            <a:r>
              <a:rPr sz="2600" dirty="0">
                <a:latin typeface="Verdana"/>
                <a:cs typeface="Verdana"/>
              </a:rPr>
              <a:t>quần</a:t>
            </a:r>
            <a:r>
              <a:rPr sz="2600" spc="25" dirty="0">
                <a:latin typeface="Verdana"/>
                <a:cs typeface="Verdana"/>
              </a:rPr>
              <a:t> </a:t>
            </a:r>
            <a:r>
              <a:rPr sz="2600" dirty="0">
                <a:latin typeface="Verdana"/>
                <a:cs typeface="Verdana"/>
              </a:rPr>
              <a:t>áo</a:t>
            </a:r>
            <a:endParaRPr sz="2600">
              <a:latin typeface="Verdana"/>
              <a:cs typeface="Verdana"/>
            </a:endParaRPr>
          </a:p>
          <a:p>
            <a:pPr marL="584200" lvl="1" indent="-571500">
              <a:lnSpc>
                <a:spcPct val="100000"/>
              </a:lnSpc>
              <a:buAutoNum type="alphaLcPeriod"/>
              <a:tabLst>
                <a:tab pos="584200" algn="l"/>
                <a:tab pos="584835" algn="l"/>
              </a:tabLst>
            </a:pPr>
            <a:r>
              <a:rPr sz="2600" dirty="0">
                <a:latin typeface="Verdana"/>
                <a:cs typeface="Verdana"/>
              </a:rPr>
              <a:t>Hàng điện</a:t>
            </a:r>
            <a:r>
              <a:rPr sz="2600" spc="-95" dirty="0">
                <a:latin typeface="Verdana"/>
                <a:cs typeface="Verdana"/>
              </a:rPr>
              <a:t> </a:t>
            </a:r>
            <a:r>
              <a:rPr sz="2600" dirty="0">
                <a:latin typeface="Verdana"/>
                <a:cs typeface="Verdana"/>
              </a:rPr>
              <a:t>tử</a:t>
            </a:r>
            <a:endParaRPr sz="2600">
              <a:latin typeface="Verdana"/>
              <a:cs typeface="Verdana"/>
            </a:endParaRPr>
          </a:p>
          <a:p>
            <a:pPr marL="584200" lvl="1" indent="-571500">
              <a:lnSpc>
                <a:spcPct val="100000"/>
              </a:lnSpc>
              <a:buAutoNum type="alphaLcPeriod"/>
              <a:tabLst>
                <a:tab pos="584200" algn="l"/>
                <a:tab pos="584835" algn="l"/>
              </a:tabLst>
            </a:pPr>
            <a:r>
              <a:rPr sz="2600" dirty="0">
                <a:latin typeface="Verdana"/>
                <a:cs typeface="Verdana"/>
              </a:rPr>
              <a:t>Hàng điện</a:t>
            </a:r>
            <a:r>
              <a:rPr sz="2600" spc="-95" dirty="0">
                <a:latin typeface="Verdana"/>
                <a:cs typeface="Verdana"/>
              </a:rPr>
              <a:t> </a:t>
            </a:r>
            <a:r>
              <a:rPr sz="2600" dirty="0">
                <a:latin typeface="Verdana"/>
                <a:cs typeface="Verdana"/>
              </a:rPr>
              <a:t>lạnh</a:t>
            </a:r>
            <a:endParaRPr sz="2600">
              <a:latin typeface="Verdana"/>
              <a:cs typeface="Verdana"/>
            </a:endParaRPr>
          </a:p>
          <a:p>
            <a:pPr marL="584200" lvl="1" indent="-571500">
              <a:lnSpc>
                <a:spcPct val="100000"/>
              </a:lnSpc>
              <a:buAutoNum type="alphaLcPeriod"/>
              <a:tabLst>
                <a:tab pos="584200" algn="l"/>
                <a:tab pos="584835" algn="l"/>
              </a:tabLst>
            </a:pPr>
            <a:r>
              <a:rPr sz="2600" dirty="0">
                <a:latin typeface="Verdana"/>
                <a:cs typeface="Verdana"/>
              </a:rPr>
              <a:t>Hàng điện </a:t>
            </a:r>
            <a:r>
              <a:rPr sz="2600" spc="-5" dirty="0">
                <a:latin typeface="Verdana"/>
                <a:cs typeface="Verdana"/>
              </a:rPr>
              <a:t>gia</a:t>
            </a:r>
            <a:r>
              <a:rPr sz="2600" spc="-95" dirty="0">
                <a:latin typeface="Verdana"/>
                <a:cs typeface="Verdana"/>
              </a:rPr>
              <a:t> </a:t>
            </a:r>
            <a:r>
              <a:rPr sz="2600" dirty="0">
                <a:latin typeface="Verdana"/>
                <a:cs typeface="Verdana"/>
              </a:rPr>
              <a:t>dụng</a:t>
            </a:r>
            <a:endParaRPr sz="2600">
              <a:latin typeface="Verdana"/>
              <a:cs typeface="Verdana"/>
            </a:endParaRPr>
          </a:p>
          <a:p>
            <a:pPr marL="584200" lvl="1" indent="-571500">
              <a:lnSpc>
                <a:spcPct val="100000"/>
              </a:lnSpc>
              <a:buAutoNum type="alphaLcPeriod"/>
              <a:tabLst>
                <a:tab pos="584200" algn="l"/>
                <a:tab pos="584835" algn="l"/>
              </a:tabLst>
            </a:pPr>
            <a:r>
              <a:rPr sz="2600" dirty="0">
                <a:latin typeface="Verdana"/>
                <a:cs typeface="Verdana"/>
              </a:rPr>
              <a:t>Thiết </a:t>
            </a:r>
            <a:r>
              <a:rPr sz="2600" spc="-5" dirty="0">
                <a:latin typeface="Verdana"/>
                <a:cs typeface="Verdana"/>
              </a:rPr>
              <a:t>bị </a:t>
            </a:r>
            <a:r>
              <a:rPr sz="2600" dirty="0">
                <a:latin typeface="Verdana"/>
                <a:cs typeface="Verdana"/>
              </a:rPr>
              <a:t>y</a:t>
            </a:r>
            <a:r>
              <a:rPr sz="2600" spc="-90" dirty="0">
                <a:latin typeface="Verdana"/>
                <a:cs typeface="Verdana"/>
              </a:rPr>
              <a:t> </a:t>
            </a:r>
            <a:r>
              <a:rPr sz="2600" dirty="0">
                <a:latin typeface="Verdana"/>
                <a:cs typeface="Verdana"/>
              </a:rPr>
              <a:t>tế</a:t>
            </a:r>
            <a:endParaRPr sz="2600">
              <a:latin typeface="Verdana"/>
              <a:cs typeface="Verdana"/>
            </a:endParaRPr>
          </a:p>
          <a:p>
            <a:pPr marL="584200" lvl="1" indent="-571500">
              <a:lnSpc>
                <a:spcPct val="100000"/>
              </a:lnSpc>
              <a:buAutoNum type="alphaLcPeriod"/>
              <a:tabLst>
                <a:tab pos="584200" algn="l"/>
                <a:tab pos="584835" algn="l"/>
              </a:tabLst>
            </a:pPr>
            <a:r>
              <a:rPr sz="2600" dirty="0">
                <a:latin typeface="Verdana"/>
                <a:cs typeface="Verdana"/>
              </a:rPr>
              <a:t>Hàng </a:t>
            </a:r>
            <a:r>
              <a:rPr sz="2600" spc="-10" dirty="0">
                <a:latin typeface="Verdana"/>
                <a:cs typeface="Verdana"/>
              </a:rPr>
              <a:t>trang </a:t>
            </a:r>
            <a:r>
              <a:rPr sz="2600" spc="-5" dirty="0">
                <a:latin typeface="Verdana"/>
                <a:cs typeface="Verdana"/>
              </a:rPr>
              <a:t>trí </a:t>
            </a:r>
            <a:r>
              <a:rPr sz="2600" dirty="0">
                <a:latin typeface="Verdana"/>
                <a:cs typeface="Verdana"/>
              </a:rPr>
              <a:t>nội</a:t>
            </a:r>
            <a:r>
              <a:rPr sz="2600" spc="-65" dirty="0">
                <a:latin typeface="Verdana"/>
                <a:cs typeface="Verdana"/>
              </a:rPr>
              <a:t> </a:t>
            </a:r>
            <a:r>
              <a:rPr sz="2600" dirty="0">
                <a:latin typeface="Verdana"/>
                <a:cs typeface="Verdana"/>
              </a:rPr>
              <a:t>thất</a:t>
            </a:r>
            <a:endParaRPr sz="2600">
              <a:latin typeface="Verdana"/>
              <a:cs typeface="Verdana"/>
            </a:endParaRPr>
          </a:p>
          <a:p>
            <a:pPr marL="584200" marR="703580" lvl="1" indent="-571500" algn="just">
              <a:lnSpc>
                <a:spcPct val="100000"/>
              </a:lnSpc>
              <a:buAutoNum type="alphaLcPeriod"/>
              <a:tabLst>
                <a:tab pos="584835" algn="l"/>
              </a:tabLst>
            </a:pPr>
            <a:r>
              <a:rPr sz="2600" dirty="0">
                <a:latin typeface="Verdana"/>
                <a:cs typeface="Verdana"/>
              </a:rPr>
              <a:t>Hàng gia </a:t>
            </a:r>
            <a:r>
              <a:rPr sz="2600" spc="-5" dirty="0">
                <a:latin typeface="Verdana"/>
                <a:cs typeface="Verdana"/>
              </a:rPr>
              <a:t>dụng bằng </a:t>
            </a:r>
            <a:r>
              <a:rPr sz="2600" dirty="0">
                <a:latin typeface="Verdana"/>
                <a:cs typeface="Verdana"/>
              </a:rPr>
              <a:t>gốm, </a:t>
            </a:r>
            <a:r>
              <a:rPr sz="2600" spc="-5" dirty="0">
                <a:latin typeface="Verdana"/>
                <a:cs typeface="Verdana"/>
              </a:rPr>
              <a:t>sành </a:t>
            </a:r>
            <a:r>
              <a:rPr sz="2600" dirty="0">
                <a:latin typeface="Verdana"/>
                <a:cs typeface="Verdana"/>
              </a:rPr>
              <a:t>sứ, thuỷ  tinh, </a:t>
            </a:r>
            <a:r>
              <a:rPr sz="2600" spc="-5" dirty="0">
                <a:latin typeface="Verdana"/>
                <a:cs typeface="Verdana"/>
              </a:rPr>
              <a:t>kim </a:t>
            </a:r>
            <a:r>
              <a:rPr sz="2600" dirty="0">
                <a:latin typeface="Verdana"/>
                <a:cs typeface="Verdana"/>
              </a:rPr>
              <a:t>loại, </a:t>
            </a:r>
            <a:r>
              <a:rPr sz="2600" spc="-5" dirty="0">
                <a:latin typeface="Verdana"/>
                <a:cs typeface="Verdana"/>
              </a:rPr>
              <a:t>nhựa, </a:t>
            </a:r>
            <a:r>
              <a:rPr sz="2600" dirty="0">
                <a:latin typeface="Verdana"/>
                <a:cs typeface="Verdana"/>
              </a:rPr>
              <a:t>cao su, chất </a:t>
            </a:r>
            <a:r>
              <a:rPr sz="2600" spc="-5" dirty="0">
                <a:latin typeface="Verdana"/>
                <a:cs typeface="Verdana"/>
              </a:rPr>
              <a:t>dẻo và  chất </a:t>
            </a:r>
            <a:r>
              <a:rPr sz="2600" dirty="0">
                <a:latin typeface="Verdana"/>
                <a:cs typeface="Verdana"/>
              </a:rPr>
              <a:t>liệu</a:t>
            </a:r>
            <a:r>
              <a:rPr sz="2600" spc="-75" dirty="0">
                <a:latin typeface="Verdana"/>
                <a:cs typeface="Verdana"/>
              </a:rPr>
              <a:t> </a:t>
            </a:r>
            <a:r>
              <a:rPr sz="2600" spc="-5" dirty="0">
                <a:latin typeface="Verdana"/>
                <a:cs typeface="Verdana"/>
              </a:rPr>
              <a:t>khác.</a:t>
            </a:r>
            <a:endParaRPr sz="2600">
              <a:latin typeface="Verdana"/>
              <a:cs typeface="Verdana"/>
            </a:endParaRPr>
          </a:p>
          <a:p>
            <a:pPr marL="584200" lvl="1" indent="-571500">
              <a:lnSpc>
                <a:spcPct val="100000"/>
              </a:lnSpc>
              <a:buAutoNum type="alphaLcPeriod"/>
              <a:tabLst>
                <a:tab pos="584200" algn="l"/>
                <a:tab pos="584835" algn="l"/>
              </a:tabLst>
            </a:pPr>
            <a:r>
              <a:rPr sz="2600" dirty="0">
                <a:latin typeface="Verdana"/>
                <a:cs typeface="Verdana"/>
              </a:rPr>
              <a:t>Hàng hoá </a:t>
            </a:r>
            <a:r>
              <a:rPr sz="2600" spc="-5" dirty="0">
                <a:latin typeface="Verdana"/>
                <a:cs typeface="Verdana"/>
              </a:rPr>
              <a:t>là </a:t>
            </a:r>
            <a:r>
              <a:rPr sz="2600" dirty="0">
                <a:latin typeface="Verdana"/>
                <a:cs typeface="Verdana"/>
              </a:rPr>
              <a:t>sản phẩm </a:t>
            </a:r>
            <a:r>
              <a:rPr sz="2600" u="heavy" spc="-20" dirty="0">
                <a:solidFill>
                  <a:srgbClr val="CC9900"/>
                </a:solidFill>
                <a:latin typeface="Verdana"/>
                <a:cs typeface="Verdana"/>
              </a:rPr>
              <a:t>CNTT </a:t>
            </a:r>
            <a:r>
              <a:rPr sz="2600" dirty="0">
                <a:latin typeface="Verdana"/>
                <a:cs typeface="Verdana"/>
              </a:rPr>
              <a:t>đã qua sử</a:t>
            </a:r>
            <a:r>
              <a:rPr sz="2600" spc="-80" dirty="0">
                <a:latin typeface="Verdana"/>
                <a:cs typeface="Verdana"/>
              </a:rPr>
              <a:t> </a:t>
            </a:r>
            <a:r>
              <a:rPr sz="2600" spc="-5" dirty="0">
                <a:latin typeface="Verdana"/>
                <a:cs typeface="Verdana"/>
              </a:rPr>
              <a:t>dụng</a:t>
            </a:r>
            <a:endParaRPr sz="2600">
              <a:latin typeface="Verdana"/>
              <a:cs typeface="Verdana"/>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74930" algn="ctr">
              <a:lnSpc>
                <a:spcPct val="100000"/>
              </a:lnSpc>
            </a:pPr>
            <a:r>
              <a:rPr sz="3600" dirty="0">
                <a:solidFill>
                  <a:srgbClr val="FF0000"/>
                </a:solidFill>
              </a:rPr>
              <a:t>DANH </a:t>
            </a:r>
            <a:r>
              <a:rPr sz="3600" spc="-5" dirty="0">
                <a:solidFill>
                  <a:srgbClr val="FF0000"/>
                </a:solidFill>
              </a:rPr>
              <a:t>MỤC </a:t>
            </a:r>
            <a:r>
              <a:rPr sz="3600" dirty="0">
                <a:solidFill>
                  <a:srgbClr val="FF0000"/>
                </a:solidFill>
              </a:rPr>
              <a:t>HÀNG</a:t>
            </a:r>
            <a:r>
              <a:rPr sz="3600" spc="-95" dirty="0">
                <a:solidFill>
                  <a:srgbClr val="FF0000"/>
                </a:solidFill>
              </a:rPr>
              <a:t> </a:t>
            </a:r>
            <a:r>
              <a:rPr sz="3600" dirty="0">
                <a:solidFill>
                  <a:srgbClr val="FF0000"/>
                </a:solidFill>
              </a:rPr>
              <a:t>HÓA</a:t>
            </a:r>
            <a:endParaRPr sz="3600"/>
          </a:p>
          <a:p>
            <a:pPr marL="76200" algn="ctr">
              <a:lnSpc>
                <a:spcPct val="100000"/>
              </a:lnSpc>
            </a:pPr>
            <a:r>
              <a:rPr sz="3600" dirty="0">
                <a:solidFill>
                  <a:srgbClr val="FF0000"/>
                </a:solidFill>
              </a:rPr>
              <a:t>CẤM </a:t>
            </a:r>
            <a:r>
              <a:rPr sz="3600" spc="-5" dirty="0">
                <a:solidFill>
                  <a:srgbClr val="FF0000"/>
                </a:solidFill>
              </a:rPr>
              <a:t>NHẬP</a:t>
            </a:r>
            <a:r>
              <a:rPr sz="3600" spc="-75" dirty="0">
                <a:solidFill>
                  <a:srgbClr val="FF0000"/>
                </a:solidFill>
              </a:rPr>
              <a:t> </a:t>
            </a:r>
            <a:r>
              <a:rPr sz="3600" dirty="0">
                <a:solidFill>
                  <a:srgbClr val="FF0000"/>
                </a:solidFill>
              </a:rPr>
              <a:t>KHẨU</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93D72B6F-790D-40A8-9CCC-6AE361959EA0}"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8740">
              <a:lnSpc>
                <a:spcPts val="1515"/>
              </a:lnSpc>
            </a:pPr>
            <a:fld id="{81D60167-4931-47E6-BA6A-407CBD079E47}" type="slidenum">
              <a:rPr sz="1400" dirty="0">
                <a:solidFill>
                  <a:srgbClr val="FFFFFF"/>
                </a:solidFill>
                <a:latin typeface="Franklin Gothic Book"/>
                <a:cs typeface="Franklin Gothic Book"/>
              </a:rPr>
              <a:pPr marL="78740">
                <a:lnSpc>
                  <a:spcPts val="1515"/>
                </a:lnSpc>
              </a:pPr>
              <a:t>17</a:t>
            </a:fld>
            <a:endParaRPr sz="1400">
              <a:latin typeface="Franklin Gothic Book"/>
              <a:cs typeface="Franklin Gothic Book"/>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1338834"/>
            <a:ext cx="8378190" cy="4909820"/>
          </a:xfrm>
          <a:prstGeom prst="rect">
            <a:avLst/>
          </a:prstGeom>
        </p:spPr>
        <p:txBody>
          <a:bodyPr vert="horz" wrap="square" lIns="0" tIns="0" rIns="0" bIns="0" rtlCol="0">
            <a:spAutoFit/>
          </a:bodyPr>
          <a:lstStyle/>
          <a:p>
            <a:pPr marL="12700">
              <a:lnSpc>
                <a:spcPct val="100000"/>
              </a:lnSpc>
            </a:pPr>
            <a:r>
              <a:rPr sz="3200" b="1" dirty="0">
                <a:latin typeface="Verdana"/>
                <a:cs typeface="Verdana"/>
              </a:rPr>
              <a:t>4</a:t>
            </a:r>
            <a:r>
              <a:rPr sz="2600" dirty="0">
                <a:latin typeface="Verdana"/>
                <a:cs typeface="Verdana"/>
              </a:rPr>
              <a:t>.a</a:t>
            </a:r>
            <a:r>
              <a:rPr sz="2400" dirty="0">
                <a:latin typeface="Verdana"/>
                <a:cs typeface="Verdana"/>
              </a:rPr>
              <a:t>. </a:t>
            </a:r>
            <a:r>
              <a:rPr sz="2400" b="1" dirty="0">
                <a:latin typeface="Verdana"/>
                <a:cs typeface="Verdana"/>
              </a:rPr>
              <a:t>Các </a:t>
            </a:r>
            <a:r>
              <a:rPr sz="2400" b="1" spc="-5" dirty="0">
                <a:latin typeface="Verdana"/>
                <a:cs typeface="Verdana"/>
              </a:rPr>
              <a:t>loại </a:t>
            </a:r>
            <a:r>
              <a:rPr sz="2400" b="1" dirty="0">
                <a:latin typeface="Verdana"/>
                <a:cs typeface="Verdana"/>
              </a:rPr>
              <a:t>xuất </a:t>
            </a:r>
            <a:r>
              <a:rPr sz="2400" b="1" spc="-5" dirty="0">
                <a:latin typeface="Verdana"/>
                <a:cs typeface="Verdana"/>
              </a:rPr>
              <a:t>bản </a:t>
            </a:r>
            <a:r>
              <a:rPr sz="2400" b="1" dirty="0">
                <a:latin typeface="Verdana"/>
                <a:cs typeface="Verdana"/>
              </a:rPr>
              <a:t>phẩm </a:t>
            </a:r>
            <a:r>
              <a:rPr sz="2400" spc="-5" dirty="0">
                <a:latin typeface="Verdana"/>
                <a:cs typeface="Verdana"/>
              </a:rPr>
              <a:t>cấm </a:t>
            </a:r>
            <a:r>
              <a:rPr sz="2400" dirty="0">
                <a:latin typeface="Verdana"/>
                <a:cs typeface="Verdana"/>
              </a:rPr>
              <a:t>phổ </a:t>
            </a:r>
            <a:r>
              <a:rPr sz="2400" spc="-5" dirty="0">
                <a:latin typeface="Verdana"/>
                <a:cs typeface="Verdana"/>
              </a:rPr>
              <a:t>biến và  </a:t>
            </a:r>
            <a:r>
              <a:rPr sz="2400" spc="615" dirty="0">
                <a:latin typeface="Verdana"/>
                <a:cs typeface="Verdana"/>
              </a:rPr>
              <a:t> </a:t>
            </a:r>
            <a:r>
              <a:rPr sz="2400" dirty="0">
                <a:latin typeface="Verdana"/>
                <a:cs typeface="Verdana"/>
              </a:rPr>
              <a:t>lưu</a:t>
            </a:r>
            <a:endParaRPr sz="2400">
              <a:latin typeface="Verdana"/>
              <a:cs typeface="Verdana"/>
            </a:endParaRPr>
          </a:p>
          <a:p>
            <a:pPr marL="527685">
              <a:lnSpc>
                <a:spcPct val="100000"/>
              </a:lnSpc>
              <a:spcBef>
                <a:spcPts val="5"/>
              </a:spcBef>
            </a:pPr>
            <a:r>
              <a:rPr sz="2400" dirty="0">
                <a:latin typeface="Verdana"/>
                <a:cs typeface="Verdana"/>
              </a:rPr>
              <a:t>hành </a:t>
            </a:r>
            <a:r>
              <a:rPr sz="2400" spc="-5" dirty="0">
                <a:latin typeface="Verdana"/>
                <a:cs typeface="Verdana"/>
              </a:rPr>
              <a:t>tại Việt</a:t>
            </a:r>
            <a:r>
              <a:rPr sz="2400" spc="-20" dirty="0">
                <a:latin typeface="Verdana"/>
                <a:cs typeface="Verdana"/>
              </a:rPr>
              <a:t> </a:t>
            </a:r>
            <a:r>
              <a:rPr sz="2400" spc="-5" dirty="0">
                <a:latin typeface="Verdana"/>
                <a:cs typeface="Verdana"/>
              </a:rPr>
              <a:t>Nam;</a:t>
            </a:r>
            <a:endParaRPr sz="2400">
              <a:latin typeface="Verdana"/>
              <a:cs typeface="Verdana"/>
            </a:endParaRPr>
          </a:p>
          <a:p>
            <a:pPr marL="527685" marR="5080" indent="-514984" algn="just">
              <a:lnSpc>
                <a:spcPct val="100000"/>
              </a:lnSpc>
              <a:buClr>
                <a:srgbClr val="FF0000"/>
              </a:buClr>
              <a:buAutoNum type="alphaLcPeriod" startAt="2"/>
              <a:tabLst>
                <a:tab pos="482600" algn="l"/>
              </a:tabLst>
            </a:pPr>
            <a:r>
              <a:rPr sz="2400" u="heavy" spc="-85" dirty="0">
                <a:solidFill>
                  <a:srgbClr val="CC9900"/>
                </a:solidFill>
                <a:latin typeface="Verdana"/>
                <a:cs typeface="Verdana"/>
              </a:rPr>
              <a:t>Tem </a:t>
            </a:r>
            <a:r>
              <a:rPr sz="2400" dirty="0">
                <a:latin typeface="Verdana"/>
                <a:cs typeface="Verdana"/>
              </a:rPr>
              <a:t>bưu chính thuộc diện </a:t>
            </a:r>
            <a:r>
              <a:rPr sz="2400" spc="-5" dirty="0">
                <a:latin typeface="Verdana"/>
                <a:cs typeface="Verdana"/>
              </a:rPr>
              <a:t>cấm kinh </a:t>
            </a:r>
            <a:r>
              <a:rPr sz="2400" dirty="0">
                <a:latin typeface="Verdana"/>
                <a:cs typeface="Verdana"/>
              </a:rPr>
              <a:t>doanh, </a:t>
            </a:r>
            <a:r>
              <a:rPr sz="2400" spc="-15" dirty="0">
                <a:latin typeface="Verdana"/>
                <a:cs typeface="Verdana"/>
              </a:rPr>
              <a:t>trao  </a:t>
            </a:r>
            <a:r>
              <a:rPr sz="2400" dirty="0">
                <a:latin typeface="Verdana"/>
                <a:cs typeface="Verdana"/>
              </a:rPr>
              <a:t>đổi, trưng </a:t>
            </a:r>
            <a:r>
              <a:rPr sz="2400" spc="-60" dirty="0">
                <a:latin typeface="Verdana"/>
                <a:cs typeface="Verdana"/>
              </a:rPr>
              <a:t>bày, </a:t>
            </a:r>
            <a:r>
              <a:rPr sz="2400" dirty="0">
                <a:latin typeface="Verdana"/>
                <a:cs typeface="Verdana"/>
              </a:rPr>
              <a:t>tuyên truyền theo quy định của  Luật Bưu</a:t>
            </a:r>
            <a:r>
              <a:rPr sz="2400" spc="790" dirty="0">
                <a:latin typeface="Verdana"/>
                <a:cs typeface="Verdana"/>
              </a:rPr>
              <a:t> </a:t>
            </a:r>
            <a:r>
              <a:rPr sz="2400" dirty="0">
                <a:latin typeface="Verdana"/>
                <a:cs typeface="Verdana"/>
              </a:rPr>
              <a:t>chính;</a:t>
            </a:r>
            <a:endParaRPr sz="2400">
              <a:latin typeface="Verdana"/>
              <a:cs typeface="Verdana"/>
            </a:endParaRPr>
          </a:p>
          <a:p>
            <a:pPr marL="527685" marR="5080" indent="-514984" algn="just">
              <a:lnSpc>
                <a:spcPct val="100000"/>
              </a:lnSpc>
              <a:buAutoNum type="alphaLcPeriod" startAt="2"/>
              <a:tabLst>
                <a:tab pos="429259" algn="l"/>
              </a:tabLst>
            </a:pPr>
            <a:r>
              <a:rPr sz="2400" dirty="0">
                <a:latin typeface="Verdana"/>
                <a:cs typeface="Verdana"/>
              </a:rPr>
              <a:t>Thiết </a:t>
            </a:r>
            <a:r>
              <a:rPr sz="2400" spc="5" dirty="0">
                <a:latin typeface="Verdana"/>
                <a:cs typeface="Verdana"/>
              </a:rPr>
              <a:t>bị </a:t>
            </a:r>
            <a:r>
              <a:rPr sz="2400" dirty="0">
                <a:latin typeface="Verdana"/>
                <a:cs typeface="Verdana"/>
              </a:rPr>
              <a:t>vô tuyến điện, thiết </a:t>
            </a:r>
            <a:r>
              <a:rPr sz="2400" spc="5" dirty="0">
                <a:latin typeface="Verdana"/>
                <a:cs typeface="Verdana"/>
              </a:rPr>
              <a:t>bị ứng </a:t>
            </a:r>
            <a:r>
              <a:rPr sz="2400" dirty="0">
                <a:latin typeface="Verdana"/>
                <a:cs typeface="Verdana"/>
              </a:rPr>
              <a:t>dụng sóng </a:t>
            </a:r>
            <a:r>
              <a:rPr sz="2400" spc="5" dirty="0">
                <a:latin typeface="Verdana"/>
                <a:cs typeface="Verdana"/>
              </a:rPr>
              <a:t>vô  </a:t>
            </a:r>
            <a:r>
              <a:rPr sz="2400" dirty="0">
                <a:latin typeface="Verdana"/>
                <a:cs typeface="Verdana"/>
              </a:rPr>
              <a:t>tuyến điện </a:t>
            </a:r>
            <a:r>
              <a:rPr sz="2400" b="1" dirty="0">
                <a:solidFill>
                  <a:srgbClr val="FF0000"/>
                </a:solidFill>
                <a:latin typeface="Verdana"/>
                <a:cs typeface="Verdana"/>
              </a:rPr>
              <a:t>không </a:t>
            </a:r>
            <a:r>
              <a:rPr sz="2400" b="1" spc="-5" dirty="0">
                <a:solidFill>
                  <a:srgbClr val="FF0000"/>
                </a:solidFill>
                <a:latin typeface="Verdana"/>
                <a:cs typeface="Verdana"/>
              </a:rPr>
              <a:t>phù </a:t>
            </a:r>
            <a:r>
              <a:rPr sz="2400" b="1" dirty="0">
                <a:solidFill>
                  <a:srgbClr val="FF0000"/>
                </a:solidFill>
                <a:latin typeface="Verdana"/>
                <a:cs typeface="Verdana"/>
              </a:rPr>
              <a:t>hợp </a:t>
            </a:r>
            <a:r>
              <a:rPr sz="2400" dirty="0">
                <a:latin typeface="Verdana"/>
                <a:cs typeface="Verdana"/>
              </a:rPr>
              <a:t>với </a:t>
            </a:r>
            <a:r>
              <a:rPr sz="2400" spc="-5" dirty="0">
                <a:latin typeface="Verdana"/>
                <a:cs typeface="Verdana"/>
              </a:rPr>
              <a:t>các </a:t>
            </a:r>
            <a:r>
              <a:rPr sz="2400" spc="5" dirty="0">
                <a:latin typeface="Verdana"/>
                <a:cs typeface="Verdana"/>
              </a:rPr>
              <a:t>quy </a:t>
            </a:r>
            <a:r>
              <a:rPr sz="2400" dirty="0">
                <a:latin typeface="Verdana"/>
                <a:cs typeface="Verdana"/>
              </a:rPr>
              <a:t>hoạch tần  số vô tuyến </a:t>
            </a:r>
            <a:r>
              <a:rPr sz="2400" spc="-5" dirty="0">
                <a:latin typeface="Verdana"/>
                <a:cs typeface="Verdana"/>
              </a:rPr>
              <a:t>điện </a:t>
            </a:r>
            <a:r>
              <a:rPr sz="2400" dirty="0">
                <a:latin typeface="Verdana"/>
                <a:cs typeface="Verdana"/>
              </a:rPr>
              <a:t>và quy chuẩn kỹ thuật có liên  quan theo quy định của Luật </a:t>
            </a:r>
            <a:r>
              <a:rPr sz="2400" spc="-5" dirty="0">
                <a:latin typeface="Verdana"/>
                <a:cs typeface="Verdana"/>
              </a:rPr>
              <a:t>Tần số vô </a:t>
            </a:r>
            <a:r>
              <a:rPr sz="2400" dirty="0">
                <a:latin typeface="Verdana"/>
                <a:cs typeface="Verdana"/>
              </a:rPr>
              <a:t>tuyến  </a:t>
            </a:r>
            <a:r>
              <a:rPr sz="2400" spc="-5" dirty="0">
                <a:latin typeface="Verdana"/>
                <a:cs typeface="Verdana"/>
              </a:rPr>
              <a:t>điện.</a:t>
            </a:r>
            <a:endParaRPr sz="2400">
              <a:latin typeface="Verdana"/>
              <a:cs typeface="Verdana"/>
            </a:endParaRPr>
          </a:p>
          <a:p>
            <a:pPr marL="12700">
              <a:lnSpc>
                <a:spcPts val="3115"/>
              </a:lnSpc>
            </a:pPr>
            <a:r>
              <a:rPr sz="2600" b="1" spc="-5" dirty="0">
                <a:latin typeface="Verdana"/>
                <a:cs typeface="Verdana"/>
              </a:rPr>
              <a:t>5. </a:t>
            </a:r>
            <a:r>
              <a:rPr sz="2400" b="1" dirty="0">
                <a:latin typeface="Verdana"/>
                <a:cs typeface="Verdana"/>
              </a:rPr>
              <a:t>Các </a:t>
            </a:r>
            <a:r>
              <a:rPr sz="2400" b="1" spc="-5" dirty="0">
                <a:latin typeface="Verdana"/>
                <a:cs typeface="Verdana"/>
              </a:rPr>
              <a:t>loại </a:t>
            </a:r>
            <a:r>
              <a:rPr sz="2400" b="1" u="heavy" spc="-5" dirty="0">
                <a:solidFill>
                  <a:srgbClr val="CC9900"/>
                </a:solidFill>
                <a:latin typeface="Verdana"/>
                <a:cs typeface="Verdana"/>
              </a:rPr>
              <a:t>văn hóa phẩm </a:t>
            </a:r>
            <a:r>
              <a:rPr sz="2400" dirty="0">
                <a:latin typeface="Verdana"/>
                <a:cs typeface="Verdana"/>
              </a:rPr>
              <a:t>thuộc diện </a:t>
            </a:r>
            <a:r>
              <a:rPr sz="2400" spc="-5" dirty="0">
                <a:latin typeface="Verdana"/>
                <a:cs typeface="Verdana"/>
              </a:rPr>
              <a:t>cấm </a:t>
            </a:r>
            <a:r>
              <a:rPr sz="2400" spc="10" dirty="0">
                <a:latin typeface="Verdana"/>
                <a:cs typeface="Verdana"/>
              </a:rPr>
              <a:t>phổ </a:t>
            </a:r>
            <a:r>
              <a:rPr sz="2400" spc="285" dirty="0">
                <a:latin typeface="Verdana"/>
                <a:cs typeface="Verdana"/>
              </a:rPr>
              <a:t> </a:t>
            </a:r>
            <a:r>
              <a:rPr sz="2400" spc="-5" dirty="0">
                <a:latin typeface="Verdana"/>
                <a:cs typeface="Verdana"/>
              </a:rPr>
              <a:t>biến</a:t>
            </a:r>
            <a:endParaRPr sz="2400">
              <a:latin typeface="Verdana"/>
              <a:cs typeface="Verdana"/>
            </a:endParaRPr>
          </a:p>
          <a:p>
            <a:pPr marL="527685" marR="6350">
              <a:lnSpc>
                <a:spcPct val="100000"/>
              </a:lnSpc>
              <a:spcBef>
                <a:spcPts val="5"/>
              </a:spcBef>
              <a:tabLst>
                <a:tab pos="6376035" algn="l"/>
                <a:tab pos="7196455" algn="l"/>
                <a:tab pos="7793355" algn="l"/>
              </a:tabLst>
            </a:pPr>
            <a:r>
              <a:rPr sz="2400" spc="-5" dirty="0">
                <a:latin typeface="Verdana"/>
                <a:cs typeface="Verdana"/>
              </a:rPr>
              <a:t>v</a:t>
            </a:r>
            <a:r>
              <a:rPr sz="2400" dirty="0">
                <a:latin typeface="Verdana"/>
                <a:cs typeface="Verdana"/>
              </a:rPr>
              <a:t>à</a:t>
            </a:r>
            <a:r>
              <a:rPr sz="2400" spc="409" dirty="0">
                <a:latin typeface="Verdana"/>
                <a:cs typeface="Verdana"/>
              </a:rPr>
              <a:t> </a:t>
            </a:r>
            <a:r>
              <a:rPr sz="2400" spc="-5" dirty="0">
                <a:latin typeface="Verdana"/>
                <a:cs typeface="Verdana"/>
              </a:rPr>
              <a:t>lư</a:t>
            </a:r>
            <a:r>
              <a:rPr sz="2400" dirty="0">
                <a:latin typeface="Verdana"/>
                <a:cs typeface="Verdana"/>
              </a:rPr>
              <a:t>u</a:t>
            </a:r>
            <a:r>
              <a:rPr sz="2400" spc="409" dirty="0">
                <a:latin typeface="Verdana"/>
                <a:cs typeface="Verdana"/>
              </a:rPr>
              <a:t> </a:t>
            </a:r>
            <a:r>
              <a:rPr sz="2400" dirty="0">
                <a:latin typeface="Verdana"/>
                <a:cs typeface="Verdana"/>
              </a:rPr>
              <a:t>h</a:t>
            </a:r>
            <a:r>
              <a:rPr sz="2400" spc="10" dirty="0">
                <a:latin typeface="Verdana"/>
                <a:cs typeface="Verdana"/>
              </a:rPr>
              <a:t>à</a:t>
            </a:r>
            <a:r>
              <a:rPr sz="2400" dirty="0">
                <a:latin typeface="Verdana"/>
                <a:cs typeface="Verdana"/>
              </a:rPr>
              <a:t>nh</a:t>
            </a:r>
            <a:r>
              <a:rPr sz="2400" spc="415" dirty="0">
                <a:latin typeface="Verdana"/>
                <a:cs typeface="Verdana"/>
              </a:rPr>
              <a:t> </a:t>
            </a:r>
            <a:r>
              <a:rPr sz="2400" spc="10" dirty="0">
                <a:latin typeface="Verdana"/>
                <a:cs typeface="Verdana"/>
              </a:rPr>
              <a:t>h</a:t>
            </a:r>
            <a:r>
              <a:rPr sz="2400" dirty="0">
                <a:latin typeface="Verdana"/>
                <a:cs typeface="Verdana"/>
              </a:rPr>
              <a:t>oặc</a:t>
            </a:r>
            <a:r>
              <a:rPr sz="2400" spc="405" dirty="0">
                <a:latin typeface="Verdana"/>
                <a:cs typeface="Verdana"/>
              </a:rPr>
              <a:t> </a:t>
            </a:r>
            <a:r>
              <a:rPr sz="2400" dirty="0">
                <a:latin typeface="Verdana"/>
                <a:cs typeface="Verdana"/>
              </a:rPr>
              <a:t>đã</a:t>
            </a:r>
            <a:r>
              <a:rPr sz="2400" spc="400" dirty="0">
                <a:latin typeface="Verdana"/>
                <a:cs typeface="Verdana"/>
              </a:rPr>
              <a:t> </a:t>
            </a:r>
            <a:r>
              <a:rPr sz="2400" spc="-5" dirty="0">
                <a:latin typeface="Verdana"/>
                <a:cs typeface="Verdana"/>
              </a:rPr>
              <a:t>c</a:t>
            </a:r>
            <a:r>
              <a:rPr sz="2400" dirty="0">
                <a:latin typeface="Verdana"/>
                <a:cs typeface="Verdana"/>
              </a:rPr>
              <a:t>ó</a:t>
            </a:r>
            <a:r>
              <a:rPr sz="2400" spc="409" dirty="0">
                <a:latin typeface="Verdana"/>
                <a:cs typeface="Verdana"/>
              </a:rPr>
              <a:t> </a:t>
            </a:r>
            <a:r>
              <a:rPr sz="2400" dirty="0">
                <a:latin typeface="Verdana"/>
                <a:cs typeface="Verdana"/>
              </a:rPr>
              <a:t>q</a:t>
            </a:r>
            <a:r>
              <a:rPr sz="2400" spc="15" dirty="0">
                <a:latin typeface="Verdana"/>
                <a:cs typeface="Verdana"/>
              </a:rPr>
              <a:t>u</a:t>
            </a:r>
            <a:r>
              <a:rPr sz="2400" dirty="0">
                <a:latin typeface="Verdana"/>
                <a:cs typeface="Verdana"/>
              </a:rPr>
              <a:t>yết</a:t>
            </a:r>
            <a:r>
              <a:rPr sz="2400" spc="400" dirty="0">
                <a:latin typeface="Verdana"/>
                <a:cs typeface="Verdana"/>
              </a:rPr>
              <a:t> </a:t>
            </a:r>
            <a:r>
              <a:rPr sz="2400" spc="10" dirty="0">
                <a:latin typeface="Verdana"/>
                <a:cs typeface="Verdana"/>
              </a:rPr>
              <a:t>đ</a:t>
            </a:r>
            <a:r>
              <a:rPr sz="2400" spc="-5" dirty="0">
                <a:latin typeface="Verdana"/>
                <a:cs typeface="Verdana"/>
              </a:rPr>
              <a:t>ị</a:t>
            </a:r>
            <a:r>
              <a:rPr sz="2400" dirty="0">
                <a:latin typeface="Verdana"/>
                <a:cs typeface="Verdana"/>
              </a:rPr>
              <a:t>nh	</a:t>
            </a:r>
            <a:r>
              <a:rPr sz="2400" spc="-5" dirty="0">
                <a:latin typeface="Verdana"/>
                <a:cs typeface="Verdana"/>
              </a:rPr>
              <a:t>đình</a:t>
            </a:r>
            <a:r>
              <a:rPr sz="2400" dirty="0">
                <a:latin typeface="Verdana"/>
                <a:cs typeface="Verdana"/>
              </a:rPr>
              <a:t>	c</a:t>
            </a:r>
            <a:r>
              <a:rPr sz="2400" spc="10" dirty="0">
                <a:latin typeface="Verdana"/>
                <a:cs typeface="Verdana"/>
              </a:rPr>
              <a:t>h</a:t>
            </a:r>
            <a:r>
              <a:rPr sz="2400" spc="-10" dirty="0">
                <a:latin typeface="Verdana"/>
                <a:cs typeface="Verdana"/>
              </a:rPr>
              <a:t>ỉ</a:t>
            </a:r>
            <a:r>
              <a:rPr sz="2400" dirty="0">
                <a:latin typeface="Verdana"/>
                <a:cs typeface="Verdana"/>
              </a:rPr>
              <a:t>	phổ  </a:t>
            </a:r>
            <a:r>
              <a:rPr sz="2400" spc="-5" dirty="0">
                <a:latin typeface="Verdana"/>
                <a:cs typeface="Verdana"/>
              </a:rPr>
              <a:t>biến và lưu </a:t>
            </a:r>
            <a:r>
              <a:rPr sz="2400" dirty="0">
                <a:latin typeface="Verdana"/>
                <a:cs typeface="Verdana"/>
              </a:rPr>
              <a:t>hành </a:t>
            </a:r>
            <a:r>
              <a:rPr sz="2400" spc="-5" dirty="0">
                <a:latin typeface="Verdana"/>
                <a:cs typeface="Verdana"/>
              </a:rPr>
              <a:t>tại Việt</a:t>
            </a:r>
            <a:r>
              <a:rPr sz="2400" spc="70" dirty="0">
                <a:latin typeface="Verdana"/>
                <a:cs typeface="Verdana"/>
              </a:rPr>
              <a:t> </a:t>
            </a:r>
            <a:r>
              <a:rPr sz="2400" spc="-5" dirty="0">
                <a:latin typeface="Verdana"/>
                <a:cs typeface="Verdana"/>
              </a:rPr>
              <a:t>Nam</a:t>
            </a:r>
            <a:endParaRPr sz="2400">
              <a:latin typeface="Verdana"/>
              <a:cs typeface="Verdana"/>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905" algn="ctr">
              <a:lnSpc>
                <a:spcPct val="100000"/>
              </a:lnSpc>
            </a:pPr>
            <a:r>
              <a:rPr dirty="0">
                <a:solidFill>
                  <a:srgbClr val="FF0000"/>
                </a:solidFill>
              </a:rPr>
              <a:t>DANH </a:t>
            </a:r>
            <a:r>
              <a:rPr spc="5" dirty="0">
                <a:solidFill>
                  <a:srgbClr val="FF0000"/>
                </a:solidFill>
              </a:rPr>
              <a:t>MỤC </a:t>
            </a:r>
            <a:r>
              <a:rPr dirty="0">
                <a:solidFill>
                  <a:srgbClr val="FF0000"/>
                </a:solidFill>
              </a:rPr>
              <a:t>HÀNG</a:t>
            </a:r>
            <a:r>
              <a:rPr spc="-65" dirty="0">
                <a:solidFill>
                  <a:srgbClr val="FF0000"/>
                </a:solidFill>
              </a:rPr>
              <a:t> </a:t>
            </a:r>
            <a:r>
              <a:rPr dirty="0">
                <a:solidFill>
                  <a:srgbClr val="FF0000"/>
                </a:solidFill>
              </a:rPr>
              <a:t>HÓA</a:t>
            </a:r>
          </a:p>
          <a:p>
            <a:pPr marL="1905" algn="ctr">
              <a:lnSpc>
                <a:spcPct val="100000"/>
              </a:lnSpc>
            </a:pPr>
            <a:r>
              <a:rPr dirty="0">
                <a:solidFill>
                  <a:srgbClr val="FF0000"/>
                </a:solidFill>
              </a:rPr>
              <a:t>CẤM NHẬP</a:t>
            </a:r>
            <a:r>
              <a:rPr spc="-65" dirty="0">
                <a:solidFill>
                  <a:srgbClr val="FF0000"/>
                </a:solidFill>
              </a:rPr>
              <a:t> </a:t>
            </a:r>
            <a:r>
              <a:rPr dirty="0">
                <a:solidFill>
                  <a:srgbClr val="FF0000"/>
                </a:solidFill>
              </a:rPr>
              <a:t>KHẨU</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16149A4B-2FA6-409C-A737-D78EE0403C7D}"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8740">
              <a:lnSpc>
                <a:spcPts val="1515"/>
              </a:lnSpc>
            </a:pPr>
            <a:fld id="{81D60167-4931-47E6-BA6A-407CBD079E47}" type="slidenum">
              <a:rPr sz="1400" dirty="0">
                <a:solidFill>
                  <a:srgbClr val="FFFFFF"/>
                </a:solidFill>
                <a:latin typeface="Franklin Gothic Book"/>
                <a:cs typeface="Franklin Gothic Book"/>
              </a:rPr>
              <a:pPr marL="78740">
                <a:lnSpc>
                  <a:spcPts val="1515"/>
                </a:lnSpc>
              </a:pPr>
              <a:t>18</a:t>
            </a:fld>
            <a:endParaRPr sz="1400">
              <a:latin typeface="Franklin Gothic Book"/>
              <a:cs typeface="Franklin Gothic Book"/>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491741"/>
            <a:ext cx="8303259" cy="4648835"/>
          </a:xfrm>
          <a:prstGeom prst="rect">
            <a:avLst/>
          </a:prstGeom>
        </p:spPr>
        <p:txBody>
          <a:bodyPr vert="horz" wrap="square" lIns="0" tIns="0" rIns="0" bIns="0" rtlCol="0">
            <a:spAutoFit/>
          </a:bodyPr>
          <a:lstStyle/>
          <a:p>
            <a:pPr marL="12700">
              <a:lnSpc>
                <a:spcPts val="3360"/>
              </a:lnSpc>
            </a:pPr>
            <a:r>
              <a:rPr sz="2800" b="1" spc="-5" dirty="0">
                <a:solidFill>
                  <a:srgbClr val="0000FF"/>
                </a:solidFill>
                <a:latin typeface="Verdana"/>
                <a:cs typeface="Verdana"/>
              </a:rPr>
              <a:t>6</a:t>
            </a:r>
            <a:r>
              <a:rPr sz="2600" spc="-5" dirty="0">
                <a:latin typeface="Verdana"/>
                <a:cs typeface="Verdana"/>
              </a:rPr>
              <a:t>. </a:t>
            </a:r>
            <a:r>
              <a:rPr sz="2600" dirty="0">
                <a:latin typeface="Verdana"/>
                <a:cs typeface="Verdana"/>
              </a:rPr>
              <a:t>a.Phương tiện </a:t>
            </a:r>
            <a:r>
              <a:rPr sz="2600" spc="-5" dirty="0">
                <a:latin typeface="Verdana"/>
                <a:cs typeface="Verdana"/>
              </a:rPr>
              <a:t>vận </a:t>
            </a:r>
            <a:r>
              <a:rPr sz="2600" dirty="0">
                <a:latin typeface="Verdana"/>
                <a:cs typeface="Verdana"/>
              </a:rPr>
              <a:t>tải có </a:t>
            </a:r>
            <a:r>
              <a:rPr sz="2600" spc="-10" dirty="0">
                <a:latin typeface="Verdana"/>
                <a:cs typeface="Verdana"/>
              </a:rPr>
              <a:t>tay </a:t>
            </a:r>
            <a:r>
              <a:rPr sz="2600" dirty="0">
                <a:latin typeface="Verdana"/>
                <a:cs typeface="Verdana"/>
              </a:rPr>
              <a:t>lái </a:t>
            </a:r>
            <a:r>
              <a:rPr sz="2600" spc="-5" dirty="0">
                <a:latin typeface="Verdana"/>
                <a:cs typeface="Verdana"/>
              </a:rPr>
              <a:t>bên</a:t>
            </a:r>
            <a:r>
              <a:rPr sz="2600" spc="-70" dirty="0">
                <a:latin typeface="Verdana"/>
                <a:cs typeface="Verdana"/>
              </a:rPr>
              <a:t> </a:t>
            </a:r>
            <a:r>
              <a:rPr sz="2600" spc="-5" dirty="0">
                <a:latin typeface="Verdana"/>
                <a:cs typeface="Verdana"/>
              </a:rPr>
              <a:t>phải</a:t>
            </a:r>
            <a:endParaRPr sz="2600">
              <a:latin typeface="Verdana"/>
              <a:cs typeface="Verdana"/>
            </a:endParaRPr>
          </a:p>
          <a:p>
            <a:pPr marL="527685">
              <a:lnSpc>
                <a:spcPts val="3120"/>
              </a:lnSpc>
            </a:pPr>
            <a:r>
              <a:rPr sz="2600" dirty="0">
                <a:latin typeface="Verdana"/>
                <a:cs typeface="Verdana"/>
              </a:rPr>
              <a:t>(kể cả dạng </a:t>
            </a:r>
            <a:r>
              <a:rPr sz="2600" spc="-5" dirty="0">
                <a:latin typeface="Verdana"/>
                <a:cs typeface="Verdana"/>
              </a:rPr>
              <a:t>tháo </a:t>
            </a:r>
            <a:r>
              <a:rPr sz="2600" dirty="0">
                <a:latin typeface="Verdana"/>
                <a:cs typeface="Verdana"/>
              </a:rPr>
              <a:t>rời và dạng đã được </a:t>
            </a:r>
            <a:r>
              <a:rPr sz="2600" spc="660" dirty="0">
                <a:latin typeface="Verdana"/>
                <a:cs typeface="Verdana"/>
              </a:rPr>
              <a:t> </a:t>
            </a:r>
            <a:r>
              <a:rPr sz="2600" spc="-5" dirty="0">
                <a:latin typeface="Verdana"/>
                <a:cs typeface="Verdana"/>
              </a:rPr>
              <a:t>chuyển</a:t>
            </a:r>
            <a:endParaRPr sz="2600">
              <a:latin typeface="Verdana"/>
              <a:cs typeface="Verdana"/>
            </a:endParaRPr>
          </a:p>
          <a:p>
            <a:pPr marL="527685">
              <a:lnSpc>
                <a:spcPct val="100000"/>
              </a:lnSpc>
            </a:pPr>
            <a:r>
              <a:rPr sz="2600" dirty="0">
                <a:latin typeface="Verdana"/>
                <a:cs typeface="Verdana"/>
              </a:rPr>
              <a:t>đổi </a:t>
            </a:r>
            <a:r>
              <a:rPr sz="2600" spc="-10" dirty="0">
                <a:latin typeface="Verdana"/>
                <a:cs typeface="Verdana"/>
              </a:rPr>
              <a:t>tay </a:t>
            </a:r>
            <a:r>
              <a:rPr sz="2600" dirty="0">
                <a:latin typeface="Verdana"/>
                <a:cs typeface="Verdana"/>
              </a:rPr>
              <a:t>lái </a:t>
            </a:r>
            <a:r>
              <a:rPr sz="2600" spc="5" dirty="0">
                <a:latin typeface="Verdana"/>
                <a:cs typeface="Verdana"/>
              </a:rPr>
              <a:t>trước </a:t>
            </a:r>
            <a:r>
              <a:rPr sz="2600" spc="-5" dirty="0">
                <a:latin typeface="Verdana"/>
                <a:cs typeface="Verdana"/>
              </a:rPr>
              <a:t>khi nhập khẩu vào</a:t>
            </a:r>
            <a:r>
              <a:rPr sz="2600" spc="-30" dirty="0">
                <a:latin typeface="Verdana"/>
                <a:cs typeface="Verdana"/>
              </a:rPr>
              <a:t> </a:t>
            </a:r>
            <a:r>
              <a:rPr sz="2600" spc="-5" dirty="0">
                <a:latin typeface="Verdana"/>
                <a:cs typeface="Verdana"/>
              </a:rPr>
              <a:t>VN)</a:t>
            </a:r>
            <a:endParaRPr sz="2600">
              <a:latin typeface="Verdana"/>
              <a:cs typeface="Verdana"/>
            </a:endParaRPr>
          </a:p>
          <a:p>
            <a:pPr marL="527685" marR="8255" indent="-514984" algn="just">
              <a:lnSpc>
                <a:spcPct val="100000"/>
              </a:lnSpc>
              <a:spcBef>
                <a:spcPts val="600"/>
              </a:spcBef>
              <a:buAutoNum type="alphaLcPeriod" startAt="2"/>
              <a:tabLst>
                <a:tab pos="461009" algn="l"/>
              </a:tabLst>
            </a:pPr>
            <a:r>
              <a:rPr sz="2600" dirty="0">
                <a:latin typeface="Verdana"/>
                <a:cs typeface="Verdana"/>
              </a:rPr>
              <a:t>Các </a:t>
            </a:r>
            <a:r>
              <a:rPr sz="2600" spc="-5" dirty="0">
                <a:latin typeface="Verdana"/>
                <a:cs typeface="Verdana"/>
              </a:rPr>
              <a:t>loại </a:t>
            </a:r>
            <a:r>
              <a:rPr sz="2600" dirty="0">
                <a:latin typeface="Verdana"/>
                <a:cs typeface="Verdana"/>
              </a:rPr>
              <a:t>ô </a:t>
            </a:r>
            <a:r>
              <a:rPr sz="2600" spc="-5" dirty="0">
                <a:latin typeface="Verdana"/>
                <a:cs typeface="Verdana"/>
              </a:rPr>
              <a:t>tô </a:t>
            </a:r>
            <a:r>
              <a:rPr sz="2600" spc="-10" dirty="0">
                <a:latin typeface="Verdana"/>
                <a:cs typeface="Verdana"/>
              </a:rPr>
              <a:t>và </a:t>
            </a:r>
            <a:r>
              <a:rPr sz="2600" dirty="0">
                <a:latin typeface="Verdana"/>
                <a:cs typeface="Verdana"/>
              </a:rPr>
              <a:t>bộ linh kiện lắp ráp ô tô </a:t>
            </a:r>
            <a:r>
              <a:rPr sz="2600" spc="-5" dirty="0">
                <a:latin typeface="Verdana"/>
                <a:cs typeface="Verdana"/>
              </a:rPr>
              <a:t>bị </a:t>
            </a:r>
            <a:r>
              <a:rPr sz="2600" dirty="0">
                <a:latin typeface="Verdana"/>
                <a:cs typeface="Verdana"/>
              </a:rPr>
              <a:t>tẩy  xóa, đục sửa, đóng </a:t>
            </a:r>
            <a:r>
              <a:rPr sz="2600" spc="-5" dirty="0">
                <a:latin typeface="Verdana"/>
                <a:cs typeface="Verdana"/>
              </a:rPr>
              <a:t>lại số khung, </a:t>
            </a:r>
            <a:r>
              <a:rPr sz="2600" dirty="0">
                <a:latin typeface="Verdana"/>
                <a:cs typeface="Verdana"/>
              </a:rPr>
              <a:t>số động</a:t>
            </a:r>
            <a:r>
              <a:rPr sz="2600" spc="-45" dirty="0">
                <a:latin typeface="Verdana"/>
                <a:cs typeface="Verdana"/>
              </a:rPr>
              <a:t> </a:t>
            </a:r>
            <a:r>
              <a:rPr sz="2600" spc="-5" dirty="0">
                <a:latin typeface="Verdana"/>
                <a:cs typeface="Verdana"/>
              </a:rPr>
              <a:t>cơ</a:t>
            </a:r>
            <a:endParaRPr sz="2600">
              <a:latin typeface="Verdana"/>
              <a:cs typeface="Verdana"/>
            </a:endParaRPr>
          </a:p>
          <a:p>
            <a:pPr marL="527685" marR="6985" indent="-514984" algn="just">
              <a:lnSpc>
                <a:spcPct val="100000"/>
              </a:lnSpc>
              <a:spcBef>
                <a:spcPts val="600"/>
              </a:spcBef>
              <a:buAutoNum type="alphaLcPeriod" startAt="2"/>
              <a:tabLst>
                <a:tab pos="462280" algn="l"/>
              </a:tabLst>
            </a:pPr>
            <a:r>
              <a:rPr sz="2600" dirty="0">
                <a:latin typeface="Verdana"/>
                <a:cs typeface="Verdana"/>
              </a:rPr>
              <a:t>Các </a:t>
            </a:r>
            <a:r>
              <a:rPr sz="2600" spc="-5" dirty="0">
                <a:latin typeface="Verdana"/>
                <a:cs typeface="Verdana"/>
              </a:rPr>
              <a:t>loại mô </a:t>
            </a:r>
            <a:r>
              <a:rPr sz="2600" spc="-10" dirty="0">
                <a:latin typeface="Verdana"/>
                <a:cs typeface="Verdana"/>
              </a:rPr>
              <a:t>tô, </a:t>
            </a:r>
            <a:r>
              <a:rPr sz="2600" spc="-25" dirty="0">
                <a:latin typeface="Verdana"/>
                <a:cs typeface="Verdana"/>
              </a:rPr>
              <a:t>xe </a:t>
            </a:r>
            <a:r>
              <a:rPr sz="2600" dirty="0">
                <a:latin typeface="Verdana"/>
                <a:cs typeface="Verdana"/>
              </a:rPr>
              <a:t>máy </a:t>
            </a:r>
            <a:r>
              <a:rPr sz="2600" spc="-5" dirty="0">
                <a:latin typeface="Verdana"/>
                <a:cs typeface="Verdana"/>
              </a:rPr>
              <a:t>chuyên </a:t>
            </a:r>
            <a:r>
              <a:rPr sz="2600" dirty="0">
                <a:latin typeface="Verdana"/>
                <a:cs typeface="Verdana"/>
              </a:rPr>
              <a:t>dùng, </a:t>
            </a:r>
            <a:r>
              <a:rPr sz="2600" spc="-25" dirty="0">
                <a:latin typeface="Verdana"/>
                <a:cs typeface="Verdana"/>
              </a:rPr>
              <a:t>xe </a:t>
            </a:r>
            <a:r>
              <a:rPr sz="2600" dirty="0">
                <a:latin typeface="Verdana"/>
                <a:cs typeface="Verdana"/>
              </a:rPr>
              <a:t>gắn  máy </a:t>
            </a:r>
            <a:r>
              <a:rPr sz="2600" spc="-5" dirty="0">
                <a:latin typeface="Verdana"/>
                <a:cs typeface="Verdana"/>
              </a:rPr>
              <a:t>bị tẩy </a:t>
            </a:r>
            <a:r>
              <a:rPr sz="2600" dirty="0">
                <a:latin typeface="Verdana"/>
                <a:cs typeface="Verdana"/>
              </a:rPr>
              <a:t>xóa, đục sửa, đóng lại </a:t>
            </a:r>
            <a:r>
              <a:rPr sz="2600" spc="-10" dirty="0">
                <a:latin typeface="Verdana"/>
                <a:cs typeface="Verdana"/>
              </a:rPr>
              <a:t>số </a:t>
            </a:r>
            <a:r>
              <a:rPr sz="2600" dirty="0">
                <a:latin typeface="Verdana"/>
                <a:cs typeface="Verdana"/>
              </a:rPr>
              <a:t>khung,  </a:t>
            </a:r>
            <a:r>
              <a:rPr sz="2600" spc="-5" dirty="0">
                <a:latin typeface="Verdana"/>
                <a:cs typeface="Verdana"/>
              </a:rPr>
              <a:t>số </a:t>
            </a:r>
            <a:r>
              <a:rPr sz="2600" dirty="0">
                <a:latin typeface="Verdana"/>
                <a:cs typeface="Verdana"/>
              </a:rPr>
              <a:t>động</a:t>
            </a:r>
            <a:r>
              <a:rPr sz="2600" spc="-100" dirty="0">
                <a:latin typeface="Verdana"/>
                <a:cs typeface="Verdana"/>
              </a:rPr>
              <a:t> </a:t>
            </a:r>
            <a:r>
              <a:rPr sz="2600" dirty="0">
                <a:latin typeface="Verdana"/>
                <a:cs typeface="Verdana"/>
              </a:rPr>
              <a:t>cơ.</a:t>
            </a:r>
            <a:endParaRPr sz="2600">
              <a:latin typeface="Verdana"/>
              <a:cs typeface="Verdana"/>
            </a:endParaRPr>
          </a:p>
          <a:p>
            <a:pPr marL="12700">
              <a:lnSpc>
                <a:spcPts val="3360"/>
              </a:lnSpc>
              <a:spcBef>
                <a:spcPts val="600"/>
              </a:spcBef>
            </a:pPr>
            <a:r>
              <a:rPr sz="2800" b="1" spc="-5" dirty="0">
                <a:solidFill>
                  <a:srgbClr val="0000FF"/>
                </a:solidFill>
                <a:latin typeface="Verdana"/>
                <a:cs typeface="Verdana"/>
              </a:rPr>
              <a:t>7.</a:t>
            </a:r>
            <a:r>
              <a:rPr sz="2800" b="1" spc="325" dirty="0">
                <a:solidFill>
                  <a:srgbClr val="0000FF"/>
                </a:solidFill>
                <a:latin typeface="Verdana"/>
                <a:cs typeface="Verdana"/>
              </a:rPr>
              <a:t> </a:t>
            </a:r>
            <a:r>
              <a:rPr sz="2600" dirty="0">
                <a:latin typeface="Verdana"/>
                <a:cs typeface="Verdana"/>
              </a:rPr>
              <a:t>Phế</a:t>
            </a:r>
            <a:r>
              <a:rPr sz="2600" spc="355" dirty="0">
                <a:latin typeface="Verdana"/>
                <a:cs typeface="Verdana"/>
              </a:rPr>
              <a:t> </a:t>
            </a:r>
            <a:r>
              <a:rPr sz="2600" spc="-5" dirty="0">
                <a:latin typeface="Verdana"/>
                <a:cs typeface="Verdana"/>
              </a:rPr>
              <a:t>liệu,</a:t>
            </a:r>
            <a:r>
              <a:rPr sz="2600" spc="365" dirty="0">
                <a:latin typeface="Verdana"/>
                <a:cs typeface="Verdana"/>
              </a:rPr>
              <a:t> </a:t>
            </a:r>
            <a:r>
              <a:rPr sz="2600" dirty="0">
                <a:latin typeface="Verdana"/>
                <a:cs typeface="Verdana"/>
              </a:rPr>
              <a:t>phế</a:t>
            </a:r>
            <a:r>
              <a:rPr sz="2600" spc="365" dirty="0">
                <a:latin typeface="Verdana"/>
                <a:cs typeface="Verdana"/>
              </a:rPr>
              <a:t> </a:t>
            </a:r>
            <a:r>
              <a:rPr sz="2600" dirty="0">
                <a:latin typeface="Verdana"/>
                <a:cs typeface="Verdana"/>
              </a:rPr>
              <a:t>thải,</a:t>
            </a:r>
            <a:r>
              <a:rPr sz="2600" spc="370" dirty="0">
                <a:latin typeface="Verdana"/>
                <a:cs typeface="Verdana"/>
              </a:rPr>
              <a:t> </a:t>
            </a:r>
            <a:r>
              <a:rPr sz="2600" spc="-5" dirty="0">
                <a:latin typeface="Verdana"/>
                <a:cs typeface="Verdana"/>
              </a:rPr>
              <a:t>thiết</a:t>
            </a:r>
            <a:r>
              <a:rPr sz="2600" spc="380" dirty="0">
                <a:latin typeface="Verdana"/>
                <a:cs typeface="Verdana"/>
              </a:rPr>
              <a:t> </a:t>
            </a:r>
            <a:r>
              <a:rPr sz="2600" spc="-5" dirty="0">
                <a:latin typeface="Verdana"/>
                <a:cs typeface="Verdana"/>
              </a:rPr>
              <a:t>bị</a:t>
            </a:r>
            <a:r>
              <a:rPr sz="2600" spc="365" dirty="0">
                <a:latin typeface="Verdana"/>
                <a:cs typeface="Verdana"/>
              </a:rPr>
              <a:t> </a:t>
            </a:r>
            <a:r>
              <a:rPr sz="2600" dirty="0">
                <a:latin typeface="Verdana"/>
                <a:cs typeface="Verdana"/>
              </a:rPr>
              <a:t>làm</a:t>
            </a:r>
            <a:r>
              <a:rPr sz="2600" spc="335" dirty="0">
                <a:latin typeface="Verdana"/>
                <a:cs typeface="Verdana"/>
              </a:rPr>
              <a:t> </a:t>
            </a:r>
            <a:r>
              <a:rPr sz="2600" dirty="0">
                <a:latin typeface="Verdana"/>
                <a:cs typeface="Verdana"/>
              </a:rPr>
              <a:t>lạnh</a:t>
            </a:r>
            <a:r>
              <a:rPr sz="2600" spc="355" dirty="0">
                <a:latin typeface="Verdana"/>
                <a:cs typeface="Verdana"/>
              </a:rPr>
              <a:t> </a:t>
            </a:r>
            <a:r>
              <a:rPr sz="2600" dirty="0">
                <a:latin typeface="Verdana"/>
                <a:cs typeface="Verdana"/>
              </a:rPr>
              <a:t>sử</a:t>
            </a:r>
            <a:r>
              <a:rPr sz="2600" spc="350" dirty="0">
                <a:latin typeface="Verdana"/>
                <a:cs typeface="Verdana"/>
              </a:rPr>
              <a:t> </a:t>
            </a:r>
            <a:r>
              <a:rPr sz="2600" dirty="0">
                <a:latin typeface="Verdana"/>
                <a:cs typeface="Verdana"/>
              </a:rPr>
              <a:t>dụng</a:t>
            </a:r>
            <a:endParaRPr sz="2600">
              <a:latin typeface="Verdana"/>
              <a:cs typeface="Verdana"/>
            </a:endParaRPr>
          </a:p>
          <a:p>
            <a:pPr marL="527685" marR="8255">
              <a:lnSpc>
                <a:spcPct val="100000"/>
              </a:lnSpc>
            </a:pPr>
            <a:r>
              <a:rPr sz="2600" spc="-75" dirty="0">
                <a:latin typeface="Verdana"/>
                <a:cs typeface="Verdana"/>
              </a:rPr>
              <a:t>C.F.C </a:t>
            </a:r>
            <a:r>
              <a:rPr sz="2600" spc="-5" dirty="0">
                <a:latin typeface="Verdana"/>
                <a:cs typeface="Verdana"/>
              </a:rPr>
              <a:t>(trừ </a:t>
            </a:r>
            <a:r>
              <a:rPr sz="2600" dirty="0">
                <a:latin typeface="Verdana"/>
                <a:cs typeface="Verdana"/>
              </a:rPr>
              <a:t>Danh mục phế liệu được </a:t>
            </a:r>
            <a:r>
              <a:rPr sz="2600" spc="-5" dirty="0">
                <a:latin typeface="Verdana"/>
                <a:cs typeface="Verdana"/>
              </a:rPr>
              <a:t>phép </a:t>
            </a:r>
            <a:r>
              <a:rPr sz="2600" dirty="0">
                <a:latin typeface="Verdana"/>
                <a:cs typeface="Verdana"/>
              </a:rPr>
              <a:t>nhập  </a:t>
            </a:r>
            <a:r>
              <a:rPr sz="2600" spc="-5" dirty="0">
                <a:latin typeface="Verdana"/>
                <a:cs typeface="Verdana"/>
              </a:rPr>
              <a:t>khẩu </a:t>
            </a:r>
            <a:r>
              <a:rPr sz="2600" dirty="0">
                <a:latin typeface="Verdana"/>
                <a:cs typeface="Verdana"/>
              </a:rPr>
              <a:t>làm nguyên liệu sản</a:t>
            </a:r>
            <a:r>
              <a:rPr sz="2600" spc="-55" dirty="0">
                <a:latin typeface="Verdana"/>
                <a:cs typeface="Verdana"/>
              </a:rPr>
              <a:t> </a:t>
            </a:r>
            <a:r>
              <a:rPr sz="2600" spc="-5" dirty="0">
                <a:latin typeface="Verdana"/>
                <a:cs typeface="Verdana"/>
              </a:rPr>
              <a:t>xuất)</a:t>
            </a:r>
            <a:endParaRPr sz="2600">
              <a:latin typeface="Verdana"/>
              <a:cs typeface="Verdana"/>
            </a:endParaRPr>
          </a:p>
        </p:txBody>
      </p:sp>
      <p:sp>
        <p:nvSpPr>
          <p:cNvPr id="3" name="object 3"/>
          <p:cNvSpPr txBox="1">
            <a:spLocks noGrp="1"/>
          </p:cNvSpPr>
          <p:nvPr>
            <p:ph type="title"/>
          </p:nvPr>
        </p:nvSpPr>
        <p:spPr>
          <a:xfrm>
            <a:off x="2009013" y="348234"/>
            <a:ext cx="5125720" cy="975360"/>
          </a:xfrm>
          <a:prstGeom prst="rect">
            <a:avLst/>
          </a:prstGeom>
        </p:spPr>
        <p:txBody>
          <a:bodyPr vert="horz" wrap="square" lIns="0" tIns="0" rIns="0" bIns="0" rtlCol="0">
            <a:spAutoFit/>
          </a:bodyPr>
          <a:lstStyle/>
          <a:p>
            <a:pPr marL="625475" marR="5080" indent="-613410">
              <a:lnSpc>
                <a:spcPct val="100000"/>
              </a:lnSpc>
            </a:pPr>
            <a:r>
              <a:rPr dirty="0">
                <a:solidFill>
                  <a:srgbClr val="FF0000"/>
                </a:solidFill>
              </a:rPr>
              <a:t>DANH MỤC HÀNG</a:t>
            </a:r>
            <a:r>
              <a:rPr spc="-60" dirty="0">
                <a:solidFill>
                  <a:srgbClr val="FF0000"/>
                </a:solidFill>
              </a:rPr>
              <a:t> </a:t>
            </a:r>
            <a:r>
              <a:rPr dirty="0">
                <a:solidFill>
                  <a:srgbClr val="FF0000"/>
                </a:solidFill>
              </a:rPr>
              <a:t>HÓA  CẤM NHẬP</a:t>
            </a:r>
            <a:r>
              <a:rPr spc="-65" dirty="0">
                <a:solidFill>
                  <a:srgbClr val="FF0000"/>
                </a:solidFill>
              </a:rPr>
              <a:t> </a:t>
            </a:r>
            <a:r>
              <a:rPr dirty="0">
                <a:solidFill>
                  <a:srgbClr val="FF0000"/>
                </a:solidFill>
              </a:rPr>
              <a:t>KHẨU</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3F2260D-D90C-4BBD-AF08-6D831D430115}"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r>
              <a:rPr sz="1400" dirty="0">
                <a:solidFill>
                  <a:srgbClr val="FFFFFF"/>
                </a:solidFill>
                <a:latin typeface="Franklin Gothic Book"/>
                <a:cs typeface="Franklin Gothic Book"/>
              </a:rPr>
              <a:t>10</a:t>
            </a:r>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4126" y="255396"/>
            <a:ext cx="8235746" cy="1622367"/>
          </a:xfrm>
          <a:prstGeom prst="rect">
            <a:avLst/>
          </a:prstGeom>
        </p:spPr>
        <p:txBody>
          <a:bodyPr vert="horz" wrap="square" lIns="0" tIns="387477" rIns="0" bIns="0" rtlCol="0">
            <a:spAutoFit/>
          </a:bodyPr>
          <a:lstStyle/>
          <a:p>
            <a:pPr marL="2387600">
              <a:lnSpc>
                <a:spcPts val="4790"/>
              </a:lnSpc>
            </a:pPr>
            <a:r>
              <a:rPr sz="4000" spc="-5" dirty="0">
                <a:solidFill>
                  <a:srgbClr val="FF0000"/>
                </a:solidFill>
              </a:rPr>
              <a:t>TỔNG</a:t>
            </a:r>
            <a:r>
              <a:rPr sz="4000" spc="-90" dirty="0">
                <a:solidFill>
                  <a:srgbClr val="FF0000"/>
                </a:solidFill>
              </a:rPr>
              <a:t> </a:t>
            </a:r>
            <a:r>
              <a:rPr sz="4000" spc="-5" dirty="0" smtClean="0">
                <a:solidFill>
                  <a:srgbClr val="FF0000"/>
                </a:solidFill>
              </a:rPr>
              <a:t>QUAN</a:t>
            </a:r>
            <a:r>
              <a:rPr lang="vi-VN" sz="4000" spc="-5" dirty="0" smtClean="0">
                <a:solidFill>
                  <a:srgbClr val="FF0000"/>
                </a:solidFill>
              </a:rPr>
              <a:t/>
            </a:r>
            <a:br>
              <a:rPr lang="vi-VN" sz="4000" spc="-5" dirty="0" smtClean="0">
                <a:solidFill>
                  <a:srgbClr val="FF0000"/>
                </a:solidFill>
              </a:rPr>
            </a:br>
            <a:endParaRPr sz="4000" dirty="0"/>
          </a:p>
        </p:txBody>
      </p:sp>
      <p:sp>
        <p:nvSpPr>
          <p:cNvPr id="3" name="object 3"/>
          <p:cNvSpPr txBox="1"/>
          <p:nvPr/>
        </p:nvSpPr>
        <p:spPr>
          <a:xfrm>
            <a:off x="459740" y="1491741"/>
            <a:ext cx="4498975" cy="429895"/>
          </a:xfrm>
          <a:prstGeom prst="rect">
            <a:avLst/>
          </a:prstGeom>
        </p:spPr>
        <p:txBody>
          <a:bodyPr vert="horz" wrap="square" lIns="0" tIns="0" rIns="0" bIns="0" rtlCol="0">
            <a:spAutoFit/>
          </a:bodyPr>
          <a:lstStyle/>
          <a:p>
            <a:pPr marL="12700">
              <a:lnSpc>
                <a:spcPct val="100000"/>
              </a:lnSpc>
              <a:tabLst>
                <a:tab pos="1780539" algn="l"/>
                <a:tab pos="2408555" algn="l"/>
                <a:tab pos="3675379" algn="l"/>
              </a:tabLst>
            </a:pPr>
            <a:r>
              <a:rPr sz="2800" b="1" spc="-5" dirty="0">
                <a:latin typeface="Verdana"/>
                <a:cs typeface="Verdana"/>
              </a:rPr>
              <a:t>Chươ</a:t>
            </a:r>
            <a:r>
              <a:rPr sz="2800" b="1" spc="5" dirty="0">
                <a:latin typeface="Verdana"/>
                <a:cs typeface="Verdana"/>
              </a:rPr>
              <a:t>n</a:t>
            </a:r>
            <a:r>
              <a:rPr sz="2800" b="1" spc="-5" dirty="0">
                <a:latin typeface="Verdana"/>
                <a:cs typeface="Verdana"/>
              </a:rPr>
              <a:t>g</a:t>
            </a:r>
            <a:r>
              <a:rPr sz="2800" b="1" dirty="0">
                <a:latin typeface="Verdana"/>
                <a:cs typeface="Verdana"/>
              </a:rPr>
              <a:t>	</a:t>
            </a:r>
            <a:r>
              <a:rPr sz="2800" b="1" spc="-5" dirty="0">
                <a:latin typeface="Verdana"/>
                <a:cs typeface="Verdana"/>
              </a:rPr>
              <a:t>1</a:t>
            </a:r>
            <a:r>
              <a:rPr sz="2800" spc="-5" dirty="0">
                <a:latin typeface="Verdana"/>
                <a:cs typeface="Verdana"/>
              </a:rPr>
              <a:t>.</a:t>
            </a:r>
            <a:r>
              <a:rPr sz="2800" dirty="0">
                <a:latin typeface="Verdana"/>
                <a:cs typeface="Verdana"/>
              </a:rPr>
              <a:t>	</a:t>
            </a:r>
            <a:r>
              <a:rPr sz="2800" spc="-10" dirty="0">
                <a:latin typeface="Verdana"/>
                <a:cs typeface="Verdana"/>
              </a:rPr>
              <a:t>Chí</a:t>
            </a:r>
            <a:r>
              <a:rPr sz="2800" spc="-5" dirty="0">
                <a:latin typeface="Verdana"/>
                <a:cs typeface="Verdana"/>
              </a:rPr>
              <a:t>nh</a:t>
            </a:r>
            <a:r>
              <a:rPr sz="2800" dirty="0">
                <a:latin typeface="Verdana"/>
                <a:cs typeface="Verdana"/>
              </a:rPr>
              <a:t>	</a:t>
            </a:r>
            <a:r>
              <a:rPr sz="2800" spc="-5" dirty="0">
                <a:latin typeface="Verdana"/>
                <a:cs typeface="Verdana"/>
              </a:rPr>
              <a:t>s</a:t>
            </a:r>
            <a:r>
              <a:rPr sz="2800" spc="5" dirty="0">
                <a:latin typeface="Verdana"/>
                <a:cs typeface="Verdana"/>
              </a:rPr>
              <a:t>á</a:t>
            </a:r>
            <a:r>
              <a:rPr sz="2800" spc="-5" dirty="0">
                <a:latin typeface="Verdana"/>
                <a:cs typeface="Verdana"/>
              </a:rPr>
              <a:t>ch</a:t>
            </a:r>
            <a:endParaRPr sz="2800">
              <a:latin typeface="Verdana"/>
              <a:cs typeface="Verdana"/>
            </a:endParaRPr>
          </a:p>
        </p:txBody>
      </p:sp>
      <p:sp>
        <p:nvSpPr>
          <p:cNvPr id="4" name="object 4"/>
          <p:cNvSpPr txBox="1"/>
          <p:nvPr/>
        </p:nvSpPr>
        <p:spPr>
          <a:xfrm>
            <a:off x="459740" y="1918461"/>
            <a:ext cx="4470400" cy="429895"/>
          </a:xfrm>
          <a:prstGeom prst="rect">
            <a:avLst/>
          </a:prstGeom>
        </p:spPr>
        <p:txBody>
          <a:bodyPr vert="horz" wrap="square" lIns="0" tIns="0" rIns="0" bIns="0" rtlCol="0">
            <a:spAutoFit/>
          </a:bodyPr>
          <a:lstStyle/>
          <a:p>
            <a:pPr marL="12700">
              <a:lnSpc>
                <a:spcPct val="100000"/>
              </a:lnSpc>
              <a:tabLst>
                <a:tab pos="1097915" algn="l"/>
                <a:tab pos="2399665" algn="l"/>
                <a:tab pos="3580765" algn="l"/>
              </a:tabLst>
            </a:pPr>
            <a:r>
              <a:rPr sz="2800" spc="-5" dirty="0">
                <a:latin typeface="Verdana"/>
                <a:cs typeface="Verdana"/>
              </a:rPr>
              <a:t>xuất	</a:t>
            </a:r>
            <a:r>
              <a:rPr sz="2800" dirty="0">
                <a:latin typeface="Verdana"/>
                <a:cs typeface="Verdana"/>
              </a:rPr>
              <a:t>k</a:t>
            </a:r>
            <a:r>
              <a:rPr sz="2800" spc="-5" dirty="0">
                <a:latin typeface="Verdana"/>
                <a:cs typeface="Verdana"/>
              </a:rPr>
              <a:t>h</a:t>
            </a:r>
            <a:r>
              <a:rPr sz="2800" spc="0" dirty="0">
                <a:latin typeface="Verdana"/>
                <a:cs typeface="Verdana"/>
              </a:rPr>
              <a:t>ẩ</a:t>
            </a:r>
            <a:r>
              <a:rPr sz="2800" spc="-5" dirty="0">
                <a:latin typeface="Verdana"/>
                <a:cs typeface="Verdana"/>
              </a:rPr>
              <a:t>u,	nhập</a:t>
            </a:r>
            <a:r>
              <a:rPr sz="2800" dirty="0">
                <a:latin typeface="Verdana"/>
                <a:cs typeface="Verdana"/>
              </a:rPr>
              <a:t>	k</a:t>
            </a:r>
            <a:r>
              <a:rPr sz="2800" spc="-5" dirty="0">
                <a:latin typeface="Verdana"/>
                <a:cs typeface="Verdana"/>
              </a:rPr>
              <a:t>h</a:t>
            </a:r>
            <a:r>
              <a:rPr sz="2800" spc="0" dirty="0">
                <a:latin typeface="Verdana"/>
                <a:cs typeface="Verdana"/>
              </a:rPr>
              <a:t>ẩ</a:t>
            </a:r>
            <a:r>
              <a:rPr sz="2800" spc="-5" dirty="0">
                <a:latin typeface="Verdana"/>
                <a:cs typeface="Verdana"/>
              </a:rPr>
              <a:t>u</a:t>
            </a:r>
            <a:endParaRPr sz="2800">
              <a:latin typeface="Verdana"/>
              <a:cs typeface="Verdana"/>
            </a:endParaRPr>
          </a:p>
        </p:txBody>
      </p:sp>
      <p:sp>
        <p:nvSpPr>
          <p:cNvPr id="5" name="object 5"/>
          <p:cNvSpPr txBox="1"/>
          <p:nvPr/>
        </p:nvSpPr>
        <p:spPr>
          <a:xfrm>
            <a:off x="5180457" y="1491741"/>
            <a:ext cx="3504565" cy="856615"/>
          </a:xfrm>
          <a:prstGeom prst="rect">
            <a:avLst/>
          </a:prstGeom>
        </p:spPr>
        <p:txBody>
          <a:bodyPr vert="horz" wrap="square" lIns="0" tIns="0" rIns="0" bIns="0" rtlCol="0">
            <a:spAutoFit/>
          </a:bodyPr>
          <a:lstStyle/>
          <a:p>
            <a:pPr marL="12700">
              <a:lnSpc>
                <a:spcPct val="100000"/>
              </a:lnSpc>
              <a:tabLst>
                <a:tab pos="1146175" algn="l"/>
                <a:tab pos="1701164" algn="l"/>
                <a:tab pos="2833370" algn="l"/>
              </a:tabLst>
            </a:pPr>
            <a:r>
              <a:rPr sz="2800" dirty="0">
                <a:latin typeface="Verdana"/>
                <a:cs typeface="Verdana"/>
              </a:rPr>
              <a:t>q</a:t>
            </a:r>
            <a:r>
              <a:rPr sz="2800" spc="-5" dirty="0">
                <a:latin typeface="Verdana"/>
                <a:cs typeface="Verdana"/>
              </a:rPr>
              <a:t>u</a:t>
            </a:r>
            <a:r>
              <a:rPr sz="2800" spc="0" dirty="0">
                <a:latin typeface="Verdana"/>
                <a:cs typeface="Verdana"/>
              </a:rPr>
              <a:t>ả</a:t>
            </a:r>
            <a:r>
              <a:rPr sz="2800" spc="-5" dirty="0">
                <a:latin typeface="Verdana"/>
                <a:cs typeface="Verdana"/>
              </a:rPr>
              <a:t>n</a:t>
            </a:r>
            <a:r>
              <a:rPr sz="2800" dirty="0">
                <a:latin typeface="Verdana"/>
                <a:cs typeface="Verdana"/>
              </a:rPr>
              <a:t>	</a:t>
            </a:r>
            <a:r>
              <a:rPr sz="2800" spc="-5" dirty="0">
                <a:latin typeface="Verdana"/>
                <a:cs typeface="Verdana"/>
              </a:rPr>
              <a:t>lý</a:t>
            </a:r>
            <a:r>
              <a:rPr sz="2800" dirty="0">
                <a:latin typeface="Verdana"/>
                <a:cs typeface="Verdana"/>
              </a:rPr>
              <a:t>	</a:t>
            </a:r>
            <a:r>
              <a:rPr sz="2800" spc="-5" dirty="0">
                <a:latin typeface="Verdana"/>
                <a:cs typeface="Verdana"/>
              </a:rPr>
              <a:t>h</a:t>
            </a:r>
            <a:r>
              <a:rPr sz="2800" spc="5" dirty="0">
                <a:latin typeface="Verdana"/>
                <a:cs typeface="Verdana"/>
              </a:rPr>
              <a:t>à</a:t>
            </a:r>
            <a:r>
              <a:rPr sz="2800" spc="-5" dirty="0">
                <a:latin typeface="Verdana"/>
                <a:cs typeface="Verdana"/>
              </a:rPr>
              <a:t>ng</a:t>
            </a:r>
            <a:r>
              <a:rPr sz="2800" dirty="0">
                <a:latin typeface="Verdana"/>
                <a:cs typeface="Verdana"/>
              </a:rPr>
              <a:t>	hóa</a:t>
            </a:r>
            <a:endParaRPr sz="2800">
              <a:latin typeface="Verdana"/>
              <a:cs typeface="Verdana"/>
            </a:endParaRPr>
          </a:p>
          <a:p>
            <a:pPr marL="33655">
              <a:lnSpc>
                <a:spcPct val="100000"/>
              </a:lnSpc>
              <a:tabLst>
                <a:tab pos="954405" algn="l"/>
                <a:tab pos="1941830" algn="l"/>
                <a:tab pos="3063875" algn="l"/>
              </a:tabLst>
            </a:pPr>
            <a:r>
              <a:rPr sz="2800" spc="-5" dirty="0">
                <a:latin typeface="Verdana"/>
                <a:cs typeface="Verdana"/>
              </a:rPr>
              <a:t>của	Việt	</a:t>
            </a:r>
            <a:r>
              <a:rPr sz="2800" spc="-10" dirty="0">
                <a:latin typeface="Verdana"/>
                <a:cs typeface="Verdana"/>
              </a:rPr>
              <a:t>Na</a:t>
            </a:r>
            <a:r>
              <a:rPr sz="2800" spc="-5" dirty="0">
                <a:latin typeface="Verdana"/>
                <a:cs typeface="Verdana"/>
              </a:rPr>
              <a:t>m</a:t>
            </a:r>
            <a:r>
              <a:rPr sz="2800" dirty="0">
                <a:latin typeface="Verdana"/>
                <a:cs typeface="Verdana"/>
              </a:rPr>
              <a:t>	</a:t>
            </a:r>
            <a:r>
              <a:rPr sz="2800" spc="0" dirty="0">
                <a:latin typeface="Verdana"/>
                <a:cs typeface="Verdana"/>
              </a:rPr>
              <a:t>và</a:t>
            </a:r>
            <a:endParaRPr sz="2800">
              <a:latin typeface="Verdana"/>
              <a:cs typeface="Verdana"/>
            </a:endParaRPr>
          </a:p>
        </p:txBody>
      </p:sp>
      <p:sp>
        <p:nvSpPr>
          <p:cNvPr id="6" name="object 6"/>
          <p:cNvSpPr txBox="1"/>
          <p:nvPr/>
        </p:nvSpPr>
        <p:spPr>
          <a:xfrm>
            <a:off x="459740" y="2345563"/>
            <a:ext cx="8223250" cy="3646170"/>
          </a:xfrm>
          <a:prstGeom prst="rect">
            <a:avLst/>
          </a:prstGeom>
        </p:spPr>
        <p:txBody>
          <a:bodyPr vert="horz" wrap="square" lIns="0" tIns="0" rIns="0" bIns="0" rtlCol="0">
            <a:spAutoFit/>
          </a:bodyPr>
          <a:lstStyle/>
          <a:p>
            <a:pPr marL="12700" marR="5080">
              <a:lnSpc>
                <a:spcPct val="100000"/>
              </a:lnSpc>
            </a:pPr>
            <a:r>
              <a:rPr sz="2800" dirty="0">
                <a:latin typeface="Verdana"/>
                <a:cs typeface="Verdana"/>
              </a:rPr>
              <a:t>nguyên </a:t>
            </a:r>
            <a:r>
              <a:rPr sz="2800" spc="-5" dirty="0">
                <a:latin typeface="Verdana"/>
                <a:cs typeface="Verdana"/>
              </a:rPr>
              <a:t>tắc </a:t>
            </a:r>
            <a:r>
              <a:rPr sz="2800" spc="5" dirty="0">
                <a:latin typeface="Verdana"/>
                <a:cs typeface="Verdana"/>
              </a:rPr>
              <a:t>áp </a:t>
            </a:r>
            <a:r>
              <a:rPr sz="2800" dirty="0">
                <a:latin typeface="Verdana"/>
                <a:cs typeface="Verdana"/>
              </a:rPr>
              <a:t>dụng trong </a:t>
            </a:r>
            <a:r>
              <a:rPr sz="2800" spc="-5" dirty="0">
                <a:latin typeface="Verdana"/>
                <a:cs typeface="Verdana"/>
              </a:rPr>
              <a:t>quá trình làm thủ  tục hải </a:t>
            </a:r>
            <a:r>
              <a:rPr sz="2800" spc="-10" dirty="0">
                <a:latin typeface="Verdana"/>
                <a:cs typeface="Verdana"/>
              </a:rPr>
              <a:t>quan</a:t>
            </a:r>
            <a:r>
              <a:rPr sz="2800" spc="15" dirty="0">
                <a:latin typeface="Verdana"/>
                <a:cs typeface="Verdana"/>
              </a:rPr>
              <a:t> </a:t>
            </a:r>
            <a:r>
              <a:rPr sz="2800" spc="-25" dirty="0">
                <a:latin typeface="Verdana"/>
                <a:cs typeface="Verdana"/>
              </a:rPr>
              <a:t>(TTHQ)</a:t>
            </a:r>
            <a:endParaRPr sz="2800">
              <a:latin typeface="Verdana"/>
              <a:cs typeface="Verdana"/>
            </a:endParaRPr>
          </a:p>
          <a:p>
            <a:pPr marL="12700">
              <a:lnSpc>
                <a:spcPct val="100000"/>
              </a:lnSpc>
              <a:spcBef>
                <a:spcPts val="600"/>
              </a:spcBef>
              <a:tabLst>
                <a:tab pos="1751330" algn="l"/>
                <a:tab pos="2350770" algn="l"/>
                <a:tab pos="3504565" algn="l"/>
                <a:tab pos="4479925" algn="l"/>
                <a:tab pos="5583555" algn="l"/>
                <a:tab pos="6457315" algn="l"/>
                <a:tab pos="7419975" algn="l"/>
              </a:tabLst>
            </a:pPr>
            <a:r>
              <a:rPr sz="2800" b="1" spc="-5" dirty="0">
                <a:latin typeface="Verdana"/>
                <a:cs typeface="Verdana"/>
              </a:rPr>
              <a:t>Chươ</a:t>
            </a:r>
            <a:r>
              <a:rPr sz="2800" b="1" dirty="0">
                <a:latin typeface="Verdana"/>
                <a:cs typeface="Verdana"/>
              </a:rPr>
              <a:t>n</a:t>
            </a:r>
            <a:r>
              <a:rPr sz="2800" b="1" spc="-5" dirty="0">
                <a:latin typeface="Verdana"/>
                <a:cs typeface="Verdana"/>
              </a:rPr>
              <a:t>g</a:t>
            </a:r>
            <a:r>
              <a:rPr sz="2800" b="1" dirty="0">
                <a:latin typeface="Verdana"/>
                <a:cs typeface="Verdana"/>
              </a:rPr>
              <a:t>	</a:t>
            </a:r>
            <a:r>
              <a:rPr sz="2800" b="1" spc="-5" dirty="0">
                <a:latin typeface="Verdana"/>
                <a:cs typeface="Verdana"/>
              </a:rPr>
              <a:t>2</a:t>
            </a:r>
            <a:r>
              <a:rPr sz="2800" spc="-5" dirty="0">
                <a:latin typeface="Verdana"/>
                <a:cs typeface="Verdana"/>
              </a:rPr>
              <a:t>.</a:t>
            </a:r>
            <a:r>
              <a:rPr sz="2800" dirty="0">
                <a:latin typeface="Verdana"/>
                <a:cs typeface="Verdana"/>
              </a:rPr>
              <a:t>	</a:t>
            </a:r>
            <a:r>
              <a:rPr sz="2800" spc="-5" dirty="0">
                <a:latin typeface="Verdana"/>
                <a:cs typeface="Verdana"/>
              </a:rPr>
              <a:t>Danh</a:t>
            </a:r>
            <a:r>
              <a:rPr sz="2800" dirty="0">
                <a:latin typeface="Verdana"/>
                <a:cs typeface="Verdana"/>
              </a:rPr>
              <a:t>	</a:t>
            </a:r>
            <a:r>
              <a:rPr sz="2800" spc="0" dirty="0">
                <a:latin typeface="Verdana"/>
                <a:cs typeface="Verdana"/>
              </a:rPr>
              <a:t>m</a:t>
            </a:r>
            <a:r>
              <a:rPr sz="2800" spc="-5" dirty="0">
                <a:latin typeface="Verdana"/>
                <a:cs typeface="Verdana"/>
              </a:rPr>
              <a:t>ục</a:t>
            </a:r>
            <a:r>
              <a:rPr sz="2800" dirty="0">
                <a:latin typeface="Verdana"/>
                <a:cs typeface="Verdana"/>
              </a:rPr>
              <a:t>	</a:t>
            </a:r>
            <a:r>
              <a:rPr sz="2800" spc="-5" dirty="0">
                <a:latin typeface="Verdana"/>
                <a:cs typeface="Verdana"/>
              </a:rPr>
              <a:t>hàng</a:t>
            </a:r>
            <a:r>
              <a:rPr sz="2800" dirty="0">
                <a:latin typeface="Verdana"/>
                <a:cs typeface="Verdana"/>
              </a:rPr>
              <a:t>	hó</a:t>
            </a:r>
            <a:r>
              <a:rPr sz="2800" spc="-5" dirty="0">
                <a:latin typeface="Verdana"/>
                <a:cs typeface="Verdana"/>
              </a:rPr>
              <a:t>a</a:t>
            </a:r>
            <a:r>
              <a:rPr sz="2800" dirty="0">
                <a:latin typeface="Verdana"/>
                <a:cs typeface="Verdana"/>
              </a:rPr>
              <a:t>	</a:t>
            </a:r>
            <a:r>
              <a:rPr sz="2800" spc="-5" dirty="0">
                <a:latin typeface="Verdana"/>
                <a:cs typeface="Verdana"/>
              </a:rPr>
              <a:t>cấm</a:t>
            </a:r>
            <a:r>
              <a:rPr sz="2800" dirty="0">
                <a:latin typeface="Verdana"/>
                <a:cs typeface="Verdana"/>
              </a:rPr>
              <a:t>	</a:t>
            </a:r>
            <a:r>
              <a:rPr sz="2800" spc="-5" dirty="0">
                <a:latin typeface="Verdana"/>
                <a:cs typeface="Verdana"/>
              </a:rPr>
              <a:t>xuất</a:t>
            </a:r>
            <a:endParaRPr sz="2800">
              <a:latin typeface="Verdana"/>
              <a:cs typeface="Verdana"/>
            </a:endParaRPr>
          </a:p>
          <a:p>
            <a:pPr marL="12700">
              <a:lnSpc>
                <a:spcPct val="100000"/>
              </a:lnSpc>
            </a:pPr>
            <a:r>
              <a:rPr sz="2800" spc="-5" dirty="0">
                <a:latin typeface="Verdana"/>
                <a:cs typeface="Verdana"/>
              </a:rPr>
              <a:t>khẩu, cấm </a:t>
            </a:r>
            <a:r>
              <a:rPr sz="2800" spc="-10" dirty="0">
                <a:latin typeface="Verdana"/>
                <a:cs typeface="Verdana"/>
              </a:rPr>
              <a:t>nhập</a:t>
            </a:r>
            <a:r>
              <a:rPr sz="2800" spc="40" dirty="0">
                <a:latin typeface="Verdana"/>
                <a:cs typeface="Verdana"/>
              </a:rPr>
              <a:t> </a:t>
            </a:r>
            <a:r>
              <a:rPr sz="2800" spc="-5" dirty="0">
                <a:latin typeface="Verdana"/>
                <a:cs typeface="Verdana"/>
              </a:rPr>
              <a:t>khẩu</a:t>
            </a:r>
            <a:endParaRPr sz="2800">
              <a:latin typeface="Verdana"/>
              <a:cs typeface="Verdana"/>
            </a:endParaRPr>
          </a:p>
          <a:p>
            <a:pPr marL="12700" marR="5080">
              <a:lnSpc>
                <a:spcPct val="100000"/>
              </a:lnSpc>
              <a:spcBef>
                <a:spcPts val="600"/>
              </a:spcBef>
            </a:pPr>
            <a:r>
              <a:rPr sz="2800" b="1" spc="-5" dirty="0">
                <a:latin typeface="Verdana"/>
                <a:cs typeface="Verdana"/>
              </a:rPr>
              <a:t>Chương 3</a:t>
            </a:r>
            <a:r>
              <a:rPr sz="2800" spc="-5" dirty="0">
                <a:latin typeface="Verdana"/>
                <a:cs typeface="Verdana"/>
              </a:rPr>
              <a:t>. Danh </a:t>
            </a:r>
            <a:r>
              <a:rPr sz="2800" dirty="0">
                <a:latin typeface="Verdana"/>
                <a:cs typeface="Verdana"/>
              </a:rPr>
              <a:t>mục hàng hóa </a:t>
            </a:r>
            <a:r>
              <a:rPr sz="2800" spc="-5" dirty="0">
                <a:latin typeface="Verdana"/>
                <a:cs typeface="Verdana"/>
              </a:rPr>
              <a:t>thuộc quản  </a:t>
            </a:r>
            <a:r>
              <a:rPr sz="2800" spc="-10" dirty="0">
                <a:latin typeface="Verdana"/>
                <a:cs typeface="Verdana"/>
              </a:rPr>
              <a:t>lý của </a:t>
            </a:r>
            <a:r>
              <a:rPr sz="2800" spc="-5" dirty="0">
                <a:latin typeface="Verdana"/>
                <a:cs typeface="Verdana"/>
              </a:rPr>
              <a:t>các Bộ chuyên</a:t>
            </a:r>
            <a:r>
              <a:rPr sz="2800" spc="90" dirty="0">
                <a:latin typeface="Verdana"/>
                <a:cs typeface="Verdana"/>
              </a:rPr>
              <a:t> </a:t>
            </a:r>
            <a:r>
              <a:rPr sz="2800" spc="-10" dirty="0">
                <a:latin typeface="Verdana"/>
                <a:cs typeface="Verdana"/>
              </a:rPr>
              <a:t>ngành</a:t>
            </a:r>
            <a:endParaRPr sz="2800">
              <a:latin typeface="Verdana"/>
              <a:cs typeface="Verdana"/>
            </a:endParaRPr>
          </a:p>
          <a:p>
            <a:pPr marL="12700" marR="5715">
              <a:lnSpc>
                <a:spcPct val="100000"/>
              </a:lnSpc>
              <a:spcBef>
                <a:spcPts val="600"/>
              </a:spcBef>
              <a:tabLst>
                <a:tab pos="1800225" algn="l"/>
                <a:tab pos="2446655" algn="l"/>
                <a:tab pos="3367404" algn="l"/>
                <a:tab pos="4031615" algn="l"/>
                <a:tab pos="4998085" algn="l"/>
                <a:tab pos="6149340" algn="l"/>
                <a:tab pos="7205345" algn="l"/>
              </a:tabLst>
            </a:pPr>
            <a:r>
              <a:rPr sz="2800" b="1" spc="-5" dirty="0">
                <a:latin typeface="Verdana"/>
                <a:cs typeface="Verdana"/>
              </a:rPr>
              <a:t>Chươ</a:t>
            </a:r>
            <a:r>
              <a:rPr sz="2800" b="1" spc="5" dirty="0">
                <a:latin typeface="Verdana"/>
                <a:cs typeface="Verdana"/>
              </a:rPr>
              <a:t>n</a:t>
            </a:r>
            <a:r>
              <a:rPr sz="2800" b="1" spc="-5" dirty="0">
                <a:latin typeface="Verdana"/>
                <a:cs typeface="Verdana"/>
              </a:rPr>
              <a:t>g</a:t>
            </a:r>
            <a:r>
              <a:rPr sz="2800" b="1" dirty="0">
                <a:latin typeface="Verdana"/>
                <a:cs typeface="Verdana"/>
              </a:rPr>
              <a:t>	</a:t>
            </a:r>
            <a:r>
              <a:rPr sz="2800" b="1" spc="-5" dirty="0">
                <a:latin typeface="Verdana"/>
                <a:cs typeface="Verdana"/>
              </a:rPr>
              <a:t>4.</a:t>
            </a:r>
            <a:r>
              <a:rPr sz="2800" b="1" dirty="0">
                <a:latin typeface="Verdana"/>
                <a:cs typeface="Verdana"/>
              </a:rPr>
              <a:t>	</a:t>
            </a:r>
            <a:r>
              <a:rPr sz="2800" spc="-5" dirty="0">
                <a:latin typeface="Verdana"/>
                <a:cs typeface="Verdana"/>
              </a:rPr>
              <a:t>Một</a:t>
            </a:r>
            <a:r>
              <a:rPr sz="2800" dirty="0">
                <a:latin typeface="Verdana"/>
                <a:cs typeface="Verdana"/>
              </a:rPr>
              <a:t>	</a:t>
            </a:r>
            <a:r>
              <a:rPr sz="2800" spc="-10" dirty="0">
                <a:latin typeface="Verdana"/>
                <a:cs typeface="Verdana"/>
              </a:rPr>
              <a:t>s</a:t>
            </a:r>
            <a:r>
              <a:rPr sz="2800" spc="-5" dirty="0">
                <a:latin typeface="Verdana"/>
                <a:cs typeface="Verdana"/>
              </a:rPr>
              <a:t>ố</a:t>
            </a:r>
            <a:r>
              <a:rPr sz="2800" dirty="0">
                <a:latin typeface="Verdana"/>
                <a:cs typeface="Verdana"/>
              </a:rPr>
              <a:t>	</a:t>
            </a:r>
            <a:r>
              <a:rPr sz="2800" spc="0" dirty="0">
                <a:latin typeface="Verdana"/>
                <a:cs typeface="Verdana"/>
              </a:rPr>
              <a:t>m</a:t>
            </a:r>
            <a:r>
              <a:rPr sz="2800" spc="-5" dirty="0">
                <a:latin typeface="Verdana"/>
                <a:cs typeface="Verdana"/>
              </a:rPr>
              <a:t>ặt</a:t>
            </a:r>
            <a:r>
              <a:rPr sz="2800" dirty="0">
                <a:latin typeface="Verdana"/>
                <a:cs typeface="Verdana"/>
              </a:rPr>
              <a:t>	</a:t>
            </a:r>
            <a:r>
              <a:rPr sz="2800" spc="-5" dirty="0">
                <a:latin typeface="Verdana"/>
                <a:cs typeface="Verdana"/>
              </a:rPr>
              <a:t>h</a:t>
            </a:r>
            <a:r>
              <a:rPr sz="2800" spc="5" dirty="0">
                <a:latin typeface="Verdana"/>
                <a:cs typeface="Verdana"/>
              </a:rPr>
              <a:t>à</a:t>
            </a:r>
            <a:r>
              <a:rPr sz="2800" spc="-5" dirty="0">
                <a:latin typeface="Verdana"/>
                <a:cs typeface="Verdana"/>
              </a:rPr>
              <a:t>ng</a:t>
            </a:r>
            <a:r>
              <a:rPr sz="2800" dirty="0">
                <a:latin typeface="Verdana"/>
                <a:cs typeface="Verdana"/>
              </a:rPr>
              <a:t>	</a:t>
            </a:r>
            <a:r>
              <a:rPr sz="2800" spc="0" dirty="0">
                <a:latin typeface="Verdana"/>
                <a:cs typeface="Verdana"/>
              </a:rPr>
              <a:t>x</a:t>
            </a:r>
            <a:r>
              <a:rPr sz="2800" spc="-5" dirty="0">
                <a:latin typeface="Verdana"/>
                <a:cs typeface="Verdana"/>
              </a:rPr>
              <a:t>uất</a:t>
            </a:r>
            <a:r>
              <a:rPr sz="2800" dirty="0">
                <a:latin typeface="Verdana"/>
                <a:cs typeface="Verdana"/>
              </a:rPr>
              <a:t>	</a:t>
            </a:r>
            <a:r>
              <a:rPr sz="2800" spc="0" dirty="0">
                <a:latin typeface="Verdana"/>
                <a:cs typeface="Verdana"/>
              </a:rPr>
              <a:t>k</a:t>
            </a:r>
            <a:r>
              <a:rPr sz="2800" spc="-5" dirty="0">
                <a:latin typeface="Verdana"/>
                <a:cs typeface="Verdana"/>
              </a:rPr>
              <a:t>hẩu,  </a:t>
            </a:r>
            <a:r>
              <a:rPr sz="2800" spc="-10" dirty="0">
                <a:latin typeface="Verdana"/>
                <a:cs typeface="Verdana"/>
              </a:rPr>
              <a:t>nhập </a:t>
            </a:r>
            <a:r>
              <a:rPr sz="2800" spc="-5" dirty="0">
                <a:latin typeface="Verdana"/>
                <a:cs typeface="Verdana"/>
              </a:rPr>
              <a:t>khẩu </a:t>
            </a:r>
            <a:r>
              <a:rPr sz="2800" spc="-10" dirty="0">
                <a:latin typeface="Verdana"/>
                <a:cs typeface="Verdana"/>
              </a:rPr>
              <a:t>theo quy định</a:t>
            </a:r>
            <a:r>
              <a:rPr sz="2800" spc="145" dirty="0">
                <a:latin typeface="Verdana"/>
                <a:cs typeface="Verdana"/>
              </a:rPr>
              <a:t> </a:t>
            </a:r>
            <a:r>
              <a:rPr sz="2800" spc="-10" dirty="0">
                <a:latin typeface="Verdana"/>
                <a:cs typeface="Verdana"/>
              </a:rPr>
              <a:t>riêng</a:t>
            </a:r>
            <a:endParaRPr sz="2800">
              <a:latin typeface="Verdana"/>
              <a:cs typeface="Verdana"/>
            </a:endParaRPr>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05631265-8DAD-4D99-B374-FC96DC3F6153}" type="datetime1">
              <a:rPr lang="en-US" spc="-5" smtClean="0"/>
              <a:pPr marL="12700">
                <a:lnSpc>
                  <a:spcPts val="1520"/>
                </a:lnSpc>
              </a:pPr>
              <a:t>1/12/2019</a:t>
            </a:fld>
            <a:endParaRPr spc="-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2</a:t>
            </a:fld>
            <a:endParaRPr sz="1400">
              <a:latin typeface="Franklin Gothic Book"/>
              <a:cs typeface="Franklin Gothic Book"/>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490726"/>
            <a:ext cx="7556500" cy="548640"/>
          </a:xfrm>
          <a:prstGeom prst="rect">
            <a:avLst/>
          </a:prstGeom>
        </p:spPr>
        <p:txBody>
          <a:bodyPr vert="horz" wrap="square" lIns="0" tIns="0" rIns="0" bIns="0" rtlCol="0">
            <a:spAutoFit/>
          </a:bodyPr>
          <a:lstStyle/>
          <a:p>
            <a:pPr marL="12700">
              <a:lnSpc>
                <a:spcPct val="100000"/>
              </a:lnSpc>
            </a:pPr>
            <a:r>
              <a:rPr sz="3600" b="1" spc="-5" dirty="0">
                <a:solidFill>
                  <a:srgbClr val="0000FF"/>
                </a:solidFill>
                <a:latin typeface="Verdana"/>
                <a:cs typeface="Verdana"/>
              </a:rPr>
              <a:t>8</a:t>
            </a:r>
            <a:r>
              <a:rPr sz="3200" b="1" spc="-5" dirty="0">
                <a:solidFill>
                  <a:srgbClr val="0000FF"/>
                </a:solidFill>
                <a:latin typeface="Verdana"/>
                <a:cs typeface="Verdana"/>
              </a:rPr>
              <a:t>. </a:t>
            </a:r>
            <a:r>
              <a:rPr sz="2600" b="1" dirty="0">
                <a:solidFill>
                  <a:srgbClr val="0000FF"/>
                </a:solidFill>
                <a:latin typeface="Verdana"/>
                <a:cs typeface="Verdana"/>
              </a:rPr>
              <a:t>Vật tư, phương tiện (đã qua </a:t>
            </a:r>
            <a:r>
              <a:rPr sz="2600" b="1" spc="5" dirty="0">
                <a:solidFill>
                  <a:srgbClr val="0000FF"/>
                </a:solidFill>
                <a:latin typeface="Verdana"/>
                <a:cs typeface="Verdana"/>
              </a:rPr>
              <a:t>sử</a:t>
            </a:r>
            <a:r>
              <a:rPr sz="2600" b="1" spc="-130" dirty="0">
                <a:solidFill>
                  <a:srgbClr val="0000FF"/>
                </a:solidFill>
                <a:latin typeface="Verdana"/>
                <a:cs typeface="Verdana"/>
              </a:rPr>
              <a:t> </a:t>
            </a:r>
            <a:r>
              <a:rPr sz="2600" b="1" dirty="0">
                <a:solidFill>
                  <a:srgbClr val="0000FF"/>
                </a:solidFill>
                <a:latin typeface="Verdana"/>
                <a:cs typeface="Verdana"/>
              </a:rPr>
              <a:t>dụng)</a:t>
            </a:r>
            <a:endParaRPr sz="2600">
              <a:latin typeface="Verdana"/>
              <a:cs typeface="Verdana"/>
            </a:endParaRPr>
          </a:p>
        </p:txBody>
      </p:sp>
      <p:sp>
        <p:nvSpPr>
          <p:cNvPr id="3" name="object 3"/>
          <p:cNvSpPr txBox="1"/>
          <p:nvPr/>
        </p:nvSpPr>
        <p:spPr>
          <a:xfrm>
            <a:off x="459740" y="2078354"/>
            <a:ext cx="8303259" cy="4157345"/>
          </a:xfrm>
          <a:prstGeom prst="rect">
            <a:avLst/>
          </a:prstGeom>
        </p:spPr>
        <p:txBody>
          <a:bodyPr vert="horz" wrap="square" lIns="0" tIns="0" rIns="0" bIns="0" rtlCol="0">
            <a:spAutoFit/>
          </a:bodyPr>
          <a:lstStyle/>
          <a:p>
            <a:pPr marL="527685" marR="5080" indent="-514984">
              <a:lnSpc>
                <a:spcPct val="100000"/>
              </a:lnSpc>
              <a:buAutoNum type="alphaLcPeriod"/>
              <a:tabLst>
                <a:tab pos="527685" algn="l"/>
                <a:tab pos="528320" algn="l"/>
              </a:tabLst>
            </a:pPr>
            <a:r>
              <a:rPr sz="2600" spc="-65" dirty="0">
                <a:latin typeface="Verdana"/>
                <a:cs typeface="Verdana"/>
              </a:rPr>
              <a:t>Máy, </a:t>
            </a:r>
            <a:r>
              <a:rPr sz="2600" dirty="0">
                <a:latin typeface="Verdana"/>
                <a:cs typeface="Verdana"/>
              </a:rPr>
              <a:t>khung, săm, </a:t>
            </a:r>
            <a:r>
              <a:rPr sz="2600" spc="-10" dirty="0">
                <a:latin typeface="Verdana"/>
                <a:cs typeface="Verdana"/>
              </a:rPr>
              <a:t>lốp, </a:t>
            </a:r>
            <a:r>
              <a:rPr sz="2600" dirty="0">
                <a:latin typeface="Verdana"/>
                <a:cs typeface="Verdana"/>
              </a:rPr>
              <a:t>phụ </a:t>
            </a:r>
            <a:r>
              <a:rPr sz="2600" spc="-5" dirty="0">
                <a:latin typeface="Verdana"/>
                <a:cs typeface="Verdana"/>
              </a:rPr>
              <a:t>tùng, </a:t>
            </a:r>
            <a:r>
              <a:rPr sz="2600" dirty="0">
                <a:latin typeface="Verdana"/>
                <a:cs typeface="Verdana"/>
              </a:rPr>
              <a:t>động </a:t>
            </a:r>
            <a:r>
              <a:rPr sz="2600" spc="-5" dirty="0">
                <a:latin typeface="Verdana"/>
                <a:cs typeface="Verdana"/>
              </a:rPr>
              <a:t>cơ của  </a:t>
            </a:r>
            <a:r>
              <a:rPr sz="2600" dirty="0">
                <a:latin typeface="Verdana"/>
                <a:cs typeface="Verdana"/>
              </a:rPr>
              <a:t>ô tô, máy kéo </a:t>
            </a:r>
            <a:r>
              <a:rPr sz="2600" spc="-5" dirty="0">
                <a:latin typeface="Verdana"/>
                <a:cs typeface="Verdana"/>
              </a:rPr>
              <a:t>và </a:t>
            </a:r>
            <a:r>
              <a:rPr sz="2600" spc="-25" dirty="0">
                <a:latin typeface="Verdana"/>
                <a:cs typeface="Verdana"/>
              </a:rPr>
              <a:t>xe </a:t>
            </a:r>
            <a:r>
              <a:rPr sz="2600" dirty="0">
                <a:latin typeface="Verdana"/>
                <a:cs typeface="Verdana"/>
              </a:rPr>
              <a:t>gắn</a:t>
            </a:r>
            <a:r>
              <a:rPr sz="2600" spc="-65" dirty="0">
                <a:latin typeface="Verdana"/>
                <a:cs typeface="Verdana"/>
              </a:rPr>
              <a:t> </a:t>
            </a:r>
            <a:r>
              <a:rPr sz="2600" dirty="0">
                <a:latin typeface="Verdana"/>
                <a:cs typeface="Verdana"/>
              </a:rPr>
              <a:t>máy</a:t>
            </a:r>
            <a:endParaRPr sz="2600">
              <a:latin typeface="Verdana"/>
              <a:cs typeface="Verdana"/>
            </a:endParaRPr>
          </a:p>
          <a:p>
            <a:pPr marL="527685" indent="-514984">
              <a:lnSpc>
                <a:spcPct val="100000"/>
              </a:lnSpc>
              <a:spcBef>
                <a:spcPts val="300"/>
              </a:spcBef>
              <a:buAutoNum type="alphaLcPeriod"/>
              <a:tabLst>
                <a:tab pos="527685" algn="l"/>
                <a:tab pos="528320" algn="l"/>
              </a:tabLst>
            </a:pPr>
            <a:r>
              <a:rPr sz="2600" spc="-5" dirty="0">
                <a:latin typeface="Verdana"/>
                <a:cs typeface="Verdana"/>
              </a:rPr>
              <a:t>Khung </a:t>
            </a:r>
            <a:r>
              <a:rPr sz="2600" dirty="0">
                <a:latin typeface="Verdana"/>
                <a:cs typeface="Verdana"/>
              </a:rPr>
              <a:t>gầm của ô tô, máy </a:t>
            </a:r>
            <a:r>
              <a:rPr sz="2600" spc="-5" dirty="0">
                <a:latin typeface="Verdana"/>
                <a:cs typeface="Verdana"/>
              </a:rPr>
              <a:t>kéo có </a:t>
            </a:r>
            <a:r>
              <a:rPr sz="2600" dirty="0">
                <a:latin typeface="Verdana"/>
                <a:cs typeface="Verdana"/>
              </a:rPr>
              <a:t>gắn động</a:t>
            </a:r>
            <a:r>
              <a:rPr sz="2600" spc="-60" dirty="0">
                <a:latin typeface="Verdana"/>
                <a:cs typeface="Verdana"/>
              </a:rPr>
              <a:t> </a:t>
            </a:r>
            <a:r>
              <a:rPr sz="2600" dirty="0">
                <a:latin typeface="Verdana"/>
                <a:cs typeface="Verdana"/>
              </a:rPr>
              <a:t>cơ</a:t>
            </a:r>
            <a:endParaRPr sz="2600">
              <a:latin typeface="Verdana"/>
              <a:cs typeface="Verdana"/>
            </a:endParaRPr>
          </a:p>
          <a:p>
            <a:pPr marL="527685" marR="6350" indent="-514984" algn="just">
              <a:lnSpc>
                <a:spcPct val="100000"/>
              </a:lnSpc>
              <a:spcBef>
                <a:spcPts val="300"/>
              </a:spcBef>
              <a:buAutoNum type="alphaLcPeriod"/>
              <a:tabLst>
                <a:tab pos="528320" algn="l"/>
              </a:tabLst>
            </a:pPr>
            <a:r>
              <a:rPr sz="2600" spc="5" dirty="0">
                <a:latin typeface="Verdana"/>
                <a:cs typeface="Verdana"/>
              </a:rPr>
              <a:t>Ô tô </a:t>
            </a:r>
            <a:r>
              <a:rPr sz="2600" dirty="0">
                <a:latin typeface="Verdana"/>
                <a:cs typeface="Verdana"/>
              </a:rPr>
              <a:t>các loại đã </a:t>
            </a:r>
            <a:r>
              <a:rPr sz="2600" spc="-10" dirty="0">
                <a:latin typeface="Verdana"/>
                <a:cs typeface="Verdana"/>
              </a:rPr>
              <a:t>thay </a:t>
            </a:r>
            <a:r>
              <a:rPr sz="2600" dirty="0">
                <a:latin typeface="Verdana"/>
                <a:cs typeface="Verdana"/>
              </a:rPr>
              <a:t>đổi </a:t>
            </a:r>
            <a:r>
              <a:rPr sz="2600" spc="-5" dirty="0">
                <a:latin typeface="Verdana"/>
                <a:cs typeface="Verdana"/>
              </a:rPr>
              <a:t>kết </a:t>
            </a:r>
            <a:r>
              <a:rPr sz="2600" dirty="0">
                <a:latin typeface="Verdana"/>
                <a:cs typeface="Verdana"/>
              </a:rPr>
              <a:t>cấu để chuyển  đổi công năng </a:t>
            </a:r>
            <a:r>
              <a:rPr sz="2600" spc="-5" dirty="0">
                <a:latin typeface="Verdana"/>
                <a:cs typeface="Verdana"/>
              </a:rPr>
              <a:t>so </a:t>
            </a:r>
            <a:r>
              <a:rPr sz="2600" dirty="0">
                <a:latin typeface="Verdana"/>
                <a:cs typeface="Verdana"/>
              </a:rPr>
              <a:t>với thiết </a:t>
            </a:r>
            <a:r>
              <a:rPr sz="2600" spc="-5" dirty="0">
                <a:latin typeface="Verdana"/>
                <a:cs typeface="Verdana"/>
              </a:rPr>
              <a:t>kế ban </a:t>
            </a:r>
            <a:r>
              <a:rPr sz="2600" dirty="0">
                <a:latin typeface="Verdana"/>
                <a:cs typeface="Verdana"/>
              </a:rPr>
              <a:t>đầu hoặc </a:t>
            </a:r>
            <a:r>
              <a:rPr sz="2600" spc="-10" dirty="0">
                <a:latin typeface="Verdana"/>
                <a:cs typeface="Verdana"/>
              </a:rPr>
              <a:t>bị  </a:t>
            </a:r>
            <a:r>
              <a:rPr sz="2600" dirty="0">
                <a:latin typeface="Verdana"/>
                <a:cs typeface="Verdana"/>
              </a:rPr>
              <a:t>tẩy xóa, đục sửa, đóng </a:t>
            </a:r>
            <a:r>
              <a:rPr sz="2600" spc="-5" dirty="0">
                <a:latin typeface="Verdana"/>
                <a:cs typeface="Verdana"/>
              </a:rPr>
              <a:t>lại số </a:t>
            </a:r>
            <a:r>
              <a:rPr sz="2600" dirty="0">
                <a:latin typeface="Verdana"/>
                <a:cs typeface="Verdana"/>
              </a:rPr>
              <a:t>khung, </a:t>
            </a:r>
            <a:r>
              <a:rPr sz="2600" spc="-5" dirty="0">
                <a:latin typeface="Verdana"/>
                <a:cs typeface="Verdana"/>
              </a:rPr>
              <a:t>số </a:t>
            </a:r>
            <a:r>
              <a:rPr sz="2600" dirty="0">
                <a:latin typeface="Verdana"/>
                <a:cs typeface="Verdana"/>
              </a:rPr>
              <a:t>động  cơ.</a:t>
            </a:r>
            <a:endParaRPr sz="2600">
              <a:latin typeface="Verdana"/>
              <a:cs typeface="Verdana"/>
            </a:endParaRPr>
          </a:p>
          <a:p>
            <a:pPr marL="527685" indent="-514984">
              <a:lnSpc>
                <a:spcPct val="100000"/>
              </a:lnSpc>
              <a:spcBef>
                <a:spcPts val="300"/>
              </a:spcBef>
              <a:buAutoNum type="alphaLcPeriod"/>
              <a:tabLst>
                <a:tab pos="527685" algn="l"/>
                <a:tab pos="528320" algn="l"/>
              </a:tabLst>
            </a:pPr>
            <a:r>
              <a:rPr sz="2600" spc="5" dirty="0">
                <a:latin typeface="Verdana"/>
                <a:cs typeface="Verdana"/>
              </a:rPr>
              <a:t>Ô tô </a:t>
            </a:r>
            <a:r>
              <a:rPr sz="2600" dirty="0">
                <a:latin typeface="Verdana"/>
                <a:cs typeface="Verdana"/>
              </a:rPr>
              <a:t>cứu</a:t>
            </a:r>
            <a:r>
              <a:rPr sz="2600" spc="-125" dirty="0">
                <a:latin typeface="Verdana"/>
                <a:cs typeface="Verdana"/>
              </a:rPr>
              <a:t> </a:t>
            </a:r>
            <a:r>
              <a:rPr sz="2600" dirty="0">
                <a:latin typeface="Verdana"/>
                <a:cs typeface="Verdana"/>
              </a:rPr>
              <a:t>thương</a:t>
            </a:r>
            <a:endParaRPr sz="2600">
              <a:latin typeface="Verdana"/>
              <a:cs typeface="Verdana"/>
            </a:endParaRPr>
          </a:p>
          <a:p>
            <a:pPr marL="527685" indent="-514984">
              <a:lnSpc>
                <a:spcPct val="100000"/>
              </a:lnSpc>
              <a:spcBef>
                <a:spcPts val="300"/>
              </a:spcBef>
              <a:buAutoNum type="alphaLcPeriod"/>
              <a:tabLst>
                <a:tab pos="527685" algn="l"/>
                <a:tab pos="528320" algn="l"/>
              </a:tabLst>
            </a:pPr>
            <a:r>
              <a:rPr sz="2600" spc="-35" dirty="0">
                <a:latin typeface="Verdana"/>
                <a:cs typeface="Verdana"/>
              </a:rPr>
              <a:t>Xe</a:t>
            </a:r>
            <a:r>
              <a:rPr sz="2600" spc="-110" dirty="0">
                <a:latin typeface="Verdana"/>
                <a:cs typeface="Verdana"/>
              </a:rPr>
              <a:t> </a:t>
            </a:r>
            <a:r>
              <a:rPr sz="2600" dirty="0">
                <a:latin typeface="Verdana"/>
                <a:cs typeface="Verdana"/>
              </a:rPr>
              <a:t>đạp</a:t>
            </a:r>
            <a:endParaRPr sz="2600">
              <a:latin typeface="Verdana"/>
              <a:cs typeface="Verdana"/>
            </a:endParaRPr>
          </a:p>
          <a:p>
            <a:pPr marL="527685" indent="-514984">
              <a:lnSpc>
                <a:spcPct val="100000"/>
              </a:lnSpc>
              <a:spcBef>
                <a:spcPts val="300"/>
              </a:spcBef>
              <a:buAutoNum type="alphaLcPeriod"/>
              <a:tabLst>
                <a:tab pos="527685" algn="l"/>
                <a:tab pos="528320" algn="l"/>
              </a:tabLst>
            </a:pPr>
            <a:r>
              <a:rPr sz="2600" dirty="0">
                <a:latin typeface="Verdana"/>
                <a:cs typeface="Verdana"/>
              </a:rPr>
              <a:t>Mô tô, </a:t>
            </a:r>
            <a:r>
              <a:rPr sz="2600" spc="-25" dirty="0">
                <a:latin typeface="Verdana"/>
                <a:cs typeface="Verdana"/>
              </a:rPr>
              <a:t>xe </a:t>
            </a:r>
            <a:r>
              <a:rPr sz="2600" dirty="0">
                <a:latin typeface="Verdana"/>
                <a:cs typeface="Verdana"/>
              </a:rPr>
              <a:t>gắn</a:t>
            </a:r>
            <a:r>
              <a:rPr sz="2600" spc="-75" dirty="0">
                <a:latin typeface="Verdana"/>
                <a:cs typeface="Verdana"/>
              </a:rPr>
              <a:t> </a:t>
            </a:r>
            <a:r>
              <a:rPr sz="2600" dirty="0">
                <a:latin typeface="Verdana"/>
                <a:cs typeface="Verdana"/>
              </a:rPr>
              <a:t>máy</a:t>
            </a:r>
            <a:endParaRPr sz="2600">
              <a:latin typeface="Verdana"/>
              <a:cs typeface="Verdana"/>
            </a:endParaRPr>
          </a:p>
        </p:txBody>
      </p:sp>
      <p:sp>
        <p:nvSpPr>
          <p:cNvPr id="4" name="object 4"/>
          <p:cNvSpPr txBox="1">
            <a:spLocks noGrp="1"/>
          </p:cNvSpPr>
          <p:nvPr>
            <p:ph type="title"/>
          </p:nvPr>
        </p:nvSpPr>
        <p:spPr>
          <a:xfrm>
            <a:off x="1693545" y="347726"/>
            <a:ext cx="5755640" cy="1097280"/>
          </a:xfrm>
          <a:prstGeom prst="rect">
            <a:avLst/>
          </a:prstGeom>
        </p:spPr>
        <p:txBody>
          <a:bodyPr vert="horz" wrap="square" lIns="0" tIns="0" rIns="0" bIns="0" rtlCol="0">
            <a:spAutoFit/>
          </a:bodyPr>
          <a:lstStyle/>
          <a:p>
            <a:pPr marL="701040" marR="5080" indent="-688975">
              <a:lnSpc>
                <a:spcPct val="100000"/>
              </a:lnSpc>
            </a:pPr>
            <a:r>
              <a:rPr sz="3600" spc="-5" dirty="0">
                <a:solidFill>
                  <a:srgbClr val="FF0000"/>
                </a:solidFill>
              </a:rPr>
              <a:t>DANH </a:t>
            </a:r>
            <a:r>
              <a:rPr sz="3600" dirty="0">
                <a:solidFill>
                  <a:srgbClr val="FF0000"/>
                </a:solidFill>
              </a:rPr>
              <a:t>MỤC </a:t>
            </a:r>
            <a:r>
              <a:rPr sz="3600" spc="-5" dirty="0">
                <a:solidFill>
                  <a:srgbClr val="FF0000"/>
                </a:solidFill>
              </a:rPr>
              <a:t>HÀNG</a:t>
            </a:r>
            <a:r>
              <a:rPr sz="3600" spc="-55" dirty="0">
                <a:solidFill>
                  <a:srgbClr val="FF0000"/>
                </a:solidFill>
              </a:rPr>
              <a:t> </a:t>
            </a:r>
            <a:r>
              <a:rPr sz="3600" spc="-5" dirty="0">
                <a:solidFill>
                  <a:srgbClr val="FF0000"/>
                </a:solidFill>
              </a:rPr>
              <a:t>HÓA  </a:t>
            </a:r>
            <a:r>
              <a:rPr sz="3600" dirty="0">
                <a:solidFill>
                  <a:srgbClr val="FF0000"/>
                </a:solidFill>
              </a:rPr>
              <a:t>CẤM </a:t>
            </a:r>
            <a:r>
              <a:rPr sz="3600" spc="-5" dirty="0">
                <a:solidFill>
                  <a:srgbClr val="FF0000"/>
                </a:solidFill>
              </a:rPr>
              <a:t>NHẬP</a:t>
            </a:r>
            <a:r>
              <a:rPr sz="3600" spc="-75" dirty="0">
                <a:solidFill>
                  <a:srgbClr val="FF0000"/>
                </a:solidFill>
              </a:rPr>
              <a:t> </a:t>
            </a:r>
            <a:r>
              <a:rPr sz="3600" dirty="0">
                <a:solidFill>
                  <a:srgbClr val="FF0000"/>
                </a:solidFill>
              </a:rPr>
              <a:t>KHẨU</a:t>
            </a:r>
            <a:endParaRPr sz="3600"/>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61645E85-5F16-4BA3-99C9-C99AAADA7C5B}"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r>
              <a:rPr sz="1400" dirty="0">
                <a:solidFill>
                  <a:srgbClr val="FFFFFF"/>
                </a:solidFill>
                <a:latin typeface="Franklin Gothic Book"/>
                <a:cs typeface="Franklin Gothic Book"/>
              </a:rPr>
              <a:t>20</a:t>
            </a:r>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644141"/>
            <a:ext cx="8073390" cy="4348480"/>
          </a:xfrm>
          <a:prstGeom prst="rect">
            <a:avLst/>
          </a:prstGeom>
        </p:spPr>
        <p:txBody>
          <a:bodyPr vert="horz" wrap="square" lIns="0" tIns="0" rIns="0" bIns="0" rtlCol="0">
            <a:spAutoFit/>
          </a:bodyPr>
          <a:lstStyle/>
          <a:p>
            <a:pPr marL="527685" marR="5715" indent="-514984" algn="just">
              <a:lnSpc>
                <a:spcPct val="100000"/>
              </a:lnSpc>
              <a:buClr>
                <a:srgbClr val="0000FF"/>
              </a:buClr>
              <a:buFont typeface="Verdana"/>
              <a:buAutoNum type="arabicPeriod" startAt="9"/>
              <a:tabLst>
                <a:tab pos="593725" algn="l"/>
              </a:tabLst>
            </a:pPr>
            <a:r>
              <a:rPr sz="2500" spc="-10" dirty="0">
                <a:latin typeface="Verdana"/>
                <a:cs typeface="Verdana"/>
              </a:rPr>
              <a:t>Hóa </a:t>
            </a:r>
            <a:r>
              <a:rPr sz="2500" spc="-5" dirty="0">
                <a:latin typeface="Verdana"/>
                <a:cs typeface="Verdana"/>
              </a:rPr>
              <a:t>chất </a:t>
            </a:r>
            <a:r>
              <a:rPr sz="2500" spc="-10" dirty="0">
                <a:latin typeface="Verdana"/>
                <a:cs typeface="Verdana"/>
              </a:rPr>
              <a:t>trong </a:t>
            </a:r>
            <a:r>
              <a:rPr sz="2500" u="heavy" spc="-5" dirty="0">
                <a:solidFill>
                  <a:srgbClr val="CC9900"/>
                </a:solidFill>
                <a:latin typeface="Verdana"/>
                <a:cs typeface="Verdana"/>
              </a:rPr>
              <a:t>Phụ lục </a:t>
            </a:r>
            <a:r>
              <a:rPr sz="2500" u="heavy" dirty="0">
                <a:solidFill>
                  <a:srgbClr val="CC9900"/>
                </a:solidFill>
                <a:latin typeface="Verdana"/>
                <a:cs typeface="Verdana"/>
              </a:rPr>
              <a:t>III </a:t>
            </a:r>
            <a:r>
              <a:rPr sz="2500" spc="-10" dirty="0">
                <a:solidFill>
                  <a:srgbClr val="0000FF"/>
                </a:solidFill>
                <a:latin typeface="Verdana"/>
                <a:cs typeface="Verdana"/>
              </a:rPr>
              <a:t>của </a:t>
            </a:r>
            <a:r>
              <a:rPr sz="2500" spc="-10" dirty="0">
                <a:latin typeface="Verdana"/>
                <a:cs typeface="Verdana"/>
              </a:rPr>
              <a:t>Công ước  Rotterdam </a:t>
            </a:r>
            <a:r>
              <a:rPr sz="2500" spc="-5" dirty="0">
                <a:latin typeface="Verdana"/>
                <a:cs typeface="Verdana"/>
              </a:rPr>
              <a:t>và </a:t>
            </a:r>
            <a:r>
              <a:rPr sz="2500" dirty="0">
                <a:latin typeface="Verdana"/>
                <a:cs typeface="Verdana"/>
              </a:rPr>
              <a:t>Thuốc </a:t>
            </a:r>
            <a:r>
              <a:rPr sz="2500" spc="-5" dirty="0">
                <a:latin typeface="Verdana"/>
                <a:cs typeface="Verdana"/>
              </a:rPr>
              <a:t>bảo vệ thực vật cấm </a:t>
            </a:r>
            <a:r>
              <a:rPr sz="2500" spc="-10" dirty="0">
                <a:latin typeface="Verdana"/>
                <a:cs typeface="Verdana"/>
              </a:rPr>
              <a:t>sử  </a:t>
            </a:r>
            <a:r>
              <a:rPr sz="2500" dirty="0">
                <a:latin typeface="Verdana"/>
                <a:cs typeface="Verdana"/>
              </a:rPr>
              <a:t>dụng </a:t>
            </a:r>
            <a:r>
              <a:rPr sz="2500" spc="-5" dirty="0">
                <a:latin typeface="Verdana"/>
                <a:cs typeface="Verdana"/>
              </a:rPr>
              <a:t>tại Việt</a:t>
            </a:r>
            <a:r>
              <a:rPr sz="2500" spc="-25" dirty="0">
                <a:latin typeface="Verdana"/>
                <a:cs typeface="Verdana"/>
              </a:rPr>
              <a:t> </a:t>
            </a:r>
            <a:r>
              <a:rPr sz="2500" spc="-10" dirty="0">
                <a:latin typeface="Verdana"/>
                <a:cs typeface="Verdana"/>
              </a:rPr>
              <a:t>Nam</a:t>
            </a:r>
            <a:r>
              <a:rPr sz="2500" b="1" spc="-10" dirty="0">
                <a:latin typeface="Verdana"/>
                <a:cs typeface="Verdana"/>
              </a:rPr>
              <a:t>.</a:t>
            </a:r>
            <a:endParaRPr sz="2500">
              <a:latin typeface="Verdana"/>
              <a:cs typeface="Verdana"/>
            </a:endParaRPr>
          </a:p>
          <a:p>
            <a:pPr marL="527685" marR="5080" indent="-514984" algn="just">
              <a:lnSpc>
                <a:spcPct val="100000"/>
              </a:lnSpc>
              <a:spcBef>
                <a:spcPts val="600"/>
              </a:spcBef>
              <a:buClr>
                <a:srgbClr val="A40020"/>
              </a:buClr>
              <a:buFont typeface="Verdana"/>
              <a:buAutoNum type="arabicPeriod" startAt="9"/>
              <a:tabLst>
                <a:tab pos="768985" algn="l"/>
              </a:tabLst>
            </a:pPr>
            <a:r>
              <a:rPr sz="2500" spc="-10" dirty="0">
                <a:latin typeface="Verdana"/>
                <a:cs typeface="Verdana"/>
              </a:rPr>
              <a:t>Hóa </a:t>
            </a:r>
            <a:r>
              <a:rPr sz="2500" spc="-5" dirty="0">
                <a:latin typeface="Verdana"/>
                <a:cs typeface="Verdana"/>
              </a:rPr>
              <a:t>chất </a:t>
            </a:r>
            <a:r>
              <a:rPr sz="2500" dirty="0">
                <a:latin typeface="Verdana"/>
                <a:cs typeface="Verdana"/>
              </a:rPr>
              <a:t>độc </a:t>
            </a:r>
            <a:r>
              <a:rPr sz="2500" u="heavy" spc="-5" dirty="0">
                <a:solidFill>
                  <a:srgbClr val="CC9900"/>
                </a:solidFill>
                <a:latin typeface="Verdana"/>
                <a:cs typeface="Verdana"/>
              </a:rPr>
              <a:t>Bảng 1 </a:t>
            </a:r>
            <a:r>
              <a:rPr sz="2500" spc="-5" dirty="0">
                <a:latin typeface="Verdana"/>
                <a:cs typeface="Verdana"/>
              </a:rPr>
              <a:t>được </a:t>
            </a:r>
            <a:r>
              <a:rPr sz="2500" dirty="0">
                <a:latin typeface="Verdana"/>
                <a:cs typeface="Verdana"/>
              </a:rPr>
              <a:t>quy định </a:t>
            </a:r>
            <a:r>
              <a:rPr sz="2500" spc="-10" dirty="0">
                <a:latin typeface="Verdana"/>
                <a:cs typeface="Verdana"/>
              </a:rPr>
              <a:t>trong  </a:t>
            </a:r>
            <a:r>
              <a:rPr sz="2500" spc="-5" dirty="0">
                <a:latin typeface="Verdana"/>
                <a:cs typeface="Verdana"/>
              </a:rPr>
              <a:t>Công ước cấm </a:t>
            </a:r>
            <a:r>
              <a:rPr sz="2500" dirty="0">
                <a:latin typeface="Verdana"/>
                <a:cs typeface="Verdana"/>
              </a:rPr>
              <a:t>phát triển, </a:t>
            </a:r>
            <a:r>
              <a:rPr sz="2500" spc="-5" dirty="0">
                <a:latin typeface="Verdana"/>
                <a:cs typeface="Verdana"/>
              </a:rPr>
              <a:t>sản xuất, tàng </a:t>
            </a:r>
            <a:r>
              <a:rPr sz="2500" dirty="0">
                <a:latin typeface="Verdana"/>
                <a:cs typeface="Verdana"/>
              </a:rPr>
              <a:t>trữ,  </a:t>
            </a:r>
            <a:r>
              <a:rPr sz="2500" spc="-5" dirty="0">
                <a:latin typeface="Verdana"/>
                <a:cs typeface="Verdana"/>
              </a:rPr>
              <a:t>sử </a:t>
            </a:r>
            <a:r>
              <a:rPr sz="2500" dirty="0">
                <a:latin typeface="Verdana"/>
                <a:cs typeface="Verdana"/>
              </a:rPr>
              <a:t>dụng </a:t>
            </a:r>
            <a:r>
              <a:rPr sz="2500" spc="-5" dirty="0">
                <a:latin typeface="Verdana"/>
                <a:cs typeface="Verdana"/>
              </a:rPr>
              <a:t>và phá </a:t>
            </a:r>
            <a:r>
              <a:rPr sz="2500" dirty="0">
                <a:latin typeface="Verdana"/>
                <a:cs typeface="Verdana"/>
              </a:rPr>
              <a:t>hủy </a:t>
            </a:r>
            <a:r>
              <a:rPr sz="2500" spc="-5" dirty="0">
                <a:latin typeface="Verdana"/>
                <a:cs typeface="Verdana"/>
              </a:rPr>
              <a:t>vũ khí hóa học và Phụ </a:t>
            </a:r>
            <a:r>
              <a:rPr sz="2500" spc="5" dirty="0">
                <a:latin typeface="Verdana"/>
                <a:cs typeface="Verdana"/>
              </a:rPr>
              <a:t>lục  </a:t>
            </a:r>
            <a:r>
              <a:rPr sz="2500" spc="-5" dirty="0">
                <a:latin typeface="Verdana"/>
                <a:cs typeface="Verdana"/>
              </a:rPr>
              <a:t>1 </a:t>
            </a:r>
            <a:r>
              <a:rPr sz="2500" spc="-10" dirty="0">
                <a:latin typeface="Verdana"/>
                <a:cs typeface="Verdana"/>
              </a:rPr>
              <a:t>ban </a:t>
            </a:r>
            <a:r>
              <a:rPr sz="2500" spc="-5" dirty="0">
                <a:latin typeface="Verdana"/>
                <a:cs typeface="Verdana"/>
              </a:rPr>
              <a:t>hành kèm theo </a:t>
            </a:r>
            <a:r>
              <a:rPr sz="2500" dirty="0">
                <a:latin typeface="Verdana"/>
                <a:cs typeface="Verdana"/>
              </a:rPr>
              <a:t>Nghị định </a:t>
            </a:r>
            <a:r>
              <a:rPr sz="2500" spc="-5" dirty="0">
                <a:latin typeface="Verdana"/>
                <a:cs typeface="Verdana"/>
              </a:rPr>
              <a:t>38/2014/NĐ-  </a:t>
            </a:r>
            <a:r>
              <a:rPr sz="2500" spc="-10" dirty="0">
                <a:latin typeface="Verdana"/>
                <a:cs typeface="Verdana"/>
              </a:rPr>
              <a:t>CP </a:t>
            </a:r>
            <a:r>
              <a:rPr sz="2500" spc="-5" dirty="0">
                <a:latin typeface="Verdana"/>
                <a:cs typeface="Verdana"/>
              </a:rPr>
              <a:t>ngày </a:t>
            </a:r>
            <a:r>
              <a:rPr sz="2500" spc="-10" dirty="0">
                <a:latin typeface="Verdana"/>
                <a:cs typeface="Verdana"/>
              </a:rPr>
              <a:t>06/05/2014 </a:t>
            </a:r>
            <a:r>
              <a:rPr sz="2500" spc="-5" dirty="0">
                <a:latin typeface="Verdana"/>
                <a:cs typeface="Verdana"/>
              </a:rPr>
              <a:t>của </a:t>
            </a:r>
            <a:r>
              <a:rPr sz="2500" spc="-10" dirty="0">
                <a:latin typeface="Verdana"/>
                <a:cs typeface="Verdana"/>
              </a:rPr>
              <a:t>Chính</a:t>
            </a:r>
            <a:r>
              <a:rPr sz="2500" spc="95" dirty="0">
                <a:latin typeface="Verdana"/>
                <a:cs typeface="Verdana"/>
              </a:rPr>
              <a:t> </a:t>
            </a:r>
            <a:r>
              <a:rPr sz="2500" dirty="0">
                <a:latin typeface="Verdana"/>
                <a:cs typeface="Verdana"/>
              </a:rPr>
              <a:t>phủ</a:t>
            </a:r>
            <a:endParaRPr sz="2500">
              <a:latin typeface="Verdana"/>
              <a:cs typeface="Verdana"/>
            </a:endParaRPr>
          </a:p>
          <a:p>
            <a:pPr marL="527685" marR="5080" indent="-514984" algn="just">
              <a:lnSpc>
                <a:spcPct val="100000"/>
              </a:lnSpc>
              <a:spcBef>
                <a:spcPts val="600"/>
              </a:spcBef>
              <a:buFont typeface="Verdana"/>
              <a:buAutoNum type="arabicPeriod" startAt="9"/>
              <a:tabLst>
                <a:tab pos="580390" algn="l"/>
              </a:tabLst>
            </a:pPr>
            <a:r>
              <a:rPr sz="2500" spc="-10" dirty="0">
                <a:latin typeface="Verdana"/>
                <a:cs typeface="Verdana"/>
              </a:rPr>
              <a:t>Hóa </a:t>
            </a:r>
            <a:r>
              <a:rPr sz="2500" spc="-5" dirty="0">
                <a:latin typeface="Verdana"/>
                <a:cs typeface="Verdana"/>
              </a:rPr>
              <a:t>chất </a:t>
            </a:r>
            <a:r>
              <a:rPr sz="2500" dirty="0">
                <a:latin typeface="Verdana"/>
                <a:cs typeface="Verdana"/>
              </a:rPr>
              <a:t>thuộc </a:t>
            </a:r>
            <a:r>
              <a:rPr sz="2500" spc="-5" dirty="0">
                <a:latin typeface="Verdana"/>
                <a:cs typeface="Verdana"/>
              </a:rPr>
              <a:t>Danh </a:t>
            </a:r>
            <a:r>
              <a:rPr sz="2500" dirty="0">
                <a:latin typeface="Verdana"/>
                <a:cs typeface="Verdana"/>
              </a:rPr>
              <a:t>mục </a:t>
            </a:r>
            <a:r>
              <a:rPr sz="2500" spc="-5" dirty="0">
                <a:latin typeface="Verdana"/>
                <a:cs typeface="Verdana"/>
              </a:rPr>
              <a:t>hóa chất cấm </a:t>
            </a:r>
            <a:r>
              <a:rPr sz="2500" spc="10" dirty="0">
                <a:latin typeface="Verdana"/>
                <a:cs typeface="Verdana"/>
              </a:rPr>
              <a:t>quy  </a:t>
            </a:r>
            <a:r>
              <a:rPr sz="2500" dirty="0">
                <a:latin typeface="Verdana"/>
                <a:cs typeface="Verdana"/>
              </a:rPr>
              <a:t>định </a:t>
            </a:r>
            <a:r>
              <a:rPr sz="2500" spc="-5" dirty="0">
                <a:latin typeface="Verdana"/>
                <a:cs typeface="Verdana"/>
              </a:rPr>
              <a:t>tại Phụ </a:t>
            </a:r>
            <a:r>
              <a:rPr sz="2500" dirty="0">
                <a:latin typeface="Verdana"/>
                <a:cs typeface="Verdana"/>
              </a:rPr>
              <a:t>lục III </a:t>
            </a:r>
            <a:r>
              <a:rPr sz="2500" spc="-5" dirty="0">
                <a:latin typeface="Verdana"/>
                <a:cs typeface="Verdana"/>
              </a:rPr>
              <a:t>ban hành kèm </a:t>
            </a:r>
            <a:r>
              <a:rPr sz="2500" spc="-10" dirty="0">
                <a:latin typeface="Verdana"/>
                <a:cs typeface="Verdana"/>
              </a:rPr>
              <a:t>theo </a:t>
            </a:r>
            <a:r>
              <a:rPr sz="2500" dirty="0">
                <a:latin typeface="Verdana"/>
                <a:cs typeface="Verdana"/>
              </a:rPr>
              <a:t>Nghị  định </a:t>
            </a:r>
            <a:r>
              <a:rPr sz="2500" spc="-5" dirty="0">
                <a:latin typeface="Verdana"/>
                <a:cs typeface="Verdana"/>
              </a:rPr>
              <a:t>số 108/2008/NĐ-CP ngày</a:t>
            </a:r>
            <a:r>
              <a:rPr sz="2500" dirty="0">
                <a:latin typeface="Verdana"/>
                <a:cs typeface="Verdana"/>
              </a:rPr>
              <a:t> </a:t>
            </a:r>
            <a:r>
              <a:rPr sz="2500" spc="-10" dirty="0">
                <a:latin typeface="Verdana"/>
                <a:cs typeface="Verdana"/>
              </a:rPr>
              <a:t>07/10/2008</a:t>
            </a:r>
            <a:endParaRPr sz="2500">
              <a:latin typeface="Verdana"/>
              <a:cs typeface="Verdana"/>
            </a:endParaRPr>
          </a:p>
        </p:txBody>
      </p:sp>
      <p:sp>
        <p:nvSpPr>
          <p:cNvPr id="3" name="object 3"/>
          <p:cNvSpPr txBox="1">
            <a:spLocks noGrp="1"/>
          </p:cNvSpPr>
          <p:nvPr>
            <p:ph type="title"/>
          </p:nvPr>
        </p:nvSpPr>
        <p:spPr>
          <a:xfrm>
            <a:off x="2009013" y="424434"/>
            <a:ext cx="5125720" cy="975360"/>
          </a:xfrm>
          <a:prstGeom prst="rect">
            <a:avLst/>
          </a:prstGeom>
        </p:spPr>
        <p:txBody>
          <a:bodyPr vert="horz" wrap="square" lIns="0" tIns="0" rIns="0" bIns="0" rtlCol="0">
            <a:spAutoFit/>
          </a:bodyPr>
          <a:lstStyle/>
          <a:p>
            <a:pPr marL="625475" marR="5080" indent="-613410">
              <a:lnSpc>
                <a:spcPct val="100000"/>
              </a:lnSpc>
            </a:pPr>
            <a:r>
              <a:rPr dirty="0">
                <a:solidFill>
                  <a:srgbClr val="FF0000"/>
                </a:solidFill>
              </a:rPr>
              <a:t>DANH MỤC HÀNG</a:t>
            </a:r>
            <a:r>
              <a:rPr spc="-60" dirty="0">
                <a:solidFill>
                  <a:srgbClr val="FF0000"/>
                </a:solidFill>
              </a:rPr>
              <a:t> </a:t>
            </a:r>
            <a:r>
              <a:rPr dirty="0">
                <a:solidFill>
                  <a:srgbClr val="FF0000"/>
                </a:solidFill>
              </a:rPr>
              <a:t>HÓA  CẤM NHẬP</a:t>
            </a:r>
            <a:r>
              <a:rPr spc="-65" dirty="0">
                <a:solidFill>
                  <a:srgbClr val="FF0000"/>
                </a:solidFill>
              </a:rPr>
              <a:t> </a:t>
            </a:r>
            <a:r>
              <a:rPr dirty="0">
                <a:solidFill>
                  <a:srgbClr val="FF0000"/>
                </a:solidFill>
              </a:rPr>
              <a:t>KHẨU</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B4C12148-BCD7-443E-93CE-651C243CDDE8}"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21</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1291" y="1498091"/>
            <a:ext cx="8281416" cy="3221736"/>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35940" y="1566417"/>
            <a:ext cx="7714615" cy="3048000"/>
          </a:xfrm>
          <a:prstGeom prst="rect">
            <a:avLst/>
          </a:prstGeom>
        </p:spPr>
        <p:txBody>
          <a:bodyPr vert="horz" wrap="square" lIns="0" tIns="0" rIns="0" bIns="0" rtlCol="0">
            <a:spAutoFit/>
          </a:bodyPr>
          <a:lstStyle/>
          <a:p>
            <a:pPr marL="12700">
              <a:lnSpc>
                <a:spcPct val="100000"/>
              </a:lnSpc>
            </a:pPr>
            <a:r>
              <a:rPr sz="4000" b="1" spc="-5" dirty="0">
                <a:solidFill>
                  <a:srgbClr val="FF0000"/>
                </a:solidFill>
                <a:latin typeface="Verdana"/>
                <a:cs typeface="Verdana"/>
              </a:rPr>
              <a:t>CHƯƠNG</a:t>
            </a:r>
            <a:r>
              <a:rPr sz="4000" b="1" spc="-50" dirty="0">
                <a:solidFill>
                  <a:srgbClr val="FF0000"/>
                </a:solidFill>
                <a:latin typeface="Verdana"/>
                <a:cs typeface="Verdana"/>
              </a:rPr>
              <a:t> </a:t>
            </a:r>
            <a:r>
              <a:rPr sz="4000" b="1" spc="-5" dirty="0">
                <a:solidFill>
                  <a:srgbClr val="FF0000"/>
                </a:solidFill>
                <a:latin typeface="Verdana"/>
                <a:cs typeface="Verdana"/>
              </a:rPr>
              <a:t>3.</a:t>
            </a:r>
            <a:endParaRPr sz="4000">
              <a:latin typeface="Verdana"/>
              <a:cs typeface="Verdana"/>
            </a:endParaRPr>
          </a:p>
          <a:p>
            <a:pPr marL="366395" marR="5080" indent="635" algn="ctr">
              <a:lnSpc>
                <a:spcPct val="100000"/>
              </a:lnSpc>
            </a:pPr>
            <a:r>
              <a:rPr sz="4000" b="1" spc="-5" dirty="0">
                <a:latin typeface="Verdana"/>
                <a:cs typeface="Verdana"/>
              </a:rPr>
              <a:t>DANH MỤC HÀNG HOÁ  THUỘC TRÁCH NHIỆM  QUẢN LÝ CỦA CÁC BỘ  QUẢN LÝ CHUYÊN</a:t>
            </a:r>
            <a:r>
              <a:rPr sz="4000" b="1" spc="-35" dirty="0">
                <a:latin typeface="Verdana"/>
                <a:cs typeface="Verdana"/>
              </a:rPr>
              <a:t> </a:t>
            </a:r>
            <a:r>
              <a:rPr sz="4000" b="1" spc="-5" dirty="0">
                <a:latin typeface="Verdana"/>
                <a:cs typeface="Verdana"/>
              </a:rPr>
              <a:t>NGÀNH</a:t>
            </a:r>
            <a:endParaRPr sz="40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EA2D1E2C-187A-4A27-B3E4-0F82CA080758}"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22</a:t>
            </a:fld>
            <a:endParaRPr sz="1400">
              <a:latin typeface="Franklin Gothic Book"/>
              <a:cs typeface="Franklin Gothic Book"/>
            </a:endParaRPr>
          </a:p>
        </p:txBody>
      </p:sp>
      <p:sp>
        <p:nvSpPr>
          <p:cNvPr id="5" name="Rectangle 4"/>
          <p:cNvSpPr/>
          <p:nvPr/>
        </p:nvSpPr>
        <p:spPr>
          <a:xfrm>
            <a:off x="603504" y="4999053"/>
            <a:ext cx="7050785" cy="1451679"/>
          </a:xfrm>
          <a:prstGeom prst="rect">
            <a:avLst/>
          </a:prstGeom>
        </p:spPr>
        <p:txBody>
          <a:bodyPr wrap="square">
            <a:spAutoFit/>
          </a:bodyPr>
          <a:lstStyle/>
          <a:p>
            <a:pPr marL="709930" algn="ctr">
              <a:lnSpc>
                <a:spcPts val="5260"/>
              </a:lnSpc>
              <a:spcBef>
                <a:spcPts val="600"/>
              </a:spcBef>
            </a:pPr>
            <a:r>
              <a:rPr lang="vi-VN" sz="3200" b="1" dirty="0">
                <a:solidFill>
                  <a:srgbClr val="FF0000"/>
                </a:solidFill>
                <a:latin typeface="Verdana"/>
                <a:cs typeface="Verdana"/>
              </a:rPr>
              <a:t>NGHỊ ĐỊNH </a:t>
            </a:r>
            <a:endParaRPr lang="vi-VN" sz="3200" b="1" dirty="0" smtClean="0">
              <a:solidFill>
                <a:srgbClr val="FF0000"/>
              </a:solidFill>
              <a:latin typeface="Verdana"/>
              <a:cs typeface="Verdana"/>
            </a:endParaRPr>
          </a:p>
          <a:p>
            <a:pPr marL="709930" algn="ctr">
              <a:lnSpc>
                <a:spcPts val="5260"/>
              </a:lnSpc>
              <a:spcBef>
                <a:spcPts val="600"/>
              </a:spcBef>
            </a:pPr>
            <a:r>
              <a:rPr lang="vi-VN" sz="3200" b="1" dirty="0" smtClean="0">
                <a:solidFill>
                  <a:srgbClr val="FF0000"/>
                </a:solidFill>
                <a:latin typeface="Verdana"/>
                <a:cs typeface="Verdana"/>
              </a:rPr>
              <a:t>69/2018/NĐ-CP</a:t>
            </a:r>
            <a:endParaRPr lang="vi-VN" sz="3200" b="1" dirty="0">
              <a:solidFill>
                <a:srgbClr val="FF0000"/>
              </a:solidFill>
              <a:latin typeface="Verdana"/>
              <a:cs typeface="Verdana"/>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5091" y="1574291"/>
            <a:ext cx="8433816" cy="2976372"/>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750214" y="1643126"/>
            <a:ext cx="7644765" cy="2803525"/>
          </a:xfrm>
          <a:prstGeom prst="rect">
            <a:avLst/>
          </a:prstGeom>
        </p:spPr>
        <p:txBody>
          <a:bodyPr vert="horz" wrap="square" lIns="0" tIns="0" rIns="0" bIns="0" rtlCol="0">
            <a:spAutoFit/>
          </a:bodyPr>
          <a:lstStyle/>
          <a:p>
            <a:pPr marL="12700" marR="5080" indent="-1905" algn="ctr">
              <a:lnSpc>
                <a:spcPct val="100000"/>
              </a:lnSpc>
            </a:pPr>
            <a:r>
              <a:rPr sz="3600" dirty="0">
                <a:solidFill>
                  <a:srgbClr val="000000"/>
                </a:solidFill>
              </a:rPr>
              <a:t>HÀNG HÓA XUẤT </a:t>
            </a:r>
            <a:r>
              <a:rPr sz="3600" spc="-5" dirty="0">
                <a:solidFill>
                  <a:srgbClr val="000000"/>
                </a:solidFill>
              </a:rPr>
              <a:t>KHẨU,  NHẬP KHẨU </a:t>
            </a:r>
            <a:r>
              <a:rPr sz="3600" dirty="0">
                <a:solidFill>
                  <a:srgbClr val="000000"/>
                </a:solidFill>
              </a:rPr>
              <a:t>THEO GIẤY</a:t>
            </a:r>
            <a:r>
              <a:rPr sz="3600" spc="-50" dirty="0">
                <a:solidFill>
                  <a:srgbClr val="000000"/>
                </a:solidFill>
              </a:rPr>
              <a:t> </a:t>
            </a:r>
            <a:r>
              <a:rPr sz="3600" spc="-5" dirty="0">
                <a:solidFill>
                  <a:srgbClr val="000000"/>
                </a:solidFill>
              </a:rPr>
              <a:t>PHÉP  VÀ </a:t>
            </a:r>
            <a:r>
              <a:rPr sz="3600" dirty="0">
                <a:solidFill>
                  <a:srgbClr val="000000"/>
                </a:solidFill>
              </a:rPr>
              <a:t>THUỘC DIỆN QUẢN LÝ  CHUYÊN </a:t>
            </a:r>
            <a:r>
              <a:rPr sz="3600" spc="-5" dirty="0">
                <a:solidFill>
                  <a:srgbClr val="000000"/>
                </a:solidFill>
              </a:rPr>
              <a:t>NGÀNH</a:t>
            </a:r>
            <a:r>
              <a:rPr sz="3600" spc="-85" dirty="0">
                <a:solidFill>
                  <a:srgbClr val="000000"/>
                </a:solidFill>
              </a:rPr>
              <a:t> </a:t>
            </a:r>
            <a:r>
              <a:rPr sz="3600" dirty="0">
                <a:solidFill>
                  <a:srgbClr val="000000"/>
                </a:solidFill>
              </a:rPr>
              <a:t>CỦA</a:t>
            </a:r>
            <a:endParaRPr sz="3600"/>
          </a:p>
          <a:p>
            <a:pPr marL="635" algn="ctr">
              <a:lnSpc>
                <a:spcPts val="4790"/>
              </a:lnSpc>
            </a:pPr>
            <a:r>
              <a:rPr sz="3600" dirty="0">
                <a:solidFill>
                  <a:srgbClr val="000000"/>
                </a:solidFill>
              </a:rPr>
              <a:t>BỘ CÔNG</a:t>
            </a:r>
            <a:r>
              <a:rPr sz="3600" spc="-80" dirty="0">
                <a:solidFill>
                  <a:srgbClr val="000000"/>
                </a:solidFill>
              </a:rPr>
              <a:t> </a:t>
            </a:r>
            <a:r>
              <a:rPr sz="3600" spc="-5" dirty="0">
                <a:solidFill>
                  <a:srgbClr val="000000"/>
                </a:solidFill>
              </a:rPr>
              <a:t>THƯƠN</a:t>
            </a:r>
            <a:r>
              <a:rPr sz="4000" spc="-5" dirty="0">
                <a:solidFill>
                  <a:srgbClr val="000000"/>
                </a:solidFill>
              </a:rPr>
              <a:t>G</a:t>
            </a:r>
            <a:endParaRPr sz="40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295C04C4-9353-48AC-9BFA-837E5902C521}"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23</a:t>
            </a:fld>
            <a:endParaRPr sz="1400">
              <a:latin typeface="Franklin Gothic Book"/>
              <a:cs typeface="Franklin Gothic Book"/>
            </a:endParaRPr>
          </a:p>
        </p:txBody>
      </p:sp>
      <p:sp>
        <p:nvSpPr>
          <p:cNvPr id="8" name="Rectangle 7"/>
          <p:cNvSpPr/>
          <p:nvPr/>
        </p:nvSpPr>
        <p:spPr>
          <a:xfrm>
            <a:off x="500034" y="4857760"/>
            <a:ext cx="8429684" cy="1815882"/>
          </a:xfrm>
          <a:prstGeom prst="rect">
            <a:avLst/>
          </a:prstGeom>
        </p:spPr>
        <p:txBody>
          <a:bodyPr wrap="square">
            <a:spAutoFit/>
          </a:bodyPr>
          <a:lstStyle/>
          <a:p>
            <a:r>
              <a:rPr lang="vi-VN" sz="2800" b="1" dirty="0" smtClean="0"/>
              <a:t>Thông tư 41/2015/TT-BCT quy định Danh mục sản phẩm, hàng hóa có khả năng gây mất an toàn thuộc trách nhiệm quản lý của Bộ Công Thương</a:t>
            </a:r>
            <a:endParaRPr lang="vi-VN"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743200" y="1533652"/>
            <a:ext cx="3895725" cy="3492500"/>
          </a:xfrm>
          <a:custGeom>
            <a:avLst/>
            <a:gdLst/>
            <a:ahLst/>
            <a:cxnLst/>
            <a:rect l="l" t="t" r="r" b="b"/>
            <a:pathLst>
              <a:path w="3895725" h="3492500">
                <a:moveTo>
                  <a:pt x="2199605" y="3479800"/>
                </a:moveTo>
                <a:lnTo>
                  <a:pt x="1695738" y="3479800"/>
                </a:lnTo>
                <a:lnTo>
                  <a:pt x="1745413" y="3492500"/>
                </a:lnTo>
                <a:lnTo>
                  <a:pt x="2149930" y="3492500"/>
                </a:lnTo>
                <a:lnTo>
                  <a:pt x="2199605" y="3479800"/>
                </a:lnTo>
                <a:close/>
              </a:path>
              <a:path w="3895725" h="3492500">
                <a:moveTo>
                  <a:pt x="2297773" y="3467100"/>
                </a:moveTo>
                <a:lnTo>
                  <a:pt x="1597570" y="3467100"/>
                </a:lnTo>
                <a:lnTo>
                  <a:pt x="1646452" y="3479800"/>
                </a:lnTo>
                <a:lnTo>
                  <a:pt x="2248891" y="3479800"/>
                </a:lnTo>
                <a:lnTo>
                  <a:pt x="2297773" y="3467100"/>
                </a:lnTo>
                <a:close/>
              </a:path>
              <a:path w="3895725" h="3492500">
                <a:moveTo>
                  <a:pt x="2394261" y="38100"/>
                </a:moveTo>
                <a:lnTo>
                  <a:pt x="1501082" y="38100"/>
                </a:lnTo>
                <a:lnTo>
                  <a:pt x="1268057" y="101600"/>
                </a:lnTo>
                <a:lnTo>
                  <a:pt x="1222986" y="127000"/>
                </a:lnTo>
                <a:lnTo>
                  <a:pt x="1134504" y="152400"/>
                </a:lnTo>
                <a:lnTo>
                  <a:pt x="1091126" y="177800"/>
                </a:lnTo>
                <a:lnTo>
                  <a:pt x="1048344" y="190500"/>
                </a:lnTo>
                <a:lnTo>
                  <a:pt x="964635" y="241300"/>
                </a:lnTo>
                <a:lnTo>
                  <a:pt x="923740" y="254000"/>
                </a:lnTo>
                <a:lnTo>
                  <a:pt x="883505" y="279400"/>
                </a:lnTo>
                <a:lnTo>
                  <a:pt x="843947" y="304800"/>
                </a:lnTo>
                <a:lnTo>
                  <a:pt x="805081" y="330200"/>
                </a:lnTo>
                <a:lnTo>
                  <a:pt x="766925" y="355600"/>
                </a:lnTo>
                <a:lnTo>
                  <a:pt x="729493" y="381000"/>
                </a:lnTo>
                <a:lnTo>
                  <a:pt x="692803" y="406400"/>
                </a:lnTo>
                <a:lnTo>
                  <a:pt x="656869" y="431800"/>
                </a:lnTo>
                <a:lnTo>
                  <a:pt x="621708" y="469900"/>
                </a:lnTo>
                <a:lnTo>
                  <a:pt x="587337" y="495300"/>
                </a:lnTo>
                <a:lnTo>
                  <a:pt x="553770" y="520700"/>
                </a:lnTo>
                <a:lnTo>
                  <a:pt x="521025" y="558800"/>
                </a:lnTo>
                <a:lnTo>
                  <a:pt x="489116" y="584200"/>
                </a:lnTo>
                <a:lnTo>
                  <a:pt x="458061" y="622300"/>
                </a:lnTo>
                <a:lnTo>
                  <a:pt x="427875" y="647700"/>
                </a:lnTo>
                <a:lnTo>
                  <a:pt x="398574" y="685800"/>
                </a:lnTo>
                <a:lnTo>
                  <a:pt x="370174" y="723900"/>
                </a:lnTo>
                <a:lnTo>
                  <a:pt x="342692" y="749300"/>
                </a:lnTo>
                <a:lnTo>
                  <a:pt x="316143" y="787400"/>
                </a:lnTo>
                <a:lnTo>
                  <a:pt x="290543" y="825500"/>
                </a:lnTo>
                <a:lnTo>
                  <a:pt x="265909" y="863600"/>
                </a:lnTo>
                <a:lnTo>
                  <a:pt x="242257" y="901700"/>
                </a:lnTo>
                <a:lnTo>
                  <a:pt x="219601" y="939800"/>
                </a:lnTo>
                <a:lnTo>
                  <a:pt x="197960" y="977900"/>
                </a:lnTo>
                <a:lnTo>
                  <a:pt x="177347" y="1016000"/>
                </a:lnTo>
                <a:lnTo>
                  <a:pt x="157781" y="1054100"/>
                </a:lnTo>
                <a:lnTo>
                  <a:pt x="139276" y="1092200"/>
                </a:lnTo>
                <a:lnTo>
                  <a:pt x="121848" y="1143000"/>
                </a:lnTo>
                <a:lnTo>
                  <a:pt x="105515" y="1181100"/>
                </a:lnTo>
                <a:lnTo>
                  <a:pt x="90291" y="1219200"/>
                </a:lnTo>
                <a:lnTo>
                  <a:pt x="76193" y="1257300"/>
                </a:lnTo>
                <a:lnTo>
                  <a:pt x="63236" y="1308100"/>
                </a:lnTo>
                <a:lnTo>
                  <a:pt x="51438" y="1346200"/>
                </a:lnTo>
                <a:lnTo>
                  <a:pt x="40813" y="1384300"/>
                </a:lnTo>
                <a:lnTo>
                  <a:pt x="31378" y="1435100"/>
                </a:lnTo>
                <a:lnTo>
                  <a:pt x="23150" y="1473200"/>
                </a:lnTo>
                <a:lnTo>
                  <a:pt x="16143" y="1524000"/>
                </a:lnTo>
                <a:lnTo>
                  <a:pt x="10374" y="1562100"/>
                </a:lnTo>
                <a:lnTo>
                  <a:pt x="5859" y="1612900"/>
                </a:lnTo>
                <a:lnTo>
                  <a:pt x="2614" y="1651000"/>
                </a:lnTo>
                <a:lnTo>
                  <a:pt x="656" y="1701800"/>
                </a:lnTo>
                <a:lnTo>
                  <a:pt x="0" y="1752600"/>
                </a:lnTo>
                <a:lnTo>
                  <a:pt x="656" y="1790700"/>
                </a:lnTo>
                <a:lnTo>
                  <a:pt x="2614" y="1841500"/>
                </a:lnTo>
                <a:lnTo>
                  <a:pt x="5859" y="1879600"/>
                </a:lnTo>
                <a:lnTo>
                  <a:pt x="10374" y="1930400"/>
                </a:lnTo>
                <a:lnTo>
                  <a:pt x="16143" y="1968500"/>
                </a:lnTo>
                <a:lnTo>
                  <a:pt x="23150" y="2019300"/>
                </a:lnTo>
                <a:lnTo>
                  <a:pt x="31378" y="2057400"/>
                </a:lnTo>
                <a:lnTo>
                  <a:pt x="40813" y="2108200"/>
                </a:lnTo>
                <a:lnTo>
                  <a:pt x="51438" y="2146300"/>
                </a:lnTo>
                <a:lnTo>
                  <a:pt x="63236" y="2197100"/>
                </a:lnTo>
                <a:lnTo>
                  <a:pt x="76193" y="2235200"/>
                </a:lnTo>
                <a:lnTo>
                  <a:pt x="90291" y="2273300"/>
                </a:lnTo>
                <a:lnTo>
                  <a:pt x="105515" y="2324100"/>
                </a:lnTo>
                <a:lnTo>
                  <a:pt x="121848" y="2362200"/>
                </a:lnTo>
                <a:lnTo>
                  <a:pt x="139276" y="2400300"/>
                </a:lnTo>
                <a:lnTo>
                  <a:pt x="157781" y="2438400"/>
                </a:lnTo>
                <a:lnTo>
                  <a:pt x="177347" y="2476500"/>
                </a:lnTo>
                <a:lnTo>
                  <a:pt x="197960" y="2514600"/>
                </a:lnTo>
                <a:lnTo>
                  <a:pt x="219601" y="2552700"/>
                </a:lnTo>
                <a:lnTo>
                  <a:pt x="242257" y="2590800"/>
                </a:lnTo>
                <a:lnTo>
                  <a:pt x="265909" y="2628900"/>
                </a:lnTo>
                <a:lnTo>
                  <a:pt x="290543" y="2667000"/>
                </a:lnTo>
                <a:lnTo>
                  <a:pt x="316143" y="2705100"/>
                </a:lnTo>
                <a:lnTo>
                  <a:pt x="342692" y="2743200"/>
                </a:lnTo>
                <a:lnTo>
                  <a:pt x="370174" y="2781300"/>
                </a:lnTo>
                <a:lnTo>
                  <a:pt x="398574" y="2806700"/>
                </a:lnTo>
                <a:lnTo>
                  <a:pt x="427875" y="2844800"/>
                </a:lnTo>
                <a:lnTo>
                  <a:pt x="458061" y="2870200"/>
                </a:lnTo>
                <a:lnTo>
                  <a:pt x="489116" y="2908300"/>
                </a:lnTo>
                <a:lnTo>
                  <a:pt x="521025" y="2933700"/>
                </a:lnTo>
                <a:lnTo>
                  <a:pt x="553770" y="2971800"/>
                </a:lnTo>
                <a:lnTo>
                  <a:pt x="587337" y="2997200"/>
                </a:lnTo>
                <a:lnTo>
                  <a:pt x="621708" y="3035300"/>
                </a:lnTo>
                <a:lnTo>
                  <a:pt x="656869" y="3060700"/>
                </a:lnTo>
                <a:lnTo>
                  <a:pt x="692803" y="3086100"/>
                </a:lnTo>
                <a:lnTo>
                  <a:pt x="729493" y="3111500"/>
                </a:lnTo>
                <a:lnTo>
                  <a:pt x="766925" y="3136900"/>
                </a:lnTo>
                <a:lnTo>
                  <a:pt x="805081" y="3162300"/>
                </a:lnTo>
                <a:lnTo>
                  <a:pt x="843947" y="3187700"/>
                </a:lnTo>
                <a:lnTo>
                  <a:pt x="883505" y="3213100"/>
                </a:lnTo>
                <a:lnTo>
                  <a:pt x="923740" y="3238500"/>
                </a:lnTo>
                <a:lnTo>
                  <a:pt x="964635" y="3263900"/>
                </a:lnTo>
                <a:lnTo>
                  <a:pt x="1006175" y="3276600"/>
                </a:lnTo>
                <a:lnTo>
                  <a:pt x="1048344" y="3302000"/>
                </a:lnTo>
                <a:lnTo>
                  <a:pt x="1091126" y="3314700"/>
                </a:lnTo>
                <a:lnTo>
                  <a:pt x="1134504" y="3340100"/>
                </a:lnTo>
                <a:lnTo>
                  <a:pt x="1178463" y="3352800"/>
                </a:lnTo>
                <a:lnTo>
                  <a:pt x="1222986" y="3378200"/>
                </a:lnTo>
                <a:lnTo>
                  <a:pt x="1268057" y="3390900"/>
                </a:lnTo>
                <a:lnTo>
                  <a:pt x="1549108" y="3467100"/>
                </a:lnTo>
                <a:lnTo>
                  <a:pt x="2346235" y="3467100"/>
                </a:lnTo>
                <a:lnTo>
                  <a:pt x="2627286" y="3390900"/>
                </a:lnTo>
                <a:lnTo>
                  <a:pt x="2672357" y="3378200"/>
                </a:lnTo>
                <a:lnTo>
                  <a:pt x="2716880" y="3352800"/>
                </a:lnTo>
                <a:lnTo>
                  <a:pt x="2760839" y="3340100"/>
                </a:lnTo>
                <a:lnTo>
                  <a:pt x="2804217" y="3314700"/>
                </a:lnTo>
                <a:lnTo>
                  <a:pt x="2846999" y="3302000"/>
                </a:lnTo>
                <a:lnTo>
                  <a:pt x="2889168" y="3276600"/>
                </a:lnTo>
                <a:lnTo>
                  <a:pt x="2930708" y="3263900"/>
                </a:lnTo>
                <a:lnTo>
                  <a:pt x="2971603" y="3238500"/>
                </a:lnTo>
                <a:lnTo>
                  <a:pt x="3011838" y="3213100"/>
                </a:lnTo>
                <a:lnTo>
                  <a:pt x="3051396" y="3187700"/>
                </a:lnTo>
                <a:lnTo>
                  <a:pt x="3090262" y="3162300"/>
                </a:lnTo>
                <a:lnTo>
                  <a:pt x="3128418" y="3136900"/>
                </a:lnTo>
                <a:lnTo>
                  <a:pt x="3165850" y="3111500"/>
                </a:lnTo>
                <a:lnTo>
                  <a:pt x="3202540" y="3086100"/>
                </a:lnTo>
                <a:lnTo>
                  <a:pt x="3238474" y="3060700"/>
                </a:lnTo>
                <a:lnTo>
                  <a:pt x="3273635" y="3035300"/>
                </a:lnTo>
                <a:lnTo>
                  <a:pt x="3308006" y="2997200"/>
                </a:lnTo>
                <a:lnTo>
                  <a:pt x="3341573" y="2971800"/>
                </a:lnTo>
                <a:lnTo>
                  <a:pt x="3374318" y="2933700"/>
                </a:lnTo>
                <a:lnTo>
                  <a:pt x="3406227" y="2908300"/>
                </a:lnTo>
                <a:lnTo>
                  <a:pt x="3437282" y="2870200"/>
                </a:lnTo>
                <a:lnTo>
                  <a:pt x="3467468" y="2844800"/>
                </a:lnTo>
                <a:lnTo>
                  <a:pt x="3496769" y="2806700"/>
                </a:lnTo>
                <a:lnTo>
                  <a:pt x="3525169" y="2781300"/>
                </a:lnTo>
                <a:lnTo>
                  <a:pt x="3552651" y="2743200"/>
                </a:lnTo>
                <a:lnTo>
                  <a:pt x="3579200" y="2705100"/>
                </a:lnTo>
                <a:lnTo>
                  <a:pt x="3604800" y="2667000"/>
                </a:lnTo>
                <a:lnTo>
                  <a:pt x="3629434" y="2628900"/>
                </a:lnTo>
                <a:lnTo>
                  <a:pt x="3653086" y="2590800"/>
                </a:lnTo>
                <a:lnTo>
                  <a:pt x="3675742" y="2552700"/>
                </a:lnTo>
                <a:lnTo>
                  <a:pt x="3697383" y="2514600"/>
                </a:lnTo>
                <a:lnTo>
                  <a:pt x="3717996" y="2476500"/>
                </a:lnTo>
                <a:lnTo>
                  <a:pt x="3737562" y="2438400"/>
                </a:lnTo>
                <a:lnTo>
                  <a:pt x="3756067" y="2400300"/>
                </a:lnTo>
                <a:lnTo>
                  <a:pt x="3773495" y="2362200"/>
                </a:lnTo>
                <a:lnTo>
                  <a:pt x="3789828" y="2324100"/>
                </a:lnTo>
                <a:lnTo>
                  <a:pt x="3805052" y="2273300"/>
                </a:lnTo>
                <a:lnTo>
                  <a:pt x="3819150" y="2235200"/>
                </a:lnTo>
                <a:lnTo>
                  <a:pt x="3832107" y="2197100"/>
                </a:lnTo>
                <a:lnTo>
                  <a:pt x="3843905" y="2146300"/>
                </a:lnTo>
                <a:lnTo>
                  <a:pt x="3854530" y="2108200"/>
                </a:lnTo>
                <a:lnTo>
                  <a:pt x="3863965" y="2057400"/>
                </a:lnTo>
                <a:lnTo>
                  <a:pt x="3872193" y="2019300"/>
                </a:lnTo>
                <a:lnTo>
                  <a:pt x="3879200" y="1968500"/>
                </a:lnTo>
                <a:lnTo>
                  <a:pt x="3884969" y="1930400"/>
                </a:lnTo>
                <a:lnTo>
                  <a:pt x="3889484" y="1879600"/>
                </a:lnTo>
                <a:lnTo>
                  <a:pt x="3892729" y="1841500"/>
                </a:lnTo>
                <a:lnTo>
                  <a:pt x="3894687" y="1790700"/>
                </a:lnTo>
                <a:lnTo>
                  <a:pt x="3895344" y="1752600"/>
                </a:lnTo>
                <a:lnTo>
                  <a:pt x="3894687" y="1701800"/>
                </a:lnTo>
                <a:lnTo>
                  <a:pt x="3892729" y="1651000"/>
                </a:lnTo>
                <a:lnTo>
                  <a:pt x="3889484" y="1612900"/>
                </a:lnTo>
                <a:lnTo>
                  <a:pt x="3884969" y="1562100"/>
                </a:lnTo>
                <a:lnTo>
                  <a:pt x="3879200" y="1524000"/>
                </a:lnTo>
                <a:lnTo>
                  <a:pt x="3872193" y="1473200"/>
                </a:lnTo>
                <a:lnTo>
                  <a:pt x="3863965" y="1435100"/>
                </a:lnTo>
                <a:lnTo>
                  <a:pt x="3854530" y="1384300"/>
                </a:lnTo>
                <a:lnTo>
                  <a:pt x="3843905" y="1346200"/>
                </a:lnTo>
                <a:lnTo>
                  <a:pt x="3832107" y="1308100"/>
                </a:lnTo>
                <a:lnTo>
                  <a:pt x="3819150" y="1257300"/>
                </a:lnTo>
                <a:lnTo>
                  <a:pt x="3805052" y="1219200"/>
                </a:lnTo>
                <a:lnTo>
                  <a:pt x="3789828" y="1181100"/>
                </a:lnTo>
                <a:lnTo>
                  <a:pt x="3773495" y="1143000"/>
                </a:lnTo>
                <a:lnTo>
                  <a:pt x="3756067" y="1092200"/>
                </a:lnTo>
                <a:lnTo>
                  <a:pt x="3737562" y="1054100"/>
                </a:lnTo>
                <a:lnTo>
                  <a:pt x="3717996" y="1016000"/>
                </a:lnTo>
                <a:lnTo>
                  <a:pt x="3697383" y="977900"/>
                </a:lnTo>
                <a:lnTo>
                  <a:pt x="3675742" y="939800"/>
                </a:lnTo>
                <a:lnTo>
                  <a:pt x="3653086" y="901700"/>
                </a:lnTo>
                <a:lnTo>
                  <a:pt x="3629434" y="863600"/>
                </a:lnTo>
                <a:lnTo>
                  <a:pt x="3604800" y="825500"/>
                </a:lnTo>
                <a:lnTo>
                  <a:pt x="3579200" y="787400"/>
                </a:lnTo>
                <a:lnTo>
                  <a:pt x="3552651" y="749300"/>
                </a:lnTo>
                <a:lnTo>
                  <a:pt x="3525169" y="723900"/>
                </a:lnTo>
                <a:lnTo>
                  <a:pt x="3496769" y="685800"/>
                </a:lnTo>
                <a:lnTo>
                  <a:pt x="3467468" y="647700"/>
                </a:lnTo>
                <a:lnTo>
                  <a:pt x="3437282" y="622300"/>
                </a:lnTo>
                <a:lnTo>
                  <a:pt x="3406227" y="584200"/>
                </a:lnTo>
                <a:lnTo>
                  <a:pt x="3374318" y="558800"/>
                </a:lnTo>
                <a:lnTo>
                  <a:pt x="3341573" y="520700"/>
                </a:lnTo>
                <a:lnTo>
                  <a:pt x="3308006" y="495300"/>
                </a:lnTo>
                <a:lnTo>
                  <a:pt x="3273635" y="469900"/>
                </a:lnTo>
                <a:lnTo>
                  <a:pt x="3238474" y="431800"/>
                </a:lnTo>
                <a:lnTo>
                  <a:pt x="3202540" y="406400"/>
                </a:lnTo>
                <a:lnTo>
                  <a:pt x="3165850" y="381000"/>
                </a:lnTo>
                <a:lnTo>
                  <a:pt x="3128418" y="355600"/>
                </a:lnTo>
                <a:lnTo>
                  <a:pt x="3090262" y="330200"/>
                </a:lnTo>
                <a:lnTo>
                  <a:pt x="3051396" y="304800"/>
                </a:lnTo>
                <a:lnTo>
                  <a:pt x="3011838" y="279400"/>
                </a:lnTo>
                <a:lnTo>
                  <a:pt x="2971603" y="254000"/>
                </a:lnTo>
                <a:lnTo>
                  <a:pt x="2930708" y="241300"/>
                </a:lnTo>
                <a:lnTo>
                  <a:pt x="2846999" y="190500"/>
                </a:lnTo>
                <a:lnTo>
                  <a:pt x="2804217" y="177800"/>
                </a:lnTo>
                <a:lnTo>
                  <a:pt x="2760839" y="152400"/>
                </a:lnTo>
                <a:lnTo>
                  <a:pt x="2672357" y="127000"/>
                </a:lnTo>
                <a:lnTo>
                  <a:pt x="2627286" y="101600"/>
                </a:lnTo>
                <a:lnTo>
                  <a:pt x="2394261" y="38100"/>
                </a:lnTo>
                <a:close/>
              </a:path>
              <a:path w="3895725" h="3492500">
                <a:moveTo>
                  <a:pt x="2248891" y="12700"/>
                </a:moveTo>
                <a:lnTo>
                  <a:pt x="1646452" y="12700"/>
                </a:lnTo>
                <a:lnTo>
                  <a:pt x="1549108" y="38100"/>
                </a:lnTo>
                <a:lnTo>
                  <a:pt x="2346235" y="38100"/>
                </a:lnTo>
                <a:lnTo>
                  <a:pt x="2248891" y="12700"/>
                </a:lnTo>
                <a:close/>
              </a:path>
              <a:path w="3895725" h="3492500">
                <a:moveTo>
                  <a:pt x="2149930" y="0"/>
                </a:moveTo>
                <a:lnTo>
                  <a:pt x="1745413" y="0"/>
                </a:lnTo>
                <a:lnTo>
                  <a:pt x="1695738" y="12700"/>
                </a:lnTo>
                <a:lnTo>
                  <a:pt x="2199605" y="12700"/>
                </a:lnTo>
                <a:lnTo>
                  <a:pt x="2149930" y="0"/>
                </a:lnTo>
                <a:close/>
              </a:path>
            </a:pathLst>
          </a:custGeom>
          <a:solidFill>
            <a:srgbClr val="FF0000"/>
          </a:solidFill>
        </p:spPr>
        <p:txBody>
          <a:bodyPr wrap="square" lIns="0" tIns="0" rIns="0" bIns="0" rtlCol="0"/>
          <a:lstStyle/>
          <a:p>
            <a:endParaRPr/>
          </a:p>
        </p:txBody>
      </p:sp>
      <p:sp>
        <p:nvSpPr>
          <p:cNvPr id="3" name="object 3"/>
          <p:cNvSpPr/>
          <p:nvPr/>
        </p:nvSpPr>
        <p:spPr>
          <a:xfrm>
            <a:off x="3505961" y="5639561"/>
            <a:ext cx="2286000" cy="413384"/>
          </a:xfrm>
          <a:custGeom>
            <a:avLst/>
            <a:gdLst/>
            <a:ahLst/>
            <a:cxnLst/>
            <a:rect l="l" t="t" r="r" b="b"/>
            <a:pathLst>
              <a:path w="2286000" h="413385">
                <a:moveTo>
                  <a:pt x="2209673" y="0"/>
                </a:moveTo>
                <a:lnTo>
                  <a:pt x="76326" y="0"/>
                </a:lnTo>
                <a:lnTo>
                  <a:pt x="46612" y="5998"/>
                </a:lnTo>
                <a:lnTo>
                  <a:pt x="22351" y="22356"/>
                </a:lnTo>
                <a:lnTo>
                  <a:pt x="5996" y="46618"/>
                </a:lnTo>
                <a:lnTo>
                  <a:pt x="0" y="76326"/>
                </a:lnTo>
                <a:lnTo>
                  <a:pt x="0" y="336676"/>
                </a:lnTo>
                <a:lnTo>
                  <a:pt x="5996" y="366385"/>
                </a:lnTo>
                <a:lnTo>
                  <a:pt x="22352" y="390647"/>
                </a:lnTo>
                <a:lnTo>
                  <a:pt x="46612" y="407005"/>
                </a:lnTo>
                <a:lnTo>
                  <a:pt x="76326" y="413003"/>
                </a:lnTo>
                <a:lnTo>
                  <a:pt x="2209673" y="413003"/>
                </a:lnTo>
                <a:lnTo>
                  <a:pt x="2239387" y="407005"/>
                </a:lnTo>
                <a:lnTo>
                  <a:pt x="2263648" y="390647"/>
                </a:lnTo>
                <a:lnTo>
                  <a:pt x="2280003" y="366385"/>
                </a:lnTo>
                <a:lnTo>
                  <a:pt x="2286000" y="336676"/>
                </a:lnTo>
                <a:lnTo>
                  <a:pt x="2286000" y="76326"/>
                </a:lnTo>
                <a:lnTo>
                  <a:pt x="2280003" y="46618"/>
                </a:lnTo>
                <a:lnTo>
                  <a:pt x="2263647" y="22356"/>
                </a:lnTo>
                <a:lnTo>
                  <a:pt x="2239387" y="5998"/>
                </a:lnTo>
                <a:lnTo>
                  <a:pt x="2209673" y="0"/>
                </a:lnTo>
                <a:close/>
              </a:path>
            </a:pathLst>
          </a:custGeom>
          <a:solidFill>
            <a:srgbClr val="F4CEC8"/>
          </a:solidFill>
        </p:spPr>
        <p:txBody>
          <a:bodyPr wrap="square" lIns="0" tIns="0" rIns="0" bIns="0" rtlCol="0"/>
          <a:lstStyle/>
          <a:p>
            <a:endParaRPr/>
          </a:p>
        </p:txBody>
      </p:sp>
      <p:sp>
        <p:nvSpPr>
          <p:cNvPr id="4" name="object 4"/>
          <p:cNvSpPr/>
          <p:nvPr/>
        </p:nvSpPr>
        <p:spPr>
          <a:xfrm>
            <a:off x="3505961" y="5639561"/>
            <a:ext cx="2286000" cy="413384"/>
          </a:xfrm>
          <a:custGeom>
            <a:avLst/>
            <a:gdLst/>
            <a:ahLst/>
            <a:cxnLst/>
            <a:rect l="l" t="t" r="r" b="b"/>
            <a:pathLst>
              <a:path w="2286000" h="413385">
                <a:moveTo>
                  <a:pt x="0" y="76326"/>
                </a:moveTo>
                <a:lnTo>
                  <a:pt x="5996" y="46618"/>
                </a:lnTo>
                <a:lnTo>
                  <a:pt x="22351" y="22356"/>
                </a:lnTo>
                <a:lnTo>
                  <a:pt x="46612" y="5998"/>
                </a:lnTo>
                <a:lnTo>
                  <a:pt x="76326" y="0"/>
                </a:lnTo>
                <a:lnTo>
                  <a:pt x="2209673" y="0"/>
                </a:lnTo>
                <a:lnTo>
                  <a:pt x="2239387" y="5998"/>
                </a:lnTo>
                <a:lnTo>
                  <a:pt x="2263647" y="22356"/>
                </a:lnTo>
                <a:lnTo>
                  <a:pt x="2280003" y="46618"/>
                </a:lnTo>
                <a:lnTo>
                  <a:pt x="2286000" y="76326"/>
                </a:lnTo>
                <a:lnTo>
                  <a:pt x="2286000" y="336676"/>
                </a:lnTo>
                <a:lnTo>
                  <a:pt x="2280003" y="366385"/>
                </a:lnTo>
                <a:lnTo>
                  <a:pt x="2263648" y="390647"/>
                </a:lnTo>
                <a:lnTo>
                  <a:pt x="2239387" y="407005"/>
                </a:lnTo>
                <a:lnTo>
                  <a:pt x="2209673" y="413003"/>
                </a:lnTo>
                <a:lnTo>
                  <a:pt x="76326" y="413003"/>
                </a:lnTo>
                <a:lnTo>
                  <a:pt x="46612" y="407005"/>
                </a:lnTo>
                <a:lnTo>
                  <a:pt x="22352" y="390647"/>
                </a:lnTo>
                <a:lnTo>
                  <a:pt x="5996" y="366385"/>
                </a:lnTo>
                <a:lnTo>
                  <a:pt x="0" y="336676"/>
                </a:lnTo>
                <a:lnTo>
                  <a:pt x="0" y="76326"/>
                </a:lnTo>
                <a:close/>
              </a:path>
            </a:pathLst>
          </a:custGeom>
          <a:ln w="19812">
            <a:solidFill>
              <a:srgbClr val="C00000"/>
            </a:solidFill>
          </a:ln>
        </p:spPr>
        <p:txBody>
          <a:bodyPr wrap="square" lIns="0" tIns="0" rIns="0" bIns="0" rtlCol="0"/>
          <a:lstStyle/>
          <a:p>
            <a:endParaRPr/>
          </a:p>
        </p:txBody>
      </p:sp>
      <p:sp>
        <p:nvSpPr>
          <p:cNvPr id="5" name="object 5"/>
          <p:cNvSpPr txBox="1"/>
          <p:nvPr/>
        </p:nvSpPr>
        <p:spPr>
          <a:xfrm>
            <a:off x="3714115" y="5706465"/>
            <a:ext cx="1869439" cy="281305"/>
          </a:xfrm>
          <a:prstGeom prst="rect">
            <a:avLst/>
          </a:prstGeom>
        </p:spPr>
        <p:txBody>
          <a:bodyPr vert="horz" wrap="square" lIns="0" tIns="0" rIns="0" bIns="0" rtlCol="0">
            <a:spAutoFit/>
          </a:bodyPr>
          <a:lstStyle/>
          <a:p>
            <a:pPr marL="12700">
              <a:lnSpc>
                <a:spcPct val="100000"/>
              </a:lnSpc>
            </a:pPr>
            <a:r>
              <a:rPr sz="1800" b="1" spc="-5" dirty="0">
                <a:latin typeface="Verdana"/>
                <a:cs typeface="Verdana"/>
              </a:rPr>
              <a:t>AUTO, </a:t>
            </a:r>
            <a:r>
              <a:rPr sz="1800" b="1" dirty="0">
                <a:latin typeface="Verdana"/>
                <a:cs typeface="Verdana"/>
              </a:rPr>
              <a:t>XE</a:t>
            </a:r>
            <a:r>
              <a:rPr sz="1800" b="1" spc="-100" dirty="0">
                <a:latin typeface="Verdana"/>
                <a:cs typeface="Verdana"/>
              </a:rPr>
              <a:t> </a:t>
            </a:r>
            <a:r>
              <a:rPr sz="1800" b="1" spc="-5" dirty="0">
                <a:latin typeface="Verdana"/>
                <a:cs typeface="Verdana"/>
              </a:rPr>
              <a:t>MÁY</a:t>
            </a:r>
            <a:endParaRPr sz="1800">
              <a:latin typeface="Verdana"/>
              <a:cs typeface="Verdana"/>
            </a:endParaRPr>
          </a:p>
        </p:txBody>
      </p:sp>
      <p:sp>
        <p:nvSpPr>
          <p:cNvPr id="6" name="object 6"/>
          <p:cNvSpPr/>
          <p:nvPr/>
        </p:nvSpPr>
        <p:spPr>
          <a:xfrm>
            <a:off x="534162" y="4115561"/>
            <a:ext cx="2286000" cy="1339850"/>
          </a:xfrm>
          <a:custGeom>
            <a:avLst/>
            <a:gdLst/>
            <a:ahLst/>
            <a:cxnLst/>
            <a:rect l="l" t="t" r="r" b="b"/>
            <a:pathLst>
              <a:path w="2286000" h="1339850">
                <a:moveTo>
                  <a:pt x="2038477" y="0"/>
                </a:moveTo>
                <a:lnTo>
                  <a:pt x="247573" y="0"/>
                </a:lnTo>
                <a:lnTo>
                  <a:pt x="197679" y="5030"/>
                </a:lnTo>
                <a:lnTo>
                  <a:pt x="151208" y="19458"/>
                </a:lnTo>
                <a:lnTo>
                  <a:pt x="109154" y="42286"/>
                </a:lnTo>
                <a:lnTo>
                  <a:pt x="72513" y="72517"/>
                </a:lnTo>
                <a:lnTo>
                  <a:pt x="42282" y="109153"/>
                </a:lnTo>
                <a:lnTo>
                  <a:pt x="19456" y="151197"/>
                </a:lnTo>
                <a:lnTo>
                  <a:pt x="5029" y="197653"/>
                </a:lnTo>
                <a:lnTo>
                  <a:pt x="0" y="247523"/>
                </a:lnTo>
                <a:lnTo>
                  <a:pt x="0" y="1092073"/>
                </a:lnTo>
                <a:lnTo>
                  <a:pt x="5029" y="1141942"/>
                </a:lnTo>
                <a:lnTo>
                  <a:pt x="19456" y="1188398"/>
                </a:lnTo>
                <a:lnTo>
                  <a:pt x="42282" y="1230442"/>
                </a:lnTo>
                <a:lnTo>
                  <a:pt x="72513" y="1267079"/>
                </a:lnTo>
                <a:lnTo>
                  <a:pt x="109154" y="1297309"/>
                </a:lnTo>
                <a:lnTo>
                  <a:pt x="151208" y="1320137"/>
                </a:lnTo>
                <a:lnTo>
                  <a:pt x="197679" y="1334565"/>
                </a:lnTo>
                <a:lnTo>
                  <a:pt x="247573" y="1339596"/>
                </a:lnTo>
                <a:lnTo>
                  <a:pt x="2038477" y="1339596"/>
                </a:lnTo>
                <a:lnTo>
                  <a:pt x="2088346" y="1334565"/>
                </a:lnTo>
                <a:lnTo>
                  <a:pt x="2134802" y="1320137"/>
                </a:lnTo>
                <a:lnTo>
                  <a:pt x="2176846" y="1297309"/>
                </a:lnTo>
                <a:lnTo>
                  <a:pt x="2213482" y="1267079"/>
                </a:lnTo>
                <a:lnTo>
                  <a:pt x="2243713" y="1230442"/>
                </a:lnTo>
                <a:lnTo>
                  <a:pt x="2266541" y="1188398"/>
                </a:lnTo>
                <a:lnTo>
                  <a:pt x="2280969" y="1141942"/>
                </a:lnTo>
                <a:lnTo>
                  <a:pt x="2286000" y="1092073"/>
                </a:lnTo>
                <a:lnTo>
                  <a:pt x="2286000" y="247523"/>
                </a:lnTo>
                <a:lnTo>
                  <a:pt x="2280969" y="197653"/>
                </a:lnTo>
                <a:lnTo>
                  <a:pt x="2266541" y="151197"/>
                </a:lnTo>
                <a:lnTo>
                  <a:pt x="2243713" y="109153"/>
                </a:lnTo>
                <a:lnTo>
                  <a:pt x="2213483" y="72517"/>
                </a:lnTo>
                <a:lnTo>
                  <a:pt x="2176846" y="42286"/>
                </a:lnTo>
                <a:lnTo>
                  <a:pt x="2134802" y="19458"/>
                </a:lnTo>
                <a:lnTo>
                  <a:pt x="2088346" y="5030"/>
                </a:lnTo>
                <a:lnTo>
                  <a:pt x="2038477" y="0"/>
                </a:lnTo>
                <a:close/>
              </a:path>
            </a:pathLst>
          </a:custGeom>
          <a:solidFill>
            <a:srgbClr val="EBE8E0"/>
          </a:solidFill>
        </p:spPr>
        <p:txBody>
          <a:bodyPr wrap="square" lIns="0" tIns="0" rIns="0" bIns="0" rtlCol="0"/>
          <a:lstStyle/>
          <a:p>
            <a:endParaRPr/>
          </a:p>
        </p:txBody>
      </p:sp>
      <p:sp>
        <p:nvSpPr>
          <p:cNvPr id="7" name="object 7"/>
          <p:cNvSpPr/>
          <p:nvPr/>
        </p:nvSpPr>
        <p:spPr>
          <a:xfrm>
            <a:off x="534162" y="4115561"/>
            <a:ext cx="2286000" cy="1339850"/>
          </a:xfrm>
          <a:custGeom>
            <a:avLst/>
            <a:gdLst/>
            <a:ahLst/>
            <a:cxnLst/>
            <a:rect l="l" t="t" r="r" b="b"/>
            <a:pathLst>
              <a:path w="2286000" h="1339850">
                <a:moveTo>
                  <a:pt x="0" y="247523"/>
                </a:moveTo>
                <a:lnTo>
                  <a:pt x="5029" y="197653"/>
                </a:lnTo>
                <a:lnTo>
                  <a:pt x="19456" y="151197"/>
                </a:lnTo>
                <a:lnTo>
                  <a:pt x="42282" y="109153"/>
                </a:lnTo>
                <a:lnTo>
                  <a:pt x="72513" y="72517"/>
                </a:lnTo>
                <a:lnTo>
                  <a:pt x="109154" y="42286"/>
                </a:lnTo>
                <a:lnTo>
                  <a:pt x="151208" y="19458"/>
                </a:lnTo>
                <a:lnTo>
                  <a:pt x="197679" y="5030"/>
                </a:lnTo>
                <a:lnTo>
                  <a:pt x="247573" y="0"/>
                </a:lnTo>
                <a:lnTo>
                  <a:pt x="2038477" y="0"/>
                </a:lnTo>
                <a:lnTo>
                  <a:pt x="2088346" y="5030"/>
                </a:lnTo>
                <a:lnTo>
                  <a:pt x="2134802" y="19458"/>
                </a:lnTo>
                <a:lnTo>
                  <a:pt x="2176846" y="42286"/>
                </a:lnTo>
                <a:lnTo>
                  <a:pt x="2213483" y="72517"/>
                </a:lnTo>
                <a:lnTo>
                  <a:pt x="2243713" y="109153"/>
                </a:lnTo>
                <a:lnTo>
                  <a:pt x="2266541" y="151197"/>
                </a:lnTo>
                <a:lnTo>
                  <a:pt x="2280969" y="197653"/>
                </a:lnTo>
                <a:lnTo>
                  <a:pt x="2286000" y="247523"/>
                </a:lnTo>
                <a:lnTo>
                  <a:pt x="2286000" y="1092073"/>
                </a:lnTo>
                <a:lnTo>
                  <a:pt x="2280969" y="1141942"/>
                </a:lnTo>
                <a:lnTo>
                  <a:pt x="2266541" y="1188398"/>
                </a:lnTo>
                <a:lnTo>
                  <a:pt x="2243713" y="1230442"/>
                </a:lnTo>
                <a:lnTo>
                  <a:pt x="2213482" y="1267079"/>
                </a:lnTo>
                <a:lnTo>
                  <a:pt x="2176846" y="1297309"/>
                </a:lnTo>
                <a:lnTo>
                  <a:pt x="2134802" y="1320137"/>
                </a:lnTo>
                <a:lnTo>
                  <a:pt x="2088346" y="1334565"/>
                </a:lnTo>
                <a:lnTo>
                  <a:pt x="2038477" y="1339596"/>
                </a:lnTo>
                <a:lnTo>
                  <a:pt x="247573" y="1339596"/>
                </a:lnTo>
                <a:lnTo>
                  <a:pt x="197679" y="1334565"/>
                </a:lnTo>
                <a:lnTo>
                  <a:pt x="151208" y="1320137"/>
                </a:lnTo>
                <a:lnTo>
                  <a:pt x="109154" y="1297309"/>
                </a:lnTo>
                <a:lnTo>
                  <a:pt x="72513" y="1267079"/>
                </a:lnTo>
                <a:lnTo>
                  <a:pt x="42282" y="1230442"/>
                </a:lnTo>
                <a:lnTo>
                  <a:pt x="19456" y="1188398"/>
                </a:lnTo>
                <a:lnTo>
                  <a:pt x="5029" y="1141942"/>
                </a:lnTo>
                <a:lnTo>
                  <a:pt x="0" y="1092073"/>
                </a:lnTo>
                <a:lnTo>
                  <a:pt x="0" y="247523"/>
                </a:lnTo>
                <a:close/>
              </a:path>
            </a:pathLst>
          </a:custGeom>
          <a:ln w="19812">
            <a:solidFill>
              <a:srgbClr val="634646"/>
            </a:solidFill>
          </a:ln>
        </p:spPr>
        <p:txBody>
          <a:bodyPr wrap="square" lIns="0" tIns="0" rIns="0" bIns="0" rtlCol="0"/>
          <a:lstStyle/>
          <a:p>
            <a:endParaRPr/>
          </a:p>
        </p:txBody>
      </p:sp>
      <p:sp>
        <p:nvSpPr>
          <p:cNvPr id="8" name="object 8"/>
          <p:cNvSpPr txBox="1"/>
          <p:nvPr/>
        </p:nvSpPr>
        <p:spPr>
          <a:xfrm>
            <a:off x="923036" y="4232402"/>
            <a:ext cx="1506855" cy="1104265"/>
          </a:xfrm>
          <a:prstGeom prst="rect">
            <a:avLst/>
          </a:prstGeom>
        </p:spPr>
        <p:txBody>
          <a:bodyPr vert="horz" wrap="square" lIns="0" tIns="0" rIns="0" bIns="0" rtlCol="0">
            <a:spAutoFit/>
          </a:bodyPr>
          <a:lstStyle/>
          <a:p>
            <a:pPr marL="12065" marR="5080" indent="-635" algn="ctr">
              <a:lnSpc>
                <a:spcPct val="100000"/>
              </a:lnSpc>
            </a:pPr>
            <a:r>
              <a:rPr sz="1800" b="1" dirty="0">
                <a:solidFill>
                  <a:srgbClr val="181818"/>
                </a:solidFill>
                <a:latin typeface="Verdana"/>
                <a:cs typeface="Verdana"/>
              </a:rPr>
              <a:t>HÓA </a:t>
            </a:r>
            <a:r>
              <a:rPr sz="1800" b="1" spc="-5" dirty="0">
                <a:solidFill>
                  <a:srgbClr val="181818"/>
                </a:solidFill>
                <a:latin typeface="Verdana"/>
                <a:cs typeface="Verdana"/>
              </a:rPr>
              <a:t>CHẤT,  TIỀN</a:t>
            </a:r>
            <a:r>
              <a:rPr sz="1800" b="1" spc="-65" dirty="0">
                <a:solidFill>
                  <a:srgbClr val="181818"/>
                </a:solidFill>
                <a:latin typeface="Verdana"/>
                <a:cs typeface="Verdana"/>
              </a:rPr>
              <a:t> </a:t>
            </a:r>
            <a:r>
              <a:rPr sz="1800" b="1" spc="-5" dirty="0">
                <a:solidFill>
                  <a:srgbClr val="181818"/>
                </a:solidFill>
                <a:latin typeface="Verdana"/>
                <a:cs typeface="Verdana"/>
              </a:rPr>
              <a:t>CHẤT,  </a:t>
            </a:r>
            <a:r>
              <a:rPr sz="1800" b="1" dirty="0">
                <a:solidFill>
                  <a:srgbClr val="181818"/>
                </a:solidFill>
                <a:latin typeface="Verdana"/>
                <a:cs typeface="Verdana"/>
              </a:rPr>
              <a:t>CHẤT GÂY  NGHIỆN</a:t>
            </a:r>
            <a:endParaRPr sz="1800">
              <a:latin typeface="Verdana"/>
              <a:cs typeface="Verdana"/>
            </a:endParaRPr>
          </a:p>
        </p:txBody>
      </p:sp>
      <p:sp>
        <p:nvSpPr>
          <p:cNvPr id="9" name="object 9"/>
          <p:cNvSpPr txBox="1">
            <a:spLocks noGrp="1"/>
          </p:cNvSpPr>
          <p:nvPr>
            <p:ph type="title"/>
          </p:nvPr>
        </p:nvSpPr>
        <p:spPr>
          <a:xfrm>
            <a:off x="2667000" y="609600"/>
            <a:ext cx="3886200" cy="401320"/>
          </a:xfrm>
          <a:prstGeom prst="rect">
            <a:avLst/>
          </a:prstGeom>
          <a:solidFill>
            <a:srgbClr val="EBDFDB"/>
          </a:solidFill>
          <a:ln w="12192">
            <a:solidFill>
              <a:srgbClr val="9B2C1F"/>
            </a:solidFill>
          </a:ln>
        </p:spPr>
        <p:txBody>
          <a:bodyPr vert="horz" wrap="square" lIns="0" tIns="37465" rIns="0" bIns="0" rtlCol="0">
            <a:spAutoFit/>
          </a:bodyPr>
          <a:lstStyle/>
          <a:p>
            <a:pPr marL="85725">
              <a:lnSpc>
                <a:spcPct val="100000"/>
              </a:lnSpc>
              <a:spcBef>
                <a:spcPts val="295"/>
              </a:spcBef>
            </a:pPr>
            <a:r>
              <a:rPr sz="2000" dirty="0">
                <a:solidFill>
                  <a:srgbClr val="000000"/>
                </a:solidFill>
              </a:rPr>
              <a:t>HẠN NGẠCH THUẾ</a:t>
            </a:r>
            <a:r>
              <a:rPr sz="2000" spc="-105" dirty="0">
                <a:solidFill>
                  <a:srgbClr val="000000"/>
                </a:solidFill>
              </a:rPr>
              <a:t> </a:t>
            </a:r>
            <a:r>
              <a:rPr sz="2000" dirty="0">
                <a:solidFill>
                  <a:srgbClr val="000000"/>
                </a:solidFill>
              </a:rPr>
              <a:t>QUAN</a:t>
            </a:r>
            <a:endParaRPr sz="2000"/>
          </a:p>
        </p:txBody>
      </p:sp>
      <p:sp>
        <p:nvSpPr>
          <p:cNvPr id="10" name="object 10"/>
          <p:cNvSpPr/>
          <p:nvPr/>
        </p:nvSpPr>
        <p:spPr>
          <a:xfrm>
            <a:off x="3276600" y="2057400"/>
            <a:ext cx="2743200" cy="2489200"/>
          </a:xfrm>
          <a:custGeom>
            <a:avLst/>
            <a:gdLst/>
            <a:ahLst/>
            <a:cxnLst/>
            <a:rect l="l" t="t" r="r" b="b"/>
            <a:pathLst>
              <a:path w="2743200" h="2489200">
                <a:moveTo>
                  <a:pt x="1371600" y="0"/>
                </a:moveTo>
                <a:lnTo>
                  <a:pt x="1321314" y="820"/>
                </a:lnTo>
                <a:lnTo>
                  <a:pt x="1271484" y="3264"/>
                </a:lnTo>
                <a:lnTo>
                  <a:pt x="1222141" y="7302"/>
                </a:lnTo>
                <a:lnTo>
                  <a:pt x="1173317" y="12906"/>
                </a:lnTo>
                <a:lnTo>
                  <a:pt x="1125042" y="20049"/>
                </a:lnTo>
                <a:lnTo>
                  <a:pt x="1077347" y="28702"/>
                </a:lnTo>
                <a:lnTo>
                  <a:pt x="1030263" y="38837"/>
                </a:lnTo>
                <a:lnTo>
                  <a:pt x="983821" y="50426"/>
                </a:lnTo>
                <a:lnTo>
                  <a:pt x="938052" y="63441"/>
                </a:lnTo>
                <a:lnTo>
                  <a:pt x="892987" y="77853"/>
                </a:lnTo>
                <a:lnTo>
                  <a:pt x="848657" y="93635"/>
                </a:lnTo>
                <a:lnTo>
                  <a:pt x="805094" y="110759"/>
                </a:lnTo>
                <a:lnTo>
                  <a:pt x="762327" y="129196"/>
                </a:lnTo>
                <a:lnTo>
                  <a:pt x="720388" y="148918"/>
                </a:lnTo>
                <a:lnTo>
                  <a:pt x="679308" y="169897"/>
                </a:lnTo>
                <a:lnTo>
                  <a:pt x="639119" y="192106"/>
                </a:lnTo>
                <a:lnTo>
                  <a:pt x="599850" y="215515"/>
                </a:lnTo>
                <a:lnTo>
                  <a:pt x="561533" y="240097"/>
                </a:lnTo>
                <a:lnTo>
                  <a:pt x="524198" y="265823"/>
                </a:lnTo>
                <a:lnTo>
                  <a:pt x="487878" y="292666"/>
                </a:lnTo>
                <a:lnTo>
                  <a:pt x="452603" y="320597"/>
                </a:lnTo>
                <a:lnTo>
                  <a:pt x="418403" y="349589"/>
                </a:lnTo>
                <a:lnTo>
                  <a:pt x="385310" y="379613"/>
                </a:lnTo>
                <a:lnTo>
                  <a:pt x="353355" y="410641"/>
                </a:lnTo>
                <a:lnTo>
                  <a:pt x="322569" y="442644"/>
                </a:lnTo>
                <a:lnTo>
                  <a:pt x="292983" y="475596"/>
                </a:lnTo>
                <a:lnTo>
                  <a:pt x="264627" y="509467"/>
                </a:lnTo>
                <a:lnTo>
                  <a:pt x="237533" y="544229"/>
                </a:lnTo>
                <a:lnTo>
                  <a:pt x="211732" y="579855"/>
                </a:lnTo>
                <a:lnTo>
                  <a:pt x="187254" y="616316"/>
                </a:lnTo>
                <a:lnTo>
                  <a:pt x="164131" y="653585"/>
                </a:lnTo>
                <a:lnTo>
                  <a:pt x="142394" y="691632"/>
                </a:lnTo>
                <a:lnTo>
                  <a:pt x="122073" y="730431"/>
                </a:lnTo>
                <a:lnTo>
                  <a:pt x="103200" y="769952"/>
                </a:lnTo>
                <a:lnTo>
                  <a:pt x="85806" y="810168"/>
                </a:lnTo>
                <a:lnTo>
                  <a:pt x="69921" y="851050"/>
                </a:lnTo>
                <a:lnTo>
                  <a:pt x="55576" y="892571"/>
                </a:lnTo>
                <a:lnTo>
                  <a:pt x="42803" y="934702"/>
                </a:lnTo>
                <a:lnTo>
                  <a:pt x="31633" y="977415"/>
                </a:lnTo>
                <a:lnTo>
                  <a:pt x="22096" y="1020682"/>
                </a:lnTo>
                <a:lnTo>
                  <a:pt x="14224" y="1064476"/>
                </a:lnTo>
                <a:lnTo>
                  <a:pt x="8047" y="1108767"/>
                </a:lnTo>
                <a:lnTo>
                  <a:pt x="3597" y="1153527"/>
                </a:lnTo>
                <a:lnTo>
                  <a:pt x="904" y="1198730"/>
                </a:lnTo>
                <a:lnTo>
                  <a:pt x="0" y="1244346"/>
                </a:lnTo>
                <a:lnTo>
                  <a:pt x="904" y="1289961"/>
                </a:lnTo>
                <a:lnTo>
                  <a:pt x="3597" y="1335164"/>
                </a:lnTo>
                <a:lnTo>
                  <a:pt x="8047" y="1379924"/>
                </a:lnTo>
                <a:lnTo>
                  <a:pt x="14224" y="1424215"/>
                </a:lnTo>
                <a:lnTo>
                  <a:pt x="22096" y="1468009"/>
                </a:lnTo>
                <a:lnTo>
                  <a:pt x="31633" y="1511276"/>
                </a:lnTo>
                <a:lnTo>
                  <a:pt x="42803" y="1553989"/>
                </a:lnTo>
                <a:lnTo>
                  <a:pt x="55576" y="1596120"/>
                </a:lnTo>
                <a:lnTo>
                  <a:pt x="69921" y="1637641"/>
                </a:lnTo>
                <a:lnTo>
                  <a:pt x="85806" y="1678523"/>
                </a:lnTo>
                <a:lnTo>
                  <a:pt x="103200" y="1718739"/>
                </a:lnTo>
                <a:lnTo>
                  <a:pt x="122073" y="1758260"/>
                </a:lnTo>
                <a:lnTo>
                  <a:pt x="142394" y="1797059"/>
                </a:lnTo>
                <a:lnTo>
                  <a:pt x="164131" y="1835106"/>
                </a:lnTo>
                <a:lnTo>
                  <a:pt x="187254" y="1872375"/>
                </a:lnTo>
                <a:lnTo>
                  <a:pt x="211732" y="1908836"/>
                </a:lnTo>
                <a:lnTo>
                  <a:pt x="237533" y="1944462"/>
                </a:lnTo>
                <a:lnTo>
                  <a:pt x="264627" y="1979224"/>
                </a:lnTo>
                <a:lnTo>
                  <a:pt x="292983" y="2013095"/>
                </a:lnTo>
                <a:lnTo>
                  <a:pt x="322569" y="2046047"/>
                </a:lnTo>
                <a:lnTo>
                  <a:pt x="353355" y="2078050"/>
                </a:lnTo>
                <a:lnTo>
                  <a:pt x="385310" y="2109078"/>
                </a:lnTo>
                <a:lnTo>
                  <a:pt x="418403" y="2139102"/>
                </a:lnTo>
                <a:lnTo>
                  <a:pt x="452603" y="2168094"/>
                </a:lnTo>
                <a:lnTo>
                  <a:pt x="487878" y="2196025"/>
                </a:lnTo>
                <a:lnTo>
                  <a:pt x="524198" y="2222868"/>
                </a:lnTo>
                <a:lnTo>
                  <a:pt x="561533" y="2248594"/>
                </a:lnTo>
                <a:lnTo>
                  <a:pt x="599850" y="2273176"/>
                </a:lnTo>
                <a:lnTo>
                  <a:pt x="639119" y="2296585"/>
                </a:lnTo>
                <a:lnTo>
                  <a:pt x="679308" y="2318794"/>
                </a:lnTo>
                <a:lnTo>
                  <a:pt x="720388" y="2339773"/>
                </a:lnTo>
                <a:lnTo>
                  <a:pt x="762327" y="2359495"/>
                </a:lnTo>
                <a:lnTo>
                  <a:pt x="805094" y="2377932"/>
                </a:lnTo>
                <a:lnTo>
                  <a:pt x="848657" y="2395056"/>
                </a:lnTo>
                <a:lnTo>
                  <a:pt x="892987" y="2410838"/>
                </a:lnTo>
                <a:lnTo>
                  <a:pt x="938052" y="2425250"/>
                </a:lnTo>
                <a:lnTo>
                  <a:pt x="983821" y="2438265"/>
                </a:lnTo>
                <a:lnTo>
                  <a:pt x="1030263" y="2449854"/>
                </a:lnTo>
                <a:lnTo>
                  <a:pt x="1077347" y="2459989"/>
                </a:lnTo>
                <a:lnTo>
                  <a:pt x="1125042" y="2468642"/>
                </a:lnTo>
                <a:lnTo>
                  <a:pt x="1173317" y="2475785"/>
                </a:lnTo>
                <a:lnTo>
                  <a:pt x="1222141" y="2481389"/>
                </a:lnTo>
                <a:lnTo>
                  <a:pt x="1271484" y="2485427"/>
                </a:lnTo>
                <a:lnTo>
                  <a:pt x="1321314" y="2487871"/>
                </a:lnTo>
                <a:lnTo>
                  <a:pt x="1371600" y="2488692"/>
                </a:lnTo>
                <a:lnTo>
                  <a:pt x="1421885" y="2487871"/>
                </a:lnTo>
                <a:lnTo>
                  <a:pt x="1471715" y="2485427"/>
                </a:lnTo>
                <a:lnTo>
                  <a:pt x="1521058" y="2481389"/>
                </a:lnTo>
                <a:lnTo>
                  <a:pt x="1569882" y="2475785"/>
                </a:lnTo>
                <a:lnTo>
                  <a:pt x="1618157" y="2468642"/>
                </a:lnTo>
                <a:lnTo>
                  <a:pt x="1665852" y="2459989"/>
                </a:lnTo>
                <a:lnTo>
                  <a:pt x="1712936" y="2449854"/>
                </a:lnTo>
                <a:lnTo>
                  <a:pt x="1759378" y="2438265"/>
                </a:lnTo>
                <a:lnTo>
                  <a:pt x="1805147" y="2425250"/>
                </a:lnTo>
                <a:lnTo>
                  <a:pt x="1850212" y="2410838"/>
                </a:lnTo>
                <a:lnTo>
                  <a:pt x="1894542" y="2395056"/>
                </a:lnTo>
                <a:lnTo>
                  <a:pt x="1938105" y="2377932"/>
                </a:lnTo>
                <a:lnTo>
                  <a:pt x="1980872" y="2359495"/>
                </a:lnTo>
                <a:lnTo>
                  <a:pt x="2022811" y="2339773"/>
                </a:lnTo>
                <a:lnTo>
                  <a:pt x="2063891" y="2318794"/>
                </a:lnTo>
                <a:lnTo>
                  <a:pt x="2104080" y="2296585"/>
                </a:lnTo>
                <a:lnTo>
                  <a:pt x="2143349" y="2273176"/>
                </a:lnTo>
                <a:lnTo>
                  <a:pt x="2181666" y="2248594"/>
                </a:lnTo>
                <a:lnTo>
                  <a:pt x="2219001" y="2222868"/>
                </a:lnTo>
                <a:lnTo>
                  <a:pt x="2255321" y="2196025"/>
                </a:lnTo>
                <a:lnTo>
                  <a:pt x="2290596" y="2168094"/>
                </a:lnTo>
                <a:lnTo>
                  <a:pt x="2324796" y="2139102"/>
                </a:lnTo>
                <a:lnTo>
                  <a:pt x="2357889" y="2109078"/>
                </a:lnTo>
                <a:lnTo>
                  <a:pt x="2389844" y="2078050"/>
                </a:lnTo>
                <a:lnTo>
                  <a:pt x="2420630" y="2046047"/>
                </a:lnTo>
                <a:lnTo>
                  <a:pt x="2450216" y="2013095"/>
                </a:lnTo>
                <a:lnTo>
                  <a:pt x="2478572" y="1979224"/>
                </a:lnTo>
                <a:lnTo>
                  <a:pt x="2505666" y="1944462"/>
                </a:lnTo>
                <a:lnTo>
                  <a:pt x="2531467" y="1908836"/>
                </a:lnTo>
                <a:lnTo>
                  <a:pt x="2555945" y="1872375"/>
                </a:lnTo>
                <a:lnTo>
                  <a:pt x="2579068" y="1835106"/>
                </a:lnTo>
                <a:lnTo>
                  <a:pt x="2600805" y="1797059"/>
                </a:lnTo>
                <a:lnTo>
                  <a:pt x="2621126" y="1758260"/>
                </a:lnTo>
                <a:lnTo>
                  <a:pt x="2639999" y="1718739"/>
                </a:lnTo>
                <a:lnTo>
                  <a:pt x="2657393" y="1678523"/>
                </a:lnTo>
                <a:lnTo>
                  <a:pt x="2673278" y="1637641"/>
                </a:lnTo>
                <a:lnTo>
                  <a:pt x="2687623" y="1596120"/>
                </a:lnTo>
                <a:lnTo>
                  <a:pt x="2700396" y="1553989"/>
                </a:lnTo>
                <a:lnTo>
                  <a:pt x="2711566" y="1511276"/>
                </a:lnTo>
                <a:lnTo>
                  <a:pt x="2721103" y="1468009"/>
                </a:lnTo>
                <a:lnTo>
                  <a:pt x="2728975" y="1424215"/>
                </a:lnTo>
                <a:lnTo>
                  <a:pt x="2735152" y="1379924"/>
                </a:lnTo>
                <a:lnTo>
                  <a:pt x="2739602" y="1335164"/>
                </a:lnTo>
                <a:lnTo>
                  <a:pt x="2742295" y="1289961"/>
                </a:lnTo>
                <a:lnTo>
                  <a:pt x="2743200" y="1244346"/>
                </a:lnTo>
                <a:lnTo>
                  <a:pt x="2742295" y="1198730"/>
                </a:lnTo>
                <a:lnTo>
                  <a:pt x="2739602" y="1153527"/>
                </a:lnTo>
                <a:lnTo>
                  <a:pt x="2735152" y="1108767"/>
                </a:lnTo>
                <a:lnTo>
                  <a:pt x="2728975" y="1064476"/>
                </a:lnTo>
                <a:lnTo>
                  <a:pt x="2721103" y="1020682"/>
                </a:lnTo>
                <a:lnTo>
                  <a:pt x="2711566" y="977415"/>
                </a:lnTo>
                <a:lnTo>
                  <a:pt x="2700396" y="934702"/>
                </a:lnTo>
                <a:lnTo>
                  <a:pt x="2687623" y="892571"/>
                </a:lnTo>
                <a:lnTo>
                  <a:pt x="2673278" y="851050"/>
                </a:lnTo>
                <a:lnTo>
                  <a:pt x="2657393" y="810168"/>
                </a:lnTo>
                <a:lnTo>
                  <a:pt x="2639999" y="769952"/>
                </a:lnTo>
                <a:lnTo>
                  <a:pt x="2621126" y="730431"/>
                </a:lnTo>
                <a:lnTo>
                  <a:pt x="2600805" y="691632"/>
                </a:lnTo>
                <a:lnTo>
                  <a:pt x="2579068" y="653585"/>
                </a:lnTo>
                <a:lnTo>
                  <a:pt x="2555945" y="616316"/>
                </a:lnTo>
                <a:lnTo>
                  <a:pt x="2531467" y="579855"/>
                </a:lnTo>
                <a:lnTo>
                  <a:pt x="2505666" y="544229"/>
                </a:lnTo>
                <a:lnTo>
                  <a:pt x="2478572" y="509467"/>
                </a:lnTo>
                <a:lnTo>
                  <a:pt x="2450216" y="475596"/>
                </a:lnTo>
                <a:lnTo>
                  <a:pt x="2420630" y="442644"/>
                </a:lnTo>
                <a:lnTo>
                  <a:pt x="2389844" y="410641"/>
                </a:lnTo>
                <a:lnTo>
                  <a:pt x="2357889" y="379613"/>
                </a:lnTo>
                <a:lnTo>
                  <a:pt x="2324796" y="349589"/>
                </a:lnTo>
                <a:lnTo>
                  <a:pt x="2290596" y="320597"/>
                </a:lnTo>
                <a:lnTo>
                  <a:pt x="2255321" y="292666"/>
                </a:lnTo>
                <a:lnTo>
                  <a:pt x="2219001" y="265823"/>
                </a:lnTo>
                <a:lnTo>
                  <a:pt x="2181666" y="240097"/>
                </a:lnTo>
                <a:lnTo>
                  <a:pt x="2143349" y="215515"/>
                </a:lnTo>
                <a:lnTo>
                  <a:pt x="2104080" y="192106"/>
                </a:lnTo>
                <a:lnTo>
                  <a:pt x="2063891" y="169897"/>
                </a:lnTo>
                <a:lnTo>
                  <a:pt x="2022811" y="148918"/>
                </a:lnTo>
                <a:lnTo>
                  <a:pt x="1980872" y="129196"/>
                </a:lnTo>
                <a:lnTo>
                  <a:pt x="1938105" y="110759"/>
                </a:lnTo>
                <a:lnTo>
                  <a:pt x="1894542" y="93635"/>
                </a:lnTo>
                <a:lnTo>
                  <a:pt x="1850212" y="77853"/>
                </a:lnTo>
                <a:lnTo>
                  <a:pt x="1805147" y="63441"/>
                </a:lnTo>
                <a:lnTo>
                  <a:pt x="1759378" y="50426"/>
                </a:lnTo>
                <a:lnTo>
                  <a:pt x="1712936" y="38837"/>
                </a:lnTo>
                <a:lnTo>
                  <a:pt x="1665852" y="28702"/>
                </a:lnTo>
                <a:lnTo>
                  <a:pt x="1618157" y="20049"/>
                </a:lnTo>
                <a:lnTo>
                  <a:pt x="1569882" y="12906"/>
                </a:lnTo>
                <a:lnTo>
                  <a:pt x="1521058" y="7302"/>
                </a:lnTo>
                <a:lnTo>
                  <a:pt x="1471715" y="3264"/>
                </a:lnTo>
                <a:lnTo>
                  <a:pt x="1421885" y="820"/>
                </a:lnTo>
                <a:lnTo>
                  <a:pt x="1371600" y="0"/>
                </a:lnTo>
                <a:close/>
              </a:path>
            </a:pathLst>
          </a:custGeom>
          <a:solidFill>
            <a:srgbClr val="66FFFF"/>
          </a:solidFill>
        </p:spPr>
        <p:txBody>
          <a:bodyPr wrap="square" lIns="0" tIns="0" rIns="0" bIns="0" rtlCol="0"/>
          <a:lstStyle/>
          <a:p>
            <a:endParaRPr/>
          </a:p>
        </p:txBody>
      </p:sp>
      <p:sp>
        <p:nvSpPr>
          <p:cNvPr id="11" name="object 11"/>
          <p:cNvSpPr/>
          <p:nvPr/>
        </p:nvSpPr>
        <p:spPr>
          <a:xfrm>
            <a:off x="4343400" y="5029200"/>
            <a:ext cx="542544" cy="542544"/>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4343400" y="5029200"/>
            <a:ext cx="271780" cy="271780"/>
          </a:xfrm>
          <a:custGeom>
            <a:avLst/>
            <a:gdLst/>
            <a:ahLst/>
            <a:cxnLst/>
            <a:rect l="l" t="t" r="r" b="b"/>
            <a:pathLst>
              <a:path w="271779" h="271779">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D24717"/>
            </a:solidFill>
          </a:ln>
        </p:spPr>
        <p:txBody>
          <a:bodyPr wrap="square" lIns="0" tIns="0" rIns="0" bIns="0" rtlCol="0"/>
          <a:lstStyle/>
          <a:p>
            <a:endParaRPr/>
          </a:p>
        </p:txBody>
      </p:sp>
      <p:sp>
        <p:nvSpPr>
          <p:cNvPr id="13" name="object 13"/>
          <p:cNvSpPr/>
          <p:nvPr/>
        </p:nvSpPr>
        <p:spPr>
          <a:xfrm>
            <a:off x="4343400" y="5300471"/>
            <a:ext cx="271780" cy="271780"/>
          </a:xfrm>
          <a:custGeom>
            <a:avLst/>
            <a:gdLst/>
            <a:ahLst/>
            <a:cxnLst/>
            <a:rect l="l" t="t" r="r" b="b"/>
            <a:pathLst>
              <a:path w="271779" h="271779">
                <a:moveTo>
                  <a:pt x="271272" y="271271"/>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D24717"/>
            </a:solidFill>
          </a:ln>
        </p:spPr>
        <p:txBody>
          <a:bodyPr wrap="square" lIns="0" tIns="0" rIns="0" bIns="0" rtlCol="0"/>
          <a:lstStyle/>
          <a:p>
            <a:endParaRPr/>
          </a:p>
        </p:txBody>
      </p:sp>
      <p:sp>
        <p:nvSpPr>
          <p:cNvPr id="14" name="object 14"/>
          <p:cNvSpPr/>
          <p:nvPr/>
        </p:nvSpPr>
        <p:spPr>
          <a:xfrm>
            <a:off x="4614671" y="5029200"/>
            <a:ext cx="271780" cy="542925"/>
          </a:xfrm>
          <a:custGeom>
            <a:avLst/>
            <a:gdLst/>
            <a:ahLst/>
            <a:cxnLst/>
            <a:rect l="l" t="t" r="r" b="b"/>
            <a:pathLst>
              <a:path w="271779" h="542925">
                <a:moveTo>
                  <a:pt x="0" y="0"/>
                </a:moveTo>
                <a:lnTo>
                  <a:pt x="48772" y="4369"/>
                </a:lnTo>
                <a:lnTo>
                  <a:pt x="94671" y="16966"/>
                </a:lnTo>
                <a:lnTo>
                  <a:pt x="136934" y="37027"/>
                </a:lnTo>
                <a:lnTo>
                  <a:pt x="174793" y="63786"/>
                </a:lnTo>
                <a:lnTo>
                  <a:pt x="207485" y="96478"/>
                </a:lnTo>
                <a:lnTo>
                  <a:pt x="234244" y="134337"/>
                </a:lnTo>
                <a:lnTo>
                  <a:pt x="254305" y="176600"/>
                </a:lnTo>
                <a:lnTo>
                  <a:pt x="266902" y="222499"/>
                </a:lnTo>
                <a:lnTo>
                  <a:pt x="271272" y="271272"/>
                </a:lnTo>
                <a:lnTo>
                  <a:pt x="266902" y="320044"/>
                </a:lnTo>
                <a:lnTo>
                  <a:pt x="254305" y="365943"/>
                </a:lnTo>
                <a:lnTo>
                  <a:pt x="234244" y="408206"/>
                </a:lnTo>
                <a:lnTo>
                  <a:pt x="207485" y="446065"/>
                </a:lnTo>
                <a:lnTo>
                  <a:pt x="174793" y="478757"/>
                </a:lnTo>
                <a:lnTo>
                  <a:pt x="136934" y="505516"/>
                </a:lnTo>
                <a:lnTo>
                  <a:pt x="94671" y="525577"/>
                </a:lnTo>
                <a:lnTo>
                  <a:pt x="48772" y="538174"/>
                </a:lnTo>
                <a:lnTo>
                  <a:pt x="0" y="542544"/>
                </a:lnTo>
              </a:path>
            </a:pathLst>
          </a:custGeom>
          <a:ln w="6096">
            <a:solidFill>
              <a:srgbClr val="D24717"/>
            </a:solidFill>
          </a:ln>
        </p:spPr>
        <p:txBody>
          <a:bodyPr wrap="square" lIns="0" tIns="0" rIns="0" bIns="0" rtlCol="0"/>
          <a:lstStyle/>
          <a:p>
            <a:endParaRPr/>
          </a:p>
        </p:txBody>
      </p:sp>
      <p:sp>
        <p:nvSpPr>
          <p:cNvPr id="15" name="object 15"/>
          <p:cNvSpPr/>
          <p:nvPr/>
        </p:nvSpPr>
        <p:spPr>
          <a:xfrm>
            <a:off x="4343400" y="5029200"/>
            <a:ext cx="542544" cy="542544"/>
          </a:xfrm>
          <a:prstGeom prst="rect">
            <a:avLst/>
          </a:prstGeom>
          <a:blipFill>
            <a:blip r:embed="rId2" cstate="print"/>
            <a:stretch>
              <a:fillRect/>
            </a:stretch>
          </a:blipFill>
        </p:spPr>
        <p:txBody>
          <a:bodyPr wrap="square" lIns="0" tIns="0" rIns="0" bIns="0" rtlCol="0"/>
          <a:lstStyle/>
          <a:p>
            <a:endParaRPr/>
          </a:p>
        </p:txBody>
      </p:sp>
      <p:sp>
        <p:nvSpPr>
          <p:cNvPr id="16" name="object 16"/>
          <p:cNvSpPr/>
          <p:nvPr/>
        </p:nvSpPr>
        <p:spPr>
          <a:xfrm>
            <a:off x="4343400" y="50292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D24717"/>
            </a:solidFill>
          </a:ln>
        </p:spPr>
        <p:txBody>
          <a:bodyPr wrap="square" lIns="0" tIns="0" rIns="0" bIns="0" rtlCol="0"/>
          <a:lstStyle/>
          <a:p>
            <a:endParaRPr/>
          </a:p>
        </p:txBody>
      </p:sp>
      <p:sp>
        <p:nvSpPr>
          <p:cNvPr id="17" name="object 17"/>
          <p:cNvSpPr/>
          <p:nvPr/>
        </p:nvSpPr>
        <p:spPr>
          <a:xfrm>
            <a:off x="4358640" y="5044440"/>
            <a:ext cx="505968" cy="512064"/>
          </a:xfrm>
          <a:prstGeom prst="rect">
            <a:avLst/>
          </a:prstGeom>
          <a:blipFill>
            <a:blip r:embed="rId3" cstate="print"/>
            <a:stretch>
              <a:fillRect/>
            </a:stretch>
          </a:blipFill>
        </p:spPr>
        <p:txBody>
          <a:bodyPr wrap="square" lIns="0" tIns="0" rIns="0" bIns="0" rtlCol="0"/>
          <a:lstStyle/>
          <a:p>
            <a:endParaRPr/>
          </a:p>
        </p:txBody>
      </p:sp>
      <p:sp>
        <p:nvSpPr>
          <p:cNvPr id="18" name="object 18"/>
          <p:cNvSpPr/>
          <p:nvPr/>
        </p:nvSpPr>
        <p:spPr>
          <a:xfrm>
            <a:off x="4358640" y="5044440"/>
            <a:ext cx="506095" cy="512445"/>
          </a:xfrm>
          <a:custGeom>
            <a:avLst/>
            <a:gdLst/>
            <a:ahLst/>
            <a:cxnLst/>
            <a:rect l="l" t="t" r="r" b="b"/>
            <a:pathLst>
              <a:path w="506095" h="512445">
                <a:moveTo>
                  <a:pt x="0" y="256032"/>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4"/>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4">
            <a:solidFill>
              <a:srgbClr val="D24717"/>
            </a:solidFill>
          </a:ln>
        </p:spPr>
        <p:txBody>
          <a:bodyPr wrap="square" lIns="0" tIns="0" rIns="0" bIns="0" rtlCol="0"/>
          <a:lstStyle/>
          <a:p>
            <a:endParaRPr/>
          </a:p>
        </p:txBody>
      </p:sp>
      <p:sp>
        <p:nvSpPr>
          <p:cNvPr id="19" name="object 19"/>
          <p:cNvSpPr/>
          <p:nvPr/>
        </p:nvSpPr>
        <p:spPr>
          <a:xfrm>
            <a:off x="6477000" y="2895600"/>
            <a:ext cx="542544" cy="542544"/>
          </a:xfrm>
          <a:prstGeom prst="rect">
            <a:avLst/>
          </a:prstGeom>
          <a:blipFill>
            <a:blip r:embed="rId4" cstate="print"/>
            <a:stretch>
              <a:fillRect/>
            </a:stretch>
          </a:blipFill>
        </p:spPr>
        <p:txBody>
          <a:bodyPr wrap="square" lIns="0" tIns="0" rIns="0" bIns="0" rtlCol="0"/>
          <a:lstStyle/>
          <a:p>
            <a:endParaRPr/>
          </a:p>
        </p:txBody>
      </p:sp>
      <p:sp>
        <p:nvSpPr>
          <p:cNvPr id="20" name="object 20"/>
          <p:cNvSpPr/>
          <p:nvPr/>
        </p:nvSpPr>
        <p:spPr>
          <a:xfrm>
            <a:off x="6477000" y="2895600"/>
            <a:ext cx="271780" cy="271780"/>
          </a:xfrm>
          <a:custGeom>
            <a:avLst/>
            <a:gdLst/>
            <a:ahLst/>
            <a:cxnLst/>
            <a:rect l="l" t="t" r="r" b="b"/>
            <a:pathLst>
              <a:path w="271779" h="271780">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CC9900"/>
            </a:solidFill>
          </a:ln>
        </p:spPr>
        <p:txBody>
          <a:bodyPr wrap="square" lIns="0" tIns="0" rIns="0" bIns="0" rtlCol="0"/>
          <a:lstStyle/>
          <a:p>
            <a:endParaRPr/>
          </a:p>
        </p:txBody>
      </p:sp>
      <p:sp>
        <p:nvSpPr>
          <p:cNvPr id="21" name="object 21"/>
          <p:cNvSpPr/>
          <p:nvPr/>
        </p:nvSpPr>
        <p:spPr>
          <a:xfrm>
            <a:off x="6477000" y="3166872"/>
            <a:ext cx="271780" cy="271780"/>
          </a:xfrm>
          <a:custGeom>
            <a:avLst/>
            <a:gdLst/>
            <a:ahLst/>
            <a:cxnLst/>
            <a:rect l="l" t="t" r="r" b="b"/>
            <a:pathLst>
              <a:path w="271779" h="271779">
                <a:moveTo>
                  <a:pt x="271272" y="271272"/>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CC9900"/>
            </a:solidFill>
          </a:ln>
        </p:spPr>
        <p:txBody>
          <a:bodyPr wrap="square" lIns="0" tIns="0" rIns="0" bIns="0" rtlCol="0"/>
          <a:lstStyle/>
          <a:p>
            <a:endParaRPr/>
          </a:p>
        </p:txBody>
      </p:sp>
      <p:sp>
        <p:nvSpPr>
          <p:cNvPr id="22" name="object 22"/>
          <p:cNvSpPr/>
          <p:nvPr/>
        </p:nvSpPr>
        <p:spPr>
          <a:xfrm>
            <a:off x="6748271" y="2895600"/>
            <a:ext cx="271780" cy="542925"/>
          </a:xfrm>
          <a:custGeom>
            <a:avLst/>
            <a:gdLst/>
            <a:ahLst/>
            <a:cxnLst/>
            <a:rect l="l" t="t" r="r" b="b"/>
            <a:pathLst>
              <a:path w="271779" h="542925">
                <a:moveTo>
                  <a:pt x="0" y="0"/>
                </a:moveTo>
                <a:lnTo>
                  <a:pt x="48772" y="4369"/>
                </a:lnTo>
                <a:lnTo>
                  <a:pt x="94671" y="16966"/>
                </a:lnTo>
                <a:lnTo>
                  <a:pt x="136934" y="37027"/>
                </a:lnTo>
                <a:lnTo>
                  <a:pt x="174793" y="63786"/>
                </a:lnTo>
                <a:lnTo>
                  <a:pt x="207485" y="96478"/>
                </a:lnTo>
                <a:lnTo>
                  <a:pt x="234244" y="134337"/>
                </a:lnTo>
                <a:lnTo>
                  <a:pt x="254305" y="176600"/>
                </a:lnTo>
                <a:lnTo>
                  <a:pt x="266902" y="222499"/>
                </a:lnTo>
                <a:lnTo>
                  <a:pt x="271272" y="271272"/>
                </a:lnTo>
                <a:lnTo>
                  <a:pt x="266902" y="320044"/>
                </a:lnTo>
                <a:lnTo>
                  <a:pt x="254305" y="365943"/>
                </a:lnTo>
                <a:lnTo>
                  <a:pt x="234244" y="408206"/>
                </a:lnTo>
                <a:lnTo>
                  <a:pt x="207485" y="446065"/>
                </a:lnTo>
                <a:lnTo>
                  <a:pt x="174793" y="478757"/>
                </a:lnTo>
                <a:lnTo>
                  <a:pt x="136934" y="505516"/>
                </a:lnTo>
                <a:lnTo>
                  <a:pt x="94671" y="525577"/>
                </a:lnTo>
                <a:lnTo>
                  <a:pt x="48772" y="538174"/>
                </a:lnTo>
                <a:lnTo>
                  <a:pt x="0" y="542544"/>
                </a:lnTo>
              </a:path>
            </a:pathLst>
          </a:custGeom>
          <a:ln w="6096">
            <a:solidFill>
              <a:srgbClr val="CC9900"/>
            </a:solidFill>
          </a:ln>
        </p:spPr>
        <p:txBody>
          <a:bodyPr wrap="square" lIns="0" tIns="0" rIns="0" bIns="0" rtlCol="0"/>
          <a:lstStyle/>
          <a:p>
            <a:endParaRPr/>
          </a:p>
        </p:txBody>
      </p:sp>
      <p:sp>
        <p:nvSpPr>
          <p:cNvPr id="23" name="object 23"/>
          <p:cNvSpPr/>
          <p:nvPr/>
        </p:nvSpPr>
        <p:spPr>
          <a:xfrm>
            <a:off x="6477000" y="2895600"/>
            <a:ext cx="542544" cy="542544"/>
          </a:xfrm>
          <a:prstGeom prst="rect">
            <a:avLst/>
          </a:prstGeom>
          <a:blipFill>
            <a:blip r:embed="rId4" cstate="print"/>
            <a:stretch>
              <a:fillRect/>
            </a:stretch>
          </a:blipFill>
        </p:spPr>
        <p:txBody>
          <a:bodyPr wrap="square" lIns="0" tIns="0" rIns="0" bIns="0" rtlCol="0"/>
          <a:lstStyle/>
          <a:p>
            <a:endParaRPr/>
          </a:p>
        </p:txBody>
      </p:sp>
      <p:sp>
        <p:nvSpPr>
          <p:cNvPr id="24" name="object 24"/>
          <p:cNvSpPr/>
          <p:nvPr/>
        </p:nvSpPr>
        <p:spPr>
          <a:xfrm>
            <a:off x="6477000" y="2895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25" name="object 25"/>
          <p:cNvSpPr/>
          <p:nvPr/>
        </p:nvSpPr>
        <p:spPr>
          <a:xfrm>
            <a:off x="6492240" y="2910839"/>
            <a:ext cx="505967" cy="512063"/>
          </a:xfrm>
          <a:prstGeom prst="rect">
            <a:avLst/>
          </a:prstGeom>
          <a:blipFill>
            <a:blip r:embed="rId5" cstate="print"/>
            <a:stretch>
              <a:fillRect/>
            </a:stretch>
          </a:blipFill>
        </p:spPr>
        <p:txBody>
          <a:bodyPr wrap="square" lIns="0" tIns="0" rIns="0" bIns="0" rtlCol="0"/>
          <a:lstStyle/>
          <a:p>
            <a:endParaRPr/>
          </a:p>
        </p:txBody>
      </p:sp>
      <p:sp>
        <p:nvSpPr>
          <p:cNvPr id="26" name="object 26"/>
          <p:cNvSpPr/>
          <p:nvPr/>
        </p:nvSpPr>
        <p:spPr>
          <a:xfrm>
            <a:off x="6492240" y="2910839"/>
            <a:ext cx="506095" cy="512445"/>
          </a:xfrm>
          <a:custGeom>
            <a:avLst/>
            <a:gdLst/>
            <a:ahLst/>
            <a:cxnLst/>
            <a:rect l="l" t="t" r="r" b="b"/>
            <a:pathLst>
              <a:path w="506095" h="512445">
                <a:moveTo>
                  <a:pt x="0" y="256032"/>
                </a:moveTo>
                <a:lnTo>
                  <a:pt x="4076" y="210023"/>
                </a:lnTo>
                <a:lnTo>
                  <a:pt x="15829" y="166714"/>
                </a:lnTo>
                <a:lnTo>
                  <a:pt x="34543"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3" y="126830"/>
                </a:lnTo>
                <a:lnTo>
                  <a:pt x="490138" y="166714"/>
                </a:lnTo>
                <a:lnTo>
                  <a:pt x="501891" y="210023"/>
                </a:lnTo>
                <a:lnTo>
                  <a:pt x="505967" y="256032"/>
                </a:lnTo>
                <a:lnTo>
                  <a:pt x="501891" y="302040"/>
                </a:lnTo>
                <a:lnTo>
                  <a:pt x="490138" y="345349"/>
                </a:lnTo>
                <a:lnTo>
                  <a:pt x="471423" y="385233"/>
                </a:lnTo>
                <a:lnTo>
                  <a:pt x="446463" y="420968"/>
                </a:lnTo>
                <a:lnTo>
                  <a:pt x="415970" y="451831"/>
                </a:lnTo>
                <a:lnTo>
                  <a:pt x="380661" y="477096"/>
                </a:lnTo>
                <a:lnTo>
                  <a:pt x="341250" y="496040"/>
                </a:lnTo>
                <a:lnTo>
                  <a:pt x="298453" y="507937"/>
                </a:lnTo>
                <a:lnTo>
                  <a:pt x="252984" y="512063"/>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4">
            <a:solidFill>
              <a:srgbClr val="CC9900"/>
            </a:solidFill>
          </a:ln>
        </p:spPr>
        <p:txBody>
          <a:bodyPr wrap="square" lIns="0" tIns="0" rIns="0" bIns="0" rtlCol="0"/>
          <a:lstStyle/>
          <a:p>
            <a:endParaRPr/>
          </a:p>
        </p:txBody>
      </p:sp>
      <p:sp>
        <p:nvSpPr>
          <p:cNvPr id="27" name="object 27"/>
          <p:cNvSpPr/>
          <p:nvPr/>
        </p:nvSpPr>
        <p:spPr>
          <a:xfrm>
            <a:off x="5667755" y="4561332"/>
            <a:ext cx="542544" cy="542544"/>
          </a:xfrm>
          <a:prstGeom prst="rect">
            <a:avLst/>
          </a:prstGeom>
          <a:blipFill>
            <a:blip r:embed="rId6" cstate="print"/>
            <a:stretch>
              <a:fillRect/>
            </a:stretch>
          </a:blipFill>
        </p:spPr>
        <p:txBody>
          <a:bodyPr wrap="square" lIns="0" tIns="0" rIns="0" bIns="0" rtlCol="0"/>
          <a:lstStyle/>
          <a:p>
            <a:endParaRPr/>
          </a:p>
        </p:txBody>
      </p:sp>
      <p:sp>
        <p:nvSpPr>
          <p:cNvPr id="28" name="object 28"/>
          <p:cNvSpPr/>
          <p:nvPr/>
        </p:nvSpPr>
        <p:spPr>
          <a:xfrm>
            <a:off x="5667755" y="4561332"/>
            <a:ext cx="271780" cy="271780"/>
          </a:xfrm>
          <a:custGeom>
            <a:avLst/>
            <a:gdLst/>
            <a:ahLst/>
            <a:cxnLst/>
            <a:rect l="l" t="t" r="r" b="b"/>
            <a:pathLst>
              <a:path w="271779" h="271779">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95A9A9"/>
            </a:solidFill>
          </a:ln>
        </p:spPr>
        <p:txBody>
          <a:bodyPr wrap="square" lIns="0" tIns="0" rIns="0" bIns="0" rtlCol="0"/>
          <a:lstStyle/>
          <a:p>
            <a:endParaRPr/>
          </a:p>
        </p:txBody>
      </p:sp>
      <p:sp>
        <p:nvSpPr>
          <p:cNvPr id="29" name="object 29"/>
          <p:cNvSpPr/>
          <p:nvPr/>
        </p:nvSpPr>
        <p:spPr>
          <a:xfrm>
            <a:off x="5667755" y="4832603"/>
            <a:ext cx="271780" cy="271780"/>
          </a:xfrm>
          <a:custGeom>
            <a:avLst/>
            <a:gdLst/>
            <a:ahLst/>
            <a:cxnLst/>
            <a:rect l="l" t="t" r="r" b="b"/>
            <a:pathLst>
              <a:path w="271779" h="271779">
                <a:moveTo>
                  <a:pt x="271272" y="271272"/>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95A9A9"/>
            </a:solidFill>
          </a:ln>
        </p:spPr>
        <p:txBody>
          <a:bodyPr wrap="square" lIns="0" tIns="0" rIns="0" bIns="0" rtlCol="0"/>
          <a:lstStyle/>
          <a:p>
            <a:endParaRPr/>
          </a:p>
        </p:txBody>
      </p:sp>
      <p:sp>
        <p:nvSpPr>
          <p:cNvPr id="30" name="object 30"/>
          <p:cNvSpPr/>
          <p:nvPr/>
        </p:nvSpPr>
        <p:spPr>
          <a:xfrm>
            <a:off x="5939028" y="4561332"/>
            <a:ext cx="271780" cy="542925"/>
          </a:xfrm>
          <a:custGeom>
            <a:avLst/>
            <a:gdLst/>
            <a:ahLst/>
            <a:cxnLst/>
            <a:rect l="l" t="t" r="r" b="b"/>
            <a:pathLst>
              <a:path w="271779" h="542925">
                <a:moveTo>
                  <a:pt x="0" y="0"/>
                </a:moveTo>
                <a:lnTo>
                  <a:pt x="48772" y="4369"/>
                </a:lnTo>
                <a:lnTo>
                  <a:pt x="94671" y="16966"/>
                </a:lnTo>
                <a:lnTo>
                  <a:pt x="136934" y="37027"/>
                </a:lnTo>
                <a:lnTo>
                  <a:pt x="174793" y="63786"/>
                </a:lnTo>
                <a:lnTo>
                  <a:pt x="207485" y="96478"/>
                </a:lnTo>
                <a:lnTo>
                  <a:pt x="234244" y="134337"/>
                </a:lnTo>
                <a:lnTo>
                  <a:pt x="254305" y="176600"/>
                </a:lnTo>
                <a:lnTo>
                  <a:pt x="266902" y="222499"/>
                </a:lnTo>
                <a:lnTo>
                  <a:pt x="271272" y="271272"/>
                </a:lnTo>
                <a:lnTo>
                  <a:pt x="266902" y="320044"/>
                </a:lnTo>
                <a:lnTo>
                  <a:pt x="254305" y="365943"/>
                </a:lnTo>
                <a:lnTo>
                  <a:pt x="234244" y="408206"/>
                </a:lnTo>
                <a:lnTo>
                  <a:pt x="207485" y="446065"/>
                </a:lnTo>
                <a:lnTo>
                  <a:pt x="174793" y="478757"/>
                </a:lnTo>
                <a:lnTo>
                  <a:pt x="136934" y="505516"/>
                </a:lnTo>
                <a:lnTo>
                  <a:pt x="94671" y="525577"/>
                </a:lnTo>
                <a:lnTo>
                  <a:pt x="48772" y="538174"/>
                </a:lnTo>
                <a:lnTo>
                  <a:pt x="0" y="542544"/>
                </a:lnTo>
              </a:path>
            </a:pathLst>
          </a:custGeom>
          <a:ln w="6096">
            <a:solidFill>
              <a:srgbClr val="95A9A9"/>
            </a:solidFill>
          </a:ln>
        </p:spPr>
        <p:txBody>
          <a:bodyPr wrap="square" lIns="0" tIns="0" rIns="0" bIns="0" rtlCol="0"/>
          <a:lstStyle/>
          <a:p>
            <a:endParaRPr/>
          </a:p>
        </p:txBody>
      </p:sp>
      <p:sp>
        <p:nvSpPr>
          <p:cNvPr id="31" name="object 31"/>
          <p:cNvSpPr/>
          <p:nvPr/>
        </p:nvSpPr>
        <p:spPr>
          <a:xfrm>
            <a:off x="5667755" y="4561332"/>
            <a:ext cx="542544" cy="542544"/>
          </a:xfrm>
          <a:prstGeom prst="rect">
            <a:avLst/>
          </a:prstGeom>
          <a:blipFill>
            <a:blip r:embed="rId6" cstate="print"/>
            <a:stretch>
              <a:fillRect/>
            </a:stretch>
          </a:blipFill>
        </p:spPr>
        <p:txBody>
          <a:bodyPr wrap="square" lIns="0" tIns="0" rIns="0" bIns="0" rtlCol="0"/>
          <a:lstStyle/>
          <a:p>
            <a:endParaRPr/>
          </a:p>
        </p:txBody>
      </p:sp>
      <p:sp>
        <p:nvSpPr>
          <p:cNvPr id="32" name="object 32"/>
          <p:cNvSpPr/>
          <p:nvPr/>
        </p:nvSpPr>
        <p:spPr>
          <a:xfrm>
            <a:off x="5667755" y="4561332"/>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33" name="object 33"/>
          <p:cNvSpPr/>
          <p:nvPr/>
        </p:nvSpPr>
        <p:spPr>
          <a:xfrm>
            <a:off x="5682996" y="4576571"/>
            <a:ext cx="506095" cy="512445"/>
          </a:xfrm>
          <a:custGeom>
            <a:avLst/>
            <a:gdLst/>
            <a:ahLst/>
            <a:cxnLst/>
            <a:rect l="l" t="t" r="r" b="b"/>
            <a:pathLst>
              <a:path w="506095" h="512445">
                <a:moveTo>
                  <a:pt x="252983" y="0"/>
                </a:moveTo>
                <a:lnTo>
                  <a:pt x="207514" y="4126"/>
                </a:lnTo>
                <a:lnTo>
                  <a:pt x="164717" y="16023"/>
                </a:lnTo>
                <a:lnTo>
                  <a:pt x="125306" y="34967"/>
                </a:lnTo>
                <a:lnTo>
                  <a:pt x="89997" y="60232"/>
                </a:lnTo>
                <a:lnTo>
                  <a:pt x="59504" y="91095"/>
                </a:lnTo>
                <a:lnTo>
                  <a:pt x="34543" y="126830"/>
                </a:lnTo>
                <a:lnTo>
                  <a:pt x="15829" y="166714"/>
                </a:lnTo>
                <a:lnTo>
                  <a:pt x="4076" y="210023"/>
                </a:lnTo>
                <a:lnTo>
                  <a:pt x="0" y="256031"/>
                </a:lnTo>
                <a:lnTo>
                  <a:pt x="4076" y="302040"/>
                </a:lnTo>
                <a:lnTo>
                  <a:pt x="15829" y="345349"/>
                </a:lnTo>
                <a:lnTo>
                  <a:pt x="34543" y="385233"/>
                </a:lnTo>
                <a:lnTo>
                  <a:pt x="59504" y="420968"/>
                </a:lnTo>
                <a:lnTo>
                  <a:pt x="89997" y="451831"/>
                </a:lnTo>
                <a:lnTo>
                  <a:pt x="125306" y="477096"/>
                </a:lnTo>
                <a:lnTo>
                  <a:pt x="164717" y="496040"/>
                </a:lnTo>
                <a:lnTo>
                  <a:pt x="207514" y="507937"/>
                </a:lnTo>
                <a:lnTo>
                  <a:pt x="252983" y="512063"/>
                </a:lnTo>
                <a:lnTo>
                  <a:pt x="298453" y="507937"/>
                </a:lnTo>
                <a:lnTo>
                  <a:pt x="341250" y="496040"/>
                </a:lnTo>
                <a:lnTo>
                  <a:pt x="380661" y="477096"/>
                </a:lnTo>
                <a:lnTo>
                  <a:pt x="415970" y="451831"/>
                </a:lnTo>
                <a:lnTo>
                  <a:pt x="446463" y="420968"/>
                </a:lnTo>
                <a:lnTo>
                  <a:pt x="471423" y="385233"/>
                </a:lnTo>
                <a:lnTo>
                  <a:pt x="490138" y="345349"/>
                </a:lnTo>
                <a:lnTo>
                  <a:pt x="501891" y="302040"/>
                </a:lnTo>
                <a:lnTo>
                  <a:pt x="505967" y="256031"/>
                </a:lnTo>
                <a:lnTo>
                  <a:pt x="501891" y="210023"/>
                </a:lnTo>
                <a:lnTo>
                  <a:pt x="490138" y="166714"/>
                </a:lnTo>
                <a:lnTo>
                  <a:pt x="471424" y="126830"/>
                </a:lnTo>
                <a:lnTo>
                  <a:pt x="446463" y="91095"/>
                </a:lnTo>
                <a:lnTo>
                  <a:pt x="415970" y="60232"/>
                </a:lnTo>
                <a:lnTo>
                  <a:pt x="380661" y="34967"/>
                </a:lnTo>
                <a:lnTo>
                  <a:pt x="341250" y="16023"/>
                </a:lnTo>
                <a:lnTo>
                  <a:pt x="298453" y="4126"/>
                </a:lnTo>
                <a:lnTo>
                  <a:pt x="252983" y="0"/>
                </a:lnTo>
                <a:close/>
              </a:path>
            </a:pathLst>
          </a:custGeom>
          <a:solidFill>
            <a:srgbClr val="66FFFF"/>
          </a:solidFill>
        </p:spPr>
        <p:txBody>
          <a:bodyPr wrap="square" lIns="0" tIns="0" rIns="0" bIns="0" rtlCol="0"/>
          <a:lstStyle/>
          <a:p>
            <a:endParaRPr/>
          </a:p>
        </p:txBody>
      </p:sp>
      <p:sp>
        <p:nvSpPr>
          <p:cNvPr id="34" name="object 34"/>
          <p:cNvSpPr/>
          <p:nvPr/>
        </p:nvSpPr>
        <p:spPr>
          <a:xfrm>
            <a:off x="5682996" y="4576571"/>
            <a:ext cx="506095" cy="512445"/>
          </a:xfrm>
          <a:custGeom>
            <a:avLst/>
            <a:gdLst/>
            <a:ahLst/>
            <a:cxnLst/>
            <a:rect l="l" t="t" r="r" b="b"/>
            <a:pathLst>
              <a:path w="506095" h="512445">
                <a:moveTo>
                  <a:pt x="0" y="256031"/>
                </a:moveTo>
                <a:lnTo>
                  <a:pt x="4076" y="210023"/>
                </a:lnTo>
                <a:lnTo>
                  <a:pt x="15829" y="166714"/>
                </a:lnTo>
                <a:lnTo>
                  <a:pt x="34543" y="126830"/>
                </a:lnTo>
                <a:lnTo>
                  <a:pt x="59504" y="91095"/>
                </a:lnTo>
                <a:lnTo>
                  <a:pt x="89997" y="60232"/>
                </a:lnTo>
                <a:lnTo>
                  <a:pt x="125306" y="34967"/>
                </a:lnTo>
                <a:lnTo>
                  <a:pt x="164717" y="16023"/>
                </a:lnTo>
                <a:lnTo>
                  <a:pt x="207514" y="4126"/>
                </a:lnTo>
                <a:lnTo>
                  <a:pt x="252983" y="0"/>
                </a:lnTo>
                <a:lnTo>
                  <a:pt x="298453" y="4126"/>
                </a:lnTo>
                <a:lnTo>
                  <a:pt x="341250" y="16023"/>
                </a:lnTo>
                <a:lnTo>
                  <a:pt x="380661" y="34967"/>
                </a:lnTo>
                <a:lnTo>
                  <a:pt x="415970" y="60232"/>
                </a:lnTo>
                <a:lnTo>
                  <a:pt x="446463" y="91095"/>
                </a:lnTo>
                <a:lnTo>
                  <a:pt x="471424" y="126830"/>
                </a:lnTo>
                <a:lnTo>
                  <a:pt x="490138" y="166714"/>
                </a:lnTo>
                <a:lnTo>
                  <a:pt x="501891" y="210023"/>
                </a:lnTo>
                <a:lnTo>
                  <a:pt x="505967" y="256031"/>
                </a:lnTo>
                <a:lnTo>
                  <a:pt x="501891" y="302040"/>
                </a:lnTo>
                <a:lnTo>
                  <a:pt x="490138" y="345349"/>
                </a:lnTo>
                <a:lnTo>
                  <a:pt x="471423" y="385233"/>
                </a:lnTo>
                <a:lnTo>
                  <a:pt x="446463" y="420968"/>
                </a:lnTo>
                <a:lnTo>
                  <a:pt x="415970" y="451831"/>
                </a:lnTo>
                <a:lnTo>
                  <a:pt x="380661" y="477096"/>
                </a:lnTo>
                <a:lnTo>
                  <a:pt x="341250" y="496040"/>
                </a:lnTo>
                <a:lnTo>
                  <a:pt x="298453" y="507937"/>
                </a:lnTo>
                <a:lnTo>
                  <a:pt x="252983" y="512063"/>
                </a:lnTo>
                <a:lnTo>
                  <a:pt x="207514" y="507937"/>
                </a:lnTo>
                <a:lnTo>
                  <a:pt x="164717" y="496040"/>
                </a:lnTo>
                <a:lnTo>
                  <a:pt x="125306" y="477096"/>
                </a:lnTo>
                <a:lnTo>
                  <a:pt x="89997" y="451831"/>
                </a:lnTo>
                <a:lnTo>
                  <a:pt x="59504" y="420968"/>
                </a:lnTo>
                <a:lnTo>
                  <a:pt x="34543" y="385233"/>
                </a:lnTo>
                <a:lnTo>
                  <a:pt x="15829" y="345349"/>
                </a:lnTo>
                <a:lnTo>
                  <a:pt x="4076" y="302040"/>
                </a:lnTo>
                <a:lnTo>
                  <a:pt x="0" y="256031"/>
                </a:lnTo>
                <a:close/>
              </a:path>
            </a:pathLst>
          </a:custGeom>
          <a:ln w="9144">
            <a:solidFill>
              <a:srgbClr val="95A9A9"/>
            </a:solidFill>
          </a:ln>
        </p:spPr>
        <p:txBody>
          <a:bodyPr wrap="square" lIns="0" tIns="0" rIns="0" bIns="0" rtlCol="0"/>
          <a:lstStyle/>
          <a:p>
            <a:endParaRPr/>
          </a:p>
        </p:txBody>
      </p:sp>
      <p:sp>
        <p:nvSpPr>
          <p:cNvPr id="35" name="object 35"/>
          <p:cNvSpPr/>
          <p:nvPr/>
        </p:nvSpPr>
        <p:spPr>
          <a:xfrm>
            <a:off x="4267200" y="1066800"/>
            <a:ext cx="618744" cy="542544"/>
          </a:xfrm>
          <a:prstGeom prst="rect">
            <a:avLst/>
          </a:prstGeom>
          <a:blipFill>
            <a:blip r:embed="rId7" cstate="print"/>
            <a:stretch>
              <a:fillRect/>
            </a:stretch>
          </a:blipFill>
        </p:spPr>
        <p:txBody>
          <a:bodyPr wrap="square" lIns="0" tIns="0" rIns="0" bIns="0" rtlCol="0"/>
          <a:lstStyle/>
          <a:p>
            <a:endParaRPr/>
          </a:p>
        </p:txBody>
      </p:sp>
      <p:sp>
        <p:nvSpPr>
          <p:cNvPr id="36" name="object 36"/>
          <p:cNvSpPr/>
          <p:nvPr/>
        </p:nvSpPr>
        <p:spPr>
          <a:xfrm>
            <a:off x="4267200" y="1066800"/>
            <a:ext cx="309880" cy="271780"/>
          </a:xfrm>
          <a:custGeom>
            <a:avLst/>
            <a:gdLst/>
            <a:ahLst/>
            <a:cxnLst/>
            <a:rect l="l" t="t" r="r" b="b"/>
            <a:pathLst>
              <a:path w="309879" h="271780">
                <a:moveTo>
                  <a:pt x="0" y="271272"/>
                </a:moveTo>
                <a:lnTo>
                  <a:pt x="4050" y="227260"/>
                </a:lnTo>
                <a:lnTo>
                  <a:pt x="15776" y="185513"/>
                </a:lnTo>
                <a:lnTo>
                  <a:pt x="34540" y="146588"/>
                </a:lnTo>
                <a:lnTo>
                  <a:pt x="59704" y="111044"/>
                </a:lnTo>
                <a:lnTo>
                  <a:pt x="90630" y="79438"/>
                </a:lnTo>
                <a:lnTo>
                  <a:pt x="126680" y="52328"/>
                </a:lnTo>
                <a:lnTo>
                  <a:pt x="167218" y="30271"/>
                </a:lnTo>
                <a:lnTo>
                  <a:pt x="211604" y="13825"/>
                </a:lnTo>
                <a:lnTo>
                  <a:pt x="259201" y="3549"/>
                </a:lnTo>
                <a:lnTo>
                  <a:pt x="309372" y="0"/>
                </a:lnTo>
              </a:path>
            </a:pathLst>
          </a:custGeom>
          <a:ln w="6096">
            <a:solidFill>
              <a:srgbClr val="9B2C1F"/>
            </a:solidFill>
          </a:ln>
        </p:spPr>
        <p:txBody>
          <a:bodyPr wrap="square" lIns="0" tIns="0" rIns="0" bIns="0" rtlCol="0"/>
          <a:lstStyle/>
          <a:p>
            <a:endParaRPr/>
          </a:p>
        </p:txBody>
      </p:sp>
      <p:sp>
        <p:nvSpPr>
          <p:cNvPr id="37" name="object 37"/>
          <p:cNvSpPr/>
          <p:nvPr/>
        </p:nvSpPr>
        <p:spPr>
          <a:xfrm>
            <a:off x="4267200" y="1338072"/>
            <a:ext cx="309880" cy="271780"/>
          </a:xfrm>
          <a:custGeom>
            <a:avLst/>
            <a:gdLst/>
            <a:ahLst/>
            <a:cxnLst/>
            <a:rect l="l" t="t" r="r" b="b"/>
            <a:pathLst>
              <a:path w="309879" h="271780">
                <a:moveTo>
                  <a:pt x="309372" y="271272"/>
                </a:moveTo>
                <a:lnTo>
                  <a:pt x="259201" y="267722"/>
                </a:lnTo>
                <a:lnTo>
                  <a:pt x="211604" y="257446"/>
                </a:lnTo>
                <a:lnTo>
                  <a:pt x="167218" y="241000"/>
                </a:lnTo>
                <a:lnTo>
                  <a:pt x="126680" y="218943"/>
                </a:lnTo>
                <a:lnTo>
                  <a:pt x="90630" y="191833"/>
                </a:lnTo>
                <a:lnTo>
                  <a:pt x="59704" y="160227"/>
                </a:lnTo>
                <a:lnTo>
                  <a:pt x="34540" y="124683"/>
                </a:lnTo>
                <a:lnTo>
                  <a:pt x="15776" y="85758"/>
                </a:lnTo>
                <a:lnTo>
                  <a:pt x="4050" y="44011"/>
                </a:lnTo>
                <a:lnTo>
                  <a:pt x="0" y="0"/>
                </a:lnTo>
              </a:path>
            </a:pathLst>
          </a:custGeom>
          <a:ln w="6096">
            <a:solidFill>
              <a:srgbClr val="9B2C1F"/>
            </a:solidFill>
          </a:ln>
        </p:spPr>
        <p:txBody>
          <a:bodyPr wrap="square" lIns="0" tIns="0" rIns="0" bIns="0" rtlCol="0"/>
          <a:lstStyle/>
          <a:p>
            <a:endParaRPr/>
          </a:p>
        </p:txBody>
      </p:sp>
      <p:sp>
        <p:nvSpPr>
          <p:cNvPr id="38" name="object 38"/>
          <p:cNvSpPr/>
          <p:nvPr/>
        </p:nvSpPr>
        <p:spPr>
          <a:xfrm>
            <a:off x="4576571" y="1066800"/>
            <a:ext cx="309880" cy="542925"/>
          </a:xfrm>
          <a:custGeom>
            <a:avLst/>
            <a:gdLst/>
            <a:ahLst/>
            <a:cxnLst/>
            <a:rect l="l" t="t" r="r" b="b"/>
            <a:pathLst>
              <a:path w="309879" h="542925">
                <a:moveTo>
                  <a:pt x="0" y="0"/>
                </a:moveTo>
                <a:lnTo>
                  <a:pt x="50170" y="3549"/>
                </a:lnTo>
                <a:lnTo>
                  <a:pt x="97767" y="13825"/>
                </a:lnTo>
                <a:lnTo>
                  <a:pt x="142153" y="30271"/>
                </a:lnTo>
                <a:lnTo>
                  <a:pt x="182691" y="52328"/>
                </a:lnTo>
                <a:lnTo>
                  <a:pt x="218741" y="79438"/>
                </a:lnTo>
                <a:lnTo>
                  <a:pt x="249667" y="111044"/>
                </a:lnTo>
                <a:lnTo>
                  <a:pt x="274831" y="146588"/>
                </a:lnTo>
                <a:lnTo>
                  <a:pt x="293595" y="185513"/>
                </a:lnTo>
                <a:lnTo>
                  <a:pt x="305321" y="227260"/>
                </a:lnTo>
                <a:lnTo>
                  <a:pt x="309372" y="271272"/>
                </a:lnTo>
                <a:lnTo>
                  <a:pt x="305321" y="315283"/>
                </a:lnTo>
                <a:lnTo>
                  <a:pt x="293595" y="357030"/>
                </a:lnTo>
                <a:lnTo>
                  <a:pt x="274831" y="395955"/>
                </a:lnTo>
                <a:lnTo>
                  <a:pt x="249667" y="431499"/>
                </a:lnTo>
                <a:lnTo>
                  <a:pt x="218741" y="463105"/>
                </a:lnTo>
                <a:lnTo>
                  <a:pt x="182691" y="490215"/>
                </a:lnTo>
                <a:lnTo>
                  <a:pt x="142153" y="512272"/>
                </a:lnTo>
                <a:lnTo>
                  <a:pt x="97767" y="528718"/>
                </a:lnTo>
                <a:lnTo>
                  <a:pt x="50170" y="538994"/>
                </a:lnTo>
                <a:lnTo>
                  <a:pt x="0" y="542544"/>
                </a:lnTo>
              </a:path>
            </a:pathLst>
          </a:custGeom>
          <a:ln w="6095">
            <a:solidFill>
              <a:srgbClr val="9B2C1F"/>
            </a:solidFill>
          </a:ln>
        </p:spPr>
        <p:txBody>
          <a:bodyPr wrap="square" lIns="0" tIns="0" rIns="0" bIns="0" rtlCol="0"/>
          <a:lstStyle/>
          <a:p>
            <a:endParaRPr/>
          </a:p>
        </p:txBody>
      </p:sp>
      <p:sp>
        <p:nvSpPr>
          <p:cNvPr id="39" name="object 39"/>
          <p:cNvSpPr/>
          <p:nvPr/>
        </p:nvSpPr>
        <p:spPr>
          <a:xfrm>
            <a:off x="4267200" y="1066800"/>
            <a:ext cx="618744" cy="542544"/>
          </a:xfrm>
          <a:prstGeom prst="rect">
            <a:avLst/>
          </a:prstGeom>
          <a:blipFill>
            <a:blip r:embed="rId7" cstate="print"/>
            <a:stretch>
              <a:fillRect/>
            </a:stretch>
          </a:blipFill>
        </p:spPr>
        <p:txBody>
          <a:bodyPr wrap="square" lIns="0" tIns="0" rIns="0" bIns="0" rtlCol="0"/>
          <a:lstStyle/>
          <a:p>
            <a:endParaRPr/>
          </a:p>
        </p:txBody>
      </p:sp>
      <p:sp>
        <p:nvSpPr>
          <p:cNvPr id="40" name="object 40"/>
          <p:cNvSpPr/>
          <p:nvPr/>
        </p:nvSpPr>
        <p:spPr>
          <a:xfrm>
            <a:off x="4267200" y="1066800"/>
            <a:ext cx="619125" cy="542925"/>
          </a:xfrm>
          <a:custGeom>
            <a:avLst/>
            <a:gdLst/>
            <a:ahLst/>
            <a:cxnLst/>
            <a:rect l="l" t="t" r="r" b="b"/>
            <a:pathLst>
              <a:path w="619125" h="542925">
                <a:moveTo>
                  <a:pt x="0" y="271272"/>
                </a:moveTo>
                <a:lnTo>
                  <a:pt x="4050" y="227260"/>
                </a:lnTo>
                <a:lnTo>
                  <a:pt x="15776" y="185513"/>
                </a:lnTo>
                <a:lnTo>
                  <a:pt x="34540" y="146588"/>
                </a:lnTo>
                <a:lnTo>
                  <a:pt x="59704" y="111044"/>
                </a:lnTo>
                <a:lnTo>
                  <a:pt x="90630" y="79438"/>
                </a:lnTo>
                <a:lnTo>
                  <a:pt x="126680" y="52328"/>
                </a:lnTo>
                <a:lnTo>
                  <a:pt x="167218" y="30271"/>
                </a:lnTo>
                <a:lnTo>
                  <a:pt x="211604" y="13825"/>
                </a:lnTo>
                <a:lnTo>
                  <a:pt x="259201" y="3549"/>
                </a:lnTo>
                <a:lnTo>
                  <a:pt x="309372" y="0"/>
                </a:lnTo>
                <a:lnTo>
                  <a:pt x="359542" y="3549"/>
                </a:lnTo>
                <a:lnTo>
                  <a:pt x="407139" y="13825"/>
                </a:lnTo>
                <a:lnTo>
                  <a:pt x="451525" y="30271"/>
                </a:lnTo>
                <a:lnTo>
                  <a:pt x="492063" y="52328"/>
                </a:lnTo>
                <a:lnTo>
                  <a:pt x="528113" y="79438"/>
                </a:lnTo>
                <a:lnTo>
                  <a:pt x="559039" y="111044"/>
                </a:lnTo>
                <a:lnTo>
                  <a:pt x="584203" y="146588"/>
                </a:lnTo>
                <a:lnTo>
                  <a:pt x="602967" y="185513"/>
                </a:lnTo>
                <a:lnTo>
                  <a:pt x="614693" y="227260"/>
                </a:lnTo>
                <a:lnTo>
                  <a:pt x="618744" y="271272"/>
                </a:lnTo>
                <a:lnTo>
                  <a:pt x="614693" y="315283"/>
                </a:lnTo>
                <a:lnTo>
                  <a:pt x="602967" y="357030"/>
                </a:lnTo>
                <a:lnTo>
                  <a:pt x="584203" y="395955"/>
                </a:lnTo>
                <a:lnTo>
                  <a:pt x="559039" y="431499"/>
                </a:lnTo>
                <a:lnTo>
                  <a:pt x="528113" y="463105"/>
                </a:lnTo>
                <a:lnTo>
                  <a:pt x="492063" y="490215"/>
                </a:lnTo>
                <a:lnTo>
                  <a:pt x="451525" y="512272"/>
                </a:lnTo>
                <a:lnTo>
                  <a:pt x="407139" y="528718"/>
                </a:lnTo>
                <a:lnTo>
                  <a:pt x="359542" y="538994"/>
                </a:lnTo>
                <a:lnTo>
                  <a:pt x="309372" y="542544"/>
                </a:lnTo>
                <a:lnTo>
                  <a:pt x="259201" y="538994"/>
                </a:lnTo>
                <a:lnTo>
                  <a:pt x="211604" y="528718"/>
                </a:lnTo>
                <a:lnTo>
                  <a:pt x="167218" y="512272"/>
                </a:lnTo>
                <a:lnTo>
                  <a:pt x="126680" y="490215"/>
                </a:lnTo>
                <a:lnTo>
                  <a:pt x="90630" y="463105"/>
                </a:lnTo>
                <a:lnTo>
                  <a:pt x="59704" y="431499"/>
                </a:lnTo>
                <a:lnTo>
                  <a:pt x="34540" y="395955"/>
                </a:lnTo>
                <a:lnTo>
                  <a:pt x="15776" y="357030"/>
                </a:lnTo>
                <a:lnTo>
                  <a:pt x="4050" y="315283"/>
                </a:lnTo>
                <a:lnTo>
                  <a:pt x="0" y="271272"/>
                </a:lnTo>
                <a:close/>
              </a:path>
            </a:pathLst>
          </a:custGeom>
          <a:ln w="6096">
            <a:solidFill>
              <a:srgbClr val="9B2C1F"/>
            </a:solidFill>
          </a:ln>
        </p:spPr>
        <p:txBody>
          <a:bodyPr wrap="square" lIns="0" tIns="0" rIns="0" bIns="0" rtlCol="0"/>
          <a:lstStyle/>
          <a:p>
            <a:endParaRPr/>
          </a:p>
        </p:txBody>
      </p:sp>
      <p:sp>
        <p:nvSpPr>
          <p:cNvPr id="41" name="object 41"/>
          <p:cNvSpPr/>
          <p:nvPr/>
        </p:nvSpPr>
        <p:spPr>
          <a:xfrm>
            <a:off x="4285488" y="1082039"/>
            <a:ext cx="579120" cy="512063"/>
          </a:xfrm>
          <a:prstGeom prst="rect">
            <a:avLst/>
          </a:prstGeom>
          <a:blipFill>
            <a:blip r:embed="rId8" cstate="print"/>
            <a:stretch>
              <a:fillRect/>
            </a:stretch>
          </a:blipFill>
        </p:spPr>
        <p:txBody>
          <a:bodyPr wrap="square" lIns="0" tIns="0" rIns="0" bIns="0" rtlCol="0"/>
          <a:lstStyle/>
          <a:p>
            <a:endParaRPr/>
          </a:p>
        </p:txBody>
      </p:sp>
      <p:sp>
        <p:nvSpPr>
          <p:cNvPr id="42" name="object 42"/>
          <p:cNvSpPr/>
          <p:nvPr/>
        </p:nvSpPr>
        <p:spPr>
          <a:xfrm>
            <a:off x="4285488" y="1082039"/>
            <a:ext cx="579120" cy="512445"/>
          </a:xfrm>
          <a:custGeom>
            <a:avLst/>
            <a:gdLst/>
            <a:ahLst/>
            <a:cxnLst/>
            <a:rect l="l" t="t" r="r" b="b"/>
            <a:pathLst>
              <a:path w="579120" h="512444">
                <a:moveTo>
                  <a:pt x="0" y="256032"/>
                </a:moveTo>
                <a:lnTo>
                  <a:pt x="4666" y="210023"/>
                </a:lnTo>
                <a:lnTo>
                  <a:pt x="18118" y="166714"/>
                </a:lnTo>
                <a:lnTo>
                  <a:pt x="39539" y="126830"/>
                </a:lnTo>
                <a:lnTo>
                  <a:pt x="68109" y="91095"/>
                </a:lnTo>
                <a:lnTo>
                  <a:pt x="103011" y="60232"/>
                </a:lnTo>
                <a:lnTo>
                  <a:pt x="143425" y="34967"/>
                </a:lnTo>
                <a:lnTo>
                  <a:pt x="188533" y="16023"/>
                </a:lnTo>
                <a:lnTo>
                  <a:pt x="237518" y="4126"/>
                </a:lnTo>
                <a:lnTo>
                  <a:pt x="289560" y="0"/>
                </a:lnTo>
                <a:lnTo>
                  <a:pt x="341601" y="4126"/>
                </a:lnTo>
                <a:lnTo>
                  <a:pt x="390586" y="16023"/>
                </a:lnTo>
                <a:lnTo>
                  <a:pt x="435694" y="34967"/>
                </a:lnTo>
                <a:lnTo>
                  <a:pt x="476108" y="60232"/>
                </a:lnTo>
                <a:lnTo>
                  <a:pt x="511010" y="91095"/>
                </a:lnTo>
                <a:lnTo>
                  <a:pt x="539580" y="126830"/>
                </a:lnTo>
                <a:lnTo>
                  <a:pt x="561001" y="166714"/>
                </a:lnTo>
                <a:lnTo>
                  <a:pt x="574453" y="210023"/>
                </a:lnTo>
                <a:lnTo>
                  <a:pt x="579120" y="256032"/>
                </a:lnTo>
                <a:lnTo>
                  <a:pt x="574453" y="302040"/>
                </a:lnTo>
                <a:lnTo>
                  <a:pt x="561001" y="345349"/>
                </a:lnTo>
                <a:lnTo>
                  <a:pt x="539580" y="385233"/>
                </a:lnTo>
                <a:lnTo>
                  <a:pt x="511010" y="420968"/>
                </a:lnTo>
                <a:lnTo>
                  <a:pt x="476108" y="451831"/>
                </a:lnTo>
                <a:lnTo>
                  <a:pt x="435694" y="477096"/>
                </a:lnTo>
                <a:lnTo>
                  <a:pt x="390586" y="496040"/>
                </a:lnTo>
                <a:lnTo>
                  <a:pt x="341601" y="507937"/>
                </a:lnTo>
                <a:lnTo>
                  <a:pt x="289560" y="512063"/>
                </a:lnTo>
                <a:lnTo>
                  <a:pt x="237518" y="507937"/>
                </a:lnTo>
                <a:lnTo>
                  <a:pt x="188533" y="496040"/>
                </a:lnTo>
                <a:lnTo>
                  <a:pt x="143425" y="477096"/>
                </a:lnTo>
                <a:lnTo>
                  <a:pt x="103011" y="451831"/>
                </a:lnTo>
                <a:lnTo>
                  <a:pt x="68109" y="420968"/>
                </a:lnTo>
                <a:lnTo>
                  <a:pt x="39539" y="385233"/>
                </a:lnTo>
                <a:lnTo>
                  <a:pt x="18118" y="345349"/>
                </a:lnTo>
                <a:lnTo>
                  <a:pt x="4666" y="302040"/>
                </a:lnTo>
                <a:lnTo>
                  <a:pt x="0" y="256032"/>
                </a:lnTo>
                <a:close/>
              </a:path>
            </a:pathLst>
          </a:custGeom>
          <a:ln w="9144">
            <a:solidFill>
              <a:srgbClr val="9B2C1F"/>
            </a:solidFill>
          </a:ln>
        </p:spPr>
        <p:txBody>
          <a:bodyPr wrap="square" lIns="0" tIns="0" rIns="0" bIns="0" rtlCol="0"/>
          <a:lstStyle/>
          <a:p>
            <a:endParaRPr/>
          </a:p>
        </p:txBody>
      </p:sp>
      <p:sp>
        <p:nvSpPr>
          <p:cNvPr id="43" name="object 43"/>
          <p:cNvSpPr/>
          <p:nvPr/>
        </p:nvSpPr>
        <p:spPr>
          <a:xfrm>
            <a:off x="5715000" y="1600200"/>
            <a:ext cx="609600" cy="586740"/>
          </a:xfrm>
          <a:custGeom>
            <a:avLst/>
            <a:gdLst/>
            <a:ahLst/>
            <a:cxnLst/>
            <a:rect l="l" t="t" r="r" b="b"/>
            <a:pathLst>
              <a:path w="609600" h="586739">
                <a:moveTo>
                  <a:pt x="304800" y="0"/>
                </a:moveTo>
                <a:lnTo>
                  <a:pt x="255374" y="3838"/>
                </a:lnTo>
                <a:lnTo>
                  <a:pt x="208483" y="14953"/>
                </a:lnTo>
                <a:lnTo>
                  <a:pt x="164753" y="32740"/>
                </a:lnTo>
                <a:lnTo>
                  <a:pt x="124815" y="56595"/>
                </a:lnTo>
                <a:lnTo>
                  <a:pt x="89296" y="85915"/>
                </a:lnTo>
                <a:lnTo>
                  <a:pt x="58826" y="120097"/>
                </a:lnTo>
                <a:lnTo>
                  <a:pt x="34032" y="158537"/>
                </a:lnTo>
                <a:lnTo>
                  <a:pt x="15544" y="200631"/>
                </a:lnTo>
                <a:lnTo>
                  <a:pt x="3990" y="245777"/>
                </a:lnTo>
                <a:lnTo>
                  <a:pt x="0" y="293370"/>
                </a:lnTo>
                <a:lnTo>
                  <a:pt x="3990" y="340962"/>
                </a:lnTo>
                <a:lnTo>
                  <a:pt x="15544" y="386108"/>
                </a:lnTo>
                <a:lnTo>
                  <a:pt x="34032" y="428202"/>
                </a:lnTo>
                <a:lnTo>
                  <a:pt x="58826" y="466642"/>
                </a:lnTo>
                <a:lnTo>
                  <a:pt x="89296" y="500824"/>
                </a:lnTo>
                <a:lnTo>
                  <a:pt x="124815" y="530144"/>
                </a:lnTo>
                <a:lnTo>
                  <a:pt x="164753" y="553999"/>
                </a:lnTo>
                <a:lnTo>
                  <a:pt x="208483" y="571786"/>
                </a:lnTo>
                <a:lnTo>
                  <a:pt x="255374" y="582901"/>
                </a:lnTo>
                <a:lnTo>
                  <a:pt x="304800" y="586739"/>
                </a:lnTo>
                <a:lnTo>
                  <a:pt x="304800" y="0"/>
                </a:lnTo>
                <a:close/>
              </a:path>
              <a:path w="609600" h="586739">
                <a:moveTo>
                  <a:pt x="304800" y="0"/>
                </a:moveTo>
                <a:lnTo>
                  <a:pt x="304800" y="586739"/>
                </a:lnTo>
                <a:lnTo>
                  <a:pt x="354225" y="582901"/>
                </a:lnTo>
                <a:lnTo>
                  <a:pt x="401116" y="571786"/>
                </a:lnTo>
                <a:lnTo>
                  <a:pt x="444846" y="553999"/>
                </a:lnTo>
                <a:lnTo>
                  <a:pt x="484784" y="530144"/>
                </a:lnTo>
                <a:lnTo>
                  <a:pt x="520303" y="500824"/>
                </a:lnTo>
                <a:lnTo>
                  <a:pt x="550773" y="466642"/>
                </a:lnTo>
                <a:lnTo>
                  <a:pt x="575567" y="428202"/>
                </a:lnTo>
                <a:lnTo>
                  <a:pt x="594055" y="386108"/>
                </a:lnTo>
                <a:lnTo>
                  <a:pt x="605609" y="340962"/>
                </a:lnTo>
                <a:lnTo>
                  <a:pt x="609600" y="293370"/>
                </a:lnTo>
                <a:lnTo>
                  <a:pt x="605609" y="245777"/>
                </a:lnTo>
                <a:lnTo>
                  <a:pt x="594055" y="200631"/>
                </a:lnTo>
                <a:lnTo>
                  <a:pt x="575567" y="158537"/>
                </a:lnTo>
                <a:lnTo>
                  <a:pt x="550773" y="120097"/>
                </a:lnTo>
                <a:lnTo>
                  <a:pt x="520303" y="85915"/>
                </a:lnTo>
                <a:lnTo>
                  <a:pt x="484784" y="56595"/>
                </a:lnTo>
                <a:lnTo>
                  <a:pt x="444846" y="32740"/>
                </a:lnTo>
                <a:lnTo>
                  <a:pt x="401116" y="14953"/>
                </a:lnTo>
                <a:lnTo>
                  <a:pt x="354225" y="3838"/>
                </a:lnTo>
                <a:lnTo>
                  <a:pt x="304800" y="0"/>
                </a:lnTo>
                <a:close/>
              </a:path>
            </a:pathLst>
          </a:custGeom>
          <a:solidFill>
            <a:srgbClr val="634646"/>
          </a:solidFill>
        </p:spPr>
        <p:txBody>
          <a:bodyPr wrap="square" lIns="0" tIns="0" rIns="0" bIns="0" rtlCol="0"/>
          <a:lstStyle/>
          <a:p>
            <a:endParaRPr/>
          </a:p>
        </p:txBody>
      </p:sp>
      <p:sp>
        <p:nvSpPr>
          <p:cNvPr id="44" name="object 44"/>
          <p:cNvSpPr/>
          <p:nvPr/>
        </p:nvSpPr>
        <p:spPr>
          <a:xfrm>
            <a:off x="5715000" y="1600200"/>
            <a:ext cx="304800" cy="293370"/>
          </a:xfrm>
          <a:custGeom>
            <a:avLst/>
            <a:gdLst/>
            <a:ahLst/>
            <a:cxnLst/>
            <a:rect l="l" t="t" r="r" b="b"/>
            <a:pathLst>
              <a:path w="304800" h="293369">
                <a:moveTo>
                  <a:pt x="0" y="293370"/>
                </a:moveTo>
                <a:lnTo>
                  <a:pt x="3990" y="245777"/>
                </a:lnTo>
                <a:lnTo>
                  <a:pt x="15544" y="200631"/>
                </a:lnTo>
                <a:lnTo>
                  <a:pt x="34032" y="158537"/>
                </a:lnTo>
                <a:lnTo>
                  <a:pt x="58826" y="120097"/>
                </a:lnTo>
                <a:lnTo>
                  <a:pt x="89296" y="85915"/>
                </a:lnTo>
                <a:lnTo>
                  <a:pt x="124815" y="56595"/>
                </a:lnTo>
                <a:lnTo>
                  <a:pt x="164753" y="32740"/>
                </a:lnTo>
                <a:lnTo>
                  <a:pt x="208483" y="14953"/>
                </a:lnTo>
                <a:lnTo>
                  <a:pt x="255374" y="3838"/>
                </a:lnTo>
                <a:lnTo>
                  <a:pt x="304800" y="0"/>
                </a:lnTo>
              </a:path>
            </a:pathLst>
          </a:custGeom>
          <a:ln w="9144">
            <a:solidFill>
              <a:srgbClr val="9B2C1F"/>
            </a:solidFill>
          </a:ln>
        </p:spPr>
        <p:txBody>
          <a:bodyPr wrap="square" lIns="0" tIns="0" rIns="0" bIns="0" rtlCol="0"/>
          <a:lstStyle/>
          <a:p>
            <a:endParaRPr/>
          </a:p>
        </p:txBody>
      </p:sp>
      <p:sp>
        <p:nvSpPr>
          <p:cNvPr id="45" name="object 45"/>
          <p:cNvSpPr/>
          <p:nvPr/>
        </p:nvSpPr>
        <p:spPr>
          <a:xfrm>
            <a:off x="5715000" y="1893570"/>
            <a:ext cx="304800" cy="293370"/>
          </a:xfrm>
          <a:custGeom>
            <a:avLst/>
            <a:gdLst/>
            <a:ahLst/>
            <a:cxnLst/>
            <a:rect l="l" t="t" r="r" b="b"/>
            <a:pathLst>
              <a:path w="304800" h="293369">
                <a:moveTo>
                  <a:pt x="304800" y="293369"/>
                </a:moveTo>
                <a:lnTo>
                  <a:pt x="255374" y="289531"/>
                </a:lnTo>
                <a:lnTo>
                  <a:pt x="208483" y="278416"/>
                </a:lnTo>
                <a:lnTo>
                  <a:pt x="164753" y="260629"/>
                </a:lnTo>
                <a:lnTo>
                  <a:pt x="124815" y="236774"/>
                </a:lnTo>
                <a:lnTo>
                  <a:pt x="89296" y="207454"/>
                </a:lnTo>
                <a:lnTo>
                  <a:pt x="58826" y="173272"/>
                </a:lnTo>
                <a:lnTo>
                  <a:pt x="34032" y="134832"/>
                </a:lnTo>
                <a:lnTo>
                  <a:pt x="15544" y="92738"/>
                </a:lnTo>
                <a:lnTo>
                  <a:pt x="3990" y="47592"/>
                </a:lnTo>
                <a:lnTo>
                  <a:pt x="0" y="0"/>
                </a:lnTo>
              </a:path>
            </a:pathLst>
          </a:custGeom>
          <a:ln w="9144">
            <a:solidFill>
              <a:srgbClr val="9B2C1F"/>
            </a:solidFill>
          </a:ln>
        </p:spPr>
        <p:txBody>
          <a:bodyPr wrap="square" lIns="0" tIns="0" rIns="0" bIns="0" rtlCol="0"/>
          <a:lstStyle/>
          <a:p>
            <a:endParaRPr/>
          </a:p>
        </p:txBody>
      </p:sp>
      <p:sp>
        <p:nvSpPr>
          <p:cNvPr id="46" name="object 46"/>
          <p:cNvSpPr/>
          <p:nvPr/>
        </p:nvSpPr>
        <p:spPr>
          <a:xfrm>
            <a:off x="6019800" y="1600200"/>
            <a:ext cx="304800" cy="586740"/>
          </a:xfrm>
          <a:custGeom>
            <a:avLst/>
            <a:gdLst/>
            <a:ahLst/>
            <a:cxnLst/>
            <a:rect l="l" t="t" r="r" b="b"/>
            <a:pathLst>
              <a:path w="304800" h="586739">
                <a:moveTo>
                  <a:pt x="0" y="0"/>
                </a:moveTo>
                <a:lnTo>
                  <a:pt x="49425" y="3838"/>
                </a:lnTo>
                <a:lnTo>
                  <a:pt x="96316" y="14953"/>
                </a:lnTo>
                <a:lnTo>
                  <a:pt x="140046" y="32740"/>
                </a:lnTo>
                <a:lnTo>
                  <a:pt x="179984" y="56595"/>
                </a:lnTo>
                <a:lnTo>
                  <a:pt x="215503" y="85915"/>
                </a:lnTo>
                <a:lnTo>
                  <a:pt x="245973" y="120097"/>
                </a:lnTo>
                <a:lnTo>
                  <a:pt x="270767" y="158537"/>
                </a:lnTo>
                <a:lnTo>
                  <a:pt x="289255" y="200631"/>
                </a:lnTo>
                <a:lnTo>
                  <a:pt x="300809" y="245777"/>
                </a:lnTo>
                <a:lnTo>
                  <a:pt x="304800" y="293370"/>
                </a:lnTo>
                <a:lnTo>
                  <a:pt x="300809" y="340962"/>
                </a:lnTo>
                <a:lnTo>
                  <a:pt x="289255" y="386108"/>
                </a:lnTo>
                <a:lnTo>
                  <a:pt x="270767" y="428202"/>
                </a:lnTo>
                <a:lnTo>
                  <a:pt x="245973" y="466642"/>
                </a:lnTo>
                <a:lnTo>
                  <a:pt x="215503" y="500824"/>
                </a:lnTo>
                <a:lnTo>
                  <a:pt x="179984" y="530144"/>
                </a:lnTo>
                <a:lnTo>
                  <a:pt x="140046" y="553999"/>
                </a:lnTo>
                <a:lnTo>
                  <a:pt x="96316" y="571786"/>
                </a:lnTo>
                <a:lnTo>
                  <a:pt x="49425" y="582901"/>
                </a:lnTo>
                <a:lnTo>
                  <a:pt x="0" y="586739"/>
                </a:lnTo>
              </a:path>
            </a:pathLst>
          </a:custGeom>
          <a:ln w="9144">
            <a:solidFill>
              <a:srgbClr val="9B2C1F"/>
            </a:solidFill>
          </a:ln>
        </p:spPr>
        <p:txBody>
          <a:bodyPr wrap="square" lIns="0" tIns="0" rIns="0" bIns="0" rtlCol="0"/>
          <a:lstStyle/>
          <a:p>
            <a:endParaRPr/>
          </a:p>
        </p:txBody>
      </p:sp>
      <p:sp>
        <p:nvSpPr>
          <p:cNvPr id="47" name="object 47"/>
          <p:cNvSpPr/>
          <p:nvPr/>
        </p:nvSpPr>
        <p:spPr>
          <a:xfrm>
            <a:off x="5715000" y="1600200"/>
            <a:ext cx="609600" cy="586740"/>
          </a:xfrm>
          <a:custGeom>
            <a:avLst/>
            <a:gdLst/>
            <a:ahLst/>
            <a:cxnLst/>
            <a:rect l="l" t="t" r="r" b="b"/>
            <a:pathLst>
              <a:path w="609600" h="586739">
                <a:moveTo>
                  <a:pt x="304800" y="0"/>
                </a:moveTo>
                <a:lnTo>
                  <a:pt x="255374" y="3838"/>
                </a:lnTo>
                <a:lnTo>
                  <a:pt x="208483" y="14953"/>
                </a:lnTo>
                <a:lnTo>
                  <a:pt x="164753" y="32740"/>
                </a:lnTo>
                <a:lnTo>
                  <a:pt x="124815" y="56595"/>
                </a:lnTo>
                <a:lnTo>
                  <a:pt x="89296" y="85915"/>
                </a:lnTo>
                <a:lnTo>
                  <a:pt x="58826" y="120097"/>
                </a:lnTo>
                <a:lnTo>
                  <a:pt x="34032" y="158537"/>
                </a:lnTo>
                <a:lnTo>
                  <a:pt x="15544" y="200631"/>
                </a:lnTo>
                <a:lnTo>
                  <a:pt x="3990" y="245777"/>
                </a:lnTo>
                <a:lnTo>
                  <a:pt x="0" y="293370"/>
                </a:lnTo>
                <a:lnTo>
                  <a:pt x="3990" y="340962"/>
                </a:lnTo>
                <a:lnTo>
                  <a:pt x="15544" y="386108"/>
                </a:lnTo>
                <a:lnTo>
                  <a:pt x="34032" y="428202"/>
                </a:lnTo>
                <a:lnTo>
                  <a:pt x="58826" y="466642"/>
                </a:lnTo>
                <a:lnTo>
                  <a:pt x="89296" y="500824"/>
                </a:lnTo>
                <a:lnTo>
                  <a:pt x="124815" y="530144"/>
                </a:lnTo>
                <a:lnTo>
                  <a:pt x="164753" y="553999"/>
                </a:lnTo>
                <a:lnTo>
                  <a:pt x="208483" y="571786"/>
                </a:lnTo>
                <a:lnTo>
                  <a:pt x="255374" y="582901"/>
                </a:lnTo>
                <a:lnTo>
                  <a:pt x="304800" y="586739"/>
                </a:lnTo>
                <a:lnTo>
                  <a:pt x="354225" y="582901"/>
                </a:lnTo>
                <a:lnTo>
                  <a:pt x="401116" y="571786"/>
                </a:lnTo>
                <a:lnTo>
                  <a:pt x="444846" y="553999"/>
                </a:lnTo>
                <a:lnTo>
                  <a:pt x="484784" y="530144"/>
                </a:lnTo>
                <a:lnTo>
                  <a:pt x="520303" y="500824"/>
                </a:lnTo>
                <a:lnTo>
                  <a:pt x="550773" y="466642"/>
                </a:lnTo>
                <a:lnTo>
                  <a:pt x="575567" y="428202"/>
                </a:lnTo>
                <a:lnTo>
                  <a:pt x="594055" y="386108"/>
                </a:lnTo>
                <a:lnTo>
                  <a:pt x="605609" y="340962"/>
                </a:lnTo>
                <a:lnTo>
                  <a:pt x="609600" y="293370"/>
                </a:lnTo>
                <a:lnTo>
                  <a:pt x="605609" y="245777"/>
                </a:lnTo>
                <a:lnTo>
                  <a:pt x="594055" y="200631"/>
                </a:lnTo>
                <a:lnTo>
                  <a:pt x="575567" y="158537"/>
                </a:lnTo>
                <a:lnTo>
                  <a:pt x="550773" y="120097"/>
                </a:lnTo>
                <a:lnTo>
                  <a:pt x="520303" y="85915"/>
                </a:lnTo>
                <a:lnTo>
                  <a:pt x="484784" y="56595"/>
                </a:lnTo>
                <a:lnTo>
                  <a:pt x="444846" y="32740"/>
                </a:lnTo>
                <a:lnTo>
                  <a:pt x="401116" y="14953"/>
                </a:lnTo>
                <a:lnTo>
                  <a:pt x="354225" y="3838"/>
                </a:lnTo>
                <a:lnTo>
                  <a:pt x="304800" y="0"/>
                </a:lnTo>
                <a:close/>
              </a:path>
            </a:pathLst>
          </a:custGeom>
          <a:solidFill>
            <a:srgbClr val="634646"/>
          </a:solidFill>
        </p:spPr>
        <p:txBody>
          <a:bodyPr wrap="square" lIns="0" tIns="0" rIns="0" bIns="0" rtlCol="0"/>
          <a:lstStyle/>
          <a:p>
            <a:endParaRPr/>
          </a:p>
        </p:txBody>
      </p:sp>
      <p:sp>
        <p:nvSpPr>
          <p:cNvPr id="48" name="object 48"/>
          <p:cNvSpPr/>
          <p:nvPr/>
        </p:nvSpPr>
        <p:spPr>
          <a:xfrm>
            <a:off x="5715000" y="1600200"/>
            <a:ext cx="609600" cy="586740"/>
          </a:xfrm>
          <a:custGeom>
            <a:avLst/>
            <a:gdLst/>
            <a:ahLst/>
            <a:cxnLst/>
            <a:rect l="l" t="t" r="r" b="b"/>
            <a:pathLst>
              <a:path w="609600" h="586739">
                <a:moveTo>
                  <a:pt x="0" y="293370"/>
                </a:moveTo>
                <a:lnTo>
                  <a:pt x="3990" y="245777"/>
                </a:lnTo>
                <a:lnTo>
                  <a:pt x="15544" y="200631"/>
                </a:lnTo>
                <a:lnTo>
                  <a:pt x="34032" y="158537"/>
                </a:lnTo>
                <a:lnTo>
                  <a:pt x="58826" y="120097"/>
                </a:lnTo>
                <a:lnTo>
                  <a:pt x="89296" y="85915"/>
                </a:lnTo>
                <a:lnTo>
                  <a:pt x="124815" y="56595"/>
                </a:lnTo>
                <a:lnTo>
                  <a:pt x="164753" y="32740"/>
                </a:lnTo>
                <a:lnTo>
                  <a:pt x="208483" y="14953"/>
                </a:lnTo>
                <a:lnTo>
                  <a:pt x="255374" y="3838"/>
                </a:lnTo>
                <a:lnTo>
                  <a:pt x="304800" y="0"/>
                </a:lnTo>
                <a:lnTo>
                  <a:pt x="354225" y="3838"/>
                </a:lnTo>
                <a:lnTo>
                  <a:pt x="401116" y="14953"/>
                </a:lnTo>
                <a:lnTo>
                  <a:pt x="444846" y="32740"/>
                </a:lnTo>
                <a:lnTo>
                  <a:pt x="484784" y="56595"/>
                </a:lnTo>
                <a:lnTo>
                  <a:pt x="520303" y="85915"/>
                </a:lnTo>
                <a:lnTo>
                  <a:pt x="550773" y="120097"/>
                </a:lnTo>
                <a:lnTo>
                  <a:pt x="575567" y="158537"/>
                </a:lnTo>
                <a:lnTo>
                  <a:pt x="594055" y="200631"/>
                </a:lnTo>
                <a:lnTo>
                  <a:pt x="605609" y="245777"/>
                </a:lnTo>
                <a:lnTo>
                  <a:pt x="609600" y="293370"/>
                </a:lnTo>
                <a:lnTo>
                  <a:pt x="605609" y="340962"/>
                </a:lnTo>
                <a:lnTo>
                  <a:pt x="594055" y="386108"/>
                </a:lnTo>
                <a:lnTo>
                  <a:pt x="575567" y="428202"/>
                </a:lnTo>
                <a:lnTo>
                  <a:pt x="550773" y="466642"/>
                </a:lnTo>
                <a:lnTo>
                  <a:pt x="520303" y="500824"/>
                </a:lnTo>
                <a:lnTo>
                  <a:pt x="484784" y="530144"/>
                </a:lnTo>
                <a:lnTo>
                  <a:pt x="444846" y="553999"/>
                </a:lnTo>
                <a:lnTo>
                  <a:pt x="401116" y="571786"/>
                </a:lnTo>
                <a:lnTo>
                  <a:pt x="354225" y="582901"/>
                </a:lnTo>
                <a:lnTo>
                  <a:pt x="304800" y="586739"/>
                </a:lnTo>
                <a:lnTo>
                  <a:pt x="255374" y="582901"/>
                </a:lnTo>
                <a:lnTo>
                  <a:pt x="208483" y="571786"/>
                </a:lnTo>
                <a:lnTo>
                  <a:pt x="164753" y="553999"/>
                </a:lnTo>
                <a:lnTo>
                  <a:pt x="124815" y="530144"/>
                </a:lnTo>
                <a:lnTo>
                  <a:pt x="89296" y="500824"/>
                </a:lnTo>
                <a:lnTo>
                  <a:pt x="58826" y="466642"/>
                </a:lnTo>
                <a:lnTo>
                  <a:pt x="34032" y="428202"/>
                </a:lnTo>
                <a:lnTo>
                  <a:pt x="15544" y="386108"/>
                </a:lnTo>
                <a:lnTo>
                  <a:pt x="3990" y="340962"/>
                </a:lnTo>
                <a:lnTo>
                  <a:pt x="0" y="293370"/>
                </a:lnTo>
                <a:close/>
              </a:path>
            </a:pathLst>
          </a:custGeom>
          <a:ln w="9144">
            <a:solidFill>
              <a:srgbClr val="9B2C1F"/>
            </a:solidFill>
          </a:ln>
        </p:spPr>
        <p:txBody>
          <a:bodyPr wrap="square" lIns="0" tIns="0" rIns="0" bIns="0" rtlCol="0"/>
          <a:lstStyle/>
          <a:p>
            <a:endParaRPr/>
          </a:p>
        </p:txBody>
      </p:sp>
      <p:sp>
        <p:nvSpPr>
          <p:cNvPr id="49" name="object 49"/>
          <p:cNvSpPr/>
          <p:nvPr/>
        </p:nvSpPr>
        <p:spPr>
          <a:xfrm>
            <a:off x="2819400" y="43434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999999"/>
          </a:solidFill>
        </p:spPr>
        <p:txBody>
          <a:bodyPr wrap="square" lIns="0" tIns="0" rIns="0" bIns="0" rtlCol="0"/>
          <a:lstStyle/>
          <a:p>
            <a:endParaRPr/>
          </a:p>
        </p:txBody>
      </p:sp>
      <p:sp>
        <p:nvSpPr>
          <p:cNvPr id="50" name="object 50"/>
          <p:cNvSpPr/>
          <p:nvPr/>
        </p:nvSpPr>
        <p:spPr>
          <a:xfrm>
            <a:off x="2819400" y="43434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12192">
            <a:solidFill>
              <a:srgbClr val="9B2C1F"/>
            </a:solidFill>
          </a:ln>
        </p:spPr>
        <p:txBody>
          <a:bodyPr wrap="square" lIns="0" tIns="0" rIns="0" bIns="0" rtlCol="0"/>
          <a:lstStyle/>
          <a:p>
            <a:endParaRPr/>
          </a:p>
        </p:txBody>
      </p:sp>
      <p:sp>
        <p:nvSpPr>
          <p:cNvPr id="51" name="object 51"/>
          <p:cNvSpPr/>
          <p:nvPr/>
        </p:nvSpPr>
        <p:spPr>
          <a:xfrm>
            <a:off x="2834639" y="4358640"/>
            <a:ext cx="509270" cy="512445"/>
          </a:xfrm>
          <a:custGeom>
            <a:avLst/>
            <a:gdLst/>
            <a:ahLst/>
            <a:cxnLst/>
            <a:rect l="l" t="t" r="r" b="b"/>
            <a:pathLst>
              <a:path w="509270" h="512445">
                <a:moveTo>
                  <a:pt x="254508" y="0"/>
                </a:moveTo>
                <a:lnTo>
                  <a:pt x="208752" y="4126"/>
                </a:lnTo>
                <a:lnTo>
                  <a:pt x="165690" y="16023"/>
                </a:lnTo>
                <a:lnTo>
                  <a:pt x="126040" y="34967"/>
                </a:lnTo>
                <a:lnTo>
                  <a:pt x="90520" y="60232"/>
                </a:lnTo>
                <a:lnTo>
                  <a:pt x="59847" y="91095"/>
                </a:lnTo>
                <a:lnTo>
                  <a:pt x="34741" y="126830"/>
                </a:lnTo>
                <a:lnTo>
                  <a:pt x="15919" y="166714"/>
                </a:lnTo>
                <a:lnTo>
                  <a:pt x="4099" y="210023"/>
                </a:lnTo>
                <a:lnTo>
                  <a:pt x="0" y="256032"/>
                </a:lnTo>
                <a:lnTo>
                  <a:pt x="4099" y="302040"/>
                </a:lnTo>
                <a:lnTo>
                  <a:pt x="15919" y="345349"/>
                </a:lnTo>
                <a:lnTo>
                  <a:pt x="34741" y="385233"/>
                </a:lnTo>
                <a:lnTo>
                  <a:pt x="59847" y="420968"/>
                </a:lnTo>
                <a:lnTo>
                  <a:pt x="90520" y="451831"/>
                </a:lnTo>
                <a:lnTo>
                  <a:pt x="126040" y="477096"/>
                </a:lnTo>
                <a:lnTo>
                  <a:pt x="165690" y="496040"/>
                </a:lnTo>
                <a:lnTo>
                  <a:pt x="208752" y="507937"/>
                </a:lnTo>
                <a:lnTo>
                  <a:pt x="254508" y="512064"/>
                </a:lnTo>
                <a:lnTo>
                  <a:pt x="300263" y="507937"/>
                </a:lnTo>
                <a:lnTo>
                  <a:pt x="343325" y="496040"/>
                </a:lnTo>
                <a:lnTo>
                  <a:pt x="382975" y="477096"/>
                </a:lnTo>
                <a:lnTo>
                  <a:pt x="418495" y="451831"/>
                </a:lnTo>
                <a:lnTo>
                  <a:pt x="449168" y="420968"/>
                </a:lnTo>
                <a:lnTo>
                  <a:pt x="474274" y="385233"/>
                </a:lnTo>
                <a:lnTo>
                  <a:pt x="493096" y="345349"/>
                </a:lnTo>
                <a:lnTo>
                  <a:pt x="504916" y="302040"/>
                </a:lnTo>
                <a:lnTo>
                  <a:pt x="509015" y="256032"/>
                </a:lnTo>
                <a:lnTo>
                  <a:pt x="504916" y="210023"/>
                </a:lnTo>
                <a:lnTo>
                  <a:pt x="493096" y="166714"/>
                </a:lnTo>
                <a:lnTo>
                  <a:pt x="474274" y="126830"/>
                </a:lnTo>
                <a:lnTo>
                  <a:pt x="449168" y="91095"/>
                </a:lnTo>
                <a:lnTo>
                  <a:pt x="418495" y="60232"/>
                </a:lnTo>
                <a:lnTo>
                  <a:pt x="382975" y="34967"/>
                </a:lnTo>
                <a:lnTo>
                  <a:pt x="343325" y="16023"/>
                </a:lnTo>
                <a:lnTo>
                  <a:pt x="300263" y="4126"/>
                </a:lnTo>
                <a:lnTo>
                  <a:pt x="254508" y="0"/>
                </a:lnTo>
                <a:close/>
              </a:path>
            </a:pathLst>
          </a:custGeom>
          <a:solidFill>
            <a:srgbClr val="999999"/>
          </a:solidFill>
        </p:spPr>
        <p:txBody>
          <a:bodyPr wrap="square" lIns="0" tIns="0" rIns="0" bIns="0" rtlCol="0"/>
          <a:lstStyle/>
          <a:p>
            <a:endParaRPr/>
          </a:p>
        </p:txBody>
      </p:sp>
      <p:sp>
        <p:nvSpPr>
          <p:cNvPr id="52" name="object 52"/>
          <p:cNvSpPr/>
          <p:nvPr/>
        </p:nvSpPr>
        <p:spPr>
          <a:xfrm>
            <a:off x="2834639" y="4358640"/>
            <a:ext cx="509270" cy="512445"/>
          </a:xfrm>
          <a:custGeom>
            <a:avLst/>
            <a:gdLst/>
            <a:ahLst/>
            <a:cxnLst/>
            <a:rect l="l" t="t" r="r" b="b"/>
            <a:pathLst>
              <a:path w="509270" h="512445">
                <a:moveTo>
                  <a:pt x="0" y="256032"/>
                </a:moveTo>
                <a:lnTo>
                  <a:pt x="4099" y="210023"/>
                </a:lnTo>
                <a:lnTo>
                  <a:pt x="15919" y="166714"/>
                </a:lnTo>
                <a:lnTo>
                  <a:pt x="34741" y="126830"/>
                </a:lnTo>
                <a:lnTo>
                  <a:pt x="59847" y="91095"/>
                </a:lnTo>
                <a:lnTo>
                  <a:pt x="90520" y="60232"/>
                </a:lnTo>
                <a:lnTo>
                  <a:pt x="126040" y="34967"/>
                </a:lnTo>
                <a:lnTo>
                  <a:pt x="165690" y="16023"/>
                </a:lnTo>
                <a:lnTo>
                  <a:pt x="208752" y="4126"/>
                </a:lnTo>
                <a:lnTo>
                  <a:pt x="254508" y="0"/>
                </a:lnTo>
                <a:lnTo>
                  <a:pt x="300263" y="4126"/>
                </a:lnTo>
                <a:lnTo>
                  <a:pt x="343325" y="16023"/>
                </a:lnTo>
                <a:lnTo>
                  <a:pt x="382975" y="34967"/>
                </a:lnTo>
                <a:lnTo>
                  <a:pt x="418495" y="60232"/>
                </a:lnTo>
                <a:lnTo>
                  <a:pt x="449168" y="91095"/>
                </a:lnTo>
                <a:lnTo>
                  <a:pt x="474274" y="126830"/>
                </a:lnTo>
                <a:lnTo>
                  <a:pt x="493096" y="166714"/>
                </a:lnTo>
                <a:lnTo>
                  <a:pt x="504916" y="210023"/>
                </a:lnTo>
                <a:lnTo>
                  <a:pt x="509015" y="256032"/>
                </a:lnTo>
                <a:lnTo>
                  <a:pt x="504916" y="302040"/>
                </a:lnTo>
                <a:lnTo>
                  <a:pt x="493096" y="345349"/>
                </a:lnTo>
                <a:lnTo>
                  <a:pt x="474274" y="385233"/>
                </a:lnTo>
                <a:lnTo>
                  <a:pt x="449168" y="420968"/>
                </a:lnTo>
                <a:lnTo>
                  <a:pt x="418495" y="451831"/>
                </a:lnTo>
                <a:lnTo>
                  <a:pt x="382975" y="477096"/>
                </a:lnTo>
                <a:lnTo>
                  <a:pt x="343325" y="496040"/>
                </a:lnTo>
                <a:lnTo>
                  <a:pt x="300263" y="507937"/>
                </a:lnTo>
                <a:lnTo>
                  <a:pt x="254508" y="512064"/>
                </a:lnTo>
                <a:lnTo>
                  <a:pt x="208752" y="507937"/>
                </a:lnTo>
                <a:lnTo>
                  <a:pt x="165690" y="496040"/>
                </a:lnTo>
                <a:lnTo>
                  <a:pt x="126040" y="477096"/>
                </a:lnTo>
                <a:lnTo>
                  <a:pt x="90520" y="451831"/>
                </a:lnTo>
                <a:lnTo>
                  <a:pt x="59847" y="420968"/>
                </a:lnTo>
                <a:lnTo>
                  <a:pt x="34741" y="385233"/>
                </a:lnTo>
                <a:lnTo>
                  <a:pt x="15919" y="345349"/>
                </a:lnTo>
                <a:lnTo>
                  <a:pt x="4099" y="302040"/>
                </a:lnTo>
                <a:lnTo>
                  <a:pt x="0" y="256032"/>
                </a:lnTo>
                <a:close/>
              </a:path>
            </a:pathLst>
          </a:custGeom>
          <a:ln w="9144">
            <a:solidFill>
              <a:srgbClr val="D24717"/>
            </a:solidFill>
          </a:ln>
        </p:spPr>
        <p:txBody>
          <a:bodyPr wrap="square" lIns="0" tIns="0" rIns="0" bIns="0" rtlCol="0"/>
          <a:lstStyle/>
          <a:p>
            <a:endParaRPr/>
          </a:p>
        </p:txBody>
      </p:sp>
      <p:sp>
        <p:nvSpPr>
          <p:cNvPr id="53" name="object 53"/>
          <p:cNvSpPr/>
          <p:nvPr/>
        </p:nvSpPr>
        <p:spPr>
          <a:xfrm>
            <a:off x="6158484" y="4858511"/>
            <a:ext cx="1865630" cy="719455"/>
          </a:xfrm>
          <a:custGeom>
            <a:avLst/>
            <a:gdLst/>
            <a:ahLst/>
            <a:cxnLst/>
            <a:rect l="l" t="t" r="r" b="b"/>
            <a:pathLst>
              <a:path w="1865629" h="719454">
                <a:moveTo>
                  <a:pt x="1732407" y="0"/>
                </a:moveTo>
                <a:lnTo>
                  <a:pt x="132968" y="0"/>
                </a:lnTo>
                <a:lnTo>
                  <a:pt x="90952" y="6781"/>
                </a:lnTo>
                <a:lnTo>
                  <a:pt x="54452" y="25664"/>
                </a:lnTo>
                <a:lnTo>
                  <a:pt x="25664" y="54452"/>
                </a:lnTo>
                <a:lnTo>
                  <a:pt x="6781" y="90952"/>
                </a:lnTo>
                <a:lnTo>
                  <a:pt x="0" y="132969"/>
                </a:lnTo>
                <a:lnTo>
                  <a:pt x="0" y="586359"/>
                </a:lnTo>
                <a:lnTo>
                  <a:pt x="6781" y="628375"/>
                </a:lnTo>
                <a:lnTo>
                  <a:pt x="25664" y="664875"/>
                </a:lnTo>
                <a:lnTo>
                  <a:pt x="54452" y="693663"/>
                </a:lnTo>
                <a:lnTo>
                  <a:pt x="90952" y="712546"/>
                </a:lnTo>
                <a:lnTo>
                  <a:pt x="132968" y="719328"/>
                </a:lnTo>
                <a:lnTo>
                  <a:pt x="1732407" y="719328"/>
                </a:lnTo>
                <a:lnTo>
                  <a:pt x="1774423" y="712546"/>
                </a:lnTo>
                <a:lnTo>
                  <a:pt x="1810923" y="693663"/>
                </a:lnTo>
                <a:lnTo>
                  <a:pt x="1839711" y="664875"/>
                </a:lnTo>
                <a:lnTo>
                  <a:pt x="1858594" y="628375"/>
                </a:lnTo>
                <a:lnTo>
                  <a:pt x="1865375" y="586359"/>
                </a:lnTo>
                <a:lnTo>
                  <a:pt x="1865375" y="132969"/>
                </a:lnTo>
                <a:lnTo>
                  <a:pt x="1858594" y="90952"/>
                </a:lnTo>
                <a:lnTo>
                  <a:pt x="1839711" y="54452"/>
                </a:lnTo>
                <a:lnTo>
                  <a:pt x="1810923" y="25664"/>
                </a:lnTo>
                <a:lnTo>
                  <a:pt x="1774423" y="6781"/>
                </a:lnTo>
                <a:lnTo>
                  <a:pt x="1732407" y="0"/>
                </a:lnTo>
                <a:close/>
              </a:path>
            </a:pathLst>
          </a:custGeom>
          <a:solidFill>
            <a:srgbClr val="66FFFF"/>
          </a:solidFill>
        </p:spPr>
        <p:txBody>
          <a:bodyPr wrap="square" lIns="0" tIns="0" rIns="0" bIns="0" rtlCol="0"/>
          <a:lstStyle/>
          <a:p>
            <a:endParaRPr/>
          </a:p>
        </p:txBody>
      </p:sp>
      <p:sp>
        <p:nvSpPr>
          <p:cNvPr id="54" name="object 54"/>
          <p:cNvSpPr/>
          <p:nvPr/>
        </p:nvSpPr>
        <p:spPr>
          <a:xfrm>
            <a:off x="6158484" y="4858511"/>
            <a:ext cx="1865630" cy="719455"/>
          </a:xfrm>
          <a:custGeom>
            <a:avLst/>
            <a:gdLst/>
            <a:ahLst/>
            <a:cxnLst/>
            <a:rect l="l" t="t" r="r" b="b"/>
            <a:pathLst>
              <a:path w="1865629" h="719454">
                <a:moveTo>
                  <a:pt x="0" y="132969"/>
                </a:moveTo>
                <a:lnTo>
                  <a:pt x="6781" y="90952"/>
                </a:lnTo>
                <a:lnTo>
                  <a:pt x="25664" y="54452"/>
                </a:lnTo>
                <a:lnTo>
                  <a:pt x="54452" y="25664"/>
                </a:lnTo>
                <a:lnTo>
                  <a:pt x="90952" y="6781"/>
                </a:lnTo>
                <a:lnTo>
                  <a:pt x="132968" y="0"/>
                </a:lnTo>
                <a:lnTo>
                  <a:pt x="1732407" y="0"/>
                </a:lnTo>
                <a:lnTo>
                  <a:pt x="1774423" y="6781"/>
                </a:lnTo>
                <a:lnTo>
                  <a:pt x="1810923" y="25664"/>
                </a:lnTo>
                <a:lnTo>
                  <a:pt x="1839711" y="54452"/>
                </a:lnTo>
                <a:lnTo>
                  <a:pt x="1858594" y="90952"/>
                </a:lnTo>
                <a:lnTo>
                  <a:pt x="1865375" y="132969"/>
                </a:lnTo>
                <a:lnTo>
                  <a:pt x="1865375" y="586359"/>
                </a:lnTo>
                <a:lnTo>
                  <a:pt x="1858594" y="628375"/>
                </a:lnTo>
                <a:lnTo>
                  <a:pt x="1839711" y="664875"/>
                </a:lnTo>
                <a:lnTo>
                  <a:pt x="1810923" y="693663"/>
                </a:lnTo>
                <a:lnTo>
                  <a:pt x="1774423" y="712546"/>
                </a:lnTo>
                <a:lnTo>
                  <a:pt x="1732407" y="719328"/>
                </a:lnTo>
                <a:lnTo>
                  <a:pt x="132968" y="719328"/>
                </a:lnTo>
                <a:lnTo>
                  <a:pt x="90952" y="712546"/>
                </a:lnTo>
                <a:lnTo>
                  <a:pt x="54452" y="693663"/>
                </a:lnTo>
                <a:lnTo>
                  <a:pt x="25664" y="664875"/>
                </a:lnTo>
                <a:lnTo>
                  <a:pt x="6781" y="628375"/>
                </a:lnTo>
                <a:lnTo>
                  <a:pt x="0" y="586359"/>
                </a:lnTo>
                <a:lnTo>
                  <a:pt x="0" y="132969"/>
                </a:lnTo>
                <a:close/>
              </a:path>
            </a:pathLst>
          </a:custGeom>
          <a:ln w="12192">
            <a:solidFill>
              <a:srgbClr val="9B2C1F"/>
            </a:solidFill>
          </a:ln>
        </p:spPr>
        <p:txBody>
          <a:bodyPr wrap="square" lIns="0" tIns="0" rIns="0" bIns="0" rtlCol="0"/>
          <a:lstStyle/>
          <a:p>
            <a:endParaRPr/>
          </a:p>
        </p:txBody>
      </p:sp>
      <p:sp>
        <p:nvSpPr>
          <p:cNvPr id="55" name="object 55"/>
          <p:cNvSpPr txBox="1"/>
          <p:nvPr/>
        </p:nvSpPr>
        <p:spPr>
          <a:xfrm>
            <a:off x="6517893" y="4942078"/>
            <a:ext cx="1146175" cy="555625"/>
          </a:xfrm>
          <a:prstGeom prst="rect">
            <a:avLst/>
          </a:prstGeom>
        </p:spPr>
        <p:txBody>
          <a:bodyPr vert="horz" wrap="square" lIns="0" tIns="0" rIns="0" bIns="0" rtlCol="0">
            <a:spAutoFit/>
          </a:bodyPr>
          <a:lstStyle/>
          <a:p>
            <a:pPr marL="306705" marR="5080" indent="-294640">
              <a:lnSpc>
                <a:spcPct val="100000"/>
              </a:lnSpc>
            </a:pPr>
            <a:r>
              <a:rPr sz="1800" b="1" spc="5" dirty="0">
                <a:solidFill>
                  <a:srgbClr val="181818"/>
                </a:solidFill>
                <a:latin typeface="Verdana"/>
                <a:cs typeface="Verdana"/>
              </a:rPr>
              <a:t>K</a:t>
            </a:r>
            <a:r>
              <a:rPr sz="1800" b="1" dirty="0">
                <a:solidFill>
                  <a:srgbClr val="181818"/>
                </a:solidFill>
                <a:latin typeface="Verdana"/>
                <a:cs typeface="Verdana"/>
              </a:rPr>
              <a:t>H</a:t>
            </a:r>
            <a:r>
              <a:rPr sz="1800" b="1" spc="5" dirty="0">
                <a:solidFill>
                  <a:srgbClr val="181818"/>
                </a:solidFill>
                <a:latin typeface="Verdana"/>
                <a:cs typeface="Verdana"/>
              </a:rPr>
              <a:t>O</a:t>
            </a:r>
            <a:r>
              <a:rPr sz="1800" b="1" spc="-5" dirty="0">
                <a:solidFill>
                  <a:srgbClr val="181818"/>
                </a:solidFill>
                <a:latin typeface="Verdana"/>
                <a:cs typeface="Verdana"/>
              </a:rPr>
              <a:t>ÁNG  SẢN</a:t>
            </a:r>
            <a:endParaRPr sz="1800">
              <a:latin typeface="Verdana"/>
              <a:cs typeface="Verdana"/>
            </a:endParaRPr>
          </a:p>
        </p:txBody>
      </p:sp>
      <p:sp>
        <p:nvSpPr>
          <p:cNvPr id="56" name="object 56"/>
          <p:cNvSpPr txBox="1"/>
          <p:nvPr/>
        </p:nvSpPr>
        <p:spPr>
          <a:xfrm>
            <a:off x="6324600" y="1600200"/>
            <a:ext cx="2133600" cy="646430"/>
          </a:xfrm>
          <a:prstGeom prst="rect">
            <a:avLst/>
          </a:prstGeom>
          <a:solidFill>
            <a:srgbClr val="00AFEF"/>
          </a:solidFill>
          <a:ln w="12192">
            <a:solidFill>
              <a:srgbClr val="6F493C"/>
            </a:solidFill>
          </a:ln>
        </p:spPr>
        <p:txBody>
          <a:bodyPr vert="horz" wrap="square" lIns="0" tIns="38100" rIns="0" bIns="0" rtlCol="0">
            <a:spAutoFit/>
          </a:bodyPr>
          <a:lstStyle/>
          <a:p>
            <a:pPr marL="1905" algn="ctr">
              <a:lnSpc>
                <a:spcPct val="100000"/>
              </a:lnSpc>
              <a:spcBef>
                <a:spcPts val="300"/>
              </a:spcBef>
            </a:pPr>
            <a:r>
              <a:rPr sz="1800" b="1" spc="-5" dirty="0">
                <a:solidFill>
                  <a:srgbClr val="FFFF00"/>
                </a:solidFill>
                <a:latin typeface="Verdana"/>
                <a:cs typeface="Verdana"/>
              </a:rPr>
              <a:t>RƯỢU,</a:t>
            </a:r>
            <a:endParaRPr sz="1800">
              <a:latin typeface="Verdana"/>
              <a:cs typeface="Verdana"/>
            </a:endParaRPr>
          </a:p>
          <a:p>
            <a:pPr algn="ctr">
              <a:lnSpc>
                <a:spcPct val="100000"/>
              </a:lnSpc>
            </a:pPr>
            <a:r>
              <a:rPr sz="1800" b="1" dirty="0">
                <a:solidFill>
                  <a:srgbClr val="FFFF00"/>
                </a:solidFill>
                <a:latin typeface="Verdana"/>
                <a:cs typeface="Verdana"/>
              </a:rPr>
              <a:t>THUỐC</a:t>
            </a:r>
            <a:r>
              <a:rPr sz="1800" b="1" spc="-114" dirty="0">
                <a:solidFill>
                  <a:srgbClr val="FFFF00"/>
                </a:solidFill>
                <a:latin typeface="Verdana"/>
                <a:cs typeface="Verdana"/>
              </a:rPr>
              <a:t> </a:t>
            </a:r>
            <a:r>
              <a:rPr sz="1800" b="1" dirty="0">
                <a:solidFill>
                  <a:srgbClr val="FFFF00"/>
                </a:solidFill>
                <a:latin typeface="Verdana"/>
                <a:cs typeface="Verdana"/>
              </a:rPr>
              <a:t>LÁ</a:t>
            </a:r>
            <a:endParaRPr sz="1800">
              <a:latin typeface="Verdana"/>
              <a:cs typeface="Verdana"/>
            </a:endParaRPr>
          </a:p>
        </p:txBody>
      </p:sp>
      <p:sp>
        <p:nvSpPr>
          <p:cNvPr id="57" name="object 57"/>
          <p:cNvSpPr txBox="1"/>
          <p:nvPr/>
        </p:nvSpPr>
        <p:spPr>
          <a:xfrm>
            <a:off x="6999731" y="2551176"/>
            <a:ext cx="1752600" cy="646430"/>
          </a:xfrm>
          <a:prstGeom prst="rect">
            <a:avLst/>
          </a:prstGeom>
          <a:solidFill>
            <a:srgbClr val="FFFF00"/>
          </a:solidFill>
          <a:ln w="12192">
            <a:solidFill>
              <a:srgbClr val="9B2C1F"/>
            </a:solidFill>
          </a:ln>
        </p:spPr>
        <p:txBody>
          <a:bodyPr vert="horz" wrap="square" lIns="0" tIns="38735" rIns="0" bIns="0" rtlCol="0">
            <a:spAutoFit/>
          </a:bodyPr>
          <a:lstStyle/>
          <a:p>
            <a:pPr marL="504190" marR="197485" indent="-299085">
              <a:lnSpc>
                <a:spcPct val="100000"/>
              </a:lnSpc>
              <a:spcBef>
                <a:spcPts val="305"/>
              </a:spcBef>
            </a:pPr>
            <a:r>
              <a:rPr sz="1800" b="1" spc="-5" dirty="0">
                <a:latin typeface="Verdana"/>
                <a:cs typeface="Verdana"/>
              </a:rPr>
              <a:t>GẠO </a:t>
            </a:r>
            <a:r>
              <a:rPr sz="1800" b="1" dirty="0">
                <a:latin typeface="Verdana"/>
                <a:cs typeface="Verdana"/>
              </a:rPr>
              <a:t>XUẤT  KHẨU</a:t>
            </a:r>
            <a:endParaRPr sz="1800">
              <a:latin typeface="Verdana"/>
              <a:cs typeface="Verdana"/>
            </a:endParaRPr>
          </a:p>
        </p:txBody>
      </p:sp>
      <p:sp>
        <p:nvSpPr>
          <p:cNvPr id="58" name="object 58"/>
          <p:cNvSpPr/>
          <p:nvPr/>
        </p:nvSpPr>
        <p:spPr>
          <a:xfrm>
            <a:off x="2362200" y="29718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8A7A56"/>
          </a:solidFill>
        </p:spPr>
        <p:txBody>
          <a:bodyPr wrap="square" lIns="0" tIns="0" rIns="0" bIns="0" rtlCol="0"/>
          <a:lstStyle/>
          <a:p>
            <a:endParaRPr/>
          </a:p>
        </p:txBody>
      </p:sp>
      <p:sp>
        <p:nvSpPr>
          <p:cNvPr id="59" name="object 59"/>
          <p:cNvSpPr/>
          <p:nvPr/>
        </p:nvSpPr>
        <p:spPr>
          <a:xfrm>
            <a:off x="2362200" y="29718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60" name="object 60"/>
          <p:cNvSpPr/>
          <p:nvPr/>
        </p:nvSpPr>
        <p:spPr>
          <a:xfrm>
            <a:off x="2362200" y="29718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8A7A56"/>
          </a:solidFill>
        </p:spPr>
        <p:txBody>
          <a:bodyPr wrap="square" lIns="0" tIns="0" rIns="0" bIns="0" rtlCol="0"/>
          <a:lstStyle/>
          <a:p>
            <a:endParaRPr/>
          </a:p>
        </p:txBody>
      </p:sp>
      <p:sp>
        <p:nvSpPr>
          <p:cNvPr id="61" name="object 61"/>
          <p:cNvSpPr/>
          <p:nvPr/>
        </p:nvSpPr>
        <p:spPr>
          <a:xfrm>
            <a:off x="2362200" y="29718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62" name="object 62"/>
          <p:cNvSpPr/>
          <p:nvPr/>
        </p:nvSpPr>
        <p:spPr>
          <a:xfrm>
            <a:off x="2377439" y="2987039"/>
            <a:ext cx="509270" cy="512445"/>
          </a:xfrm>
          <a:custGeom>
            <a:avLst/>
            <a:gdLst/>
            <a:ahLst/>
            <a:cxnLst/>
            <a:rect l="l" t="t" r="r" b="b"/>
            <a:pathLst>
              <a:path w="509269" h="512445">
                <a:moveTo>
                  <a:pt x="254508" y="0"/>
                </a:moveTo>
                <a:lnTo>
                  <a:pt x="208752" y="4126"/>
                </a:lnTo>
                <a:lnTo>
                  <a:pt x="165690" y="16023"/>
                </a:lnTo>
                <a:lnTo>
                  <a:pt x="126040" y="34967"/>
                </a:lnTo>
                <a:lnTo>
                  <a:pt x="90520" y="60232"/>
                </a:lnTo>
                <a:lnTo>
                  <a:pt x="59847" y="91095"/>
                </a:lnTo>
                <a:lnTo>
                  <a:pt x="34741" y="126830"/>
                </a:lnTo>
                <a:lnTo>
                  <a:pt x="15919" y="166714"/>
                </a:lnTo>
                <a:lnTo>
                  <a:pt x="4099" y="210023"/>
                </a:lnTo>
                <a:lnTo>
                  <a:pt x="0" y="256032"/>
                </a:lnTo>
                <a:lnTo>
                  <a:pt x="4099" y="302040"/>
                </a:lnTo>
                <a:lnTo>
                  <a:pt x="15919" y="345349"/>
                </a:lnTo>
                <a:lnTo>
                  <a:pt x="34741" y="385233"/>
                </a:lnTo>
                <a:lnTo>
                  <a:pt x="59847" y="420968"/>
                </a:lnTo>
                <a:lnTo>
                  <a:pt x="90520" y="451831"/>
                </a:lnTo>
                <a:lnTo>
                  <a:pt x="126040" y="477096"/>
                </a:lnTo>
                <a:lnTo>
                  <a:pt x="165690" y="496040"/>
                </a:lnTo>
                <a:lnTo>
                  <a:pt x="208752" y="507937"/>
                </a:lnTo>
                <a:lnTo>
                  <a:pt x="254508" y="512063"/>
                </a:lnTo>
                <a:lnTo>
                  <a:pt x="300263" y="507937"/>
                </a:lnTo>
                <a:lnTo>
                  <a:pt x="343325" y="496040"/>
                </a:lnTo>
                <a:lnTo>
                  <a:pt x="382975" y="477096"/>
                </a:lnTo>
                <a:lnTo>
                  <a:pt x="418495" y="451831"/>
                </a:lnTo>
                <a:lnTo>
                  <a:pt x="449168" y="420968"/>
                </a:lnTo>
                <a:lnTo>
                  <a:pt x="474274" y="385233"/>
                </a:lnTo>
                <a:lnTo>
                  <a:pt x="493096" y="345349"/>
                </a:lnTo>
                <a:lnTo>
                  <a:pt x="504916" y="302040"/>
                </a:lnTo>
                <a:lnTo>
                  <a:pt x="509016" y="256032"/>
                </a:lnTo>
                <a:lnTo>
                  <a:pt x="504916" y="210023"/>
                </a:lnTo>
                <a:lnTo>
                  <a:pt x="493096" y="166714"/>
                </a:lnTo>
                <a:lnTo>
                  <a:pt x="474274" y="126830"/>
                </a:lnTo>
                <a:lnTo>
                  <a:pt x="449168" y="91095"/>
                </a:lnTo>
                <a:lnTo>
                  <a:pt x="418495" y="60232"/>
                </a:lnTo>
                <a:lnTo>
                  <a:pt x="382975" y="34967"/>
                </a:lnTo>
                <a:lnTo>
                  <a:pt x="343325" y="16023"/>
                </a:lnTo>
                <a:lnTo>
                  <a:pt x="300263" y="4126"/>
                </a:lnTo>
                <a:lnTo>
                  <a:pt x="254508" y="0"/>
                </a:lnTo>
                <a:close/>
              </a:path>
            </a:pathLst>
          </a:custGeom>
          <a:solidFill>
            <a:srgbClr val="8A7A56"/>
          </a:solidFill>
        </p:spPr>
        <p:txBody>
          <a:bodyPr wrap="square" lIns="0" tIns="0" rIns="0" bIns="0" rtlCol="0"/>
          <a:lstStyle/>
          <a:p>
            <a:endParaRPr/>
          </a:p>
        </p:txBody>
      </p:sp>
      <p:sp>
        <p:nvSpPr>
          <p:cNvPr id="63" name="object 63"/>
          <p:cNvSpPr/>
          <p:nvPr/>
        </p:nvSpPr>
        <p:spPr>
          <a:xfrm>
            <a:off x="2377439" y="2987039"/>
            <a:ext cx="509270" cy="512445"/>
          </a:xfrm>
          <a:custGeom>
            <a:avLst/>
            <a:gdLst/>
            <a:ahLst/>
            <a:cxnLst/>
            <a:rect l="l" t="t" r="r" b="b"/>
            <a:pathLst>
              <a:path w="509269" h="512445">
                <a:moveTo>
                  <a:pt x="0" y="256032"/>
                </a:moveTo>
                <a:lnTo>
                  <a:pt x="4099" y="210023"/>
                </a:lnTo>
                <a:lnTo>
                  <a:pt x="15919" y="166714"/>
                </a:lnTo>
                <a:lnTo>
                  <a:pt x="34741" y="126830"/>
                </a:lnTo>
                <a:lnTo>
                  <a:pt x="59847" y="91095"/>
                </a:lnTo>
                <a:lnTo>
                  <a:pt x="90520" y="60232"/>
                </a:lnTo>
                <a:lnTo>
                  <a:pt x="126040" y="34967"/>
                </a:lnTo>
                <a:lnTo>
                  <a:pt x="165690" y="16023"/>
                </a:lnTo>
                <a:lnTo>
                  <a:pt x="208752" y="4126"/>
                </a:lnTo>
                <a:lnTo>
                  <a:pt x="254508" y="0"/>
                </a:lnTo>
                <a:lnTo>
                  <a:pt x="300263" y="4126"/>
                </a:lnTo>
                <a:lnTo>
                  <a:pt x="343325" y="16023"/>
                </a:lnTo>
                <a:lnTo>
                  <a:pt x="382975" y="34967"/>
                </a:lnTo>
                <a:lnTo>
                  <a:pt x="418495" y="60232"/>
                </a:lnTo>
                <a:lnTo>
                  <a:pt x="449168" y="91095"/>
                </a:lnTo>
                <a:lnTo>
                  <a:pt x="474274" y="126830"/>
                </a:lnTo>
                <a:lnTo>
                  <a:pt x="493096" y="166714"/>
                </a:lnTo>
                <a:lnTo>
                  <a:pt x="504916" y="210023"/>
                </a:lnTo>
                <a:lnTo>
                  <a:pt x="509016" y="256032"/>
                </a:lnTo>
                <a:lnTo>
                  <a:pt x="504916" y="302040"/>
                </a:lnTo>
                <a:lnTo>
                  <a:pt x="493096" y="345349"/>
                </a:lnTo>
                <a:lnTo>
                  <a:pt x="474274" y="385233"/>
                </a:lnTo>
                <a:lnTo>
                  <a:pt x="449168" y="420968"/>
                </a:lnTo>
                <a:lnTo>
                  <a:pt x="418495" y="451831"/>
                </a:lnTo>
                <a:lnTo>
                  <a:pt x="382975" y="477096"/>
                </a:lnTo>
                <a:lnTo>
                  <a:pt x="343325" y="496040"/>
                </a:lnTo>
                <a:lnTo>
                  <a:pt x="300263" y="507937"/>
                </a:lnTo>
                <a:lnTo>
                  <a:pt x="254508" y="512063"/>
                </a:lnTo>
                <a:lnTo>
                  <a:pt x="208752" y="507937"/>
                </a:lnTo>
                <a:lnTo>
                  <a:pt x="165690" y="496040"/>
                </a:lnTo>
                <a:lnTo>
                  <a:pt x="126040" y="477096"/>
                </a:lnTo>
                <a:lnTo>
                  <a:pt x="90520" y="451831"/>
                </a:lnTo>
                <a:lnTo>
                  <a:pt x="59847" y="420968"/>
                </a:lnTo>
                <a:lnTo>
                  <a:pt x="34741" y="385233"/>
                </a:lnTo>
                <a:lnTo>
                  <a:pt x="15919" y="345349"/>
                </a:lnTo>
                <a:lnTo>
                  <a:pt x="4099" y="302040"/>
                </a:lnTo>
                <a:lnTo>
                  <a:pt x="0" y="256032"/>
                </a:lnTo>
                <a:close/>
              </a:path>
            </a:pathLst>
          </a:custGeom>
          <a:ln w="9144">
            <a:solidFill>
              <a:srgbClr val="95A9A9"/>
            </a:solidFill>
          </a:ln>
        </p:spPr>
        <p:txBody>
          <a:bodyPr wrap="square" lIns="0" tIns="0" rIns="0" bIns="0" rtlCol="0"/>
          <a:lstStyle/>
          <a:p>
            <a:endParaRPr/>
          </a:p>
        </p:txBody>
      </p:sp>
      <p:sp>
        <p:nvSpPr>
          <p:cNvPr id="64" name="object 64"/>
          <p:cNvSpPr/>
          <p:nvPr/>
        </p:nvSpPr>
        <p:spPr>
          <a:xfrm>
            <a:off x="915161" y="2896361"/>
            <a:ext cx="1447800" cy="721360"/>
          </a:xfrm>
          <a:custGeom>
            <a:avLst/>
            <a:gdLst/>
            <a:ahLst/>
            <a:cxnLst/>
            <a:rect l="l" t="t" r="r" b="b"/>
            <a:pathLst>
              <a:path w="1447800" h="721360">
                <a:moveTo>
                  <a:pt x="1314577" y="0"/>
                </a:moveTo>
                <a:lnTo>
                  <a:pt x="133222" y="0"/>
                </a:lnTo>
                <a:lnTo>
                  <a:pt x="91111" y="6796"/>
                </a:lnTo>
                <a:lnTo>
                  <a:pt x="54540" y="25716"/>
                </a:lnTo>
                <a:lnTo>
                  <a:pt x="25702" y="54562"/>
                </a:lnTo>
                <a:lnTo>
                  <a:pt x="6791" y="91131"/>
                </a:lnTo>
                <a:lnTo>
                  <a:pt x="0" y="133223"/>
                </a:lnTo>
                <a:lnTo>
                  <a:pt x="0" y="587628"/>
                </a:lnTo>
                <a:lnTo>
                  <a:pt x="6791" y="629720"/>
                </a:lnTo>
                <a:lnTo>
                  <a:pt x="25702" y="666289"/>
                </a:lnTo>
                <a:lnTo>
                  <a:pt x="54540" y="695135"/>
                </a:lnTo>
                <a:lnTo>
                  <a:pt x="91111" y="714055"/>
                </a:lnTo>
                <a:lnTo>
                  <a:pt x="133222" y="720851"/>
                </a:lnTo>
                <a:lnTo>
                  <a:pt x="1314577" y="720851"/>
                </a:lnTo>
                <a:lnTo>
                  <a:pt x="1356668" y="714055"/>
                </a:lnTo>
                <a:lnTo>
                  <a:pt x="1393237" y="695135"/>
                </a:lnTo>
                <a:lnTo>
                  <a:pt x="1422083" y="666289"/>
                </a:lnTo>
                <a:lnTo>
                  <a:pt x="1441003" y="629720"/>
                </a:lnTo>
                <a:lnTo>
                  <a:pt x="1447800" y="587628"/>
                </a:lnTo>
                <a:lnTo>
                  <a:pt x="1447800" y="133223"/>
                </a:lnTo>
                <a:lnTo>
                  <a:pt x="1441003" y="91131"/>
                </a:lnTo>
                <a:lnTo>
                  <a:pt x="1422083" y="54562"/>
                </a:lnTo>
                <a:lnTo>
                  <a:pt x="1393237" y="25716"/>
                </a:lnTo>
                <a:lnTo>
                  <a:pt x="1356668" y="6796"/>
                </a:lnTo>
                <a:lnTo>
                  <a:pt x="1314577" y="0"/>
                </a:lnTo>
                <a:close/>
              </a:path>
            </a:pathLst>
          </a:custGeom>
          <a:solidFill>
            <a:srgbClr val="E0DFDF"/>
          </a:solidFill>
        </p:spPr>
        <p:txBody>
          <a:bodyPr wrap="square" lIns="0" tIns="0" rIns="0" bIns="0" rtlCol="0"/>
          <a:lstStyle/>
          <a:p>
            <a:endParaRPr/>
          </a:p>
        </p:txBody>
      </p:sp>
      <p:sp>
        <p:nvSpPr>
          <p:cNvPr id="65" name="object 65"/>
          <p:cNvSpPr/>
          <p:nvPr/>
        </p:nvSpPr>
        <p:spPr>
          <a:xfrm>
            <a:off x="915161" y="2896361"/>
            <a:ext cx="1447800" cy="721360"/>
          </a:xfrm>
          <a:custGeom>
            <a:avLst/>
            <a:gdLst/>
            <a:ahLst/>
            <a:cxnLst/>
            <a:rect l="l" t="t" r="r" b="b"/>
            <a:pathLst>
              <a:path w="1447800" h="721360">
                <a:moveTo>
                  <a:pt x="0" y="133223"/>
                </a:moveTo>
                <a:lnTo>
                  <a:pt x="6791" y="91131"/>
                </a:lnTo>
                <a:lnTo>
                  <a:pt x="25702" y="54562"/>
                </a:lnTo>
                <a:lnTo>
                  <a:pt x="54540" y="25716"/>
                </a:lnTo>
                <a:lnTo>
                  <a:pt x="91111" y="6796"/>
                </a:lnTo>
                <a:lnTo>
                  <a:pt x="133222" y="0"/>
                </a:lnTo>
                <a:lnTo>
                  <a:pt x="1314577" y="0"/>
                </a:lnTo>
                <a:lnTo>
                  <a:pt x="1356668" y="6796"/>
                </a:lnTo>
                <a:lnTo>
                  <a:pt x="1393237" y="25716"/>
                </a:lnTo>
                <a:lnTo>
                  <a:pt x="1422083" y="54562"/>
                </a:lnTo>
                <a:lnTo>
                  <a:pt x="1441003" y="91131"/>
                </a:lnTo>
                <a:lnTo>
                  <a:pt x="1447800" y="133223"/>
                </a:lnTo>
                <a:lnTo>
                  <a:pt x="1447800" y="587628"/>
                </a:lnTo>
                <a:lnTo>
                  <a:pt x="1441003" y="629720"/>
                </a:lnTo>
                <a:lnTo>
                  <a:pt x="1422083" y="666289"/>
                </a:lnTo>
                <a:lnTo>
                  <a:pt x="1393237" y="695135"/>
                </a:lnTo>
                <a:lnTo>
                  <a:pt x="1356668" y="714055"/>
                </a:lnTo>
                <a:lnTo>
                  <a:pt x="1314577" y="720851"/>
                </a:lnTo>
                <a:lnTo>
                  <a:pt x="133222" y="720851"/>
                </a:lnTo>
                <a:lnTo>
                  <a:pt x="91111" y="714055"/>
                </a:lnTo>
                <a:lnTo>
                  <a:pt x="54540" y="695135"/>
                </a:lnTo>
                <a:lnTo>
                  <a:pt x="25702" y="666289"/>
                </a:lnTo>
                <a:lnTo>
                  <a:pt x="6791" y="629720"/>
                </a:lnTo>
                <a:lnTo>
                  <a:pt x="0" y="587628"/>
                </a:lnTo>
                <a:lnTo>
                  <a:pt x="0" y="133223"/>
                </a:lnTo>
                <a:close/>
              </a:path>
            </a:pathLst>
          </a:custGeom>
          <a:ln w="19812">
            <a:solidFill>
              <a:srgbClr val="855D5D"/>
            </a:solidFill>
          </a:ln>
        </p:spPr>
        <p:txBody>
          <a:bodyPr wrap="square" lIns="0" tIns="0" rIns="0" bIns="0" rtlCol="0"/>
          <a:lstStyle/>
          <a:p>
            <a:endParaRPr/>
          </a:p>
        </p:txBody>
      </p:sp>
      <p:sp>
        <p:nvSpPr>
          <p:cNvPr id="66" name="object 66"/>
          <p:cNvSpPr txBox="1"/>
          <p:nvPr/>
        </p:nvSpPr>
        <p:spPr>
          <a:xfrm>
            <a:off x="1259839" y="2979420"/>
            <a:ext cx="756920" cy="555625"/>
          </a:xfrm>
          <a:prstGeom prst="rect">
            <a:avLst/>
          </a:prstGeom>
        </p:spPr>
        <p:txBody>
          <a:bodyPr vert="horz" wrap="square" lIns="0" tIns="0" rIns="0" bIns="0" rtlCol="0">
            <a:spAutoFit/>
          </a:bodyPr>
          <a:lstStyle/>
          <a:p>
            <a:pPr marL="100965" marR="5080" indent="-88900">
              <a:lnSpc>
                <a:spcPct val="100000"/>
              </a:lnSpc>
            </a:pPr>
            <a:r>
              <a:rPr sz="1800" b="1" dirty="0">
                <a:solidFill>
                  <a:srgbClr val="000099"/>
                </a:solidFill>
                <a:latin typeface="Verdana"/>
                <a:cs typeface="Verdana"/>
              </a:rPr>
              <a:t>XĂNG  DẦU</a:t>
            </a:r>
            <a:endParaRPr sz="1800">
              <a:latin typeface="Verdana"/>
              <a:cs typeface="Verdana"/>
            </a:endParaRPr>
          </a:p>
        </p:txBody>
      </p:sp>
      <p:sp>
        <p:nvSpPr>
          <p:cNvPr id="67" name="object 67"/>
          <p:cNvSpPr/>
          <p:nvPr/>
        </p:nvSpPr>
        <p:spPr>
          <a:xfrm>
            <a:off x="2971800" y="15240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FF99FF"/>
          </a:solidFill>
        </p:spPr>
        <p:txBody>
          <a:bodyPr wrap="square" lIns="0" tIns="0" rIns="0" bIns="0" rtlCol="0"/>
          <a:lstStyle/>
          <a:p>
            <a:endParaRPr/>
          </a:p>
        </p:txBody>
      </p:sp>
      <p:sp>
        <p:nvSpPr>
          <p:cNvPr id="68" name="object 68"/>
          <p:cNvSpPr/>
          <p:nvPr/>
        </p:nvSpPr>
        <p:spPr>
          <a:xfrm>
            <a:off x="2971800" y="15240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69" name="object 69"/>
          <p:cNvSpPr/>
          <p:nvPr/>
        </p:nvSpPr>
        <p:spPr>
          <a:xfrm>
            <a:off x="2971800" y="15240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FF99FF"/>
          </a:solidFill>
        </p:spPr>
        <p:txBody>
          <a:bodyPr wrap="square" lIns="0" tIns="0" rIns="0" bIns="0" rtlCol="0"/>
          <a:lstStyle/>
          <a:p>
            <a:endParaRPr/>
          </a:p>
        </p:txBody>
      </p:sp>
      <p:sp>
        <p:nvSpPr>
          <p:cNvPr id="70" name="object 70"/>
          <p:cNvSpPr/>
          <p:nvPr/>
        </p:nvSpPr>
        <p:spPr>
          <a:xfrm>
            <a:off x="2971800" y="15240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71" name="object 71"/>
          <p:cNvSpPr/>
          <p:nvPr/>
        </p:nvSpPr>
        <p:spPr>
          <a:xfrm>
            <a:off x="2987039" y="1539239"/>
            <a:ext cx="509270" cy="512445"/>
          </a:xfrm>
          <a:custGeom>
            <a:avLst/>
            <a:gdLst/>
            <a:ahLst/>
            <a:cxnLst/>
            <a:rect l="l" t="t" r="r" b="b"/>
            <a:pathLst>
              <a:path w="509270" h="512444">
                <a:moveTo>
                  <a:pt x="254508" y="0"/>
                </a:moveTo>
                <a:lnTo>
                  <a:pt x="208752" y="4126"/>
                </a:lnTo>
                <a:lnTo>
                  <a:pt x="165690" y="16023"/>
                </a:lnTo>
                <a:lnTo>
                  <a:pt x="126040" y="34967"/>
                </a:lnTo>
                <a:lnTo>
                  <a:pt x="90520" y="60232"/>
                </a:lnTo>
                <a:lnTo>
                  <a:pt x="59847" y="91095"/>
                </a:lnTo>
                <a:lnTo>
                  <a:pt x="34741" y="126830"/>
                </a:lnTo>
                <a:lnTo>
                  <a:pt x="15919" y="166714"/>
                </a:lnTo>
                <a:lnTo>
                  <a:pt x="4099" y="210023"/>
                </a:lnTo>
                <a:lnTo>
                  <a:pt x="0" y="256032"/>
                </a:lnTo>
                <a:lnTo>
                  <a:pt x="4099" y="302040"/>
                </a:lnTo>
                <a:lnTo>
                  <a:pt x="15919" y="345349"/>
                </a:lnTo>
                <a:lnTo>
                  <a:pt x="34741" y="385233"/>
                </a:lnTo>
                <a:lnTo>
                  <a:pt x="59847" y="420968"/>
                </a:lnTo>
                <a:lnTo>
                  <a:pt x="90520" y="451831"/>
                </a:lnTo>
                <a:lnTo>
                  <a:pt x="126040" y="477096"/>
                </a:lnTo>
                <a:lnTo>
                  <a:pt x="165690" y="496040"/>
                </a:lnTo>
                <a:lnTo>
                  <a:pt x="208752" y="507937"/>
                </a:lnTo>
                <a:lnTo>
                  <a:pt x="254508" y="512063"/>
                </a:lnTo>
                <a:lnTo>
                  <a:pt x="300263" y="507937"/>
                </a:lnTo>
                <a:lnTo>
                  <a:pt x="343325" y="496040"/>
                </a:lnTo>
                <a:lnTo>
                  <a:pt x="382975" y="477096"/>
                </a:lnTo>
                <a:lnTo>
                  <a:pt x="418495" y="451831"/>
                </a:lnTo>
                <a:lnTo>
                  <a:pt x="449168" y="420968"/>
                </a:lnTo>
                <a:lnTo>
                  <a:pt x="474274" y="385233"/>
                </a:lnTo>
                <a:lnTo>
                  <a:pt x="493096" y="345349"/>
                </a:lnTo>
                <a:lnTo>
                  <a:pt x="504916" y="302040"/>
                </a:lnTo>
                <a:lnTo>
                  <a:pt x="509015" y="256032"/>
                </a:lnTo>
                <a:lnTo>
                  <a:pt x="504916" y="210023"/>
                </a:lnTo>
                <a:lnTo>
                  <a:pt x="493096" y="166714"/>
                </a:lnTo>
                <a:lnTo>
                  <a:pt x="474274" y="126830"/>
                </a:lnTo>
                <a:lnTo>
                  <a:pt x="449168" y="91095"/>
                </a:lnTo>
                <a:lnTo>
                  <a:pt x="418495" y="60232"/>
                </a:lnTo>
                <a:lnTo>
                  <a:pt x="382975" y="34967"/>
                </a:lnTo>
                <a:lnTo>
                  <a:pt x="343325" y="16023"/>
                </a:lnTo>
                <a:lnTo>
                  <a:pt x="300263" y="4126"/>
                </a:lnTo>
                <a:lnTo>
                  <a:pt x="254508" y="0"/>
                </a:lnTo>
                <a:close/>
              </a:path>
            </a:pathLst>
          </a:custGeom>
          <a:solidFill>
            <a:srgbClr val="FF99FF"/>
          </a:solidFill>
        </p:spPr>
        <p:txBody>
          <a:bodyPr wrap="square" lIns="0" tIns="0" rIns="0" bIns="0" rtlCol="0"/>
          <a:lstStyle/>
          <a:p>
            <a:endParaRPr/>
          </a:p>
        </p:txBody>
      </p:sp>
      <p:sp>
        <p:nvSpPr>
          <p:cNvPr id="72" name="object 72"/>
          <p:cNvSpPr/>
          <p:nvPr/>
        </p:nvSpPr>
        <p:spPr>
          <a:xfrm>
            <a:off x="2987039" y="1539239"/>
            <a:ext cx="509270" cy="512445"/>
          </a:xfrm>
          <a:custGeom>
            <a:avLst/>
            <a:gdLst/>
            <a:ahLst/>
            <a:cxnLst/>
            <a:rect l="l" t="t" r="r" b="b"/>
            <a:pathLst>
              <a:path w="509270" h="512444">
                <a:moveTo>
                  <a:pt x="0" y="256032"/>
                </a:moveTo>
                <a:lnTo>
                  <a:pt x="4099" y="210023"/>
                </a:lnTo>
                <a:lnTo>
                  <a:pt x="15919" y="166714"/>
                </a:lnTo>
                <a:lnTo>
                  <a:pt x="34741" y="126830"/>
                </a:lnTo>
                <a:lnTo>
                  <a:pt x="59847" y="91095"/>
                </a:lnTo>
                <a:lnTo>
                  <a:pt x="90520" y="60232"/>
                </a:lnTo>
                <a:lnTo>
                  <a:pt x="126040" y="34967"/>
                </a:lnTo>
                <a:lnTo>
                  <a:pt x="165690" y="16023"/>
                </a:lnTo>
                <a:lnTo>
                  <a:pt x="208752" y="4126"/>
                </a:lnTo>
                <a:lnTo>
                  <a:pt x="254508" y="0"/>
                </a:lnTo>
                <a:lnTo>
                  <a:pt x="300263" y="4126"/>
                </a:lnTo>
                <a:lnTo>
                  <a:pt x="343325" y="16023"/>
                </a:lnTo>
                <a:lnTo>
                  <a:pt x="382975" y="34967"/>
                </a:lnTo>
                <a:lnTo>
                  <a:pt x="418495" y="60232"/>
                </a:lnTo>
                <a:lnTo>
                  <a:pt x="449168" y="91095"/>
                </a:lnTo>
                <a:lnTo>
                  <a:pt x="474274" y="126830"/>
                </a:lnTo>
                <a:lnTo>
                  <a:pt x="493096" y="166714"/>
                </a:lnTo>
                <a:lnTo>
                  <a:pt x="504916" y="210023"/>
                </a:lnTo>
                <a:lnTo>
                  <a:pt x="509015" y="256032"/>
                </a:lnTo>
                <a:lnTo>
                  <a:pt x="504916" y="302040"/>
                </a:lnTo>
                <a:lnTo>
                  <a:pt x="493096" y="345349"/>
                </a:lnTo>
                <a:lnTo>
                  <a:pt x="474274" y="385233"/>
                </a:lnTo>
                <a:lnTo>
                  <a:pt x="449168" y="420968"/>
                </a:lnTo>
                <a:lnTo>
                  <a:pt x="418495" y="451831"/>
                </a:lnTo>
                <a:lnTo>
                  <a:pt x="382975" y="477096"/>
                </a:lnTo>
                <a:lnTo>
                  <a:pt x="343325" y="496040"/>
                </a:lnTo>
                <a:lnTo>
                  <a:pt x="300263" y="507937"/>
                </a:lnTo>
                <a:lnTo>
                  <a:pt x="254508" y="512063"/>
                </a:lnTo>
                <a:lnTo>
                  <a:pt x="208752" y="507937"/>
                </a:lnTo>
                <a:lnTo>
                  <a:pt x="165690" y="496040"/>
                </a:lnTo>
                <a:lnTo>
                  <a:pt x="126040" y="477096"/>
                </a:lnTo>
                <a:lnTo>
                  <a:pt x="90520" y="451831"/>
                </a:lnTo>
                <a:lnTo>
                  <a:pt x="59847" y="420968"/>
                </a:lnTo>
                <a:lnTo>
                  <a:pt x="34741" y="385233"/>
                </a:lnTo>
                <a:lnTo>
                  <a:pt x="15919" y="345349"/>
                </a:lnTo>
                <a:lnTo>
                  <a:pt x="4099" y="302040"/>
                </a:lnTo>
                <a:lnTo>
                  <a:pt x="0" y="256032"/>
                </a:lnTo>
                <a:close/>
              </a:path>
            </a:pathLst>
          </a:custGeom>
          <a:ln w="9144">
            <a:solidFill>
              <a:srgbClr val="CC9900"/>
            </a:solidFill>
          </a:ln>
        </p:spPr>
        <p:txBody>
          <a:bodyPr wrap="square" lIns="0" tIns="0" rIns="0" bIns="0" rtlCol="0"/>
          <a:lstStyle/>
          <a:p>
            <a:endParaRPr/>
          </a:p>
        </p:txBody>
      </p:sp>
      <p:sp>
        <p:nvSpPr>
          <p:cNvPr id="73" name="object 73"/>
          <p:cNvSpPr/>
          <p:nvPr/>
        </p:nvSpPr>
        <p:spPr>
          <a:xfrm>
            <a:off x="838200" y="1524000"/>
            <a:ext cx="2133600" cy="721360"/>
          </a:xfrm>
          <a:custGeom>
            <a:avLst/>
            <a:gdLst/>
            <a:ahLst/>
            <a:cxnLst/>
            <a:rect l="l" t="t" r="r" b="b"/>
            <a:pathLst>
              <a:path w="2133600" h="721360">
                <a:moveTo>
                  <a:pt x="2000377" y="0"/>
                </a:moveTo>
                <a:lnTo>
                  <a:pt x="133222" y="0"/>
                </a:lnTo>
                <a:lnTo>
                  <a:pt x="91111" y="6796"/>
                </a:lnTo>
                <a:lnTo>
                  <a:pt x="54540" y="25716"/>
                </a:lnTo>
                <a:lnTo>
                  <a:pt x="25702" y="54562"/>
                </a:lnTo>
                <a:lnTo>
                  <a:pt x="6791" y="91131"/>
                </a:lnTo>
                <a:lnTo>
                  <a:pt x="0" y="133223"/>
                </a:lnTo>
                <a:lnTo>
                  <a:pt x="0" y="587628"/>
                </a:lnTo>
                <a:lnTo>
                  <a:pt x="6791" y="629720"/>
                </a:lnTo>
                <a:lnTo>
                  <a:pt x="25702" y="666289"/>
                </a:lnTo>
                <a:lnTo>
                  <a:pt x="54540" y="695135"/>
                </a:lnTo>
                <a:lnTo>
                  <a:pt x="91111" y="714055"/>
                </a:lnTo>
                <a:lnTo>
                  <a:pt x="133223" y="720851"/>
                </a:lnTo>
                <a:lnTo>
                  <a:pt x="2000377" y="720851"/>
                </a:lnTo>
                <a:lnTo>
                  <a:pt x="2000377" y="0"/>
                </a:lnTo>
                <a:close/>
              </a:path>
              <a:path w="2133600" h="721360">
                <a:moveTo>
                  <a:pt x="2000377" y="0"/>
                </a:moveTo>
                <a:lnTo>
                  <a:pt x="2000377" y="720851"/>
                </a:lnTo>
                <a:lnTo>
                  <a:pt x="2042468" y="714055"/>
                </a:lnTo>
                <a:lnTo>
                  <a:pt x="2079037" y="695135"/>
                </a:lnTo>
                <a:lnTo>
                  <a:pt x="2107883" y="666289"/>
                </a:lnTo>
                <a:lnTo>
                  <a:pt x="2126803" y="629720"/>
                </a:lnTo>
                <a:lnTo>
                  <a:pt x="2133600" y="587628"/>
                </a:lnTo>
                <a:lnTo>
                  <a:pt x="2133600" y="133223"/>
                </a:lnTo>
                <a:lnTo>
                  <a:pt x="2126803" y="91131"/>
                </a:lnTo>
                <a:lnTo>
                  <a:pt x="2107883" y="54562"/>
                </a:lnTo>
                <a:lnTo>
                  <a:pt x="2079037" y="25716"/>
                </a:lnTo>
                <a:lnTo>
                  <a:pt x="2042468" y="6796"/>
                </a:lnTo>
                <a:lnTo>
                  <a:pt x="2000377" y="0"/>
                </a:lnTo>
                <a:close/>
              </a:path>
            </a:pathLst>
          </a:custGeom>
          <a:solidFill>
            <a:srgbClr val="FFCCFF"/>
          </a:solidFill>
        </p:spPr>
        <p:txBody>
          <a:bodyPr wrap="square" lIns="0" tIns="0" rIns="0" bIns="0" rtlCol="0"/>
          <a:lstStyle/>
          <a:p>
            <a:endParaRPr/>
          </a:p>
        </p:txBody>
      </p:sp>
      <p:sp>
        <p:nvSpPr>
          <p:cNvPr id="74" name="object 74"/>
          <p:cNvSpPr/>
          <p:nvPr/>
        </p:nvSpPr>
        <p:spPr>
          <a:xfrm>
            <a:off x="838200" y="1524000"/>
            <a:ext cx="2000885" cy="133350"/>
          </a:xfrm>
          <a:custGeom>
            <a:avLst/>
            <a:gdLst/>
            <a:ahLst/>
            <a:cxnLst/>
            <a:rect l="l" t="t" r="r" b="b"/>
            <a:pathLst>
              <a:path w="2000885" h="133350">
                <a:moveTo>
                  <a:pt x="0" y="133223"/>
                </a:moveTo>
                <a:lnTo>
                  <a:pt x="6791" y="91131"/>
                </a:lnTo>
                <a:lnTo>
                  <a:pt x="25702" y="54562"/>
                </a:lnTo>
                <a:lnTo>
                  <a:pt x="54540" y="25716"/>
                </a:lnTo>
                <a:lnTo>
                  <a:pt x="91111" y="6796"/>
                </a:lnTo>
                <a:lnTo>
                  <a:pt x="133222" y="0"/>
                </a:lnTo>
                <a:lnTo>
                  <a:pt x="2000377" y="0"/>
                </a:lnTo>
              </a:path>
            </a:pathLst>
          </a:custGeom>
          <a:ln w="9143">
            <a:solidFill>
              <a:srgbClr val="AE3408"/>
            </a:solidFill>
          </a:ln>
        </p:spPr>
        <p:txBody>
          <a:bodyPr wrap="square" lIns="0" tIns="0" rIns="0" bIns="0" rtlCol="0"/>
          <a:lstStyle/>
          <a:p>
            <a:endParaRPr/>
          </a:p>
        </p:txBody>
      </p:sp>
      <p:sp>
        <p:nvSpPr>
          <p:cNvPr id="75" name="object 75"/>
          <p:cNvSpPr/>
          <p:nvPr/>
        </p:nvSpPr>
        <p:spPr>
          <a:xfrm>
            <a:off x="838200" y="1657223"/>
            <a:ext cx="2000885" cy="588010"/>
          </a:xfrm>
          <a:custGeom>
            <a:avLst/>
            <a:gdLst/>
            <a:ahLst/>
            <a:cxnLst/>
            <a:rect l="l" t="t" r="r" b="b"/>
            <a:pathLst>
              <a:path w="2000885" h="588010">
                <a:moveTo>
                  <a:pt x="2000377" y="587628"/>
                </a:moveTo>
                <a:lnTo>
                  <a:pt x="133223" y="587628"/>
                </a:lnTo>
                <a:lnTo>
                  <a:pt x="91111" y="580832"/>
                </a:lnTo>
                <a:lnTo>
                  <a:pt x="54540" y="561912"/>
                </a:lnTo>
                <a:lnTo>
                  <a:pt x="25702" y="533066"/>
                </a:lnTo>
                <a:lnTo>
                  <a:pt x="6791" y="496497"/>
                </a:lnTo>
                <a:lnTo>
                  <a:pt x="0" y="454405"/>
                </a:lnTo>
                <a:lnTo>
                  <a:pt x="0" y="0"/>
                </a:lnTo>
              </a:path>
            </a:pathLst>
          </a:custGeom>
          <a:ln w="9144">
            <a:solidFill>
              <a:srgbClr val="AE3408"/>
            </a:solidFill>
          </a:ln>
        </p:spPr>
        <p:txBody>
          <a:bodyPr wrap="square" lIns="0" tIns="0" rIns="0" bIns="0" rtlCol="0"/>
          <a:lstStyle/>
          <a:p>
            <a:endParaRPr/>
          </a:p>
        </p:txBody>
      </p:sp>
      <p:sp>
        <p:nvSpPr>
          <p:cNvPr id="76" name="object 76"/>
          <p:cNvSpPr/>
          <p:nvPr/>
        </p:nvSpPr>
        <p:spPr>
          <a:xfrm>
            <a:off x="2838576" y="1524000"/>
            <a:ext cx="133350" cy="721360"/>
          </a:xfrm>
          <a:custGeom>
            <a:avLst/>
            <a:gdLst/>
            <a:ahLst/>
            <a:cxnLst/>
            <a:rect l="l" t="t" r="r" b="b"/>
            <a:pathLst>
              <a:path w="133350" h="721360">
                <a:moveTo>
                  <a:pt x="0" y="0"/>
                </a:moveTo>
                <a:lnTo>
                  <a:pt x="42091" y="6796"/>
                </a:lnTo>
                <a:lnTo>
                  <a:pt x="78660" y="25716"/>
                </a:lnTo>
                <a:lnTo>
                  <a:pt x="107506" y="54562"/>
                </a:lnTo>
                <a:lnTo>
                  <a:pt x="126426" y="91131"/>
                </a:lnTo>
                <a:lnTo>
                  <a:pt x="133223" y="133223"/>
                </a:lnTo>
                <a:lnTo>
                  <a:pt x="133223" y="587628"/>
                </a:lnTo>
                <a:lnTo>
                  <a:pt x="126426" y="629720"/>
                </a:lnTo>
                <a:lnTo>
                  <a:pt x="107506" y="666289"/>
                </a:lnTo>
                <a:lnTo>
                  <a:pt x="78660" y="695135"/>
                </a:lnTo>
                <a:lnTo>
                  <a:pt x="42091" y="714055"/>
                </a:lnTo>
                <a:lnTo>
                  <a:pt x="0" y="720851"/>
                </a:lnTo>
              </a:path>
            </a:pathLst>
          </a:custGeom>
          <a:ln w="9144">
            <a:solidFill>
              <a:srgbClr val="AE3408"/>
            </a:solidFill>
          </a:ln>
        </p:spPr>
        <p:txBody>
          <a:bodyPr wrap="square" lIns="0" tIns="0" rIns="0" bIns="0" rtlCol="0"/>
          <a:lstStyle/>
          <a:p>
            <a:endParaRPr/>
          </a:p>
        </p:txBody>
      </p:sp>
      <p:sp>
        <p:nvSpPr>
          <p:cNvPr id="77" name="object 77"/>
          <p:cNvSpPr/>
          <p:nvPr/>
        </p:nvSpPr>
        <p:spPr>
          <a:xfrm>
            <a:off x="838200" y="1524000"/>
            <a:ext cx="2133600" cy="721360"/>
          </a:xfrm>
          <a:custGeom>
            <a:avLst/>
            <a:gdLst/>
            <a:ahLst/>
            <a:cxnLst/>
            <a:rect l="l" t="t" r="r" b="b"/>
            <a:pathLst>
              <a:path w="2133600" h="721360">
                <a:moveTo>
                  <a:pt x="2000377" y="0"/>
                </a:moveTo>
                <a:lnTo>
                  <a:pt x="133222" y="0"/>
                </a:lnTo>
                <a:lnTo>
                  <a:pt x="91111" y="6796"/>
                </a:lnTo>
                <a:lnTo>
                  <a:pt x="54540" y="25716"/>
                </a:lnTo>
                <a:lnTo>
                  <a:pt x="25702" y="54562"/>
                </a:lnTo>
                <a:lnTo>
                  <a:pt x="6791" y="91131"/>
                </a:lnTo>
                <a:lnTo>
                  <a:pt x="0" y="133223"/>
                </a:lnTo>
                <a:lnTo>
                  <a:pt x="0" y="587628"/>
                </a:lnTo>
                <a:lnTo>
                  <a:pt x="6791" y="629720"/>
                </a:lnTo>
                <a:lnTo>
                  <a:pt x="25702" y="666289"/>
                </a:lnTo>
                <a:lnTo>
                  <a:pt x="54540" y="695135"/>
                </a:lnTo>
                <a:lnTo>
                  <a:pt x="91111" y="714055"/>
                </a:lnTo>
                <a:lnTo>
                  <a:pt x="133222" y="720851"/>
                </a:lnTo>
                <a:lnTo>
                  <a:pt x="2000377" y="720851"/>
                </a:lnTo>
                <a:lnTo>
                  <a:pt x="2042468" y="714055"/>
                </a:lnTo>
                <a:lnTo>
                  <a:pt x="2079037" y="695135"/>
                </a:lnTo>
                <a:lnTo>
                  <a:pt x="2107883" y="666289"/>
                </a:lnTo>
                <a:lnTo>
                  <a:pt x="2126803" y="629720"/>
                </a:lnTo>
                <a:lnTo>
                  <a:pt x="2133600" y="587628"/>
                </a:lnTo>
                <a:lnTo>
                  <a:pt x="2133600" y="133223"/>
                </a:lnTo>
                <a:lnTo>
                  <a:pt x="2126803" y="91131"/>
                </a:lnTo>
                <a:lnTo>
                  <a:pt x="2107883" y="54562"/>
                </a:lnTo>
                <a:lnTo>
                  <a:pt x="2079037" y="25716"/>
                </a:lnTo>
                <a:lnTo>
                  <a:pt x="2042468" y="6796"/>
                </a:lnTo>
                <a:lnTo>
                  <a:pt x="2000377" y="0"/>
                </a:lnTo>
                <a:close/>
              </a:path>
            </a:pathLst>
          </a:custGeom>
          <a:solidFill>
            <a:srgbClr val="FFCCFF"/>
          </a:solidFill>
        </p:spPr>
        <p:txBody>
          <a:bodyPr wrap="square" lIns="0" tIns="0" rIns="0" bIns="0" rtlCol="0"/>
          <a:lstStyle/>
          <a:p>
            <a:endParaRPr/>
          </a:p>
        </p:txBody>
      </p:sp>
      <p:sp>
        <p:nvSpPr>
          <p:cNvPr id="78" name="object 78"/>
          <p:cNvSpPr/>
          <p:nvPr/>
        </p:nvSpPr>
        <p:spPr>
          <a:xfrm>
            <a:off x="838200" y="1524000"/>
            <a:ext cx="2133600" cy="721360"/>
          </a:xfrm>
          <a:custGeom>
            <a:avLst/>
            <a:gdLst/>
            <a:ahLst/>
            <a:cxnLst/>
            <a:rect l="l" t="t" r="r" b="b"/>
            <a:pathLst>
              <a:path w="2133600" h="721360">
                <a:moveTo>
                  <a:pt x="0" y="133223"/>
                </a:moveTo>
                <a:lnTo>
                  <a:pt x="6791" y="91131"/>
                </a:lnTo>
                <a:lnTo>
                  <a:pt x="25702" y="54562"/>
                </a:lnTo>
                <a:lnTo>
                  <a:pt x="54540" y="25716"/>
                </a:lnTo>
                <a:lnTo>
                  <a:pt x="91111" y="6796"/>
                </a:lnTo>
                <a:lnTo>
                  <a:pt x="133222" y="0"/>
                </a:lnTo>
                <a:lnTo>
                  <a:pt x="2000377" y="0"/>
                </a:lnTo>
                <a:lnTo>
                  <a:pt x="2042468" y="6796"/>
                </a:lnTo>
                <a:lnTo>
                  <a:pt x="2079037" y="25716"/>
                </a:lnTo>
                <a:lnTo>
                  <a:pt x="2107883" y="54562"/>
                </a:lnTo>
                <a:lnTo>
                  <a:pt x="2126803" y="91131"/>
                </a:lnTo>
                <a:lnTo>
                  <a:pt x="2133600" y="133223"/>
                </a:lnTo>
                <a:lnTo>
                  <a:pt x="2133600" y="587628"/>
                </a:lnTo>
                <a:lnTo>
                  <a:pt x="2126803" y="629720"/>
                </a:lnTo>
                <a:lnTo>
                  <a:pt x="2107883" y="666289"/>
                </a:lnTo>
                <a:lnTo>
                  <a:pt x="2079037" y="695135"/>
                </a:lnTo>
                <a:lnTo>
                  <a:pt x="2042468" y="714055"/>
                </a:lnTo>
                <a:lnTo>
                  <a:pt x="2000377" y="720851"/>
                </a:lnTo>
                <a:lnTo>
                  <a:pt x="133222" y="720851"/>
                </a:lnTo>
                <a:lnTo>
                  <a:pt x="91111" y="714055"/>
                </a:lnTo>
                <a:lnTo>
                  <a:pt x="54540" y="695135"/>
                </a:lnTo>
                <a:lnTo>
                  <a:pt x="25702" y="666289"/>
                </a:lnTo>
                <a:lnTo>
                  <a:pt x="6791" y="629720"/>
                </a:lnTo>
                <a:lnTo>
                  <a:pt x="0" y="587628"/>
                </a:lnTo>
                <a:lnTo>
                  <a:pt x="0" y="133223"/>
                </a:lnTo>
                <a:close/>
              </a:path>
            </a:pathLst>
          </a:custGeom>
          <a:ln w="9144">
            <a:solidFill>
              <a:srgbClr val="AE3408"/>
            </a:solidFill>
          </a:ln>
        </p:spPr>
        <p:txBody>
          <a:bodyPr wrap="square" lIns="0" tIns="0" rIns="0" bIns="0" rtlCol="0"/>
          <a:lstStyle/>
          <a:p>
            <a:endParaRPr/>
          </a:p>
        </p:txBody>
      </p:sp>
      <p:sp>
        <p:nvSpPr>
          <p:cNvPr id="79" name="object 79"/>
          <p:cNvSpPr txBox="1"/>
          <p:nvPr/>
        </p:nvSpPr>
        <p:spPr>
          <a:xfrm>
            <a:off x="1072388" y="1607565"/>
            <a:ext cx="1666875" cy="555625"/>
          </a:xfrm>
          <a:prstGeom prst="rect">
            <a:avLst/>
          </a:prstGeom>
        </p:spPr>
        <p:txBody>
          <a:bodyPr vert="horz" wrap="square" lIns="0" tIns="0" rIns="0" bIns="0" rtlCol="0">
            <a:spAutoFit/>
          </a:bodyPr>
          <a:lstStyle/>
          <a:p>
            <a:pPr algn="ctr">
              <a:lnSpc>
                <a:spcPct val="100000"/>
              </a:lnSpc>
            </a:pPr>
            <a:r>
              <a:rPr sz="1800" b="1" dirty="0">
                <a:solidFill>
                  <a:srgbClr val="000099"/>
                </a:solidFill>
                <a:latin typeface="Verdana"/>
                <a:cs typeface="Verdana"/>
              </a:rPr>
              <a:t>GIẤY</a:t>
            </a:r>
            <a:r>
              <a:rPr sz="1800" b="1" spc="-90" dirty="0">
                <a:solidFill>
                  <a:srgbClr val="000099"/>
                </a:solidFill>
                <a:latin typeface="Verdana"/>
                <a:cs typeface="Verdana"/>
              </a:rPr>
              <a:t> </a:t>
            </a:r>
            <a:r>
              <a:rPr sz="1800" b="1" dirty="0">
                <a:solidFill>
                  <a:srgbClr val="000099"/>
                </a:solidFill>
                <a:latin typeface="Verdana"/>
                <a:cs typeface="Verdana"/>
              </a:rPr>
              <a:t>PHÉP</a:t>
            </a:r>
            <a:endParaRPr sz="1800">
              <a:latin typeface="Verdana"/>
              <a:cs typeface="Verdana"/>
            </a:endParaRPr>
          </a:p>
          <a:p>
            <a:pPr algn="ctr">
              <a:lnSpc>
                <a:spcPct val="100000"/>
              </a:lnSpc>
            </a:pPr>
            <a:r>
              <a:rPr sz="1800" b="1" dirty="0">
                <a:solidFill>
                  <a:srgbClr val="000099"/>
                </a:solidFill>
                <a:latin typeface="Verdana"/>
                <a:cs typeface="Verdana"/>
              </a:rPr>
              <a:t>NK TỰ</a:t>
            </a:r>
            <a:r>
              <a:rPr sz="1800" b="1" spc="-85" dirty="0">
                <a:solidFill>
                  <a:srgbClr val="000099"/>
                </a:solidFill>
                <a:latin typeface="Verdana"/>
                <a:cs typeface="Verdana"/>
              </a:rPr>
              <a:t> </a:t>
            </a:r>
            <a:r>
              <a:rPr sz="1800" b="1" dirty="0">
                <a:solidFill>
                  <a:srgbClr val="000099"/>
                </a:solidFill>
                <a:latin typeface="Verdana"/>
                <a:cs typeface="Verdana"/>
              </a:rPr>
              <a:t>ĐỘNG</a:t>
            </a:r>
            <a:endParaRPr sz="1800">
              <a:latin typeface="Verdana"/>
              <a:cs typeface="Verdana"/>
            </a:endParaRPr>
          </a:p>
        </p:txBody>
      </p:sp>
      <p:sp>
        <p:nvSpPr>
          <p:cNvPr id="80" name="object 80"/>
          <p:cNvSpPr txBox="1"/>
          <p:nvPr/>
        </p:nvSpPr>
        <p:spPr>
          <a:xfrm>
            <a:off x="3374897" y="2710307"/>
            <a:ext cx="2395220" cy="1097915"/>
          </a:xfrm>
          <a:prstGeom prst="rect">
            <a:avLst/>
          </a:prstGeom>
        </p:spPr>
        <p:txBody>
          <a:bodyPr vert="horz" wrap="square" lIns="0" tIns="0" rIns="0" bIns="0" rtlCol="0">
            <a:spAutoFit/>
          </a:bodyPr>
          <a:lstStyle/>
          <a:p>
            <a:pPr marL="12700">
              <a:lnSpc>
                <a:spcPct val="100000"/>
              </a:lnSpc>
            </a:pPr>
            <a:r>
              <a:rPr sz="3600" b="1" dirty="0">
                <a:solidFill>
                  <a:srgbClr val="0000CC"/>
                </a:solidFill>
                <a:latin typeface="Verdana"/>
                <a:cs typeface="Verdana"/>
              </a:rPr>
              <a:t>BỘ</a:t>
            </a:r>
            <a:r>
              <a:rPr sz="3600" b="1" spc="-114" dirty="0">
                <a:solidFill>
                  <a:srgbClr val="0000CC"/>
                </a:solidFill>
                <a:latin typeface="Verdana"/>
                <a:cs typeface="Verdana"/>
              </a:rPr>
              <a:t> </a:t>
            </a:r>
            <a:r>
              <a:rPr sz="3600" b="1" dirty="0">
                <a:solidFill>
                  <a:srgbClr val="0000CC"/>
                </a:solidFill>
                <a:latin typeface="Verdana"/>
                <a:cs typeface="Verdana"/>
              </a:rPr>
              <a:t>CÔNG</a:t>
            </a:r>
            <a:endParaRPr sz="3600">
              <a:latin typeface="Verdana"/>
              <a:cs typeface="Verdana"/>
            </a:endParaRPr>
          </a:p>
          <a:p>
            <a:pPr marL="68580">
              <a:lnSpc>
                <a:spcPct val="100000"/>
              </a:lnSpc>
            </a:pPr>
            <a:r>
              <a:rPr sz="3600" b="1" dirty="0">
                <a:solidFill>
                  <a:srgbClr val="0000CC"/>
                </a:solidFill>
                <a:latin typeface="Verdana"/>
                <a:cs typeface="Verdana"/>
              </a:rPr>
              <a:t>THƯƠNG</a:t>
            </a:r>
            <a:endParaRPr sz="3600">
              <a:latin typeface="Verdana"/>
              <a:cs typeface="Verdana"/>
            </a:endParaRPr>
          </a:p>
        </p:txBody>
      </p:sp>
      <p:sp>
        <p:nvSpPr>
          <p:cNvPr id="81" name="object 81"/>
          <p:cNvSpPr/>
          <p:nvPr/>
        </p:nvSpPr>
        <p:spPr>
          <a:xfrm>
            <a:off x="6324600" y="3735323"/>
            <a:ext cx="542544" cy="542544"/>
          </a:xfrm>
          <a:prstGeom prst="rect">
            <a:avLst/>
          </a:prstGeom>
          <a:blipFill>
            <a:blip r:embed="rId9" cstate="print"/>
            <a:stretch>
              <a:fillRect/>
            </a:stretch>
          </a:blipFill>
        </p:spPr>
        <p:txBody>
          <a:bodyPr wrap="square" lIns="0" tIns="0" rIns="0" bIns="0" rtlCol="0"/>
          <a:lstStyle/>
          <a:p>
            <a:endParaRPr/>
          </a:p>
        </p:txBody>
      </p:sp>
      <p:sp>
        <p:nvSpPr>
          <p:cNvPr id="82" name="object 82"/>
          <p:cNvSpPr/>
          <p:nvPr/>
        </p:nvSpPr>
        <p:spPr>
          <a:xfrm>
            <a:off x="6324600" y="3735323"/>
            <a:ext cx="271780" cy="271780"/>
          </a:xfrm>
          <a:custGeom>
            <a:avLst/>
            <a:gdLst/>
            <a:ahLst/>
            <a:cxnLst/>
            <a:rect l="l" t="t" r="r" b="b"/>
            <a:pathLst>
              <a:path w="271779" h="271779">
                <a:moveTo>
                  <a:pt x="0" y="271271"/>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CC9900"/>
            </a:solidFill>
          </a:ln>
        </p:spPr>
        <p:txBody>
          <a:bodyPr wrap="square" lIns="0" tIns="0" rIns="0" bIns="0" rtlCol="0"/>
          <a:lstStyle/>
          <a:p>
            <a:endParaRPr/>
          </a:p>
        </p:txBody>
      </p:sp>
      <p:sp>
        <p:nvSpPr>
          <p:cNvPr id="83" name="object 83"/>
          <p:cNvSpPr/>
          <p:nvPr/>
        </p:nvSpPr>
        <p:spPr>
          <a:xfrm>
            <a:off x="6324600" y="4006596"/>
            <a:ext cx="271780" cy="271780"/>
          </a:xfrm>
          <a:custGeom>
            <a:avLst/>
            <a:gdLst/>
            <a:ahLst/>
            <a:cxnLst/>
            <a:rect l="l" t="t" r="r" b="b"/>
            <a:pathLst>
              <a:path w="271779" h="271779">
                <a:moveTo>
                  <a:pt x="271272" y="271271"/>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CC9900"/>
            </a:solidFill>
          </a:ln>
        </p:spPr>
        <p:txBody>
          <a:bodyPr wrap="square" lIns="0" tIns="0" rIns="0" bIns="0" rtlCol="0"/>
          <a:lstStyle/>
          <a:p>
            <a:endParaRPr/>
          </a:p>
        </p:txBody>
      </p:sp>
      <p:sp>
        <p:nvSpPr>
          <p:cNvPr id="84" name="object 84"/>
          <p:cNvSpPr/>
          <p:nvPr/>
        </p:nvSpPr>
        <p:spPr>
          <a:xfrm>
            <a:off x="6595871" y="3735323"/>
            <a:ext cx="271780" cy="542925"/>
          </a:xfrm>
          <a:custGeom>
            <a:avLst/>
            <a:gdLst/>
            <a:ahLst/>
            <a:cxnLst/>
            <a:rect l="l" t="t" r="r" b="b"/>
            <a:pathLst>
              <a:path w="271779" h="542925">
                <a:moveTo>
                  <a:pt x="0" y="0"/>
                </a:moveTo>
                <a:lnTo>
                  <a:pt x="48772" y="4369"/>
                </a:lnTo>
                <a:lnTo>
                  <a:pt x="94671" y="16966"/>
                </a:lnTo>
                <a:lnTo>
                  <a:pt x="136934" y="37027"/>
                </a:lnTo>
                <a:lnTo>
                  <a:pt x="174793" y="63786"/>
                </a:lnTo>
                <a:lnTo>
                  <a:pt x="207485" y="96478"/>
                </a:lnTo>
                <a:lnTo>
                  <a:pt x="234244" y="134337"/>
                </a:lnTo>
                <a:lnTo>
                  <a:pt x="254305" y="176600"/>
                </a:lnTo>
                <a:lnTo>
                  <a:pt x="266902" y="222499"/>
                </a:lnTo>
                <a:lnTo>
                  <a:pt x="271272" y="271271"/>
                </a:lnTo>
                <a:lnTo>
                  <a:pt x="266902" y="320044"/>
                </a:lnTo>
                <a:lnTo>
                  <a:pt x="254305" y="365943"/>
                </a:lnTo>
                <a:lnTo>
                  <a:pt x="234244" y="408206"/>
                </a:lnTo>
                <a:lnTo>
                  <a:pt x="207485" y="446065"/>
                </a:lnTo>
                <a:lnTo>
                  <a:pt x="174793" y="478757"/>
                </a:lnTo>
                <a:lnTo>
                  <a:pt x="136934" y="505516"/>
                </a:lnTo>
                <a:lnTo>
                  <a:pt x="94671" y="525577"/>
                </a:lnTo>
                <a:lnTo>
                  <a:pt x="48772" y="538174"/>
                </a:lnTo>
                <a:lnTo>
                  <a:pt x="0" y="542544"/>
                </a:lnTo>
              </a:path>
            </a:pathLst>
          </a:custGeom>
          <a:ln w="6096">
            <a:solidFill>
              <a:srgbClr val="CC9900"/>
            </a:solidFill>
          </a:ln>
        </p:spPr>
        <p:txBody>
          <a:bodyPr wrap="square" lIns="0" tIns="0" rIns="0" bIns="0" rtlCol="0"/>
          <a:lstStyle/>
          <a:p>
            <a:endParaRPr/>
          </a:p>
        </p:txBody>
      </p:sp>
      <p:sp>
        <p:nvSpPr>
          <p:cNvPr id="85" name="object 85"/>
          <p:cNvSpPr/>
          <p:nvPr/>
        </p:nvSpPr>
        <p:spPr>
          <a:xfrm>
            <a:off x="6324600" y="3735323"/>
            <a:ext cx="542544" cy="542544"/>
          </a:xfrm>
          <a:prstGeom prst="rect">
            <a:avLst/>
          </a:prstGeom>
          <a:blipFill>
            <a:blip r:embed="rId9" cstate="print"/>
            <a:stretch>
              <a:fillRect/>
            </a:stretch>
          </a:blipFill>
        </p:spPr>
        <p:txBody>
          <a:bodyPr wrap="square" lIns="0" tIns="0" rIns="0" bIns="0" rtlCol="0"/>
          <a:lstStyle/>
          <a:p>
            <a:endParaRPr/>
          </a:p>
        </p:txBody>
      </p:sp>
      <p:sp>
        <p:nvSpPr>
          <p:cNvPr id="86" name="object 86"/>
          <p:cNvSpPr/>
          <p:nvPr/>
        </p:nvSpPr>
        <p:spPr>
          <a:xfrm>
            <a:off x="6324600" y="3735323"/>
            <a:ext cx="542925" cy="542925"/>
          </a:xfrm>
          <a:custGeom>
            <a:avLst/>
            <a:gdLst/>
            <a:ahLst/>
            <a:cxnLst/>
            <a:rect l="l" t="t" r="r" b="b"/>
            <a:pathLst>
              <a:path w="542925" h="542925">
                <a:moveTo>
                  <a:pt x="0" y="271271"/>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1"/>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1"/>
                </a:lnTo>
                <a:close/>
              </a:path>
            </a:pathLst>
          </a:custGeom>
          <a:ln w="6096">
            <a:solidFill>
              <a:srgbClr val="CC9900"/>
            </a:solidFill>
          </a:ln>
        </p:spPr>
        <p:txBody>
          <a:bodyPr wrap="square" lIns="0" tIns="0" rIns="0" bIns="0" rtlCol="0"/>
          <a:lstStyle/>
          <a:p>
            <a:endParaRPr/>
          </a:p>
        </p:txBody>
      </p:sp>
      <p:sp>
        <p:nvSpPr>
          <p:cNvPr id="87" name="object 87"/>
          <p:cNvSpPr/>
          <p:nvPr/>
        </p:nvSpPr>
        <p:spPr>
          <a:xfrm>
            <a:off x="6339840" y="3750564"/>
            <a:ext cx="505967" cy="512063"/>
          </a:xfrm>
          <a:prstGeom prst="rect">
            <a:avLst/>
          </a:prstGeom>
          <a:blipFill>
            <a:blip r:embed="rId10" cstate="print"/>
            <a:stretch>
              <a:fillRect/>
            </a:stretch>
          </a:blipFill>
        </p:spPr>
        <p:txBody>
          <a:bodyPr wrap="square" lIns="0" tIns="0" rIns="0" bIns="0" rtlCol="0"/>
          <a:lstStyle/>
          <a:p>
            <a:endParaRPr/>
          </a:p>
        </p:txBody>
      </p:sp>
      <p:sp>
        <p:nvSpPr>
          <p:cNvPr id="88" name="object 88"/>
          <p:cNvSpPr/>
          <p:nvPr/>
        </p:nvSpPr>
        <p:spPr>
          <a:xfrm>
            <a:off x="6339840" y="3750564"/>
            <a:ext cx="506095" cy="512445"/>
          </a:xfrm>
          <a:custGeom>
            <a:avLst/>
            <a:gdLst/>
            <a:ahLst/>
            <a:cxnLst/>
            <a:rect l="l" t="t" r="r" b="b"/>
            <a:pathLst>
              <a:path w="506095" h="512445">
                <a:moveTo>
                  <a:pt x="0" y="256031"/>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3" y="126830"/>
                </a:lnTo>
                <a:lnTo>
                  <a:pt x="490138" y="166714"/>
                </a:lnTo>
                <a:lnTo>
                  <a:pt x="501891" y="210023"/>
                </a:lnTo>
                <a:lnTo>
                  <a:pt x="505967" y="256031"/>
                </a:lnTo>
                <a:lnTo>
                  <a:pt x="501891" y="302040"/>
                </a:lnTo>
                <a:lnTo>
                  <a:pt x="490138" y="345349"/>
                </a:lnTo>
                <a:lnTo>
                  <a:pt x="471423" y="385233"/>
                </a:lnTo>
                <a:lnTo>
                  <a:pt x="446463" y="420968"/>
                </a:lnTo>
                <a:lnTo>
                  <a:pt x="415970" y="451831"/>
                </a:lnTo>
                <a:lnTo>
                  <a:pt x="380661" y="477096"/>
                </a:lnTo>
                <a:lnTo>
                  <a:pt x="341250" y="496040"/>
                </a:lnTo>
                <a:lnTo>
                  <a:pt x="298453" y="507937"/>
                </a:lnTo>
                <a:lnTo>
                  <a:pt x="252984" y="512063"/>
                </a:lnTo>
                <a:lnTo>
                  <a:pt x="207514" y="507937"/>
                </a:lnTo>
                <a:lnTo>
                  <a:pt x="164717" y="496040"/>
                </a:lnTo>
                <a:lnTo>
                  <a:pt x="125306" y="477096"/>
                </a:lnTo>
                <a:lnTo>
                  <a:pt x="89997" y="451831"/>
                </a:lnTo>
                <a:lnTo>
                  <a:pt x="59504" y="420968"/>
                </a:lnTo>
                <a:lnTo>
                  <a:pt x="34543" y="385233"/>
                </a:lnTo>
                <a:lnTo>
                  <a:pt x="15829" y="345349"/>
                </a:lnTo>
                <a:lnTo>
                  <a:pt x="4076" y="302040"/>
                </a:lnTo>
                <a:lnTo>
                  <a:pt x="0" y="256031"/>
                </a:lnTo>
                <a:close/>
              </a:path>
            </a:pathLst>
          </a:custGeom>
          <a:ln w="9144">
            <a:solidFill>
              <a:srgbClr val="CC9900"/>
            </a:solidFill>
          </a:ln>
        </p:spPr>
        <p:txBody>
          <a:bodyPr wrap="square" lIns="0" tIns="0" rIns="0" bIns="0" rtlCol="0"/>
          <a:lstStyle/>
          <a:p>
            <a:endParaRPr/>
          </a:p>
        </p:txBody>
      </p:sp>
      <p:sp>
        <p:nvSpPr>
          <p:cNvPr id="89" name="object 89"/>
          <p:cNvSpPr/>
          <p:nvPr/>
        </p:nvSpPr>
        <p:spPr>
          <a:xfrm>
            <a:off x="6809231" y="3855720"/>
            <a:ext cx="2133600" cy="721360"/>
          </a:xfrm>
          <a:custGeom>
            <a:avLst/>
            <a:gdLst/>
            <a:ahLst/>
            <a:cxnLst/>
            <a:rect l="l" t="t" r="r" b="b"/>
            <a:pathLst>
              <a:path w="2133600" h="721360">
                <a:moveTo>
                  <a:pt x="2000377" y="0"/>
                </a:moveTo>
                <a:lnTo>
                  <a:pt x="133223" y="0"/>
                </a:lnTo>
                <a:lnTo>
                  <a:pt x="91131" y="6796"/>
                </a:lnTo>
                <a:lnTo>
                  <a:pt x="54562" y="25716"/>
                </a:lnTo>
                <a:lnTo>
                  <a:pt x="25716" y="54562"/>
                </a:lnTo>
                <a:lnTo>
                  <a:pt x="6796" y="91131"/>
                </a:lnTo>
                <a:lnTo>
                  <a:pt x="0" y="133222"/>
                </a:lnTo>
                <a:lnTo>
                  <a:pt x="0" y="587628"/>
                </a:lnTo>
                <a:lnTo>
                  <a:pt x="6796" y="629720"/>
                </a:lnTo>
                <a:lnTo>
                  <a:pt x="25716" y="666289"/>
                </a:lnTo>
                <a:lnTo>
                  <a:pt x="54562" y="695135"/>
                </a:lnTo>
                <a:lnTo>
                  <a:pt x="91131" y="714055"/>
                </a:lnTo>
                <a:lnTo>
                  <a:pt x="133223" y="720851"/>
                </a:lnTo>
                <a:lnTo>
                  <a:pt x="2000377" y="0"/>
                </a:lnTo>
                <a:close/>
              </a:path>
              <a:path w="2133600" h="721360">
                <a:moveTo>
                  <a:pt x="2000377" y="0"/>
                </a:moveTo>
                <a:lnTo>
                  <a:pt x="2000377" y="720851"/>
                </a:lnTo>
                <a:lnTo>
                  <a:pt x="2042468" y="714055"/>
                </a:lnTo>
                <a:lnTo>
                  <a:pt x="2079037" y="695135"/>
                </a:lnTo>
                <a:lnTo>
                  <a:pt x="2107883" y="666289"/>
                </a:lnTo>
                <a:lnTo>
                  <a:pt x="2126803" y="629720"/>
                </a:lnTo>
                <a:lnTo>
                  <a:pt x="2133600" y="587628"/>
                </a:lnTo>
                <a:lnTo>
                  <a:pt x="2133600" y="133222"/>
                </a:lnTo>
                <a:lnTo>
                  <a:pt x="2126803" y="91131"/>
                </a:lnTo>
                <a:lnTo>
                  <a:pt x="2107883" y="54562"/>
                </a:lnTo>
                <a:lnTo>
                  <a:pt x="2079037" y="25716"/>
                </a:lnTo>
                <a:lnTo>
                  <a:pt x="2042468" y="6796"/>
                </a:lnTo>
                <a:lnTo>
                  <a:pt x="2000377" y="0"/>
                </a:lnTo>
                <a:close/>
              </a:path>
            </a:pathLst>
          </a:custGeom>
          <a:solidFill>
            <a:srgbClr val="FFCCFF"/>
          </a:solidFill>
        </p:spPr>
        <p:txBody>
          <a:bodyPr wrap="square" lIns="0" tIns="0" rIns="0" bIns="0" rtlCol="0"/>
          <a:lstStyle/>
          <a:p>
            <a:endParaRPr/>
          </a:p>
        </p:txBody>
      </p:sp>
      <p:sp>
        <p:nvSpPr>
          <p:cNvPr id="90" name="object 90"/>
          <p:cNvSpPr/>
          <p:nvPr/>
        </p:nvSpPr>
        <p:spPr>
          <a:xfrm>
            <a:off x="6809231" y="3855720"/>
            <a:ext cx="2000885" cy="133350"/>
          </a:xfrm>
          <a:custGeom>
            <a:avLst/>
            <a:gdLst/>
            <a:ahLst/>
            <a:cxnLst/>
            <a:rect l="l" t="t" r="r" b="b"/>
            <a:pathLst>
              <a:path w="2000884" h="133350">
                <a:moveTo>
                  <a:pt x="0" y="133222"/>
                </a:moveTo>
                <a:lnTo>
                  <a:pt x="6796" y="91131"/>
                </a:lnTo>
                <a:lnTo>
                  <a:pt x="25716" y="54562"/>
                </a:lnTo>
                <a:lnTo>
                  <a:pt x="54562" y="25716"/>
                </a:lnTo>
                <a:lnTo>
                  <a:pt x="91131" y="6796"/>
                </a:lnTo>
                <a:lnTo>
                  <a:pt x="133223" y="0"/>
                </a:lnTo>
                <a:lnTo>
                  <a:pt x="2000377" y="0"/>
                </a:lnTo>
              </a:path>
            </a:pathLst>
          </a:custGeom>
          <a:ln w="9143">
            <a:solidFill>
              <a:srgbClr val="AE3408"/>
            </a:solidFill>
          </a:ln>
        </p:spPr>
        <p:txBody>
          <a:bodyPr wrap="square" lIns="0" tIns="0" rIns="0" bIns="0" rtlCol="0"/>
          <a:lstStyle/>
          <a:p>
            <a:endParaRPr/>
          </a:p>
        </p:txBody>
      </p:sp>
      <p:sp>
        <p:nvSpPr>
          <p:cNvPr id="91" name="object 91"/>
          <p:cNvSpPr/>
          <p:nvPr/>
        </p:nvSpPr>
        <p:spPr>
          <a:xfrm>
            <a:off x="6809231" y="3988942"/>
            <a:ext cx="133350" cy="588010"/>
          </a:xfrm>
          <a:custGeom>
            <a:avLst/>
            <a:gdLst/>
            <a:ahLst/>
            <a:cxnLst/>
            <a:rect l="l" t="t" r="r" b="b"/>
            <a:pathLst>
              <a:path w="133350" h="588010">
                <a:moveTo>
                  <a:pt x="133223" y="587628"/>
                </a:moveTo>
                <a:lnTo>
                  <a:pt x="91131" y="580832"/>
                </a:lnTo>
                <a:lnTo>
                  <a:pt x="54562" y="561912"/>
                </a:lnTo>
                <a:lnTo>
                  <a:pt x="25716" y="533066"/>
                </a:lnTo>
                <a:lnTo>
                  <a:pt x="6796" y="496497"/>
                </a:lnTo>
                <a:lnTo>
                  <a:pt x="0" y="454405"/>
                </a:lnTo>
                <a:lnTo>
                  <a:pt x="0" y="0"/>
                </a:lnTo>
              </a:path>
            </a:pathLst>
          </a:custGeom>
          <a:ln w="9144">
            <a:solidFill>
              <a:srgbClr val="AE3408"/>
            </a:solidFill>
          </a:ln>
        </p:spPr>
        <p:txBody>
          <a:bodyPr wrap="square" lIns="0" tIns="0" rIns="0" bIns="0" rtlCol="0"/>
          <a:lstStyle/>
          <a:p>
            <a:endParaRPr/>
          </a:p>
        </p:txBody>
      </p:sp>
      <p:sp>
        <p:nvSpPr>
          <p:cNvPr id="92" name="object 92"/>
          <p:cNvSpPr/>
          <p:nvPr/>
        </p:nvSpPr>
        <p:spPr>
          <a:xfrm>
            <a:off x="8809608" y="3855720"/>
            <a:ext cx="133350" cy="721360"/>
          </a:xfrm>
          <a:custGeom>
            <a:avLst/>
            <a:gdLst/>
            <a:ahLst/>
            <a:cxnLst/>
            <a:rect l="l" t="t" r="r" b="b"/>
            <a:pathLst>
              <a:path w="133350" h="721360">
                <a:moveTo>
                  <a:pt x="0" y="0"/>
                </a:moveTo>
                <a:lnTo>
                  <a:pt x="42091" y="6796"/>
                </a:lnTo>
                <a:lnTo>
                  <a:pt x="78660" y="25716"/>
                </a:lnTo>
                <a:lnTo>
                  <a:pt x="107506" y="54562"/>
                </a:lnTo>
                <a:lnTo>
                  <a:pt x="126426" y="91131"/>
                </a:lnTo>
                <a:lnTo>
                  <a:pt x="133223" y="133222"/>
                </a:lnTo>
                <a:lnTo>
                  <a:pt x="133223" y="587628"/>
                </a:lnTo>
                <a:lnTo>
                  <a:pt x="126426" y="629720"/>
                </a:lnTo>
                <a:lnTo>
                  <a:pt x="107506" y="666289"/>
                </a:lnTo>
                <a:lnTo>
                  <a:pt x="78660" y="695135"/>
                </a:lnTo>
                <a:lnTo>
                  <a:pt x="42091" y="714055"/>
                </a:lnTo>
                <a:lnTo>
                  <a:pt x="0" y="720851"/>
                </a:lnTo>
              </a:path>
            </a:pathLst>
          </a:custGeom>
          <a:ln w="9144">
            <a:solidFill>
              <a:srgbClr val="AE3408"/>
            </a:solidFill>
          </a:ln>
        </p:spPr>
        <p:txBody>
          <a:bodyPr wrap="square" lIns="0" tIns="0" rIns="0" bIns="0" rtlCol="0"/>
          <a:lstStyle/>
          <a:p>
            <a:endParaRPr/>
          </a:p>
        </p:txBody>
      </p:sp>
      <p:sp>
        <p:nvSpPr>
          <p:cNvPr id="93" name="object 93"/>
          <p:cNvSpPr/>
          <p:nvPr/>
        </p:nvSpPr>
        <p:spPr>
          <a:xfrm>
            <a:off x="6809231" y="3855720"/>
            <a:ext cx="2133600" cy="721360"/>
          </a:xfrm>
          <a:custGeom>
            <a:avLst/>
            <a:gdLst/>
            <a:ahLst/>
            <a:cxnLst/>
            <a:rect l="l" t="t" r="r" b="b"/>
            <a:pathLst>
              <a:path w="2133600" h="721360">
                <a:moveTo>
                  <a:pt x="2000377" y="0"/>
                </a:moveTo>
                <a:lnTo>
                  <a:pt x="133223" y="0"/>
                </a:lnTo>
                <a:lnTo>
                  <a:pt x="91131" y="6796"/>
                </a:lnTo>
                <a:lnTo>
                  <a:pt x="54562" y="25716"/>
                </a:lnTo>
                <a:lnTo>
                  <a:pt x="25716" y="54562"/>
                </a:lnTo>
                <a:lnTo>
                  <a:pt x="6796" y="91131"/>
                </a:lnTo>
                <a:lnTo>
                  <a:pt x="0" y="133222"/>
                </a:lnTo>
                <a:lnTo>
                  <a:pt x="0" y="587628"/>
                </a:lnTo>
                <a:lnTo>
                  <a:pt x="6796" y="629720"/>
                </a:lnTo>
                <a:lnTo>
                  <a:pt x="25716" y="666289"/>
                </a:lnTo>
                <a:lnTo>
                  <a:pt x="54562" y="695135"/>
                </a:lnTo>
                <a:lnTo>
                  <a:pt x="91131" y="714055"/>
                </a:lnTo>
                <a:lnTo>
                  <a:pt x="133223" y="720851"/>
                </a:lnTo>
                <a:lnTo>
                  <a:pt x="2000377" y="720851"/>
                </a:lnTo>
                <a:lnTo>
                  <a:pt x="2042468" y="714055"/>
                </a:lnTo>
                <a:lnTo>
                  <a:pt x="2079037" y="695135"/>
                </a:lnTo>
                <a:lnTo>
                  <a:pt x="2107883" y="666289"/>
                </a:lnTo>
                <a:lnTo>
                  <a:pt x="2126803" y="629720"/>
                </a:lnTo>
                <a:lnTo>
                  <a:pt x="2133600" y="587628"/>
                </a:lnTo>
                <a:lnTo>
                  <a:pt x="2133600" y="133222"/>
                </a:lnTo>
                <a:lnTo>
                  <a:pt x="2126803" y="91131"/>
                </a:lnTo>
                <a:lnTo>
                  <a:pt x="2107883" y="54562"/>
                </a:lnTo>
                <a:lnTo>
                  <a:pt x="2079037" y="25716"/>
                </a:lnTo>
                <a:lnTo>
                  <a:pt x="2042468" y="6796"/>
                </a:lnTo>
                <a:lnTo>
                  <a:pt x="2000377" y="0"/>
                </a:lnTo>
                <a:close/>
              </a:path>
            </a:pathLst>
          </a:custGeom>
          <a:solidFill>
            <a:srgbClr val="FFCCFF"/>
          </a:solidFill>
        </p:spPr>
        <p:txBody>
          <a:bodyPr wrap="square" lIns="0" tIns="0" rIns="0" bIns="0" rtlCol="0"/>
          <a:lstStyle/>
          <a:p>
            <a:endParaRPr/>
          </a:p>
        </p:txBody>
      </p:sp>
      <p:sp>
        <p:nvSpPr>
          <p:cNvPr id="94" name="object 94"/>
          <p:cNvSpPr/>
          <p:nvPr/>
        </p:nvSpPr>
        <p:spPr>
          <a:xfrm>
            <a:off x="6809231" y="3855720"/>
            <a:ext cx="2133600" cy="721360"/>
          </a:xfrm>
          <a:custGeom>
            <a:avLst/>
            <a:gdLst/>
            <a:ahLst/>
            <a:cxnLst/>
            <a:rect l="l" t="t" r="r" b="b"/>
            <a:pathLst>
              <a:path w="2133600" h="721360">
                <a:moveTo>
                  <a:pt x="0" y="133222"/>
                </a:moveTo>
                <a:lnTo>
                  <a:pt x="6796" y="91131"/>
                </a:lnTo>
                <a:lnTo>
                  <a:pt x="25716" y="54562"/>
                </a:lnTo>
                <a:lnTo>
                  <a:pt x="54562" y="25716"/>
                </a:lnTo>
                <a:lnTo>
                  <a:pt x="91131" y="6796"/>
                </a:lnTo>
                <a:lnTo>
                  <a:pt x="133223" y="0"/>
                </a:lnTo>
                <a:lnTo>
                  <a:pt x="2000377" y="0"/>
                </a:lnTo>
                <a:lnTo>
                  <a:pt x="2042468" y="6796"/>
                </a:lnTo>
                <a:lnTo>
                  <a:pt x="2079037" y="25716"/>
                </a:lnTo>
                <a:lnTo>
                  <a:pt x="2107883" y="54562"/>
                </a:lnTo>
                <a:lnTo>
                  <a:pt x="2126803" y="91131"/>
                </a:lnTo>
                <a:lnTo>
                  <a:pt x="2133600" y="133222"/>
                </a:lnTo>
                <a:lnTo>
                  <a:pt x="2133600" y="587628"/>
                </a:lnTo>
                <a:lnTo>
                  <a:pt x="2126803" y="629720"/>
                </a:lnTo>
                <a:lnTo>
                  <a:pt x="2107883" y="666289"/>
                </a:lnTo>
                <a:lnTo>
                  <a:pt x="2079037" y="695135"/>
                </a:lnTo>
                <a:lnTo>
                  <a:pt x="2042468" y="714055"/>
                </a:lnTo>
                <a:lnTo>
                  <a:pt x="2000377" y="720851"/>
                </a:lnTo>
                <a:lnTo>
                  <a:pt x="133223" y="720851"/>
                </a:lnTo>
                <a:lnTo>
                  <a:pt x="91131" y="714055"/>
                </a:lnTo>
                <a:lnTo>
                  <a:pt x="54562" y="695135"/>
                </a:lnTo>
                <a:lnTo>
                  <a:pt x="25716" y="666289"/>
                </a:lnTo>
                <a:lnTo>
                  <a:pt x="6796" y="629720"/>
                </a:lnTo>
                <a:lnTo>
                  <a:pt x="0" y="587628"/>
                </a:lnTo>
                <a:lnTo>
                  <a:pt x="0" y="133222"/>
                </a:lnTo>
                <a:close/>
              </a:path>
            </a:pathLst>
          </a:custGeom>
          <a:ln w="9143">
            <a:solidFill>
              <a:srgbClr val="AE3408"/>
            </a:solidFill>
          </a:ln>
        </p:spPr>
        <p:txBody>
          <a:bodyPr wrap="square" lIns="0" tIns="0" rIns="0" bIns="0" rtlCol="0"/>
          <a:lstStyle/>
          <a:p>
            <a:endParaRPr/>
          </a:p>
        </p:txBody>
      </p:sp>
      <p:sp>
        <p:nvSpPr>
          <p:cNvPr id="95" name="object 95"/>
          <p:cNvSpPr txBox="1"/>
          <p:nvPr/>
        </p:nvSpPr>
        <p:spPr>
          <a:xfrm>
            <a:off x="7044055" y="3940175"/>
            <a:ext cx="1664335" cy="555625"/>
          </a:xfrm>
          <a:prstGeom prst="rect">
            <a:avLst/>
          </a:prstGeom>
        </p:spPr>
        <p:txBody>
          <a:bodyPr vert="horz" wrap="square" lIns="0" tIns="0" rIns="0" bIns="0" rtlCol="0">
            <a:spAutoFit/>
          </a:bodyPr>
          <a:lstStyle/>
          <a:p>
            <a:pPr marL="12700" marR="5080" indent="111125">
              <a:lnSpc>
                <a:spcPct val="100000"/>
              </a:lnSpc>
            </a:pPr>
            <a:r>
              <a:rPr sz="1800" b="1" dirty="0">
                <a:solidFill>
                  <a:srgbClr val="000099"/>
                </a:solidFill>
                <a:latin typeface="Verdana"/>
                <a:cs typeface="Verdana"/>
              </a:rPr>
              <a:t>GIẤY </a:t>
            </a:r>
            <a:r>
              <a:rPr sz="1800" b="1" spc="-5" dirty="0">
                <a:solidFill>
                  <a:srgbClr val="000099"/>
                </a:solidFill>
                <a:latin typeface="Verdana"/>
                <a:cs typeface="Verdana"/>
              </a:rPr>
              <a:t>PHÉP  </a:t>
            </a:r>
            <a:r>
              <a:rPr sz="1800" b="1" dirty="0">
                <a:solidFill>
                  <a:srgbClr val="000099"/>
                </a:solidFill>
                <a:latin typeface="Verdana"/>
                <a:cs typeface="Verdana"/>
              </a:rPr>
              <a:t>NK TỰ</a:t>
            </a:r>
            <a:r>
              <a:rPr sz="1800" b="1" spc="-105" dirty="0">
                <a:solidFill>
                  <a:srgbClr val="000099"/>
                </a:solidFill>
                <a:latin typeface="Verdana"/>
                <a:cs typeface="Verdana"/>
              </a:rPr>
              <a:t> </a:t>
            </a:r>
            <a:r>
              <a:rPr sz="1800" b="1" dirty="0">
                <a:solidFill>
                  <a:srgbClr val="000099"/>
                </a:solidFill>
                <a:latin typeface="Verdana"/>
                <a:cs typeface="Verdana"/>
              </a:rPr>
              <a:t>ĐỘNG</a:t>
            </a:r>
            <a:endParaRPr sz="1800">
              <a:latin typeface="Verdana"/>
              <a:cs typeface="Verdana"/>
            </a:endParaRPr>
          </a:p>
        </p:txBody>
      </p:sp>
      <p:sp>
        <p:nvSpPr>
          <p:cNvPr id="96" name="object 9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8" name="object 9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E3E78246-83BA-430D-AE91-73EDC3C0692E}" type="datetime1">
              <a:rPr lang="en-US" spc="-5" smtClean="0"/>
              <a:pPr marL="12700">
                <a:lnSpc>
                  <a:spcPts val="1520"/>
                </a:lnSpc>
              </a:pPr>
              <a:t>1/12/2019</a:t>
            </a:fld>
            <a:endParaRPr spc="-5" dirty="0"/>
          </a:p>
        </p:txBody>
      </p:sp>
      <p:sp>
        <p:nvSpPr>
          <p:cNvPr id="99" name="object 99"/>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24</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1449070"/>
            <a:ext cx="8529955" cy="4575810"/>
          </a:xfrm>
          <a:prstGeom prst="rect">
            <a:avLst/>
          </a:prstGeom>
        </p:spPr>
        <p:txBody>
          <a:bodyPr vert="horz" wrap="square" lIns="0" tIns="0" rIns="0" bIns="0" rtlCol="0">
            <a:spAutoFit/>
          </a:bodyPr>
          <a:lstStyle/>
          <a:p>
            <a:pPr marL="12700">
              <a:lnSpc>
                <a:spcPct val="100000"/>
              </a:lnSpc>
            </a:pPr>
            <a:r>
              <a:rPr sz="2800" b="1" spc="-5" dirty="0">
                <a:latin typeface="Verdana"/>
                <a:cs typeface="Verdana"/>
              </a:rPr>
              <a:t>1.1. </a:t>
            </a:r>
            <a:r>
              <a:rPr sz="2800" b="1" spc="-10" dirty="0">
                <a:latin typeface="Verdana"/>
                <a:cs typeface="Verdana"/>
              </a:rPr>
              <a:t>Hàng hóa </a:t>
            </a:r>
            <a:r>
              <a:rPr sz="2800" b="1" spc="-5" dirty="0">
                <a:latin typeface="Verdana"/>
                <a:cs typeface="Verdana"/>
              </a:rPr>
              <a:t>XK phải có giấy</a:t>
            </a:r>
            <a:r>
              <a:rPr sz="2800" b="1" spc="165" dirty="0">
                <a:latin typeface="Verdana"/>
                <a:cs typeface="Verdana"/>
              </a:rPr>
              <a:t> </a:t>
            </a:r>
            <a:r>
              <a:rPr sz="2800" b="1" spc="-5" dirty="0">
                <a:latin typeface="Verdana"/>
                <a:cs typeface="Verdana"/>
              </a:rPr>
              <a:t>phép:</a:t>
            </a:r>
            <a:endParaRPr sz="2800">
              <a:latin typeface="Verdana"/>
              <a:cs typeface="Verdana"/>
            </a:endParaRPr>
          </a:p>
          <a:p>
            <a:pPr marL="546100" marR="5715" indent="-533400" algn="just">
              <a:lnSpc>
                <a:spcPct val="90000"/>
              </a:lnSpc>
              <a:spcBef>
                <a:spcPts val="600"/>
              </a:spcBef>
              <a:buChar char="-"/>
              <a:tabLst>
                <a:tab pos="546100" algn="l"/>
              </a:tabLst>
            </a:pPr>
            <a:r>
              <a:rPr sz="2800" spc="-5" dirty="0">
                <a:latin typeface="Verdana"/>
                <a:cs typeface="Verdana"/>
              </a:rPr>
              <a:t>Tiền </a:t>
            </a:r>
            <a:r>
              <a:rPr sz="2800" dirty="0">
                <a:latin typeface="Verdana"/>
                <a:cs typeface="Verdana"/>
              </a:rPr>
              <a:t>chất </a:t>
            </a:r>
            <a:r>
              <a:rPr sz="2800" spc="-5" dirty="0">
                <a:latin typeface="Verdana"/>
                <a:cs typeface="Verdana"/>
              </a:rPr>
              <a:t>sử </a:t>
            </a:r>
            <a:r>
              <a:rPr sz="2800" dirty="0">
                <a:latin typeface="Verdana"/>
                <a:cs typeface="Verdana"/>
              </a:rPr>
              <a:t>dụng </a:t>
            </a:r>
            <a:r>
              <a:rPr sz="2800" spc="-5" dirty="0">
                <a:latin typeface="Verdana"/>
                <a:cs typeface="Verdana"/>
              </a:rPr>
              <a:t>trong công nghiệp (theo  </a:t>
            </a:r>
            <a:r>
              <a:rPr sz="2800" dirty="0">
                <a:latin typeface="Verdana"/>
                <a:cs typeface="Verdana"/>
              </a:rPr>
              <a:t>Luật </a:t>
            </a:r>
            <a:r>
              <a:rPr sz="2800" spc="-5" dirty="0">
                <a:latin typeface="Verdana"/>
                <a:cs typeface="Verdana"/>
              </a:rPr>
              <a:t>Phòng, chống </a:t>
            </a:r>
            <a:r>
              <a:rPr sz="2800" dirty="0">
                <a:latin typeface="Verdana"/>
                <a:cs typeface="Verdana"/>
              </a:rPr>
              <a:t>ma </a:t>
            </a:r>
            <a:r>
              <a:rPr sz="2800" spc="-5" dirty="0">
                <a:latin typeface="Verdana"/>
                <a:cs typeface="Verdana"/>
              </a:rPr>
              <a:t>túy </a:t>
            </a:r>
            <a:r>
              <a:rPr sz="2800" dirty="0">
                <a:latin typeface="Verdana"/>
                <a:cs typeface="Verdana"/>
              </a:rPr>
              <a:t>và </a:t>
            </a:r>
            <a:r>
              <a:rPr sz="2800" spc="-5" dirty="0">
                <a:latin typeface="Verdana"/>
                <a:cs typeface="Verdana"/>
              </a:rPr>
              <a:t>các </a:t>
            </a:r>
            <a:r>
              <a:rPr sz="2800" dirty="0">
                <a:latin typeface="Verdana"/>
                <a:cs typeface="Verdana"/>
              </a:rPr>
              <a:t>văn bản  </a:t>
            </a:r>
            <a:r>
              <a:rPr sz="2800" spc="-5" dirty="0">
                <a:latin typeface="Verdana"/>
                <a:cs typeface="Verdana"/>
              </a:rPr>
              <a:t>hướng dẫn thi</a:t>
            </a:r>
            <a:r>
              <a:rPr sz="2800" spc="-15" dirty="0">
                <a:latin typeface="Verdana"/>
                <a:cs typeface="Verdana"/>
              </a:rPr>
              <a:t> </a:t>
            </a:r>
            <a:r>
              <a:rPr sz="2800" spc="-5" dirty="0">
                <a:latin typeface="Verdana"/>
                <a:cs typeface="Verdana"/>
              </a:rPr>
              <a:t>hành)</a:t>
            </a:r>
            <a:endParaRPr sz="2800">
              <a:latin typeface="Verdana"/>
              <a:cs typeface="Verdana"/>
            </a:endParaRPr>
          </a:p>
          <a:p>
            <a:pPr marL="546100" indent="-533400">
              <a:lnSpc>
                <a:spcPct val="100000"/>
              </a:lnSpc>
              <a:spcBef>
                <a:spcPts val="260"/>
              </a:spcBef>
              <a:buChar char="-"/>
              <a:tabLst>
                <a:tab pos="545465" algn="l"/>
                <a:tab pos="546100" algn="l"/>
              </a:tabLst>
            </a:pPr>
            <a:r>
              <a:rPr sz="2800" spc="-5" dirty="0">
                <a:latin typeface="Verdana"/>
                <a:cs typeface="Verdana"/>
              </a:rPr>
              <a:t>Tiền chất thuốc </a:t>
            </a:r>
            <a:r>
              <a:rPr sz="2800" spc="-10" dirty="0">
                <a:latin typeface="Verdana"/>
                <a:cs typeface="Verdana"/>
              </a:rPr>
              <a:t>nổ, </a:t>
            </a:r>
            <a:r>
              <a:rPr sz="2800" spc="-5" dirty="0">
                <a:latin typeface="Verdana"/>
                <a:cs typeface="Verdana"/>
              </a:rPr>
              <a:t>vật </a:t>
            </a:r>
            <a:r>
              <a:rPr sz="2800" spc="-10" dirty="0">
                <a:latin typeface="Verdana"/>
                <a:cs typeface="Verdana"/>
              </a:rPr>
              <a:t>liệu nổ </a:t>
            </a:r>
            <a:r>
              <a:rPr sz="2800" spc="-5" dirty="0">
                <a:latin typeface="Verdana"/>
                <a:cs typeface="Verdana"/>
              </a:rPr>
              <a:t>công</a:t>
            </a:r>
            <a:r>
              <a:rPr sz="2800" spc="165" dirty="0">
                <a:latin typeface="Verdana"/>
                <a:cs typeface="Verdana"/>
              </a:rPr>
              <a:t> </a:t>
            </a:r>
            <a:r>
              <a:rPr sz="2800" spc="-10" dirty="0">
                <a:latin typeface="Verdana"/>
                <a:cs typeface="Verdana"/>
              </a:rPr>
              <a:t>nghiệp</a:t>
            </a:r>
            <a:endParaRPr sz="2800">
              <a:latin typeface="Verdana"/>
              <a:cs typeface="Verdana"/>
            </a:endParaRPr>
          </a:p>
          <a:p>
            <a:pPr marL="546100" marR="6350" indent="-533400" algn="just">
              <a:lnSpc>
                <a:spcPts val="3020"/>
              </a:lnSpc>
              <a:spcBef>
                <a:spcPts val="650"/>
              </a:spcBef>
              <a:buChar char="-"/>
              <a:tabLst>
                <a:tab pos="546100" algn="l"/>
              </a:tabLst>
            </a:pPr>
            <a:r>
              <a:rPr sz="2800" spc="-5" dirty="0">
                <a:latin typeface="Verdana"/>
                <a:cs typeface="Verdana"/>
              </a:rPr>
              <a:t>Các loại </a:t>
            </a:r>
            <a:r>
              <a:rPr sz="2800" dirty="0">
                <a:latin typeface="Verdana"/>
                <a:cs typeface="Verdana"/>
              </a:rPr>
              <a:t>hàng hóa xuất khẩu theo hạn  </a:t>
            </a:r>
            <a:r>
              <a:rPr sz="2800" spc="-5" dirty="0">
                <a:latin typeface="Verdana"/>
                <a:cs typeface="Verdana"/>
              </a:rPr>
              <a:t>ngạch do nước </a:t>
            </a:r>
            <a:r>
              <a:rPr sz="2800" spc="-10" dirty="0">
                <a:latin typeface="Verdana"/>
                <a:cs typeface="Verdana"/>
              </a:rPr>
              <a:t>ngoài quy</a:t>
            </a:r>
            <a:r>
              <a:rPr sz="2800" spc="125" dirty="0">
                <a:latin typeface="Verdana"/>
                <a:cs typeface="Verdana"/>
              </a:rPr>
              <a:t> </a:t>
            </a:r>
            <a:r>
              <a:rPr sz="2800" spc="-10" dirty="0">
                <a:latin typeface="Verdana"/>
                <a:cs typeface="Verdana"/>
              </a:rPr>
              <a:t>định.</a:t>
            </a:r>
            <a:endParaRPr sz="2800">
              <a:latin typeface="Verdana"/>
              <a:cs typeface="Verdana"/>
            </a:endParaRPr>
          </a:p>
          <a:p>
            <a:pPr marL="546100" marR="5080" indent="-533400" algn="just">
              <a:lnSpc>
                <a:spcPct val="89500"/>
              </a:lnSpc>
              <a:spcBef>
                <a:spcPts val="570"/>
              </a:spcBef>
              <a:buChar char="-"/>
              <a:tabLst>
                <a:tab pos="546100" algn="l"/>
              </a:tabLst>
            </a:pPr>
            <a:r>
              <a:rPr sz="2800" spc="-5" dirty="0">
                <a:latin typeface="Verdana"/>
                <a:cs typeface="Verdana"/>
              </a:rPr>
              <a:t>Hàng </a:t>
            </a:r>
            <a:r>
              <a:rPr sz="2800" dirty="0">
                <a:latin typeface="Verdana"/>
                <a:cs typeface="Verdana"/>
              </a:rPr>
              <a:t>cần </a:t>
            </a:r>
            <a:r>
              <a:rPr sz="2800" spc="-5" dirty="0">
                <a:latin typeface="Verdana"/>
                <a:cs typeface="Verdana"/>
              </a:rPr>
              <a:t>kiểm soát </a:t>
            </a:r>
            <a:r>
              <a:rPr sz="2800" dirty="0">
                <a:latin typeface="Verdana"/>
                <a:cs typeface="Verdana"/>
              </a:rPr>
              <a:t>xuất khẩu theo </a:t>
            </a:r>
            <a:r>
              <a:rPr sz="2800" spc="-5" dirty="0">
                <a:latin typeface="Verdana"/>
                <a:cs typeface="Verdana"/>
              </a:rPr>
              <a:t>quy  </a:t>
            </a:r>
            <a:r>
              <a:rPr sz="2800" dirty="0">
                <a:latin typeface="Verdana"/>
                <a:cs typeface="Verdana"/>
              </a:rPr>
              <a:t>định của </a:t>
            </a:r>
            <a:r>
              <a:rPr sz="2800" spc="-5" dirty="0">
                <a:latin typeface="Verdana"/>
                <a:cs typeface="Verdana"/>
              </a:rPr>
              <a:t>điều </a:t>
            </a:r>
            <a:r>
              <a:rPr sz="2800" dirty="0">
                <a:latin typeface="Verdana"/>
                <a:cs typeface="Verdana"/>
              </a:rPr>
              <a:t>ước quốc </a:t>
            </a:r>
            <a:r>
              <a:rPr sz="2800" spc="-5" dirty="0">
                <a:latin typeface="Verdana"/>
                <a:cs typeface="Verdana"/>
              </a:rPr>
              <a:t>tế mà </a:t>
            </a:r>
            <a:r>
              <a:rPr sz="2800" spc="-10" dirty="0">
                <a:latin typeface="Verdana"/>
                <a:cs typeface="Verdana"/>
              </a:rPr>
              <a:t>Việt </a:t>
            </a:r>
            <a:r>
              <a:rPr sz="2800" dirty="0">
                <a:latin typeface="Verdana"/>
                <a:cs typeface="Verdana"/>
              </a:rPr>
              <a:t>Nam </a:t>
            </a:r>
            <a:r>
              <a:rPr sz="2800" spc="-20" dirty="0">
                <a:latin typeface="Verdana"/>
                <a:cs typeface="Verdana"/>
              </a:rPr>
              <a:t>là  </a:t>
            </a:r>
            <a:r>
              <a:rPr sz="2800" spc="-5" dirty="0">
                <a:latin typeface="Verdana"/>
                <a:cs typeface="Verdana"/>
              </a:rPr>
              <a:t>thành viên, do Bộ </a:t>
            </a:r>
            <a:r>
              <a:rPr sz="2800" dirty="0">
                <a:latin typeface="Verdana"/>
                <a:cs typeface="Verdana"/>
              </a:rPr>
              <a:t>Công Thương </a:t>
            </a:r>
            <a:r>
              <a:rPr sz="2800" spc="-5" dirty="0">
                <a:latin typeface="Verdana"/>
                <a:cs typeface="Verdana"/>
              </a:rPr>
              <a:t>công </a:t>
            </a:r>
            <a:r>
              <a:rPr sz="2800" spc="5" dirty="0">
                <a:latin typeface="Verdana"/>
                <a:cs typeface="Verdana"/>
              </a:rPr>
              <a:t>bố  </a:t>
            </a:r>
            <a:r>
              <a:rPr sz="2800" spc="-5" dirty="0">
                <a:latin typeface="Verdana"/>
                <a:cs typeface="Verdana"/>
              </a:rPr>
              <a:t>cho từng thời kỳ</a:t>
            </a:r>
            <a:r>
              <a:rPr sz="2800" spc="-5" dirty="0">
                <a:latin typeface="Arial"/>
                <a:cs typeface="Arial"/>
              </a:rPr>
              <a:t>.</a:t>
            </a:r>
            <a:endParaRPr sz="2800">
              <a:latin typeface="Arial"/>
              <a:cs typeface="Arial"/>
            </a:endParaRPr>
          </a:p>
        </p:txBody>
      </p:sp>
      <p:sp>
        <p:nvSpPr>
          <p:cNvPr id="3" name="object 3"/>
          <p:cNvSpPr txBox="1">
            <a:spLocks noGrp="1"/>
          </p:cNvSpPr>
          <p:nvPr>
            <p:ph type="title"/>
          </p:nvPr>
        </p:nvSpPr>
        <p:spPr>
          <a:prstGeom prst="rect">
            <a:avLst/>
          </a:prstGeom>
        </p:spPr>
        <p:txBody>
          <a:bodyPr vert="horz" wrap="square" lIns="0" tIns="320929" rIns="0" bIns="0" rtlCol="0">
            <a:spAutoFit/>
          </a:bodyPr>
          <a:lstStyle/>
          <a:p>
            <a:pPr marL="823594">
              <a:lnSpc>
                <a:spcPct val="100000"/>
              </a:lnSpc>
            </a:pPr>
            <a:r>
              <a:rPr sz="3600" spc="-5" dirty="0">
                <a:solidFill>
                  <a:srgbClr val="000000"/>
                </a:solidFill>
              </a:rPr>
              <a:t>1. HÀNG HÓA </a:t>
            </a:r>
            <a:r>
              <a:rPr sz="3600" dirty="0">
                <a:solidFill>
                  <a:srgbClr val="000000"/>
                </a:solidFill>
              </a:rPr>
              <a:t>XUẤT</a:t>
            </a:r>
            <a:r>
              <a:rPr sz="3600" spc="-35" dirty="0">
                <a:solidFill>
                  <a:srgbClr val="000000"/>
                </a:solidFill>
              </a:rPr>
              <a:t> </a:t>
            </a:r>
            <a:r>
              <a:rPr sz="3600" spc="-5" dirty="0">
                <a:solidFill>
                  <a:srgbClr val="000000"/>
                </a:solidFill>
              </a:rPr>
              <a:t>KHẨU</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C5C3E0A-E717-4281-A0D1-9367B2D4DFC7}"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25</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644141"/>
            <a:ext cx="8301355" cy="4158615"/>
          </a:xfrm>
          <a:prstGeom prst="rect">
            <a:avLst/>
          </a:prstGeom>
        </p:spPr>
        <p:txBody>
          <a:bodyPr vert="horz" wrap="square" lIns="0" tIns="0" rIns="0" bIns="0" rtlCol="0">
            <a:spAutoFit/>
          </a:bodyPr>
          <a:lstStyle/>
          <a:p>
            <a:pPr marL="12700">
              <a:lnSpc>
                <a:spcPct val="100000"/>
              </a:lnSpc>
              <a:tabLst>
                <a:tab pos="1030605" algn="l"/>
                <a:tab pos="2326640" algn="l"/>
                <a:tab pos="3318510" algn="l"/>
                <a:tab pos="4466590" algn="l"/>
                <a:tab pos="5705475" algn="l"/>
                <a:tab pos="6416040" algn="l"/>
                <a:tab pos="7406640" algn="l"/>
              </a:tabLst>
            </a:pPr>
            <a:r>
              <a:rPr sz="2800" b="1" spc="-5" dirty="0">
                <a:solidFill>
                  <a:srgbClr val="0000CC"/>
                </a:solidFill>
                <a:latin typeface="Verdana"/>
                <a:cs typeface="Verdana"/>
              </a:rPr>
              <a:t>1</a:t>
            </a:r>
            <a:r>
              <a:rPr sz="2800" b="1" spc="-10" dirty="0">
                <a:solidFill>
                  <a:srgbClr val="0000CC"/>
                </a:solidFill>
                <a:latin typeface="Verdana"/>
                <a:cs typeface="Verdana"/>
              </a:rPr>
              <a:t>.</a:t>
            </a:r>
            <a:r>
              <a:rPr sz="2800" b="1" dirty="0">
                <a:solidFill>
                  <a:srgbClr val="0000CC"/>
                </a:solidFill>
                <a:latin typeface="Verdana"/>
                <a:cs typeface="Verdana"/>
              </a:rPr>
              <a:t>2</a:t>
            </a:r>
            <a:r>
              <a:rPr sz="2800" b="1" spc="-5" dirty="0">
                <a:solidFill>
                  <a:srgbClr val="0000CC"/>
                </a:solidFill>
                <a:latin typeface="Verdana"/>
                <a:cs typeface="Verdana"/>
              </a:rPr>
              <a:t>.</a:t>
            </a:r>
            <a:r>
              <a:rPr sz="2800" b="1" dirty="0">
                <a:solidFill>
                  <a:srgbClr val="0000CC"/>
                </a:solidFill>
                <a:latin typeface="Verdana"/>
                <a:cs typeface="Verdana"/>
              </a:rPr>
              <a:t>	</a:t>
            </a:r>
            <a:r>
              <a:rPr sz="2800" b="1" spc="-10" dirty="0">
                <a:solidFill>
                  <a:srgbClr val="0000CC"/>
                </a:solidFill>
                <a:latin typeface="Verdana"/>
                <a:cs typeface="Verdana"/>
              </a:rPr>
              <a:t>H</a:t>
            </a:r>
            <a:r>
              <a:rPr sz="2800" b="1" dirty="0">
                <a:solidFill>
                  <a:srgbClr val="0000CC"/>
                </a:solidFill>
                <a:latin typeface="Verdana"/>
                <a:cs typeface="Verdana"/>
              </a:rPr>
              <a:t>à</a:t>
            </a:r>
            <a:r>
              <a:rPr sz="2800" b="1" spc="-10" dirty="0">
                <a:solidFill>
                  <a:srgbClr val="0000CC"/>
                </a:solidFill>
                <a:latin typeface="Verdana"/>
                <a:cs typeface="Verdana"/>
              </a:rPr>
              <a:t>n</a:t>
            </a:r>
            <a:r>
              <a:rPr sz="2800" b="1" spc="-5" dirty="0">
                <a:solidFill>
                  <a:srgbClr val="0000CC"/>
                </a:solidFill>
                <a:latin typeface="Verdana"/>
                <a:cs typeface="Verdana"/>
              </a:rPr>
              <a:t>g</a:t>
            </a:r>
            <a:r>
              <a:rPr sz="2800" b="1" dirty="0">
                <a:solidFill>
                  <a:srgbClr val="0000CC"/>
                </a:solidFill>
                <a:latin typeface="Verdana"/>
                <a:cs typeface="Verdana"/>
              </a:rPr>
              <a:t>	</a:t>
            </a:r>
            <a:r>
              <a:rPr sz="2800" b="1" spc="-10" dirty="0">
                <a:solidFill>
                  <a:srgbClr val="0000CC"/>
                </a:solidFill>
                <a:latin typeface="Verdana"/>
                <a:cs typeface="Verdana"/>
              </a:rPr>
              <a:t>hó</a:t>
            </a:r>
            <a:r>
              <a:rPr sz="2800" b="1" spc="-5" dirty="0">
                <a:solidFill>
                  <a:srgbClr val="0000CC"/>
                </a:solidFill>
                <a:latin typeface="Verdana"/>
                <a:cs typeface="Verdana"/>
              </a:rPr>
              <a:t>a</a:t>
            </a:r>
            <a:r>
              <a:rPr sz="2800" b="1" dirty="0">
                <a:solidFill>
                  <a:srgbClr val="0000CC"/>
                </a:solidFill>
                <a:latin typeface="Verdana"/>
                <a:cs typeface="Verdana"/>
              </a:rPr>
              <a:t>	</a:t>
            </a:r>
            <a:r>
              <a:rPr sz="2800" b="1" spc="-5" dirty="0">
                <a:solidFill>
                  <a:srgbClr val="0000CC"/>
                </a:solidFill>
                <a:latin typeface="Verdana"/>
                <a:cs typeface="Verdana"/>
              </a:rPr>
              <a:t>xuất</a:t>
            </a:r>
            <a:r>
              <a:rPr sz="2800" b="1" dirty="0">
                <a:solidFill>
                  <a:srgbClr val="0000CC"/>
                </a:solidFill>
                <a:latin typeface="Verdana"/>
                <a:cs typeface="Verdana"/>
              </a:rPr>
              <a:t>	</a:t>
            </a:r>
            <a:r>
              <a:rPr sz="2800" b="1" spc="-5" dirty="0">
                <a:solidFill>
                  <a:srgbClr val="0000CC"/>
                </a:solidFill>
                <a:latin typeface="Verdana"/>
                <a:cs typeface="Verdana"/>
              </a:rPr>
              <a:t>kh</a:t>
            </a:r>
            <a:r>
              <a:rPr sz="2800" b="1" dirty="0">
                <a:solidFill>
                  <a:srgbClr val="0000CC"/>
                </a:solidFill>
                <a:latin typeface="Verdana"/>
                <a:cs typeface="Verdana"/>
              </a:rPr>
              <a:t>ẩ</a:t>
            </a:r>
            <a:r>
              <a:rPr sz="2800" b="1" spc="-5" dirty="0">
                <a:solidFill>
                  <a:srgbClr val="0000CC"/>
                </a:solidFill>
                <a:latin typeface="Verdana"/>
                <a:cs typeface="Verdana"/>
              </a:rPr>
              <a:t>u</a:t>
            </a:r>
            <a:r>
              <a:rPr sz="2800" b="1" dirty="0">
                <a:solidFill>
                  <a:srgbClr val="0000CC"/>
                </a:solidFill>
                <a:latin typeface="Verdana"/>
                <a:cs typeface="Verdana"/>
              </a:rPr>
              <a:t>	c</a:t>
            </a:r>
            <a:r>
              <a:rPr sz="2800" b="1" spc="-5" dirty="0">
                <a:solidFill>
                  <a:srgbClr val="0000CC"/>
                </a:solidFill>
                <a:latin typeface="Verdana"/>
                <a:cs typeface="Verdana"/>
              </a:rPr>
              <a:t>ó</a:t>
            </a:r>
            <a:r>
              <a:rPr sz="2800" b="1" dirty="0">
                <a:solidFill>
                  <a:srgbClr val="0000CC"/>
                </a:solidFill>
                <a:latin typeface="Verdana"/>
                <a:cs typeface="Verdana"/>
              </a:rPr>
              <a:t>	</a:t>
            </a:r>
            <a:r>
              <a:rPr sz="2800" b="1" spc="-10" dirty="0">
                <a:solidFill>
                  <a:srgbClr val="0000CC"/>
                </a:solidFill>
                <a:latin typeface="Verdana"/>
                <a:cs typeface="Verdana"/>
              </a:rPr>
              <a:t>q</a:t>
            </a:r>
            <a:r>
              <a:rPr sz="2800" b="1" dirty="0">
                <a:solidFill>
                  <a:srgbClr val="0000CC"/>
                </a:solidFill>
                <a:latin typeface="Verdana"/>
                <a:cs typeface="Verdana"/>
              </a:rPr>
              <a:t>u</a:t>
            </a:r>
            <a:r>
              <a:rPr sz="2800" b="1" spc="-5" dirty="0">
                <a:solidFill>
                  <a:srgbClr val="0000CC"/>
                </a:solidFill>
                <a:latin typeface="Verdana"/>
                <a:cs typeface="Verdana"/>
              </a:rPr>
              <a:t>y</a:t>
            </a:r>
            <a:r>
              <a:rPr sz="2800" b="1" dirty="0">
                <a:solidFill>
                  <a:srgbClr val="0000CC"/>
                </a:solidFill>
                <a:latin typeface="Verdana"/>
                <a:cs typeface="Verdana"/>
              </a:rPr>
              <a:t>	</a:t>
            </a:r>
            <a:r>
              <a:rPr sz="2800" b="1" spc="-5" dirty="0">
                <a:solidFill>
                  <a:srgbClr val="0000CC"/>
                </a:solidFill>
                <a:latin typeface="Verdana"/>
                <a:cs typeface="Verdana"/>
              </a:rPr>
              <a:t>đị</a:t>
            </a:r>
            <a:r>
              <a:rPr sz="2800" b="1" spc="10" dirty="0">
                <a:solidFill>
                  <a:srgbClr val="0000CC"/>
                </a:solidFill>
                <a:latin typeface="Verdana"/>
                <a:cs typeface="Verdana"/>
              </a:rPr>
              <a:t>n</a:t>
            </a:r>
            <a:r>
              <a:rPr sz="2800" b="1" spc="-5" dirty="0">
                <a:solidFill>
                  <a:srgbClr val="0000CC"/>
                </a:solidFill>
                <a:latin typeface="Verdana"/>
                <a:cs typeface="Verdana"/>
              </a:rPr>
              <a:t>h</a:t>
            </a:r>
            <a:endParaRPr sz="2800">
              <a:latin typeface="Verdana"/>
              <a:cs typeface="Verdana"/>
            </a:endParaRPr>
          </a:p>
          <a:p>
            <a:pPr marL="12700">
              <a:lnSpc>
                <a:spcPct val="100000"/>
              </a:lnSpc>
            </a:pPr>
            <a:r>
              <a:rPr sz="2800" b="1" spc="-5" dirty="0">
                <a:solidFill>
                  <a:srgbClr val="0000CC"/>
                </a:solidFill>
                <a:latin typeface="Verdana"/>
                <a:cs typeface="Verdana"/>
              </a:rPr>
              <a:t>điều kiện, tiêu</a:t>
            </a:r>
            <a:r>
              <a:rPr sz="2800" b="1" spc="30" dirty="0">
                <a:solidFill>
                  <a:srgbClr val="0000CC"/>
                </a:solidFill>
                <a:latin typeface="Verdana"/>
                <a:cs typeface="Verdana"/>
              </a:rPr>
              <a:t> </a:t>
            </a:r>
            <a:r>
              <a:rPr sz="2800" b="1" spc="-5" dirty="0">
                <a:solidFill>
                  <a:srgbClr val="0000CC"/>
                </a:solidFill>
                <a:latin typeface="Verdana"/>
                <a:cs typeface="Verdana"/>
              </a:rPr>
              <a:t>chuẩn</a:t>
            </a:r>
            <a:endParaRPr sz="2800">
              <a:latin typeface="Verdana"/>
              <a:cs typeface="Verdana"/>
            </a:endParaRPr>
          </a:p>
          <a:p>
            <a:pPr marL="527685" indent="-514984">
              <a:lnSpc>
                <a:spcPct val="100000"/>
              </a:lnSpc>
              <a:spcBef>
                <a:spcPts val="260"/>
              </a:spcBef>
              <a:buAutoNum type="alphaLcPeriod"/>
              <a:tabLst>
                <a:tab pos="528320" algn="l"/>
              </a:tabLst>
            </a:pPr>
            <a:r>
              <a:rPr sz="2800" spc="-10" dirty="0">
                <a:latin typeface="Verdana"/>
                <a:cs typeface="Verdana"/>
              </a:rPr>
              <a:t>Hóa chất </a:t>
            </a:r>
            <a:r>
              <a:rPr sz="2800" spc="-5" dirty="0">
                <a:latin typeface="Verdana"/>
                <a:cs typeface="Verdana"/>
              </a:rPr>
              <a:t>và sản phẩm có </a:t>
            </a:r>
            <a:r>
              <a:rPr sz="2800" spc="-10" dirty="0">
                <a:latin typeface="Verdana"/>
                <a:cs typeface="Verdana"/>
              </a:rPr>
              <a:t>chứa hóa</a:t>
            </a:r>
            <a:r>
              <a:rPr sz="2800" spc="204" dirty="0">
                <a:latin typeface="Verdana"/>
                <a:cs typeface="Verdana"/>
              </a:rPr>
              <a:t> </a:t>
            </a:r>
            <a:r>
              <a:rPr sz="2800" spc="-5" dirty="0">
                <a:latin typeface="Verdana"/>
                <a:cs typeface="Verdana"/>
              </a:rPr>
              <a:t>chất.</a:t>
            </a:r>
            <a:endParaRPr sz="2800">
              <a:latin typeface="Verdana"/>
              <a:cs typeface="Verdana"/>
            </a:endParaRPr>
          </a:p>
          <a:p>
            <a:pPr marL="527685" marR="5080" indent="-514984" algn="just">
              <a:lnSpc>
                <a:spcPct val="90000"/>
              </a:lnSpc>
              <a:spcBef>
                <a:spcPts val="600"/>
              </a:spcBef>
              <a:buAutoNum type="alphaLcPeriod"/>
              <a:tabLst>
                <a:tab pos="528320" algn="l"/>
              </a:tabLst>
            </a:pPr>
            <a:r>
              <a:rPr sz="2800" spc="-10" dirty="0">
                <a:latin typeface="Verdana"/>
                <a:cs typeface="Verdana"/>
              </a:rPr>
              <a:t>Hóa </a:t>
            </a:r>
            <a:r>
              <a:rPr sz="2800" dirty="0">
                <a:latin typeface="Verdana"/>
                <a:cs typeface="Verdana"/>
              </a:rPr>
              <a:t>chất </a:t>
            </a:r>
            <a:r>
              <a:rPr sz="2800" spc="-5" dirty="0">
                <a:latin typeface="Verdana"/>
                <a:cs typeface="Verdana"/>
              </a:rPr>
              <a:t>Bảng 2, hóa chất </a:t>
            </a:r>
            <a:r>
              <a:rPr sz="2800" dirty="0">
                <a:latin typeface="Verdana"/>
                <a:cs typeface="Verdana"/>
              </a:rPr>
              <a:t>Bảng </a:t>
            </a:r>
            <a:r>
              <a:rPr sz="2800" spc="-5" dirty="0">
                <a:latin typeface="Verdana"/>
                <a:cs typeface="Verdana"/>
              </a:rPr>
              <a:t>3 </a:t>
            </a:r>
            <a:r>
              <a:rPr sz="2800" dirty="0">
                <a:latin typeface="Verdana"/>
                <a:cs typeface="Verdana"/>
              </a:rPr>
              <a:t>theo  </a:t>
            </a:r>
            <a:r>
              <a:rPr sz="2800" spc="-5" dirty="0">
                <a:latin typeface="Verdana"/>
                <a:cs typeface="Verdana"/>
              </a:rPr>
              <a:t>Phụ lục </a:t>
            </a:r>
            <a:r>
              <a:rPr sz="2800" dirty="0">
                <a:latin typeface="Verdana"/>
                <a:cs typeface="Verdana"/>
              </a:rPr>
              <a:t>số </a:t>
            </a:r>
            <a:r>
              <a:rPr sz="2800" spc="-5" dirty="0">
                <a:latin typeface="Verdana"/>
                <a:cs typeface="Verdana"/>
              </a:rPr>
              <a:t>1 ban </a:t>
            </a:r>
            <a:r>
              <a:rPr sz="2800" dirty="0">
                <a:latin typeface="Verdana"/>
                <a:cs typeface="Verdana"/>
              </a:rPr>
              <a:t>hành </a:t>
            </a:r>
            <a:r>
              <a:rPr sz="2800" spc="-5" dirty="0">
                <a:latin typeface="Verdana"/>
                <a:cs typeface="Verdana"/>
              </a:rPr>
              <a:t>kèm theo </a:t>
            </a:r>
            <a:r>
              <a:rPr sz="2800" dirty="0">
                <a:latin typeface="Verdana"/>
                <a:cs typeface="Verdana"/>
              </a:rPr>
              <a:t>Nghị </a:t>
            </a:r>
            <a:r>
              <a:rPr sz="2800" spc="-5" dirty="0">
                <a:latin typeface="Verdana"/>
                <a:cs typeface="Verdana"/>
              </a:rPr>
              <a:t>định  </a:t>
            </a:r>
            <a:r>
              <a:rPr sz="2800" dirty="0">
                <a:latin typeface="Verdana"/>
                <a:cs typeface="Verdana"/>
              </a:rPr>
              <a:t>số </a:t>
            </a:r>
            <a:r>
              <a:rPr sz="2800" spc="-5" dirty="0">
                <a:latin typeface="Verdana"/>
                <a:cs typeface="Verdana"/>
              </a:rPr>
              <a:t>38/2014/NĐ-CP ngày </a:t>
            </a:r>
            <a:r>
              <a:rPr sz="2800" spc="-10" dirty="0">
                <a:latin typeface="Verdana"/>
                <a:cs typeface="Verdana"/>
              </a:rPr>
              <a:t>06/05/2014 </a:t>
            </a:r>
            <a:r>
              <a:rPr sz="2800" spc="-5" dirty="0">
                <a:latin typeface="Verdana"/>
                <a:cs typeface="Verdana"/>
              </a:rPr>
              <a:t>của  </a:t>
            </a:r>
            <a:r>
              <a:rPr sz="2800" spc="-10" dirty="0">
                <a:latin typeface="Verdana"/>
                <a:cs typeface="Verdana"/>
              </a:rPr>
              <a:t>Chính </a:t>
            </a:r>
            <a:r>
              <a:rPr sz="2800" spc="-5" dirty="0">
                <a:latin typeface="Verdana"/>
                <a:cs typeface="Verdana"/>
              </a:rPr>
              <a:t>phủ về quản </a:t>
            </a:r>
            <a:r>
              <a:rPr sz="2800" spc="-10" dirty="0">
                <a:latin typeface="Verdana"/>
                <a:cs typeface="Verdana"/>
              </a:rPr>
              <a:t>lý </a:t>
            </a:r>
            <a:r>
              <a:rPr sz="2800" spc="-5" dirty="0">
                <a:latin typeface="Verdana"/>
                <a:cs typeface="Verdana"/>
              </a:rPr>
              <a:t>hóa </a:t>
            </a:r>
            <a:r>
              <a:rPr sz="2800" dirty="0">
                <a:latin typeface="Verdana"/>
                <a:cs typeface="Verdana"/>
              </a:rPr>
              <a:t>chất </a:t>
            </a:r>
            <a:r>
              <a:rPr sz="2800" spc="-5" dirty="0">
                <a:latin typeface="Verdana"/>
                <a:cs typeface="Verdana"/>
              </a:rPr>
              <a:t>thuộc diện  kiểm </a:t>
            </a:r>
            <a:r>
              <a:rPr sz="2800" dirty="0">
                <a:latin typeface="Verdana"/>
                <a:cs typeface="Verdana"/>
              </a:rPr>
              <a:t>soát </a:t>
            </a:r>
            <a:r>
              <a:rPr sz="2800" spc="-5" dirty="0">
                <a:latin typeface="Verdana"/>
                <a:cs typeface="Verdana"/>
              </a:rPr>
              <a:t>của </a:t>
            </a:r>
            <a:r>
              <a:rPr sz="2800" spc="-10" dirty="0">
                <a:latin typeface="Verdana"/>
                <a:cs typeface="Verdana"/>
              </a:rPr>
              <a:t>Công </a:t>
            </a:r>
            <a:r>
              <a:rPr sz="2800" dirty="0">
                <a:latin typeface="Verdana"/>
                <a:cs typeface="Verdana"/>
              </a:rPr>
              <a:t>ước </a:t>
            </a:r>
            <a:r>
              <a:rPr sz="2800" spc="-5" dirty="0">
                <a:latin typeface="Verdana"/>
                <a:cs typeface="Verdana"/>
              </a:rPr>
              <a:t>cấm vũ </a:t>
            </a:r>
            <a:r>
              <a:rPr sz="2800" dirty="0">
                <a:latin typeface="Verdana"/>
                <a:cs typeface="Verdana"/>
              </a:rPr>
              <a:t>khí </a:t>
            </a:r>
            <a:r>
              <a:rPr sz="2800" spc="-5" dirty="0">
                <a:latin typeface="Verdana"/>
                <a:cs typeface="Verdana"/>
              </a:rPr>
              <a:t>hóa  </a:t>
            </a:r>
            <a:r>
              <a:rPr sz="2800" spc="-15" dirty="0">
                <a:latin typeface="Verdana"/>
                <a:cs typeface="Verdana"/>
              </a:rPr>
              <a:t>học</a:t>
            </a:r>
            <a:endParaRPr sz="2800">
              <a:latin typeface="Verdana"/>
              <a:cs typeface="Verdana"/>
            </a:endParaRPr>
          </a:p>
          <a:p>
            <a:pPr marL="527685" indent="-514984">
              <a:lnSpc>
                <a:spcPct val="100000"/>
              </a:lnSpc>
              <a:spcBef>
                <a:spcPts val="265"/>
              </a:spcBef>
              <a:buAutoNum type="alphaLcPeriod"/>
              <a:tabLst>
                <a:tab pos="527685" algn="l"/>
                <a:tab pos="528320" algn="l"/>
              </a:tabLst>
            </a:pPr>
            <a:r>
              <a:rPr sz="2800" spc="-10" dirty="0">
                <a:latin typeface="Verdana"/>
                <a:cs typeface="Verdana"/>
              </a:rPr>
              <a:t>Khoáng</a:t>
            </a:r>
            <a:r>
              <a:rPr sz="2800" spc="-20" dirty="0">
                <a:latin typeface="Verdana"/>
                <a:cs typeface="Verdana"/>
              </a:rPr>
              <a:t> </a:t>
            </a:r>
            <a:r>
              <a:rPr sz="2800" spc="-5" dirty="0">
                <a:latin typeface="Verdana"/>
                <a:cs typeface="Verdana"/>
              </a:rPr>
              <a:t>sản</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320421" rIns="0" bIns="0" rtlCol="0">
            <a:spAutoFit/>
          </a:bodyPr>
          <a:lstStyle/>
          <a:p>
            <a:pPr marL="461009">
              <a:lnSpc>
                <a:spcPct val="100000"/>
              </a:lnSpc>
            </a:pPr>
            <a:r>
              <a:rPr sz="4000" spc="-5" dirty="0">
                <a:solidFill>
                  <a:srgbClr val="C00000"/>
                </a:solidFill>
              </a:rPr>
              <a:t>1. HÀNG HÓA </a:t>
            </a:r>
            <a:r>
              <a:rPr sz="4000" spc="-10" dirty="0">
                <a:solidFill>
                  <a:srgbClr val="C00000"/>
                </a:solidFill>
              </a:rPr>
              <a:t>XUẤT</a:t>
            </a:r>
            <a:r>
              <a:rPr sz="4000" spc="-60" dirty="0">
                <a:solidFill>
                  <a:srgbClr val="C00000"/>
                </a:solidFill>
              </a:rPr>
              <a:t> </a:t>
            </a:r>
            <a:r>
              <a:rPr sz="4000" spc="-5" dirty="0">
                <a:solidFill>
                  <a:srgbClr val="C00000"/>
                </a:solidFill>
              </a:rPr>
              <a:t>KHẨU</a:t>
            </a:r>
            <a:endParaRPr sz="40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8370CD8-4DAF-4622-B9B8-5FEDC154F086}"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26</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263141"/>
            <a:ext cx="7013575" cy="939165"/>
          </a:xfrm>
          <a:prstGeom prst="rect">
            <a:avLst/>
          </a:prstGeom>
        </p:spPr>
        <p:txBody>
          <a:bodyPr vert="horz" wrap="square" lIns="0" tIns="0" rIns="0" bIns="0" rtlCol="0">
            <a:spAutoFit/>
          </a:bodyPr>
          <a:lstStyle/>
          <a:p>
            <a:pPr marL="12700">
              <a:lnSpc>
                <a:spcPct val="100000"/>
              </a:lnSpc>
            </a:pPr>
            <a:r>
              <a:rPr sz="2800" b="1" spc="-5" dirty="0">
                <a:solidFill>
                  <a:srgbClr val="0000CC"/>
                </a:solidFill>
                <a:latin typeface="Verdana"/>
                <a:cs typeface="Verdana"/>
              </a:rPr>
              <a:t>2.1 </a:t>
            </a:r>
            <a:r>
              <a:rPr sz="2800" b="1" spc="-10" dirty="0">
                <a:solidFill>
                  <a:srgbClr val="0000CC"/>
                </a:solidFill>
                <a:latin typeface="Verdana"/>
                <a:cs typeface="Verdana"/>
              </a:rPr>
              <a:t>Hàng hóa </a:t>
            </a:r>
            <a:r>
              <a:rPr sz="2800" b="1" spc="-5" dirty="0">
                <a:solidFill>
                  <a:srgbClr val="0000CC"/>
                </a:solidFill>
                <a:latin typeface="Verdana"/>
                <a:cs typeface="Verdana"/>
              </a:rPr>
              <a:t>phải có giấy </a:t>
            </a:r>
            <a:r>
              <a:rPr sz="2800" b="1" spc="-10" dirty="0">
                <a:solidFill>
                  <a:srgbClr val="0000CC"/>
                </a:solidFill>
                <a:latin typeface="Verdana"/>
                <a:cs typeface="Verdana"/>
              </a:rPr>
              <a:t>phép</a:t>
            </a:r>
            <a:r>
              <a:rPr sz="2800" b="1" spc="185" dirty="0">
                <a:solidFill>
                  <a:srgbClr val="0000CC"/>
                </a:solidFill>
                <a:latin typeface="Verdana"/>
                <a:cs typeface="Verdana"/>
              </a:rPr>
              <a:t> </a:t>
            </a:r>
            <a:r>
              <a:rPr sz="2800" b="1" spc="-10" dirty="0">
                <a:solidFill>
                  <a:srgbClr val="0000CC"/>
                </a:solidFill>
                <a:latin typeface="Verdana"/>
                <a:cs typeface="Verdana"/>
              </a:rPr>
              <a:t>NK</a:t>
            </a:r>
            <a:endParaRPr sz="2800">
              <a:latin typeface="Verdana"/>
              <a:cs typeface="Verdana"/>
            </a:endParaRPr>
          </a:p>
          <a:p>
            <a:pPr marL="12700">
              <a:lnSpc>
                <a:spcPct val="100000"/>
              </a:lnSpc>
              <a:spcBef>
                <a:spcPts val="670"/>
              </a:spcBef>
            </a:pPr>
            <a:r>
              <a:rPr sz="2800" spc="-5" dirty="0">
                <a:latin typeface="Courier New"/>
                <a:cs typeface="Courier New"/>
              </a:rPr>
              <a:t>o </a:t>
            </a:r>
            <a:r>
              <a:rPr sz="2800" spc="-5" dirty="0">
                <a:latin typeface="Verdana"/>
                <a:cs typeface="Verdana"/>
              </a:rPr>
              <a:t>Súng bắn</a:t>
            </a:r>
            <a:r>
              <a:rPr sz="2800" spc="225" dirty="0">
                <a:latin typeface="Verdana"/>
                <a:cs typeface="Verdana"/>
              </a:rPr>
              <a:t> </a:t>
            </a:r>
            <a:r>
              <a:rPr sz="2800" spc="-10" dirty="0">
                <a:latin typeface="Verdana"/>
                <a:cs typeface="Verdana"/>
              </a:rPr>
              <a:t>dây</a:t>
            </a:r>
            <a:endParaRPr sz="2800">
              <a:latin typeface="Verdana"/>
              <a:cs typeface="Verdana"/>
            </a:endParaRPr>
          </a:p>
        </p:txBody>
      </p:sp>
      <p:sp>
        <p:nvSpPr>
          <p:cNvPr id="3" name="object 3"/>
          <p:cNvSpPr txBox="1"/>
          <p:nvPr/>
        </p:nvSpPr>
        <p:spPr>
          <a:xfrm>
            <a:off x="383540" y="2287651"/>
            <a:ext cx="1410970" cy="856615"/>
          </a:xfrm>
          <a:prstGeom prst="rect">
            <a:avLst/>
          </a:prstGeom>
        </p:spPr>
        <p:txBody>
          <a:bodyPr vert="horz" wrap="square" lIns="0" tIns="0" rIns="0" bIns="0" rtlCol="0">
            <a:spAutoFit/>
          </a:bodyPr>
          <a:lstStyle/>
          <a:p>
            <a:pPr marL="12700">
              <a:lnSpc>
                <a:spcPct val="100000"/>
              </a:lnSpc>
            </a:pPr>
            <a:r>
              <a:rPr sz="2800" spc="-5" dirty="0">
                <a:latin typeface="Courier New"/>
                <a:cs typeface="Courier New"/>
              </a:rPr>
              <a:t>o</a:t>
            </a:r>
            <a:r>
              <a:rPr sz="2800" spc="160" dirty="0">
                <a:latin typeface="Courier New"/>
                <a:cs typeface="Courier New"/>
              </a:rPr>
              <a:t> </a:t>
            </a:r>
            <a:r>
              <a:rPr sz="2800" spc="-5" dirty="0">
                <a:latin typeface="Verdana"/>
                <a:cs typeface="Verdana"/>
              </a:rPr>
              <a:t>Hàng</a:t>
            </a:r>
            <a:endParaRPr sz="2800">
              <a:latin typeface="Verdana"/>
              <a:cs typeface="Verdana"/>
            </a:endParaRPr>
          </a:p>
          <a:p>
            <a:pPr marL="469900">
              <a:lnSpc>
                <a:spcPct val="100000"/>
              </a:lnSpc>
            </a:pPr>
            <a:r>
              <a:rPr sz="2800" spc="-5" dirty="0">
                <a:latin typeface="Verdana"/>
                <a:cs typeface="Verdana"/>
              </a:rPr>
              <a:t>định</a:t>
            </a:r>
            <a:endParaRPr sz="2800">
              <a:latin typeface="Verdana"/>
              <a:cs typeface="Verdana"/>
            </a:endParaRPr>
          </a:p>
        </p:txBody>
      </p:sp>
      <p:sp>
        <p:nvSpPr>
          <p:cNvPr id="4" name="object 4"/>
          <p:cNvSpPr txBox="1"/>
          <p:nvPr/>
        </p:nvSpPr>
        <p:spPr>
          <a:xfrm>
            <a:off x="1822450" y="2287651"/>
            <a:ext cx="6937375" cy="856615"/>
          </a:xfrm>
          <a:prstGeom prst="rect">
            <a:avLst/>
          </a:prstGeom>
        </p:spPr>
        <p:txBody>
          <a:bodyPr vert="horz" wrap="square" lIns="0" tIns="0" rIns="0" bIns="0" rtlCol="0">
            <a:spAutoFit/>
          </a:bodyPr>
          <a:lstStyle/>
          <a:p>
            <a:pPr marL="12700" marR="5080" indent="161290">
              <a:lnSpc>
                <a:spcPct val="100000"/>
              </a:lnSpc>
              <a:tabLst>
                <a:tab pos="848994" algn="l"/>
                <a:tab pos="1014094" algn="l"/>
                <a:tab pos="1817370" algn="l"/>
                <a:tab pos="2094230" algn="l"/>
                <a:tab pos="2664460" algn="l"/>
                <a:tab pos="3065780" algn="l"/>
                <a:tab pos="3725545" algn="l"/>
                <a:tab pos="4167504" algn="l"/>
                <a:tab pos="4417060" algn="l"/>
                <a:tab pos="5259070" algn="l"/>
                <a:tab pos="5384165" algn="l"/>
                <a:tab pos="6264910" algn="l"/>
                <a:tab pos="6363970" algn="l"/>
              </a:tabLst>
            </a:pPr>
            <a:r>
              <a:rPr sz="2800" spc="-5" dirty="0">
                <a:latin typeface="Verdana"/>
                <a:cs typeface="Verdana"/>
              </a:rPr>
              <a:t>c</a:t>
            </a:r>
            <a:r>
              <a:rPr sz="2800" spc="5" dirty="0">
                <a:latin typeface="Verdana"/>
                <a:cs typeface="Verdana"/>
              </a:rPr>
              <a:t>ầ</a:t>
            </a:r>
            <a:r>
              <a:rPr sz="2800" spc="-5" dirty="0">
                <a:latin typeface="Verdana"/>
                <a:cs typeface="Verdana"/>
              </a:rPr>
              <a:t>n</a:t>
            </a:r>
            <a:r>
              <a:rPr sz="2800" dirty="0">
                <a:latin typeface="Verdana"/>
                <a:cs typeface="Verdana"/>
              </a:rPr>
              <a:t>		</a:t>
            </a:r>
            <a:r>
              <a:rPr sz="2800" spc="0" dirty="0">
                <a:latin typeface="Verdana"/>
                <a:cs typeface="Verdana"/>
              </a:rPr>
              <a:t>k</a:t>
            </a:r>
            <a:r>
              <a:rPr sz="2800" spc="-5" dirty="0">
                <a:latin typeface="Verdana"/>
                <a:cs typeface="Verdana"/>
              </a:rPr>
              <a:t>iểm</a:t>
            </a:r>
            <a:r>
              <a:rPr sz="2800" dirty="0">
                <a:latin typeface="Verdana"/>
                <a:cs typeface="Verdana"/>
              </a:rPr>
              <a:t>	</a:t>
            </a:r>
            <a:r>
              <a:rPr sz="2800" spc="-5" dirty="0">
                <a:latin typeface="Verdana"/>
                <a:cs typeface="Verdana"/>
              </a:rPr>
              <a:t>soát</a:t>
            </a:r>
            <a:r>
              <a:rPr sz="2800" dirty="0">
                <a:latin typeface="Verdana"/>
                <a:cs typeface="Verdana"/>
              </a:rPr>
              <a:t>	</a:t>
            </a:r>
            <a:r>
              <a:rPr sz="2800" spc="-5" dirty="0">
                <a:latin typeface="Verdana"/>
                <a:cs typeface="Verdana"/>
              </a:rPr>
              <a:t>n</a:t>
            </a:r>
            <a:r>
              <a:rPr sz="2800" dirty="0">
                <a:latin typeface="Verdana"/>
                <a:cs typeface="Verdana"/>
              </a:rPr>
              <a:t>h</a:t>
            </a:r>
            <a:r>
              <a:rPr sz="2800" spc="-5" dirty="0">
                <a:latin typeface="Verdana"/>
                <a:cs typeface="Verdana"/>
              </a:rPr>
              <a:t>ập</a:t>
            </a:r>
            <a:r>
              <a:rPr sz="2800" dirty="0">
                <a:latin typeface="Verdana"/>
                <a:cs typeface="Verdana"/>
              </a:rPr>
              <a:t>	</a:t>
            </a:r>
            <a:r>
              <a:rPr sz="2800" spc="0" dirty="0">
                <a:latin typeface="Verdana"/>
                <a:cs typeface="Verdana"/>
              </a:rPr>
              <a:t>k</a:t>
            </a:r>
            <a:r>
              <a:rPr sz="2800" spc="-5" dirty="0">
                <a:latin typeface="Verdana"/>
                <a:cs typeface="Verdana"/>
              </a:rPr>
              <a:t>hẩu</a:t>
            </a:r>
            <a:r>
              <a:rPr sz="2800" dirty="0">
                <a:latin typeface="Verdana"/>
                <a:cs typeface="Verdana"/>
              </a:rPr>
              <a:t>	</a:t>
            </a:r>
            <a:r>
              <a:rPr sz="2800" spc="-10" dirty="0">
                <a:latin typeface="Verdana"/>
                <a:cs typeface="Verdana"/>
              </a:rPr>
              <a:t>the</a:t>
            </a:r>
            <a:r>
              <a:rPr sz="2800" spc="-5" dirty="0">
                <a:latin typeface="Verdana"/>
                <a:cs typeface="Verdana"/>
              </a:rPr>
              <a:t>o</a:t>
            </a:r>
            <a:r>
              <a:rPr sz="2800" dirty="0">
                <a:latin typeface="Verdana"/>
                <a:cs typeface="Verdana"/>
              </a:rPr>
              <a:t>	q</a:t>
            </a:r>
            <a:r>
              <a:rPr sz="2800" spc="-5" dirty="0">
                <a:latin typeface="Verdana"/>
                <a:cs typeface="Verdana"/>
              </a:rPr>
              <a:t>uy  c</a:t>
            </a:r>
            <a:r>
              <a:rPr sz="2800" spc="0" dirty="0">
                <a:latin typeface="Verdana"/>
                <a:cs typeface="Verdana"/>
              </a:rPr>
              <a:t>ủ</a:t>
            </a:r>
            <a:r>
              <a:rPr sz="2800" spc="-5" dirty="0">
                <a:latin typeface="Verdana"/>
                <a:cs typeface="Verdana"/>
              </a:rPr>
              <a:t>a</a:t>
            </a:r>
            <a:r>
              <a:rPr sz="2800" dirty="0">
                <a:latin typeface="Verdana"/>
                <a:cs typeface="Verdana"/>
              </a:rPr>
              <a:t>	đ</a:t>
            </a:r>
            <a:r>
              <a:rPr sz="2800" spc="-5" dirty="0">
                <a:latin typeface="Verdana"/>
                <a:cs typeface="Verdana"/>
              </a:rPr>
              <a:t>iều</a:t>
            </a:r>
            <a:r>
              <a:rPr sz="2800" dirty="0">
                <a:latin typeface="Verdana"/>
                <a:cs typeface="Verdana"/>
              </a:rPr>
              <a:t>	</a:t>
            </a:r>
            <a:r>
              <a:rPr sz="2800" spc="-5" dirty="0">
                <a:latin typeface="Verdana"/>
                <a:cs typeface="Verdana"/>
              </a:rPr>
              <a:t>ư</a:t>
            </a:r>
            <a:r>
              <a:rPr sz="2800" dirty="0">
                <a:latin typeface="Verdana"/>
                <a:cs typeface="Verdana"/>
              </a:rPr>
              <a:t>ớ</a:t>
            </a:r>
            <a:r>
              <a:rPr sz="2800" spc="-5" dirty="0">
                <a:latin typeface="Verdana"/>
                <a:cs typeface="Verdana"/>
              </a:rPr>
              <a:t>c</a:t>
            </a:r>
            <a:r>
              <a:rPr sz="2800" dirty="0">
                <a:latin typeface="Verdana"/>
                <a:cs typeface="Verdana"/>
              </a:rPr>
              <a:t>	quố</a:t>
            </a:r>
            <a:r>
              <a:rPr sz="2800" spc="-5" dirty="0">
                <a:latin typeface="Verdana"/>
                <a:cs typeface="Verdana"/>
              </a:rPr>
              <a:t>c</a:t>
            </a:r>
            <a:r>
              <a:rPr sz="2800" dirty="0">
                <a:latin typeface="Verdana"/>
                <a:cs typeface="Verdana"/>
              </a:rPr>
              <a:t>	</a:t>
            </a:r>
            <a:r>
              <a:rPr sz="2800" spc="-5" dirty="0">
                <a:latin typeface="Verdana"/>
                <a:cs typeface="Verdana"/>
              </a:rPr>
              <a:t>tế,</a:t>
            </a:r>
            <a:r>
              <a:rPr sz="2800" dirty="0">
                <a:latin typeface="Verdana"/>
                <a:cs typeface="Verdana"/>
              </a:rPr>
              <a:t>	</a:t>
            </a:r>
            <a:r>
              <a:rPr sz="2800" spc="-5" dirty="0">
                <a:latin typeface="Verdana"/>
                <a:cs typeface="Verdana"/>
              </a:rPr>
              <a:t>hiệp</a:t>
            </a:r>
            <a:r>
              <a:rPr sz="2800" dirty="0">
                <a:latin typeface="Verdana"/>
                <a:cs typeface="Verdana"/>
              </a:rPr>
              <a:t>		</a:t>
            </a:r>
            <a:r>
              <a:rPr sz="2800" spc="-5" dirty="0">
                <a:latin typeface="Verdana"/>
                <a:cs typeface="Verdana"/>
              </a:rPr>
              <a:t>định</a:t>
            </a:r>
            <a:r>
              <a:rPr sz="2800" dirty="0">
                <a:latin typeface="Verdana"/>
                <a:cs typeface="Verdana"/>
              </a:rPr>
              <a:t>		mà</a:t>
            </a:r>
            <a:endParaRPr sz="2800">
              <a:latin typeface="Verdana"/>
              <a:cs typeface="Verdana"/>
            </a:endParaRPr>
          </a:p>
        </p:txBody>
      </p:sp>
      <p:sp>
        <p:nvSpPr>
          <p:cNvPr id="5" name="object 5"/>
          <p:cNvSpPr txBox="1"/>
          <p:nvPr/>
        </p:nvSpPr>
        <p:spPr>
          <a:xfrm>
            <a:off x="383540" y="3141090"/>
            <a:ext cx="8376920" cy="2767330"/>
          </a:xfrm>
          <a:prstGeom prst="rect">
            <a:avLst/>
          </a:prstGeom>
        </p:spPr>
        <p:txBody>
          <a:bodyPr vert="horz" wrap="square" lIns="0" tIns="0" rIns="0" bIns="0" rtlCol="0">
            <a:spAutoFit/>
          </a:bodyPr>
          <a:lstStyle/>
          <a:p>
            <a:pPr marL="469900">
              <a:lnSpc>
                <a:spcPct val="100000"/>
              </a:lnSpc>
            </a:pPr>
            <a:r>
              <a:rPr sz="2800" spc="-5" dirty="0">
                <a:latin typeface="Verdana"/>
                <a:cs typeface="Verdana"/>
              </a:rPr>
              <a:t>Việt </a:t>
            </a:r>
            <a:r>
              <a:rPr sz="2800" dirty="0">
                <a:latin typeface="Verdana"/>
                <a:cs typeface="Verdana"/>
              </a:rPr>
              <a:t>Nam ký kết </a:t>
            </a:r>
            <a:r>
              <a:rPr sz="2800" spc="-5" dirty="0">
                <a:latin typeface="Verdana"/>
                <a:cs typeface="Verdana"/>
              </a:rPr>
              <a:t>hoặc tham gia </a:t>
            </a:r>
            <a:r>
              <a:rPr sz="2800" dirty="0">
                <a:latin typeface="Verdana"/>
                <a:cs typeface="Verdana"/>
              </a:rPr>
              <a:t>do </a:t>
            </a:r>
            <a:r>
              <a:rPr sz="2800" spc="-5" dirty="0">
                <a:latin typeface="Verdana"/>
                <a:cs typeface="Verdana"/>
              </a:rPr>
              <a:t>Bộ </a:t>
            </a:r>
            <a:r>
              <a:rPr sz="2800" spc="254" dirty="0">
                <a:latin typeface="Verdana"/>
                <a:cs typeface="Verdana"/>
              </a:rPr>
              <a:t> </a:t>
            </a:r>
            <a:r>
              <a:rPr sz="2800" spc="-10" dirty="0">
                <a:latin typeface="Verdana"/>
                <a:cs typeface="Verdana"/>
              </a:rPr>
              <a:t>Công</a:t>
            </a:r>
            <a:endParaRPr sz="2800">
              <a:latin typeface="Verdana"/>
              <a:cs typeface="Verdana"/>
            </a:endParaRPr>
          </a:p>
          <a:p>
            <a:pPr marL="469900">
              <a:lnSpc>
                <a:spcPct val="100000"/>
              </a:lnSpc>
            </a:pPr>
            <a:r>
              <a:rPr sz="2800" spc="-5" dirty="0">
                <a:latin typeface="Verdana"/>
                <a:cs typeface="Verdana"/>
              </a:rPr>
              <a:t>Thương </a:t>
            </a:r>
            <a:r>
              <a:rPr sz="2800" spc="-10" dirty="0">
                <a:latin typeface="Verdana"/>
                <a:cs typeface="Verdana"/>
              </a:rPr>
              <a:t>công </a:t>
            </a:r>
            <a:r>
              <a:rPr sz="2800" spc="-5" dirty="0">
                <a:latin typeface="Verdana"/>
                <a:cs typeface="Verdana"/>
              </a:rPr>
              <a:t>bố </a:t>
            </a:r>
            <a:r>
              <a:rPr sz="2800" spc="-10" dirty="0">
                <a:latin typeface="Verdana"/>
                <a:cs typeface="Verdana"/>
              </a:rPr>
              <a:t>cho </a:t>
            </a:r>
            <a:r>
              <a:rPr sz="2800" spc="-5" dirty="0">
                <a:latin typeface="Verdana"/>
                <a:cs typeface="Verdana"/>
              </a:rPr>
              <a:t>từng </a:t>
            </a:r>
            <a:r>
              <a:rPr sz="2800" spc="-10" dirty="0">
                <a:latin typeface="Verdana"/>
                <a:cs typeface="Verdana"/>
              </a:rPr>
              <a:t>thời</a:t>
            </a:r>
            <a:r>
              <a:rPr sz="2800" spc="145" dirty="0">
                <a:latin typeface="Verdana"/>
                <a:cs typeface="Verdana"/>
              </a:rPr>
              <a:t> </a:t>
            </a:r>
            <a:r>
              <a:rPr sz="2800" spc="-5" dirty="0">
                <a:latin typeface="Verdana"/>
                <a:cs typeface="Verdana"/>
              </a:rPr>
              <a:t>kỳ</a:t>
            </a:r>
            <a:endParaRPr sz="2800">
              <a:latin typeface="Verdana"/>
              <a:cs typeface="Verdana"/>
            </a:endParaRPr>
          </a:p>
          <a:p>
            <a:pPr marL="469900" marR="5080" indent="-457200" algn="just">
              <a:lnSpc>
                <a:spcPct val="100000"/>
              </a:lnSpc>
              <a:spcBef>
                <a:spcPts val="670"/>
              </a:spcBef>
              <a:buClr>
                <a:srgbClr val="000000"/>
              </a:buClr>
              <a:buFont typeface="Courier New"/>
              <a:buChar char="o"/>
              <a:tabLst>
                <a:tab pos="469900" algn="l"/>
              </a:tabLst>
            </a:pPr>
            <a:r>
              <a:rPr sz="2800" u="heavy" spc="-705" dirty="0">
                <a:solidFill>
                  <a:srgbClr val="CC9900"/>
                </a:solidFill>
                <a:latin typeface="Times New Roman"/>
                <a:cs typeface="Times New Roman"/>
              </a:rPr>
              <a:t> </a:t>
            </a:r>
            <a:r>
              <a:rPr sz="2800" u="heavy" spc="-5" dirty="0">
                <a:solidFill>
                  <a:srgbClr val="CC9900"/>
                </a:solidFill>
                <a:latin typeface="Verdana"/>
                <a:cs typeface="Verdana"/>
              </a:rPr>
              <a:t>Tiền </a:t>
            </a:r>
            <a:r>
              <a:rPr sz="2800" u="heavy" dirty="0">
                <a:solidFill>
                  <a:srgbClr val="CC9900"/>
                </a:solidFill>
                <a:latin typeface="Verdana"/>
                <a:cs typeface="Verdana"/>
              </a:rPr>
              <a:t>chất </a:t>
            </a:r>
            <a:r>
              <a:rPr sz="2800" spc="-5" dirty="0">
                <a:latin typeface="Verdana"/>
                <a:cs typeface="Verdana"/>
              </a:rPr>
              <a:t>sử </a:t>
            </a:r>
            <a:r>
              <a:rPr sz="2800" dirty="0">
                <a:latin typeface="Verdana"/>
                <a:cs typeface="Verdana"/>
              </a:rPr>
              <a:t>dụng </a:t>
            </a:r>
            <a:r>
              <a:rPr sz="2800" spc="-5" dirty="0">
                <a:latin typeface="Verdana"/>
                <a:cs typeface="Verdana"/>
              </a:rPr>
              <a:t>trong công nghiệp (theo  </a:t>
            </a:r>
            <a:r>
              <a:rPr sz="2800" dirty="0">
                <a:latin typeface="Verdana"/>
                <a:cs typeface="Verdana"/>
              </a:rPr>
              <a:t>Luật </a:t>
            </a:r>
            <a:r>
              <a:rPr sz="2800" spc="-5" dirty="0">
                <a:latin typeface="Verdana"/>
                <a:cs typeface="Verdana"/>
              </a:rPr>
              <a:t>Phòng, chống </a:t>
            </a:r>
            <a:r>
              <a:rPr sz="2800" dirty="0">
                <a:latin typeface="Verdana"/>
                <a:cs typeface="Verdana"/>
              </a:rPr>
              <a:t>ma </a:t>
            </a:r>
            <a:r>
              <a:rPr sz="2800" spc="-5" dirty="0">
                <a:latin typeface="Verdana"/>
                <a:cs typeface="Verdana"/>
              </a:rPr>
              <a:t>túy và các </a:t>
            </a:r>
            <a:r>
              <a:rPr sz="2800" dirty="0">
                <a:latin typeface="Verdana"/>
                <a:cs typeface="Verdana"/>
              </a:rPr>
              <a:t>văn bản  </a:t>
            </a:r>
            <a:r>
              <a:rPr sz="2800" spc="-5" dirty="0">
                <a:latin typeface="Verdana"/>
                <a:cs typeface="Verdana"/>
              </a:rPr>
              <a:t>hướng dẫn thi</a:t>
            </a:r>
            <a:r>
              <a:rPr sz="2800" spc="5" dirty="0">
                <a:latin typeface="Verdana"/>
                <a:cs typeface="Verdana"/>
              </a:rPr>
              <a:t> </a:t>
            </a:r>
            <a:r>
              <a:rPr sz="2800" spc="-10" dirty="0">
                <a:latin typeface="Verdana"/>
                <a:cs typeface="Verdana"/>
              </a:rPr>
              <a:t>hành).</a:t>
            </a:r>
            <a:endParaRPr sz="2800">
              <a:latin typeface="Verdana"/>
              <a:cs typeface="Verdana"/>
            </a:endParaRPr>
          </a:p>
          <a:p>
            <a:pPr marL="469900" indent="-457200">
              <a:lnSpc>
                <a:spcPct val="100000"/>
              </a:lnSpc>
              <a:spcBef>
                <a:spcPts val="675"/>
              </a:spcBef>
              <a:buFont typeface="Courier New"/>
              <a:buChar char="o"/>
              <a:tabLst>
                <a:tab pos="469900" algn="l"/>
              </a:tabLst>
            </a:pPr>
            <a:r>
              <a:rPr sz="2800" spc="-5" dirty="0">
                <a:latin typeface="Verdana"/>
                <a:cs typeface="Verdana"/>
              </a:rPr>
              <a:t>Tiền </a:t>
            </a:r>
            <a:r>
              <a:rPr sz="2800" spc="-10" dirty="0">
                <a:latin typeface="Verdana"/>
                <a:cs typeface="Verdana"/>
              </a:rPr>
              <a:t>chất </a:t>
            </a:r>
            <a:r>
              <a:rPr sz="2800" spc="-5" dirty="0">
                <a:latin typeface="Verdana"/>
                <a:cs typeface="Verdana"/>
              </a:rPr>
              <a:t>thuốc </a:t>
            </a:r>
            <a:r>
              <a:rPr sz="2800" spc="-10" dirty="0">
                <a:latin typeface="Verdana"/>
                <a:cs typeface="Verdana"/>
              </a:rPr>
              <a:t>nổ, </a:t>
            </a:r>
            <a:r>
              <a:rPr sz="2800" spc="-5" dirty="0">
                <a:latin typeface="Verdana"/>
                <a:cs typeface="Verdana"/>
              </a:rPr>
              <a:t>vật </a:t>
            </a:r>
            <a:r>
              <a:rPr sz="2800" spc="-10" dirty="0">
                <a:latin typeface="Verdana"/>
                <a:cs typeface="Verdana"/>
              </a:rPr>
              <a:t>liệu nổ </a:t>
            </a:r>
            <a:r>
              <a:rPr sz="2800" spc="-5" dirty="0">
                <a:latin typeface="Verdana"/>
                <a:cs typeface="Verdana"/>
              </a:rPr>
              <a:t>công</a:t>
            </a:r>
            <a:r>
              <a:rPr sz="2800" spc="190" dirty="0">
                <a:latin typeface="Verdana"/>
                <a:cs typeface="Verdana"/>
              </a:rPr>
              <a:t> </a:t>
            </a:r>
            <a:r>
              <a:rPr sz="2800" spc="-10" dirty="0">
                <a:latin typeface="Verdana"/>
                <a:cs typeface="Verdana"/>
              </a:rPr>
              <a:t>nghiệp</a:t>
            </a:r>
            <a:endParaRPr sz="2800">
              <a:latin typeface="Verdana"/>
              <a:cs typeface="Verdana"/>
            </a:endParaRPr>
          </a:p>
        </p:txBody>
      </p:sp>
      <p:sp>
        <p:nvSpPr>
          <p:cNvPr id="6" name="object 6"/>
          <p:cNvSpPr txBox="1">
            <a:spLocks noGrp="1"/>
          </p:cNvSpPr>
          <p:nvPr>
            <p:ph type="title"/>
          </p:nvPr>
        </p:nvSpPr>
        <p:spPr>
          <a:prstGeom prst="rect">
            <a:avLst/>
          </a:prstGeom>
        </p:spPr>
        <p:txBody>
          <a:bodyPr vert="horz" wrap="square" lIns="0" tIns="168529" rIns="0" bIns="0" rtlCol="0">
            <a:spAutoFit/>
          </a:bodyPr>
          <a:lstStyle/>
          <a:p>
            <a:pPr marL="788670">
              <a:lnSpc>
                <a:spcPct val="100000"/>
              </a:lnSpc>
            </a:pPr>
            <a:r>
              <a:rPr sz="3600" spc="-5" dirty="0">
                <a:solidFill>
                  <a:srgbClr val="008000"/>
                </a:solidFill>
              </a:rPr>
              <a:t>2. HÀNG HÓA NHẬP</a:t>
            </a:r>
            <a:r>
              <a:rPr sz="3600" spc="-15" dirty="0">
                <a:solidFill>
                  <a:srgbClr val="008000"/>
                </a:solidFill>
              </a:rPr>
              <a:t> </a:t>
            </a:r>
            <a:r>
              <a:rPr sz="3600" spc="-5" dirty="0">
                <a:solidFill>
                  <a:srgbClr val="008000"/>
                </a:solidFill>
              </a:rPr>
              <a:t>KHẨU</a:t>
            </a:r>
            <a:endParaRPr sz="3600"/>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C9159FC-1B5B-402D-B208-7881B01AC859}" type="datetime1">
              <a:rPr lang="en-US" spc="-5" smtClean="0"/>
              <a:pPr marL="12700">
                <a:lnSpc>
                  <a:spcPts val="1520"/>
                </a:lnSpc>
              </a:pPr>
              <a:t>1/12/2019</a:t>
            </a:fld>
            <a:endParaRPr spc="-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27</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50316" y="1872741"/>
            <a:ext cx="8376920" cy="1903085"/>
          </a:xfrm>
          <a:prstGeom prst="rect">
            <a:avLst/>
          </a:prstGeom>
        </p:spPr>
        <p:txBody>
          <a:bodyPr vert="horz" wrap="square" lIns="0" tIns="0" rIns="0" bIns="0" rtlCol="0">
            <a:spAutoFit/>
          </a:bodyPr>
          <a:lstStyle/>
          <a:p>
            <a:pPr marL="12700">
              <a:lnSpc>
                <a:spcPct val="100000"/>
              </a:lnSpc>
              <a:tabLst>
                <a:tab pos="1013460" algn="l"/>
                <a:tab pos="2292350" algn="l"/>
                <a:tab pos="3268345" algn="l"/>
                <a:tab pos="4502785" algn="l"/>
                <a:tab pos="5725160" algn="l"/>
                <a:tab pos="6826884" algn="l"/>
                <a:tab pos="7522209" algn="l"/>
              </a:tabLst>
            </a:pPr>
            <a:r>
              <a:rPr sz="2800" b="1" spc="-5" dirty="0">
                <a:solidFill>
                  <a:srgbClr val="0000CC"/>
                </a:solidFill>
                <a:latin typeface="Verdana"/>
                <a:cs typeface="Verdana"/>
              </a:rPr>
              <a:t>2.1.	Hàng	hóa	</a:t>
            </a:r>
            <a:r>
              <a:rPr sz="2800" b="1" dirty="0">
                <a:solidFill>
                  <a:srgbClr val="0000CC"/>
                </a:solidFill>
                <a:latin typeface="Verdana"/>
                <a:cs typeface="Verdana"/>
              </a:rPr>
              <a:t>nhập	</a:t>
            </a:r>
            <a:r>
              <a:rPr sz="2800" b="1" spc="-5" dirty="0">
                <a:solidFill>
                  <a:srgbClr val="0000CC"/>
                </a:solidFill>
                <a:latin typeface="Verdana"/>
                <a:cs typeface="Verdana"/>
              </a:rPr>
              <a:t>khẩu	</a:t>
            </a:r>
            <a:r>
              <a:rPr sz="2800" b="1" dirty="0">
                <a:solidFill>
                  <a:srgbClr val="0000CC"/>
                </a:solidFill>
                <a:latin typeface="Verdana"/>
                <a:cs typeface="Verdana"/>
              </a:rPr>
              <a:t>phải	có	</a:t>
            </a:r>
            <a:r>
              <a:rPr sz="2800" b="1" spc="-5" dirty="0">
                <a:solidFill>
                  <a:srgbClr val="0000CC"/>
                </a:solidFill>
                <a:latin typeface="Verdana"/>
                <a:cs typeface="Verdana"/>
              </a:rPr>
              <a:t>giấy</a:t>
            </a:r>
            <a:endParaRPr sz="2800">
              <a:latin typeface="Verdana"/>
              <a:cs typeface="Verdana"/>
            </a:endParaRPr>
          </a:p>
          <a:p>
            <a:pPr marL="469900">
              <a:lnSpc>
                <a:spcPct val="100000"/>
              </a:lnSpc>
            </a:pPr>
            <a:r>
              <a:rPr sz="2800" b="1" spc="-10" dirty="0">
                <a:solidFill>
                  <a:srgbClr val="0000CC"/>
                </a:solidFill>
                <a:latin typeface="Verdana"/>
                <a:cs typeface="Verdana"/>
              </a:rPr>
              <a:t>phép </a:t>
            </a:r>
            <a:r>
              <a:rPr sz="2800" b="1" spc="-5" dirty="0">
                <a:solidFill>
                  <a:srgbClr val="0000CC"/>
                </a:solidFill>
                <a:latin typeface="Verdana"/>
                <a:cs typeface="Verdana"/>
              </a:rPr>
              <a:t>theo chế độ cấp phép tự</a:t>
            </a:r>
            <a:r>
              <a:rPr sz="2800" b="1" spc="150" dirty="0">
                <a:solidFill>
                  <a:srgbClr val="0000CC"/>
                </a:solidFill>
                <a:latin typeface="Verdana"/>
                <a:cs typeface="Verdana"/>
              </a:rPr>
              <a:t> </a:t>
            </a:r>
            <a:r>
              <a:rPr sz="2800" b="1" spc="-5" dirty="0">
                <a:solidFill>
                  <a:srgbClr val="0000CC"/>
                </a:solidFill>
                <a:latin typeface="Verdana"/>
                <a:cs typeface="Verdana"/>
              </a:rPr>
              <a:t>động</a:t>
            </a:r>
            <a:endParaRPr sz="2800">
              <a:latin typeface="Verdana"/>
              <a:cs typeface="Verdana"/>
            </a:endParaRPr>
          </a:p>
          <a:p>
            <a:pPr marL="469900" indent="-457200">
              <a:lnSpc>
                <a:spcPct val="100000"/>
              </a:lnSpc>
              <a:spcBef>
                <a:spcPts val="670"/>
              </a:spcBef>
              <a:buClr>
                <a:srgbClr val="000000"/>
              </a:buClr>
              <a:buFont typeface="Courier New"/>
              <a:buChar char="o"/>
              <a:tabLst>
                <a:tab pos="469900" algn="l"/>
              </a:tabLst>
            </a:pPr>
            <a:r>
              <a:rPr sz="2800" u="heavy" spc="-5" smtClean="0">
                <a:solidFill>
                  <a:srgbClr val="CC9900"/>
                </a:solidFill>
                <a:latin typeface="Verdana"/>
                <a:cs typeface="Verdana"/>
              </a:rPr>
              <a:t>Phân</a:t>
            </a:r>
            <a:r>
              <a:rPr sz="2800" u="heavy" spc="-65" smtClean="0">
                <a:solidFill>
                  <a:srgbClr val="CC9900"/>
                </a:solidFill>
                <a:latin typeface="Verdana"/>
                <a:cs typeface="Verdana"/>
              </a:rPr>
              <a:t> </a:t>
            </a:r>
            <a:r>
              <a:rPr sz="2800" u="heavy" spc="-10" dirty="0">
                <a:solidFill>
                  <a:srgbClr val="CC9900"/>
                </a:solidFill>
                <a:latin typeface="Verdana"/>
                <a:cs typeface="Verdana"/>
              </a:rPr>
              <a:t>bón</a:t>
            </a:r>
            <a:endParaRPr sz="2800">
              <a:latin typeface="Verdana"/>
              <a:cs typeface="Verdana"/>
            </a:endParaRPr>
          </a:p>
          <a:p>
            <a:pPr marL="469900" indent="-457200">
              <a:lnSpc>
                <a:spcPct val="100000"/>
              </a:lnSpc>
              <a:spcBef>
                <a:spcPts val="720"/>
              </a:spcBef>
              <a:buFont typeface="Courier New"/>
              <a:buChar char="o"/>
              <a:tabLst>
                <a:tab pos="469900" algn="l"/>
              </a:tabLst>
            </a:pPr>
            <a:r>
              <a:rPr sz="2800" spc="-10" smtClean="0">
                <a:latin typeface="Verdana"/>
                <a:cs typeface="Verdana"/>
              </a:rPr>
              <a:t>Thuốc </a:t>
            </a:r>
            <a:r>
              <a:rPr sz="2800" spc="-10" dirty="0">
                <a:latin typeface="Verdana"/>
                <a:cs typeface="Verdana"/>
              </a:rPr>
              <a:t>lá điếu, xì-gà</a:t>
            </a:r>
            <a:r>
              <a:rPr sz="2800" spc="95" dirty="0">
                <a:latin typeface="Verdana"/>
                <a:cs typeface="Verdana"/>
              </a:rPr>
              <a:t> </a:t>
            </a:r>
            <a:r>
              <a:rPr sz="2800" spc="-5" dirty="0">
                <a:latin typeface="Verdana"/>
                <a:cs typeface="Verdana"/>
              </a:rPr>
              <a:t>…</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320929" rIns="0" bIns="0" rtlCol="0">
            <a:spAutoFit/>
          </a:bodyPr>
          <a:lstStyle/>
          <a:p>
            <a:pPr marL="602615">
              <a:lnSpc>
                <a:spcPct val="100000"/>
              </a:lnSpc>
            </a:pPr>
            <a:r>
              <a:rPr sz="3600" spc="-5" dirty="0">
                <a:solidFill>
                  <a:srgbClr val="008000"/>
                </a:solidFill>
              </a:rPr>
              <a:t>2. HÀNG </a:t>
            </a:r>
            <a:r>
              <a:rPr sz="3600" dirty="0">
                <a:solidFill>
                  <a:srgbClr val="008000"/>
                </a:solidFill>
              </a:rPr>
              <a:t>HÓA </a:t>
            </a:r>
            <a:r>
              <a:rPr sz="3600" spc="-5" dirty="0">
                <a:solidFill>
                  <a:srgbClr val="008000"/>
                </a:solidFill>
              </a:rPr>
              <a:t>NHẬP</a:t>
            </a:r>
            <a:r>
              <a:rPr sz="3600" spc="-25" dirty="0">
                <a:solidFill>
                  <a:srgbClr val="008000"/>
                </a:solidFill>
              </a:rPr>
              <a:t> </a:t>
            </a:r>
            <a:r>
              <a:rPr sz="3600" spc="-5" dirty="0">
                <a:solidFill>
                  <a:srgbClr val="008000"/>
                </a:solidFill>
              </a:rPr>
              <a:t>KHẨU</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EDEA53E3-84C8-4A24-AF47-F14434A6485A}"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28</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68529" rIns="0" bIns="0" rtlCol="0">
            <a:spAutoFit/>
          </a:bodyPr>
          <a:lstStyle/>
          <a:p>
            <a:pPr marL="788670">
              <a:lnSpc>
                <a:spcPct val="100000"/>
              </a:lnSpc>
            </a:pPr>
            <a:r>
              <a:rPr sz="3600" spc="-5" dirty="0">
                <a:solidFill>
                  <a:srgbClr val="000000"/>
                </a:solidFill>
              </a:rPr>
              <a:t>2. HÀNG HÓA NHẬP</a:t>
            </a:r>
            <a:r>
              <a:rPr sz="3600" spc="-15" dirty="0">
                <a:solidFill>
                  <a:srgbClr val="000000"/>
                </a:solidFill>
              </a:rPr>
              <a:t> </a:t>
            </a:r>
            <a:r>
              <a:rPr sz="3600" spc="-5" dirty="0">
                <a:solidFill>
                  <a:srgbClr val="000000"/>
                </a:solidFill>
              </a:rPr>
              <a:t>KHẨU</a:t>
            </a:r>
            <a:endParaRPr sz="3600"/>
          </a:p>
        </p:txBody>
      </p:sp>
      <p:sp>
        <p:nvSpPr>
          <p:cNvPr id="3" name="object 3"/>
          <p:cNvSpPr txBox="1"/>
          <p:nvPr/>
        </p:nvSpPr>
        <p:spPr>
          <a:xfrm>
            <a:off x="383540" y="1339341"/>
            <a:ext cx="8378825" cy="5047536"/>
          </a:xfrm>
          <a:prstGeom prst="rect">
            <a:avLst/>
          </a:prstGeom>
        </p:spPr>
        <p:txBody>
          <a:bodyPr vert="horz" wrap="square" lIns="0" tIns="0" rIns="0" bIns="0" rtlCol="0">
            <a:spAutoFit/>
          </a:bodyPr>
          <a:lstStyle/>
          <a:p>
            <a:pPr marL="12700">
              <a:lnSpc>
                <a:spcPct val="100000"/>
              </a:lnSpc>
            </a:pPr>
            <a:r>
              <a:rPr sz="2800" b="1" spc="-5" dirty="0">
                <a:solidFill>
                  <a:srgbClr val="0000CC"/>
                </a:solidFill>
                <a:latin typeface="Verdana"/>
                <a:cs typeface="Verdana"/>
              </a:rPr>
              <a:t>2.2. </a:t>
            </a:r>
            <a:r>
              <a:rPr sz="2800" b="1" spc="-10" dirty="0">
                <a:solidFill>
                  <a:srgbClr val="0000CC"/>
                </a:solidFill>
                <a:latin typeface="Verdana"/>
                <a:cs typeface="Verdana"/>
              </a:rPr>
              <a:t>Hàng hóa </a:t>
            </a:r>
            <a:r>
              <a:rPr sz="2800" b="1" spc="-5" dirty="0">
                <a:solidFill>
                  <a:srgbClr val="0000CC"/>
                </a:solidFill>
                <a:latin typeface="Verdana"/>
                <a:cs typeface="Verdana"/>
              </a:rPr>
              <a:t>nhập khẩu có </a:t>
            </a:r>
            <a:r>
              <a:rPr sz="2800" b="1" spc="-5" dirty="0">
                <a:latin typeface="Verdana"/>
                <a:cs typeface="Verdana"/>
              </a:rPr>
              <a:t>điều</a:t>
            </a:r>
            <a:r>
              <a:rPr sz="2800" b="1" spc="204" dirty="0">
                <a:latin typeface="Verdana"/>
                <a:cs typeface="Verdana"/>
              </a:rPr>
              <a:t> </a:t>
            </a:r>
            <a:r>
              <a:rPr sz="2800" b="1" spc="-5" dirty="0">
                <a:latin typeface="Verdana"/>
                <a:cs typeface="Verdana"/>
              </a:rPr>
              <a:t>kiện:</a:t>
            </a:r>
            <a:endParaRPr sz="2800">
              <a:latin typeface="Verdana"/>
              <a:cs typeface="Verdana"/>
            </a:endParaRPr>
          </a:p>
          <a:p>
            <a:pPr marL="527685" indent="-514984">
              <a:lnSpc>
                <a:spcPct val="100000"/>
              </a:lnSpc>
              <a:spcBef>
                <a:spcPts val="600"/>
              </a:spcBef>
              <a:buAutoNum type="alphaLcPeriod"/>
              <a:tabLst>
                <a:tab pos="528320" algn="l"/>
              </a:tabLst>
            </a:pPr>
            <a:r>
              <a:rPr sz="2800" spc="-5" dirty="0">
                <a:latin typeface="Verdana"/>
                <a:cs typeface="Verdana"/>
              </a:rPr>
              <a:t>Hóa chất và sản phẩm </a:t>
            </a:r>
            <a:r>
              <a:rPr sz="2800" spc="-10" dirty="0">
                <a:latin typeface="Verdana"/>
                <a:cs typeface="Verdana"/>
              </a:rPr>
              <a:t>có </a:t>
            </a:r>
            <a:r>
              <a:rPr sz="2800" spc="-5" dirty="0">
                <a:latin typeface="Verdana"/>
                <a:cs typeface="Verdana"/>
              </a:rPr>
              <a:t>chứa </a:t>
            </a:r>
            <a:r>
              <a:rPr sz="2800" spc="-10" dirty="0">
                <a:latin typeface="Verdana"/>
                <a:cs typeface="Verdana"/>
              </a:rPr>
              <a:t>hóa</a:t>
            </a:r>
            <a:r>
              <a:rPr sz="2800" spc="160" dirty="0">
                <a:latin typeface="Verdana"/>
                <a:cs typeface="Verdana"/>
              </a:rPr>
              <a:t> </a:t>
            </a:r>
            <a:r>
              <a:rPr sz="2800" spc="-5" dirty="0">
                <a:latin typeface="Verdana"/>
                <a:cs typeface="Verdana"/>
              </a:rPr>
              <a:t>chất</a:t>
            </a:r>
            <a:endParaRPr sz="2800">
              <a:latin typeface="Verdana"/>
              <a:cs typeface="Verdana"/>
            </a:endParaRPr>
          </a:p>
          <a:p>
            <a:pPr marL="527685" marR="5080" indent="-514984" algn="just">
              <a:lnSpc>
                <a:spcPct val="100000"/>
              </a:lnSpc>
              <a:spcBef>
                <a:spcPts val="600"/>
              </a:spcBef>
              <a:buAutoNum type="alphaLcPeriod"/>
              <a:tabLst>
                <a:tab pos="528320" algn="l"/>
              </a:tabLst>
            </a:pPr>
            <a:r>
              <a:rPr sz="2800" spc="-10" dirty="0">
                <a:latin typeface="Verdana"/>
                <a:cs typeface="Verdana"/>
              </a:rPr>
              <a:t>Hóa </a:t>
            </a:r>
            <a:r>
              <a:rPr sz="2800" dirty="0">
                <a:latin typeface="Verdana"/>
                <a:cs typeface="Verdana"/>
              </a:rPr>
              <a:t>chất Bảng </a:t>
            </a:r>
            <a:r>
              <a:rPr sz="2800" spc="-5" dirty="0">
                <a:latin typeface="Verdana"/>
                <a:cs typeface="Verdana"/>
              </a:rPr>
              <a:t>2, hóa chất </a:t>
            </a:r>
            <a:r>
              <a:rPr sz="2800" dirty="0">
                <a:latin typeface="Verdana"/>
                <a:cs typeface="Verdana"/>
              </a:rPr>
              <a:t>Bảng </a:t>
            </a:r>
            <a:r>
              <a:rPr sz="2800" spc="-5" dirty="0">
                <a:latin typeface="Verdana"/>
                <a:cs typeface="Verdana"/>
              </a:rPr>
              <a:t>3 theo  Phụ lục </a:t>
            </a:r>
            <a:r>
              <a:rPr sz="2800" dirty="0">
                <a:latin typeface="Verdana"/>
                <a:cs typeface="Verdana"/>
              </a:rPr>
              <a:t>số </a:t>
            </a:r>
            <a:r>
              <a:rPr sz="2800" spc="-5" dirty="0">
                <a:latin typeface="Verdana"/>
                <a:cs typeface="Verdana"/>
              </a:rPr>
              <a:t>1 ban hành kèm </a:t>
            </a:r>
            <a:r>
              <a:rPr sz="2800" dirty="0">
                <a:latin typeface="Verdana"/>
                <a:cs typeface="Verdana"/>
              </a:rPr>
              <a:t>theo </a:t>
            </a:r>
            <a:r>
              <a:rPr sz="2800" spc="-5" dirty="0">
                <a:latin typeface="Verdana"/>
                <a:cs typeface="Verdana"/>
              </a:rPr>
              <a:t>Nghị định  </a:t>
            </a:r>
            <a:r>
              <a:rPr sz="2800" dirty="0">
                <a:latin typeface="Verdana"/>
                <a:cs typeface="Verdana"/>
              </a:rPr>
              <a:t>số </a:t>
            </a:r>
            <a:r>
              <a:rPr sz="2800" spc="-5" dirty="0">
                <a:latin typeface="Verdana"/>
                <a:cs typeface="Verdana"/>
              </a:rPr>
              <a:t>38/2014/NĐ-CP </a:t>
            </a:r>
            <a:r>
              <a:rPr sz="2800" dirty="0">
                <a:latin typeface="Verdana"/>
                <a:cs typeface="Verdana"/>
              </a:rPr>
              <a:t>ngày </a:t>
            </a:r>
            <a:r>
              <a:rPr sz="2800" spc="-5" dirty="0">
                <a:latin typeface="Verdana"/>
                <a:cs typeface="Verdana"/>
              </a:rPr>
              <a:t>06/05/2014 </a:t>
            </a:r>
            <a:r>
              <a:rPr sz="2800" dirty="0">
                <a:latin typeface="Verdana"/>
                <a:cs typeface="Verdana"/>
              </a:rPr>
              <a:t>của  </a:t>
            </a:r>
            <a:r>
              <a:rPr sz="2800" spc="-10" dirty="0">
                <a:latin typeface="Verdana"/>
                <a:cs typeface="Verdana"/>
              </a:rPr>
              <a:t>Chính</a:t>
            </a:r>
            <a:r>
              <a:rPr sz="2800" spc="-65" dirty="0">
                <a:latin typeface="Verdana"/>
                <a:cs typeface="Verdana"/>
              </a:rPr>
              <a:t> </a:t>
            </a:r>
            <a:r>
              <a:rPr sz="2800" spc="-5" dirty="0">
                <a:latin typeface="Verdana"/>
                <a:cs typeface="Verdana"/>
              </a:rPr>
              <a:t>phủ</a:t>
            </a:r>
            <a:endParaRPr sz="2800">
              <a:latin typeface="Verdana"/>
              <a:cs typeface="Verdana"/>
            </a:endParaRPr>
          </a:p>
          <a:p>
            <a:pPr marL="527685" marR="7620" indent="-514984" algn="just">
              <a:lnSpc>
                <a:spcPct val="100000"/>
              </a:lnSpc>
              <a:spcBef>
                <a:spcPts val="600"/>
              </a:spcBef>
              <a:buAutoNum type="alphaLcPeriod"/>
              <a:tabLst>
                <a:tab pos="528320" algn="l"/>
              </a:tabLst>
            </a:pPr>
            <a:r>
              <a:rPr sz="2800" dirty="0">
                <a:latin typeface="Verdana"/>
                <a:cs typeface="Verdana"/>
              </a:rPr>
              <a:t>Nguyên </a:t>
            </a:r>
            <a:r>
              <a:rPr sz="2800" spc="-5" dirty="0">
                <a:latin typeface="Verdana"/>
                <a:cs typeface="Verdana"/>
              </a:rPr>
              <a:t>liệu </a:t>
            </a:r>
            <a:r>
              <a:rPr sz="2800" dirty="0">
                <a:latin typeface="Verdana"/>
                <a:cs typeface="Verdana"/>
              </a:rPr>
              <a:t>thuốc </a:t>
            </a:r>
            <a:r>
              <a:rPr sz="2800" spc="-5" dirty="0">
                <a:latin typeface="Verdana"/>
                <a:cs typeface="Verdana"/>
              </a:rPr>
              <a:t>lá, </a:t>
            </a:r>
            <a:r>
              <a:rPr sz="2800" dirty="0">
                <a:latin typeface="Verdana"/>
                <a:cs typeface="Verdana"/>
              </a:rPr>
              <a:t>sản phẩm </a:t>
            </a:r>
            <a:r>
              <a:rPr sz="2800" spc="-5" dirty="0">
                <a:latin typeface="Verdana"/>
                <a:cs typeface="Verdana"/>
              </a:rPr>
              <a:t>thuốc </a:t>
            </a:r>
            <a:r>
              <a:rPr sz="2800" spc="-15" dirty="0">
                <a:latin typeface="Verdana"/>
                <a:cs typeface="Verdana"/>
              </a:rPr>
              <a:t>lá,  </a:t>
            </a:r>
            <a:r>
              <a:rPr sz="2800" spc="-5" dirty="0">
                <a:latin typeface="Verdana"/>
                <a:cs typeface="Verdana"/>
              </a:rPr>
              <a:t>giấy </a:t>
            </a:r>
            <a:r>
              <a:rPr sz="2800" dirty="0">
                <a:latin typeface="Verdana"/>
                <a:cs typeface="Verdana"/>
              </a:rPr>
              <a:t>vấn </a:t>
            </a:r>
            <a:r>
              <a:rPr sz="2800" spc="-5" dirty="0">
                <a:latin typeface="Verdana"/>
                <a:cs typeface="Verdana"/>
              </a:rPr>
              <a:t>điếu </a:t>
            </a:r>
            <a:r>
              <a:rPr sz="2800" dirty="0">
                <a:latin typeface="Verdana"/>
                <a:cs typeface="Verdana"/>
              </a:rPr>
              <a:t>thuốc </a:t>
            </a:r>
            <a:r>
              <a:rPr sz="2800" spc="-5" dirty="0">
                <a:latin typeface="Verdana"/>
                <a:cs typeface="Verdana"/>
              </a:rPr>
              <a:t>lá; máy </a:t>
            </a:r>
            <a:r>
              <a:rPr sz="2800" dirty="0">
                <a:latin typeface="Verdana"/>
                <a:cs typeface="Verdana"/>
              </a:rPr>
              <a:t>móc, </a:t>
            </a:r>
            <a:r>
              <a:rPr sz="2800" spc="-5" dirty="0">
                <a:latin typeface="Verdana"/>
                <a:cs typeface="Verdana"/>
              </a:rPr>
              <a:t>thiết </a:t>
            </a:r>
            <a:r>
              <a:rPr sz="2800" spc="-15" dirty="0">
                <a:latin typeface="Verdana"/>
                <a:cs typeface="Verdana"/>
              </a:rPr>
              <a:t>bị  </a:t>
            </a:r>
            <a:r>
              <a:rPr sz="2800" spc="-5" dirty="0">
                <a:latin typeface="Verdana"/>
                <a:cs typeface="Verdana"/>
              </a:rPr>
              <a:t>chuyên </a:t>
            </a:r>
            <a:r>
              <a:rPr sz="2800" dirty="0">
                <a:latin typeface="Verdana"/>
                <a:cs typeface="Verdana"/>
              </a:rPr>
              <a:t>ngành sản xuất </a:t>
            </a:r>
            <a:r>
              <a:rPr sz="2800" spc="-5" dirty="0">
                <a:latin typeface="Verdana"/>
                <a:cs typeface="Verdana"/>
              </a:rPr>
              <a:t>thuốc lá </a:t>
            </a:r>
            <a:r>
              <a:rPr sz="2800" dirty="0">
                <a:latin typeface="Verdana"/>
                <a:cs typeface="Verdana"/>
              </a:rPr>
              <a:t>và phụ  </a:t>
            </a:r>
            <a:r>
              <a:rPr sz="2800" spc="-10" dirty="0">
                <a:latin typeface="Verdana"/>
                <a:cs typeface="Verdana"/>
              </a:rPr>
              <a:t>tùng </a:t>
            </a:r>
            <a:r>
              <a:rPr sz="2800" spc="-15">
                <a:latin typeface="Verdana"/>
                <a:cs typeface="Verdana"/>
              </a:rPr>
              <a:t>thay</a:t>
            </a:r>
            <a:r>
              <a:rPr sz="2800" spc="-5">
                <a:latin typeface="Verdana"/>
                <a:cs typeface="Verdana"/>
              </a:rPr>
              <a:t> </a:t>
            </a:r>
            <a:r>
              <a:rPr sz="2800" spc="-5" smtClean="0">
                <a:latin typeface="Verdana"/>
                <a:cs typeface="Verdana"/>
              </a:rPr>
              <a:t>thế</a:t>
            </a:r>
            <a:endParaRPr lang="vi-VN" sz="2800" spc="-5" dirty="0" smtClean="0">
              <a:latin typeface="Verdana"/>
              <a:cs typeface="Verdana"/>
            </a:endParaRPr>
          </a:p>
          <a:p>
            <a:pPr marL="527685" marR="7620" indent="-514984" algn="just">
              <a:lnSpc>
                <a:spcPct val="100000"/>
              </a:lnSpc>
              <a:spcBef>
                <a:spcPts val="600"/>
              </a:spcBef>
              <a:buAutoNum type="alphaLcPeriod"/>
              <a:tabLst>
                <a:tab pos="528320" algn="l"/>
              </a:tabLst>
            </a:pPr>
            <a:r>
              <a:rPr lang="vi-VN" sz="2800" spc="-5" dirty="0" smtClean="0">
                <a:latin typeface="Verdana"/>
                <a:cs typeface="Verdana"/>
              </a:rPr>
              <a:t>Hóa chất nghị định 113/2017/nđ-cp</a:t>
            </a:r>
            <a:endParaRPr sz="28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893A4C7F-ECED-4160-90A2-2F12631663F3}"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29</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prstGeom prst="rect">
            <a:avLst/>
          </a:prstGeom>
        </p:spPr>
        <p:txBody>
          <a:bodyPr vert="horz" wrap="square" lIns="0" tIns="396113" rIns="0" bIns="0" rtlCol="0">
            <a:spAutoFit/>
          </a:bodyPr>
          <a:lstStyle/>
          <a:p>
            <a:pPr marL="2355850">
              <a:lnSpc>
                <a:spcPts val="5260"/>
              </a:lnSpc>
            </a:pPr>
            <a:r>
              <a:rPr sz="4400" dirty="0">
                <a:solidFill>
                  <a:srgbClr val="C00000"/>
                </a:solidFill>
              </a:rPr>
              <a:t>CHƯƠNG</a:t>
            </a:r>
            <a:r>
              <a:rPr sz="4400" spc="-95" dirty="0">
                <a:solidFill>
                  <a:srgbClr val="C00000"/>
                </a:solidFill>
              </a:rPr>
              <a:t> </a:t>
            </a:r>
            <a:r>
              <a:rPr sz="4400" dirty="0">
                <a:solidFill>
                  <a:srgbClr val="C00000"/>
                </a:solidFill>
              </a:rPr>
              <a:t>1</a:t>
            </a:r>
            <a:endParaRPr sz="4400"/>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B9C944B4-01A0-47F0-A920-50E313F24B53}"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3</a:t>
            </a:fld>
            <a:endParaRPr sz="1400">
              <a:latin typeface="Franklin Gothic Book"/>
              <a:cs typeface="Franklin Gothic Book"/>
            </a:endParaRPr>
          </a:p>
        </p:txBody>
      </p:sp>
      <p:sp>
        <p:nvSpPr>
          <p:cNvPr id="9" name="object 6"/>
          <p:cNvSpPr txBox="1"/>
          <p:nvPr/>
        </p:nvSpPr>
        <p:spPr>
          <a:xfrm>
            <a:off x="533400" y="1219200"/>
            <a:ext cx="8223250" cy="4398705"/>
          </a:xfrm>
          <a:prstGeom prst="rect">
            <a:avLst/>
          </a:prstGeom>
        </p:spPr>
        <p:txBody>
          <a:bodyPr vert="horz" wrap="square" lIns="0" tIns="0" rIns="0" bIns="0" rtlCol="0">
            <a:spAutoFit/>
          </a:bodyPr>
          <a:lstStyle/>
          <a:p>
            <a:pPr marL="12700" marR="5080">
              <a:lnSpc>
                <a:spcPct val="200000"/>
              </a:lnSpc>
              <a:buFont typeface="Wingdings" pitchFamily="2" charset="2"/>
              <a:buChar char="v"/>
            </a:pPr>
            <a:r>
              <a:rPr lang="en-US" sz="2800" b="1" dirty="0" err="1" smtClean="0">
                <a:latin typeface="Verdana"/>
                <a:cs typeface="Verdana"/>
              </a:rPr>
              <a:t>Các</a:t>
            </a:r>
            <a:r>
              <a:rPr lang="en-US" sz="2800" b="1" dirty="0" smtClean="0">
                <a:latin typeface="Verdana"/>
                <a:cs typeface="Verdana"/>
              </a:rPr>
              <a:t> </a:t>
            </a:r>
            <a:r>
              <a:rPr lang="en-US" sz="2800" b="1" dirty="0" err="1" smtClean="0">
                <a:latin typeface="Verdana"/>
                <a:cs typeface="Verdana"/>
              </a:rPr>
              <a:t>khái</a:t>
            </a:r>
            <a:r>
              <a:rPr lang="en-US" sz="2800" b="1" dirty="0" smtClean="0">
                <a:latin typeface="Verdana"/>
                <a:cs typeface="Verdana"/>
              </a:rPr>
              <a:t> </a:t>
            </a:r>
            <a:r>
              <a:rPr lang="en-US" sz="2800" b="1" dirty="0" err="1" smtClean="0">
                <a:latin typeface="Verdana"/>
                <a:cs typeface="Verdana"/>
              </a:rPr>
              <a:t>niệm</a:t>
            </a:r>
            <a:r>
              <a:rPr lang="en-US" sz="2800" b="1" dirty="0" smtClean="0">
                <a:latin typeface="Verdana"/>
                <a:cs typeface="Verdana"/>
              </a:rPr>
              <a:t> </a:t>
            </a:r>
            <a:r>
              <a:rPr lang="en-US" sz="2800" b="1" dirty="0" err="1" smtClean="0">
                <a:latin typeface="Verdana"/>
                <a:cs typeface="Verdana"/>
              </a:rPr>
              <a:t>có</a:t>
            </a:r>
            <a:r>
              <a:rPr lang="en-US" sz="2800" b="1" dirty="0" smtClean="0">
                <a:latin typeface="Verdana"/>
                <a:cs typeface="Verdana"/>
              </a:rPr>
              <a:t> </a:t>
            </a:r>
            <a:r>
              <a:rPr lang="en-US" sz="2800" b="1" dirty="0" err="1" smtClean="0">
                <a:latin typeface="Verdana"/>
                <a:cs typeface="Verdana"/>
              </a:rPr>
              <a:t>liên</a:t>
            </a:r>
            <a:r>
              <a:rPr lang="en-US" sz="2800" b="1" dirty="0" smtClean="0">
                <a:latin typeface="Verdana"/>
                <a:cs typeface="Verdana"/>
              </a:rPr>
              <a:t> </a:t>
            </a:r>
            <a:r>
              <a:rPr lang="en-US" sz="2800" b="1" dirty="0" err="1" smtClean="0">
                <a:latin typeface="Verdana"/>
                <a:cs typeface="Verdana"/>
              </a:rPr>
              <a:t>quan</a:t>
            </a:r>
            <a:r>
              <a:rPr lang="en-US" sz="2800" b="1" dirty="0" smtClean="0">
                <a:latin typeface="Verdana"/>
                <a:cs typeface="Verdana"/>
              </a:rPr>
              <a:t>:</a:t>
            </a:r>
            <a:endParaRPr sz="2800" b="1">
              <a:latin typeface="Verdana"/>
              <a:cs typeface="Verdana"/>
            </a:endParaRPr>
          </a:p>
          <a:p>
            <a:pPr marL="12700">
              <a:lnSpc>
                <a:spcPct val="200000"/>
              </a:lnSpc>
              <a:spcBef>
                <a:spcPts val="600"/>
              </a:spcBef>
              <a:buFontTx/>
              <a:buChar char="-"/>
              <a:tabLst>
                <a:tab pos="1751330" algn="l"/>
                <a:tab pos="2350770" algn="l"/>
                <a:tab pos="3504565" algn="l"/>
                <a:tab pos="4479925" algn="l"/>
                <a:tab pos="5583555" algn="l"/>
                <a:tab pos="6457315" algn="l"/>
                <a:tab pos="7419975" algn="l"/>
              </a:tabLst>
            </a:pPr>
            <a:r>
              <a:rPr lang="en-US" sz="2800" spc="-5" dirty="0" err="1" smtClean="0">
                <a:latin typeface="Verdana"/>
                <a:cs typeface="Verdana"/>
              </a:rPr>
              <a:t>Rào</a:t>
            </a:r>
            <a:r>
              <a:rPr lang="en-US" sz="2800" spc="-5" dirty="0" smtClean="0">
                <a:latin typeface="Verdana"/>
                <a:cs typeface="Verdana"/>
              </a:rPr>
              <a:t> </a:t>
            </a:r>
            <a:r>
              <a:rPr lang="en-US" sz="2800" spc="-5" dirty="0" err="1" smtClean="0">
                <a:latin typeface="Verdana"/>
                <a:cs typeface="Verdana"/>
              </a:rPr>
              <a:t>cản</a:t>
            </a:r>
            <a:r>
              <a:rPr lang="en-US" sz="2800" spc="-5" dirty="0" smtClean="0">
                <a:latin typeface="Verdana"/>
                <a:cs typeface="Verdana"/>
              </a:rPr>
              <a:t> </a:t>
            </a:r>
            <a:r>
              <a:rPr lang="en-US" sz="2800" spc="-5" dirty="0" err="1" smtClean="0">
                <a:latin typeface="Verdana"/>
                <a:cs typeface="Verdana"/>
              </a:rPr>
              <a:t>thuế</a:t>
            </a:r>
            <a:r>
              <a:rPr lang="en-US" sz="2800" spc="-5" dirty="0" smtClean="0">
                <a:latin typeface="Verdana"/>
                <a:cs typeface="Verdana"/>
              </a:rPr>
              <a:t> </a:t>
            </a:r>
            <a:r>
              <a:rPr lang="en-US" sz="2800" spc="-5" dirty="0" err="1" smtClean="0">
                <a:latin typeface="Verdana"/>
                <a:cs typeface="Verdana"/>
              </a:rPr>
              <a:t>quan</a:t>
            </a:r>
            <a:r>
              <a:rPr lang="en-US" sz="2800" spc="-5" dirty="0" smtClean="0">
                <a:latin typeface="Verdana"/>
                <a:cs typeface="Verdana"/>
              </a:rPr>
              <a:t> </a:t>
            </a:r>
            <a:r>
              <a:rPr lang="en-US" sz="2800" spc="-5" dirty="0" err="1" smtClean="0">
                <a:latin typeface="Verdana"/>
                <a:cs typeface="Verdana"/>
              </a:rPr>
              <a:t>và</a:t>
            </a:r>
            <a:endParaRPr lang="en-US" sz="2800" spc="-5" dirty="0" smtClean="0">
              <a:latin typeface="Verdana"/>
              <a:cs typeface="Verdana"/>
            </a:endParaRPr>
          </a:p>
          <a:p>
            <a:pPr marL="12700">
              <a:lnSpc>
                <a:spcPct val="200000"/>
              </a:lnSpc>
              <a:spcBef>
                <a:spcPts val="600"/>
              </a:spcBef>
              <a:buFontTx/>
              <a:buChar char="-"/>
              <a:tabLst>
                <a:tab pos="1751330" algn="l"/>
                <a:tab pos="2350770" algn="l"/>
                <a:tab pos="3504565" algn="l"/>
                <a:tab pos="4479925" algn="l"/>
                <a:tab pos="5583555" algn="l"/>
                <a:tab pos="6457315" algn="l"/>
                <a:tab pos="7419975" algn="l"/>
              </a:tabLst>
            </a:pPr>
            <a:r>
              <a:rPr lang="en-US" sz="2800" spc="-5" dirty="0" err="1" smtClean="0">
                <a:latin typeface="Verdana"/>
                <a:cs typeface="Verdana"/>
              </a:rPr>
              <a:t>Rào</a:t>
            </a:r>
            <a:r>
              <a:rPr lang="en-US" sz="2800" spc="-5" dirty="0" smtClean="0">
                <a:latin typeface="Verdana"/>
                <a:cs typeface="Verdana"/>
              </a:rPr>
              <a:t> </a:t>
            </a:r>
            <a:r>
              <a:rPr lang="en-US" sz="2800" spc="-5" dirty="0" err="1" smtClean="0">
                <a:latin typeface="Verdana"/>
                <a:cs typeface="Verdana"/>
              </a:rPr>
              <a:t>cản</a:t>
            </a:r>
            <a:r>
              <a:rPr lang="en-US" sz="2800" spc="-5" dirty="0" smtClean="0">
                <a:latin typeface="Verdana"/>
                <a:cs typeface="Verdana"/>
              </a:rPr>
              <a:t> phi </a:t>
            </a:r>
            <a:r>
              <a:rPr lang="en-US" sz="2800" spc="-5" dirty="0" err="1" smtClean="0">
                <a:latin typeface="Verdana"/>
                <a:cs typeface="Verdana"/>
              </a:rPr>
              <a:t>thuế</a:t>
            </a:r>
            <a:r>
              <a:rPr lang="en-US" sz="2800" spc="-5" dirty="0" smtClean="0">
                <a:latin typeface="Verdana"/>
                <a:cs typeface="Verdana"/>
              </a:rPr>
              <a:t> </a:t>
            </a:r>
            <a:r>
              <a:rPr lang="en-US" sz="2800" spc="-5" dirty="0" err="1" smtClean="0">
                <a:latin typeface="Verdana"/>
                <a:cs typeface="Verdana"/>
              </a:rPr>
              <a:t>quan</a:t>
            </a:r>
            <a:endParaRPr sz="2800">
              <a:latin typeface="Verdana"/>
              <a:cs typeface="Verdana"/>
            </a:endParaRPr>
          </a:p>
          <a:p>
            <a:pPr marL="12700" marR="5080">
              <a:lnSpc>
                <a:spcPct val="200000"/>
              </a:lnSpc>
              <a:spcBef>
                <a:spcPts val="600"/>
              </a:spcBef>
              <a:buFont typeface="Wingdings" pitchFamily="2" charset="2"/>
              <a:buChar char="v"/>
            </a:pPr>
            <a:r>
              <a:rPr lang="en-US" sz="2800" b="1" spc="-5" dirty="0" err="1" smtClean="0">
                <a:latin typeface="Verdana"/>
                <a:cs typeface="Verdana"/>
              </a:rPr>
              <a:t>Khái</a:t>
            </a:r>
            <a:r>
              <a:rPr lang="en-US" sz="2800" b="1" spc="-5" dirty="0" smtClean="0">
                <a:latin typeface="Verdana"/>
                <a:cs typeface="Verdana"/>
              </a:rPr>
              <a:t> </a:t>
            </a:r>
            <a:r>
              <a:rPr lang="en-US" sz="2800" b="1" spc="-5" dirty="0" err="1" smtClean="0">
                <a:latin typeface="Verdana"/>
                <a:cs typeface="Verdana"/>
              </a:rPr>
              <a:t>niệm</a:t>
            </a:r>
            <a:r>
              <a:rPr lang="en-US" sz="2800" b="1" spc="-5" dirty="0" smtClean="0">
                <a:latin typeface="Verdana"/>
                <a:cs typeface="Verdana"/>
              </a:rPr>
              <a:t>, </a:t>
            </a:r>
            <a:r>
              <a:rPr lang="en-US" sz="2800" b="1" spc="-5" dirty="0" err="1" smtClean="0">
                <a:latin typeface="Verdana"/>
                <a:cs typeface="Verdana"/>
              </a:rPr>
              <a:t>hình</a:t>
            </a:r>
            <a:r>
              <a:rPr lang="en-US" sz="2800" b="1" spc="-5" dirty="0" smtClean="0">
                <a:latin typeface="Verdana"/>
                <a:cs typeface="Verdana"/>
              </a:rPr>
              <a:t> </a:t>
            </a:r>
            <a:r>
              <a:rPr lang="en-US" sz="2800" b="1" spc="-5" dirty="0" err="1" smtClean="0">
                <a:latin typeface="Verdana"/>
                <a:cs typeface="Verdana"/>
              </a:rPr>
              <a:t>thức</a:t>
            </a:r>
            <a:r>
              <a:rPr lang="en-US" sz="2800" b="1" spc="-5" dirty="0" smtClean="0">
                <a:latin typeface="Verdana"/>
                <a:cs typeface="Verdana"/>
              </a:rPr>
              <a:t> </a:t>
            </a:r>
            <a:r>
              <a:rPr lang="en-US" sz="2800" b="1" spc="-5" dirty="0" err="1" smtClean="0">
                <a:latin typeface="Verdana"/>
                <a:cs typeface="Verdana"/>
              </a:rPr>
              <a:t>và</a:t>
            </a:r>
            <a:r>
              <a:rPr lang="en-US" sz="2800" b="1" spc="-5" dirty="0" smtClean="0">
                <a:latin typeface="Verdana"/>
                <a:cs typeface="Verdana"/>
              </a:rPr>
              <a:t> </a:t>
            </a:r>
            <a:r>
              <a:rPr lang="en-US" sz="2800" b="1" spc="-5" dirty="0" err="1" smtClean="0">
                <a:latin typeface="Verdana"/>
                <a:cs typeface="Verdana"/>
              </a:rPr>
              <a:t>nguyên</a:t>
            </a:r>
            <a:r>
              <a:rPr lang="en-US" sz="2800" b="1" spc="-5" dirty="0" smtClean="0">
                <a:latin typeface="Verdana"/>
                <a:cs typeface="Verdana"/>
              </a:rPr>
              <a:t> </a:t>
            </a:r>
            <a:r>
              <a:rPr lang="en-US" sz="2800" b="1" spc="-5" dirty="0" err="1" smtClean="0">
                <a:latin typeface="Verdana"/>
                <a:cs typeface="Verdana"/>
              </a:rPr>
              <a:t>tắc</a:t>
            </a:r>
            <a:r>
              <a:rPr lang="en-US" sz="2800" b="1" spc="-5" dirty="0" smtClean="0">
                <a:latin typeface="Verdana"/>
                <a:cs typeface="Verdana"/>
              </a:rPr>
              <a:t> </a:t>
            </a:r>
            <a:r>
              <a:rPr lang="en-US" sz="2800" b="1" spc="-5" dirty="0" err="1" smtClean="0">
                <a:latin typeface="Verdana"/>
                <a:cs typeface="Verdana"/>
              </a:rPr>
              <a:t>quản</a:t>
            </a:r>
            <a:r>
              <a:rPr lang="en-US" sz="2800" b="1" spc="-5" dirty="0" smtClean="0">
                <a:latin typeface="Verdana"/>
                <a:cs typeface="Verdana"/>
              </a:rPr>
              <a:t> </a:t>
            </a:r>
            <a:r>
              <a:rPr lang="en-US" sz="2800" b="1" spc="-5" dirty="0" err="1" smtClean="0">
                <a:latin typeface="Verdana"/>
                <a:cs typeface="Verdana"/>
              </a:rPr>
              <a:t>lý</a:t>
            </a:r>
            <a:r>
              <a:rPr lang="en-US" sz="2800" b="1" spc="-5" dirty="0" smtClean="0">
                <a:latin typeface="Verdana"/>
                <a:cs typeface="Verdana"/>
              </a:rPr>
              <a:t> </a:t>
            </a:r>
            <a:r>
              <a:rPr lang="en-US" sz="2800" b="1" spc="-5" dirty="0" err="1" smtClean="0">
                <a:latin typeface="Verdana"/>
                <a:cs typeface="Verdana"/>
              </a:rPr>
              <a:t>hàng</a:t>
            </a:r>
            <a:r>
              <a:rPr lang="en-US" sz="2800" b="1" spc="-5" dirty="0" smtClean="0">
                <a:latin typeface="Verdana"/>
                <a:cs typeface="Verdana"/>
              </a:rPr>
              <a:t> </a:t>
            </a:r>
            <a:r>
              <a:rPr lang="en-US" sz="2800" b="1" spc="-5" dirty="0" err="1" smtClean="0">
                <a:latin typeface="Verdana"/>
                <a:cs typeface="Verdana"/>
              </a:rPr>
              <a:t>hóa</a:t>
            </a:r>
            <a:r>
              <a:rPr lang="en-US" sz="2800" b="1" spc="-5" dirty="0" smtClean="0">
                <a:latin typeface="Verdana"/>
                <a:cs typeface="Verdana"/>
              </a:rPr>
              <a:t> XNK</a:t>
            </a:r>
            <a:endParaRPr sz="2800">
              <a:latin typeface="Verdana"/>
              <a:cs typeface="Verdan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200400" y="2362200"/>
            <a:ext cx="2667000" cy="381000"/>
          </a:xfrm>
          <a:custGeom>
            <a:avLst/>
            <a:gdLst/>
            <a:ahLst/>
            <a:cxnLst/>
            <a:rect l="l" t="t" r="r" b="b"/>
            <a:pathLst>
              <a:path w="2667000" h="381000">
                <a:moveTo>
                  <a:pt x="694944" y="635"/>
                </a:moveTo>
                <a:lnTo>
                  <a:pt x="845185" y="297688"/>
                </a:lnTo>
                <a:lnTo>
                  <a:pt x="0" y="298958"/>
                </a:lnTo>
                <a:lnTo>
                  <a:pt x="1352296" y="381000"/>
                </a:lnTo>
                <a:lnTo>
                  <a:pt x="2667000" y="298958"/>
                </a:lnTo>
                <a:lnTo>
                  <a:pt x="1878202" y="298958"/>
                </a:lnTo>
                <a:lnTo>
                  <a:pt x="1859407" y="0"/>
                </a:lnTo>
                <a:lnTo>
                  <a:pt x="694944" y="635"/>
                </a:lnTo>
                <a:close/>
              </a:path>
            </a:pathLst>
          </a:custGeom>
          <a:ln w="9144">
            <a:solidFill>
              <a:srgbClr val="000000"/>
            </a:solidFill>
          </a:ln>
        </p:spPr>
        <p:txBody>
          <a:bodyPr wrap="square" lIns="0" tIns="0" rIns="0" bIns="0" rtlCol="0"/>
          <a:lstStyle/>
          <a:p>
            <a:endParaRPr/>
          </a:p>
        </p:txBody>
      </p:sp>
      <p:sp>
        <p:nvSpPr>
          <p:cNvPr id="3" name="object 3"/>
          <p:cNvSpPr txBox="1"/>
          <p:nvPr/>
        </p:nvSpPr>
        <p:spPr>
          <a:xfrm>
            <a:off x="459740" y="3503548"/>
            <a:ext cx="5779135" cy="977265"/>
          </a:xfrm>
          <a:prstGeom prst="rect">
            <a:avLst/>
          </a:prstGeom>
        </p:spPr>
        <p:txBody>
          <a:bodyPr vert="horz" wrap="square" lIns="0" tIns="0" rIns="0" bIns="0" rtlCol="0">
            <a:spAutoFit/>
          </a:bodyPr>
          <a:lstStyle/>
          <a:p>
            <a:pPr marL="12700" marR="5080">
              <a:lnSpc>
                <a:spcPct val="100000"/>
              </a:lnSpc>
              <a:tabLst>
                <a:tab pos="1519555" algn="l"/>
                <a:tab pos="1766570" algn="l"/>
                <a:tab pos="3075940" algn="l"/>
                <a:tab pos="4403725" algn="l"/>
                <a:tab pos="4964430" algn="l"/>
              </a:tabLst>
            </a:pPr>
            <a:r>
              <a:rPr sz="3200" b="1" spc="-5" dirty="0">
                <a:latin typeface="Verdana"/>
                <a:cs typeface="Verdana"/>
              </a:rPr>
              <a:t>ngà</a:t>
            </a:r>
            <a:r>
              <a:rPr sz="3200" b="1" dirty="0">
                <a:latin typeface="Verdana"/>
                <a:cs typeface="Verdana"/>
              </a:rPr>
              <a:t>y	</a:t>
            </a:r>
            <a:r>
              <a:rPr sz="3200" b="1">
                <a:latin typeface="Verdana"/>
                <a:cs typeface="Verdana"/>
              </a:rPr>
              <a:t>	</a:t>
            </a:r>
            <a:r>
              <a:rPr lang="vi-VN" sz="3200" b="1" dirty="0" smtClean="0">
                <a:latin typeface="Verdana"/>
                <a:cs typeface="Verdana"/>
              </a:rPr>
              <a:t>21/12/2017</a:t>
            </a:r>
            <a:r>
              <a:rPr sz="3200" b="1" dirty="0">
                <a:latin typeface="Verdana"/>
                <a:cs typeface="Verdana"/>
              </a:rPr>
              <a:t>	của  </a:t>
            </a:r>
            <a:r>
              <a:rPr sz="3200" b="1" spc="-5" dirty="0">
                <a:latin typeface="Verdana"/>
                <a:cs typeface="Verdana"/>
              </a:rPr>
              <a:t>hành	</a:t>
            </a:r>
            <a:r>
              <a:rPr sz="3200" b="1" u="heavy" spc="-5" dirty="0">
                <a:solidFill>
                  <a:srgbClr val="CC9900"/>
                </a:solidFill>
                <a:latin typeface="Verdana"/>
                <a:cs typeface="Verdana"/>
              </a:rPr>
              <a:t>Danh	</a:t>
            </a:r>
            <a:r>
              <a:rPr sz="3200" b="1" u="heavy" dirty="0">
                <a:solidFill>
                  <a:srgbClr val="CC9900"/>
                </a:solidFill>
                <a:latin typeface="Verdana"/>
                <a:cs typeface="Verdana"/>
              </a:rPr>
              <a:t>mục</a:t>
            </a:r>
            <a:r>
              <a:rPr sz="3200" b="1" dirty="0">
                <a:solidFill>
                  <a:srgbClr val="CC9900"/>
                </a:solidFill>
                <a:latin typeface="Verdana"/>
                <a:cs typeface="Verdana"/>
              </a:rPr>
              <a:t>	</a:t>
            </a:r>
            <a:r>
              <a:rPr sz="3200" b="1" spc="-5" dirty="0">
                <a:latin typeface="Verdana"/>
                <a:cs typeface="Verdana"/>
              </a:rPr>
              <a:t>hàng</a:t>
            </a:r>
            <a:endParaRPr sz="3200">
              <a:latin typeface="Verdana"/>
              <a:cs typeface="Verdana"/>
            </a:endParaRPr>
          </a:p>
        </p:txBody>
      </p:sp>
      <p:sp>
        <p:nvSpPr>
          <p:cNvPr id="4" name="object 4"/>
          <p:cNvSpPr txBox="1"/>
          <p:nvPr/>
        </p:nvSpPr>
        <p:spPr>
          <a:xfrm>
            <a:off x="6353936" y="3503548"/>
            <a:ext cx="2255520" cy="977265"/>
          </a:xfrm>
          <a:prstGeom prst="rect">
            <a:avLst/>
          </a:prstGeom>
        </p:spPr>
        <p:txBody>
          <a:bodyPr vert="horz" wrap="square" lIns="0" tIns="0" rIns="0" bIns="0" rtlCol="0">
            <a:spAutoFit/>
          </a:bodyPr>
          <a:lstStyle/>
          <a:p>
            <a:pPr marL="12700" marR="5080" indent="179705">
              <a:lnSpc>
                <a:spcPct val="100000"/>
              </a:lnSpc>
              <a:tabLst>
                <a:tab pos="1221105" algn="l"/>
                <a:tab pos="1396365" algn="l"/>
              </a:tabLst>
            </a:pPr>
            <a:r>
              <a:rPr sz="3200" b="1" dirty="0">
                <a:latin typeface="Verdana"/>
                <a:cs typeface="Verdana"/>
              </a:rPr>
              <a:t>BCT		</a:t>
            </a:r>
            <a:r>
              <a:rPr sz="3200" b="1" spc="-5" dirty="0">
                <a:latin typeface="Verdana"/>
                <a:cs typeface="Verdana"/>
              </a:rPr>
              <a:t>ban  hó</a:t>
            </a:r>
            <a:r>
              <a:rPr sz="3200" b="1" dirty="0">
                <a:latin typeface="Verdana"/>
                <a:cs typeface="Verdana"/>
              </a:rPr>
              <a:t>a	xu</a:t>
            </a:r>
            <a:r>
              <a:rPr sz="3200" b="1" spc="-15" dirty="0">
                <a:latin typeface="Verdana"/>
                <a:cs typeface="Verdana"/>
              </a:rPr>
              <a:t>ấ</a:t>
            </a:r>
            <a:r>
              <a:rPr sz="3200" b="1" dirty="0">
                <a:latin typeface="Verdana"/>
                <a:cs typeface="Verdana"/>
              </a:rPr>
              <a:t>t</a:t>
            </a:r>
            <a:endParaRPr sz="3200">
              <a:latin typeface="Verdana"/>
              <a:cs typeface="Verdana"/>
            </a:endParaRPr>
          </a:p>
        </p:txBody>
      </p:sp>
      <p:sp>
        <p:nvSpPr>
          <p:cNvPr id="5" name="object 5"/>
          <p:cNvSpPr txBox="1"/>
          <p:nvPr/>
        </p:nvSpPr>
        <p:spPr>
          <a:xfrm>
            <a:off x="459740" y="4478908"/>
            <a:ext cx="8148955" cy="1465580"/>
          </a:xfrm>
          <a:prstGeom prst="rect">
            <a:avLst/>
          </a:prstGeom>
        </p:spPr>
        <p:txBody>
          <a:bodyPr vert="horz" wrap="square" lIns="0" tIns="0" rIns="0" bIns="0" rtlCol="0">
            <a:spAutoFit/>
          </a:bodyPr>
          <a:lstStyle/>
          <a:p>
            <a:pPr marL="12700" marR="5080" algn="just">
              <a:lnSpc>
                <a:spcPct val="100000"/>
              </a:lnSpc>
            </a:pPr>
            <a:r>
              <a:rPr sz="3200" b="1" dirty="0">
                <a:latin typeface="Verdana"/>
                <a:cs typeface="Verdana"/>
              </a:rPr>
              <a:t>khẩu, nhập </a:t>
            </a:r>
            <a:r>
              <a:rPr sz="3200" b="1" spc="-5" dirty="0">
                <a:latin typeface="Verdana"/>
                <a:cs typeface="Verdana"/>
              </a:rPr>
              <a:t>khẩu </a:t>
            </a:r>
            <a:r>
              <a:rPr sz="3200" b="1" dirty="0">
                <a:latin typeface="Verdana"/>
                <a:cs typeface="Verdana"/>
              </a:rPr>
              <a:t>phải kiểm tra chất  lượng, quy chuẩn kỹ thuật, </a:t>
            </a:r>
            <a:r>
              <a:rPr sz="3200" b="1" spc="-5" dirty="0">
                <a:latin typeface="Verdana"/>
                <a:cs typeface="Verdana"/>
              </a:rPr>
              <a:t>an </a:t>
            </a:r>
            <a:r>
              <a:rPr sz="3200" b="1" dirty="0">
                <a:latin typeface="Verdana"/>
                <a:cs typeface="Verdana"/>
              </a:rPr>
              <a:t>toàn  thực phẩm </a:t>
            </a:r>
            <a:r>
              <a:rPr sz="3200" b="1" dirty="0">
                <a:solidFill>
                  <a:srgbClr val="FF0000"/>
                </a:solidFill>
                <a:latin typeface="Verdana"/>
                <a:cs typeface="Verdana"/>
              </a:rPr>
              <a:t>trước khi </a:t>
            </a:r>
            <a:r>
              <a:rPr sz="3200" b="1" dirty="0">
                <a:latin typeface="Verdana"/>
                <a:cs typeface="Verdana"/>
              </a:rPr>
              <a:t>thông</a:t>
            </a:r>
            <a:r>
              <a:rPr sz="3200" b="1" spc="-55" dirty="0">
                <a:latin typeface="Verdana"/>
                <a:cs typeface="Verdana"/>
              </a:rPr>
              <a:t> </a:t>
            </a:r>
            <a:r>
              <a:rPr sz="3200" b="1" spc="-5" dirty="0">
                <a:latin typeface="Verdana"/>
                <a:cs typeface="Verdana"/>
              </a:rPr>
              <a:t>quan</a:t>
            </a:r>
            <a:endParaRPr sz="3200">
              <a:latin typeface="Verdana"/>
              <a:cs typeface="Verdana"/>
            </a:endParaRPr>
          </a:p>
        </p:txBody>
      </p:sp>
      <p:sp>
        <p:nvSpPr>
          <p:cNvPr id="6" name="object 6"/>
          <p:cNvSpPr txBox="1"/>
          <p:nvPr/>
        </p:nvSpPr>
        <p:spPr>
          <a:xfrm>
            <a:off x="459740" y="500634"/>
            <a:ext cx="8149590" cy="3139321"/>
          </a:xfrm>
          <a:prstGeom prst="rect">
            <a:avLst/>
          </a:prstGeom>
        </p:spPr>
        <p:txBody>
          <a:bodyPr vert="horz" wrap="square" lIns="0" tIns="0" rIns="0" bIns="0" rtlCol="0">
            <a:spAutoFit/>
          </a:bodyPr>
          <a:lstStyle/>
          <a:p>
            <a:pPr marL="713105" marR="254000" indent="-376555">
              <a:lnSpc>
                <a:spcPct val="100000"/>
              </a:lnSpc>
            </a:pPr>
            <a:r>
              <a:rPr sz="3200" b="1" dirty="0">
                <a:solidFill>
                  <a:srgbClr val="800000"/>
                </a:solidFill>
                <a:latin typeface="Verdana"/>
                <a:cs typeface="Verdana"/>
              </a:rPr>
              <a:t>3. HÀNG HÓA NK PHẢI KIỂM</a:t>
            </a:r>
            <a:r>
              <a:rPr sz="3200" b="1" spc="-45" dirty="0">
                <a:solidFill>
                  <a:srgbClr val="800000"/>
                </a:solidFill>
                <a:latin typeface="Verdana"/>
                <a:cs typeface="Verdana"/>
              </a:rPr>
              <a:t> </a:t>
            </a:r>
            <a:r>
              <a:rPr sz="3200" b="1" dirty="0">
                <a:solidFill>
                  <a:srgbClr val="800000"/>
                </a:solidFill>
                <a:latin typeface="Verdana"/>
                <a:cs typeface="Verdana"/>
              </a:rPr>
              <a:t>TRA  CHẤT LƯỢNG, </a:t>
            </a:r>
            <a:r>
              <a:rPr sz="3200" b="1" spc="5" dirty="0">
                <a:solidFill>
                  <a:srgbClr val="800000"/>
                </a:solidFill>
                <a:latin typeface="Verdana"/>
                <a:cs typeface="Verdana"/>
              </a:rPr>
              <a:t>QUY </a:t>
            </a:r>
            <a:r>
              <a:rPr sz="3200" b="1" dirty="0">
                <a:solidFill>
                  <a:srgbClr val="800000"/>
                </a:solidFill>
                <a:latin typeface="Verdana"/>
                <a:cs typeface="Verdana"/>
              </a:rPr>
              <a:t>CHUẨN KỸ  THUẬT, AN TOÀN THỰC</a:t>
            </a:r>
            <a:r>
              <a:rPr sz="3200" b="1" spc="-30" dirty="0">
                <a:solidFill>
                  <a:srgbClr val="800000"/>
                </a:solidFill>
                <a:latin typeface="Verdana"/>
                <a:cs typeface="Verdana"/>
              </a:rPr>
              <a:t> </a:t>
            </a:r>
            <a:r>
              <a:rPr sz="3200" b="1" dirty="0">
                <a:solidFill>
                  <a:srgbClr val="800000"/>
                </a:solidFill>
                <a:latin typeface="Verdana"/>
                <a:cs typeface="Verdana"/>
              </a:rPr>
              <a:t>PHẨM</a:t>
            </a:r>
            <a:endParaRPr sz="3200">
              <a:latin typeface="Verdana"/>
              <a:cs typeface="Verdana"/>
            </a:endParaRPr>
          </a:p>
          <a:p>
            <a:pPr>
              <a:lnSpc>
                <a:spcPct val="100000"/>
              </a:lnSpc>
            </a:pPr>
            <a:endParaRPr sz="3200">
              <a:latin typeface="Times New Roman"/>
              <a:cs typeface="Times New Roman"/>
            </a:endParaRPr>
          </a:p>
          <a:p>
            <a:pPr>
              <a:lnSpc>
                <a:spcPct val="100000"/>
              </a:lnSpc>
            </a:pPr>
            <a:endParaRPr sz="4000">
              <a:latin typeface="Times New Roman"/>
              <a:cs typeface="Times New Roman"/>
            </a:endParaRPr>
          </a:p>
          <a:p>
            <a:pPr marL="12700">
              <a:lnSpc>
                <a:spcPct val="100000"/>
              </a:lnSpc>
              <a:tabLst>
                <a:tab pos="1329055" algn="l"/>
              </a:tabLst>
            </a:pPr>
            <a:r>
              <a:rPr sz="3200" b="1" spc="-5" dirty="0">
                <a:latin typeface="Verdana"/>
                <a:cs typeface="Verdana"/>
              </a:rPr>
              <a:t>Thực	</a:t>
            </a:r>
            <a:r>
              <a:rPr sz="3200" b="1" dirty="0">
                <a:latin typeface="Verdana"/>
                <a:cs typeface="Verdana"/>
              </a:rPr>
              <a:t>hiện theo </a:t>
            </a:r>
            <a:r>
              <a:rPr sz="3200" b="1" spc="5">
                <a:latin typeface="Verdana"/>
                <a:cs typeface="Verdana"/>
              </a:rPr>
              <a:t>QĐ </a:t>
            </a:r>
            <a:r>
              <a:rPr lang="vi-VN" sz="3600" b="1" dirty="0" smtClean="0">
                <a:latin typeface="+mj-lt"/>
              </a:rPr>
              <a:t>4755/QĐ-BCT</a:t>
            </a:r>
            <a:endParaRPr sz="3200" b="1">
              <a:latin typeface="+mj-lt"/>
              <a:cs typeface="Verdana"/>
            </a:endParaRPr>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1460DD95-A77F-43DC-A223-1886686DFD03}" type="datetime1">
              <a:rPr lang="en-US" spc="-5" smtClean="0"/>
              <a:pPr marL="12700">
                <a:lnSpc>
                  <a:spcPts val="1520"/>
                </a:lnSpc>
              </a:pPr>
              <a:t>1/12/2019</a:t>
            </a:fld>
            <a:endParaRPr spc="-5" dirty="0"/>
          </a:p>
        </p:txBody>
      </p:sp>
      <p:sp>
        <p:nvSpPr>
          <p:cNvPr id="10" name="object 10"/>
          <p:cNvSpPr txBox="1"/>
          <p:nvPr/>
        </p:nvSpPr>
        <p:spPr>
          <a:xfrm>
            <a:off x="255828" y="6348815"/>
            <a:ext cx="236220" cy="203835"/>
          </a:xfrm>
          <a:prstGeom prst="rect">
            <a:avLst/>
          </a:prstGeom>
        </p:spPr>
        <p:txBody>
          <a:bodyPr vert="horz" wrap="square" lIns="0" tIns="0" rIns="0" bIns="0" rtlCol="0">
            <a:spAutoFit/>
          </a:bodyPr>
          <a:lstStyle/>
          <a:p>
            <a:pPr marL="12700">
              <a:lnSpc>
                <a:spcPts val="1515"/>
              </a:lnSpc>
            </a:pPr>
            <a:r>
              <a:rPr sz="1400" dirty="0">
                <a:solidFill>
                  <a:srgbClr val="FFFFFF"/>
                </a:solidFill>
                <a:latin typeface="Franklin Gothic Book"/>
                <a:cs typeface="Franklin Gothic Book"/>
              </a:rPr>
              <a:t>30</a:t>
            </a:r>
            <a:endParaRPr sz="1400">
              <a:latin typeface="Franklin Gothic Book"/>
              <a:cs typeface="Franklin Gothic Book"/>
            </a:endParaRPr>
          </a:p>
        </p:txBody>
      </p:sp>
      <p:sp>
        <p:nvSpPr>
          <p:cNvPr id="11" name="Slide Number Placeholder 10"/>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30</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34975" rIns="0" bIns="0" rtlCol="0">
            <a:spAutoFit/>
          </a:bodyPr>
          <a:lstStyle/>
          <a:p>
            <a:pPr marL="1829435">
              <a:lnSpc>
                <a:spcPct val="100000"/>
              </a:lnSpc>
            </a:pPr>
            <a:r>
              <a:rPr sz="3600" dirty="0"/>
              <a:t>THÉP NHẬP</a:t>
            </a:r>
            <a:r>
              <a:rPr sz="3600" spc="-95" dirty="0"/>
              <a:t> </a:t>
            </a:r>
            <a:r>
              <a:rPr sz="3600" dirty="0"/>
              <a:t>KHẨU</a:t>
            </a:r>
            <a:endParaRPr sz="360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8AF3AAC6-8759-44C5-8B74-430328C7AEE1}" type="datetime1">
              <a:rPr lang="en-US" spc="-5" smtClean="0"/>
              <a:pPr marL="12700">
                <a:lnSpc>
                  <a:spcPts val="1520"/>
                </a:lnSpc>
              </a:pPr>
              <a:t>1/12/2019</a:t>
            </a:fld>
            <a:endParaRPr spc="-5" dirty="0"/>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04139">
              <a:lnSpc>
                <a:spcPts val="1240"/>
              </a:lnSpc>
            </a:pPr>
            <a:fld id="{81D60167-4931-47E6-BA6A-407CBD079E47}" type="slidenum">
              <a:rPr dirty="0"/>
              <a:pPr marL="104139">
                <a:lnSpc>
                  <a:spcPts val="1240"/>
                </a:lnSpc>
              </a:pPr>
              <a:t>31</a:t>
            </a:fld>
            <a:endParaRPr dirty="0"/>
          </a:p>
        </p:txBody>
      </p:sp>
      <p:sp>
        <p:nvSpPr>
          <p:cNvPr id="3" name="object 3"/>
          <p:cNvSpPr txBox="1"/>
          <p:nvPr/>
        </p:nvSpPr>
        <p:spPr>
          <a:xfrm>
            <a:off x="307340" y="1720341"/>
            <a:ext cx="8228330" cy="3921125"/>
          </a:xfrm>
          <a:prstGeom prst="rect">
            <a:avLst/>
          </a:prstGeom>
        </p:spPr>
        <p:txBody>
          <a:bodyPr vert="horz" wrap="square" lIns="0" tIns="0" rIns="0" bIns="0" rtlCol="0">
            <a:spAutoFit/>
          </a:bodyPr>
          <a:lstStyle/>
          <a:p>
            <a:pPr marL="527685" marR="5080" indent="-514984" algn="just">
              <a:lnSpc>
                <a:spcPct val="100000"/>
              </a:lnSpc>
              <a:buFont typeface="Wingdings"/>
              <a:buChar char=""/>
              <a:tabLst>
                <a:tab pos="528320" algn="l"/>
              </a:tabLst>
            </a:pPr>
            <a:r>
              <a:rPr sz="2800" spc="-5" dirty="0">
                <a:latin typeface="Verdana"/>
                <a:cs typeface="Verdana"/>
              </a:rPr>
              <a:t>Thông </a:t>
            </a:r>
            <a:r>
              <a:rPr sz="2800" dirty="0">
                <a:latin typeface="Verdana"/>
                <a:cs typeface="Verdana"/>
              </a:rPr>
              <a:t>tư </a:t>
            </a:r>
            <a:r>
              <a:rPr sz="2800" spc="-10" dirty="0">
                <a:latin typeface="Verdana"/>
                <a:cs typeface="Verdana"/>
              </a:rPr>
              <a:t>liên </a:t>
            </a:r>
            <a:r>
              <a:rPr sz="2800" dirty="0">
                <a:latin typeface="Verdana"/>
                <a:cs typeface="Verdana"/>
              </a:rPr>
              <a:t>tịch </a:t>
            </a:r>
            <a:r>
              <a:rPr sz="2800" spc="-30" dirty="0">
                <a:latin typeface="Verdana"/>
                <a:cs typeface="Verdana"/>
              </a:rPr>
              <a:t>58/2015/TT-BCT-BKHCN  </a:t>
            </a:r>
            <a:r>
              <a:rPr sz="2800" spc="-5" dirty="0">
                <a:latin typeface="Verdana"/>
                <a:cs typeface="Verdana"/>
              </a:rPr>
              <a:t>của </a:t>
            </a:r>
            <a:r>
              <a:rPr sz="2800" dirty="0">
                <a:latin typeface="Verdana"/>
                <a:cs typeface="Verdana"/>
              </a:rPr>
              <a:t>Bộ </a:t>
            </a:r>
            <a:r>
              <a:rPr sz="2800" spc="-10" dirty="0">
                <a:latin typeface="Verdana"/>
                <a:cs typeface="Verdana"/>
              </a:rPr>
              <a:t>Công </a:t>
            </a:r>
            <a:r>
              <a:rPr sz="2800" dirty="0">
                <a:latin typeface="Verdana"/>
                <a:cs typeface="Verdana"/>
              </a:rPr>
              <a:t>Thương và </a:t>
            </a:r>
            <a:r>
              <a:rPr sz="2800" spc="-5" dirty="0">
                <a:latin typeface="Verdana"/>
                <a:cs typeface="Verdana"/>
              </a:rPr>
              <a:t>Bộ </a:t>
            </a:r>
            <a:r>
              <a:rPr sz="2800" dirty="0">
                <a:latin typeface="Verdana"/>
                <a:cs typeface="Verdana"/>
              </a:rPr>
              <a:t>Khoa </a:t>
            </a:r>
            <a:r>
              <a:rPr sz="2800" spc="-5" dirty="0">
                <a:latin typeface="Verdana"/>
                <a:cs typeface="Verdana"/>
              </a:rPr>
              <a:t>học </a:t>
            </a:r>
            <a:r>
              <a:rPr sz="2800" spc="5" dirty="0">
                <a:latin typeface="Verdana"/>
                <a:cs typeface="Verdana"/>
              </a:rPr>
              <a:t>và  </a:t>
            </a:r>
            <a:r>
              <a:rPr sz="2800" spc="-5" dirty="0">
                <a:latin typeface="Verdana"/>
                <a:cs typeface="Verdana"/>
              </a:rPr>
              <a:t>Công </a:t>
            </a:r>
            <a:r>
              <a:rPr sz="2800" dirty="0">
                <a:latin typeface="Verdana"/>
                <a:cs typeface="Verdana"/>
              </a:rPr>
              <a:t>nghệ </a:t>
            </a:r>
            <a:r>
              <a:rPr sz="2800" spc="-5" dirty="0">
                <a:latin typeface="Verdana"/>
                <a:cs typeface="Verdana"/>
              </a:rPr>
              <a:t>về quản lý </a:t>
            </a:r>
            <a:r>
              <a:rPr sz="2800" dirty="0">
                <a:latin typeface="Verdana"/>
                <a:cs typeface="Verdana"/>
              </a:rPr>
              <a:t>chất </a:t>
            </a:r>
            <a:r>
              <a:rPr sz="2800" spc="-5" dirty="0">
                <a:latin typeface="Verdana"/>
                <a:cs typeface="Verdana"/>
              </a:rPr>
              <a:t>lượng thép </a:t>
            </a:r>
            <a:r>
              <a:rPr sz="2800" dirty="0">
                <a:latin typeface="Verdana"/>
                <a:cs typeface="Verdana"/>
              </a:rPr>
              <a:t>sản  </a:t>
            </a:r>
            <a:r>
              <a:rPr sz="2800" spc="-5" dirty="0">
                <a:latin typeface="Verdana"/>
                <a:cs typeface="Verdana"/>
              </a:rPr>
              <a:t>xuất </a:t>
            </a:r>
            <a:r>
              <a:rPr sz="2800" spc="-10" dirty="0">
                <a:latin typeface="Verdana"/>
                <a:cs typeface="Verdana"/>
              </a:rPr>
              <a:t>trong </a:t>
            </a:r>
            <a:r>
              <a:rPr sz="2800" spc="-5" dirty="0">
                <a:latin typeface="Verdana"/>
                <a:cs typeface="Verdana"/>
              </a:rPr>
              <a:t>nước và </a:t>
            </a:r>
            <a:r>
              <a:rPr sz="2800" spc="-10" dirty="0">
                <a:latin typeface="Verdana"/>
                <a:cs typeface="Verdana"/>
              </a:rPr>
              <a:t>thép nhập</a:t>
            </a:r>
            <a:r>
              <a:rPr sz="2800" spc="170" dirty="0">
                <a:latin typeface="Verdana"/>
                <a:cs typeface="Verdana"/>
              </a:rPr>
              <a:t> </a:t>
            </a:r>
            <a:r>
              <a:rPr sz="2800" spc="-5" dirty="0">
                <a:latin typeface="Verdana"/>
                <a:cs typeface="Verdana"/>
              </a:rPr>
              <a:t>khẩu</a:t>
            </a:r>
            <a:endParaRPr sz="2800">
              <a:latin typeface="Verdana"/>
              <a:cs typeface="Verdana"/>
            </a:endParaRPr>
          </a:p>
          <a:p>
            <a:pPr marL="527685" marR="6985" indent="-514984" algn="just">
              <a:lnSpc>
                <a:spcPct val="100000"/>
              </a:lnSpc>
              <a:spcBef>
                <a:spcPts val="600"/>
              </a:spcBef>
              <a:buFont typeface="Wingdings"/>
              <a:buChar char=""/>
              <a:tabLst>
                <a:tab pos="528320" algn="l"/>
              </a:tabLst>
            </a:pPr>
            <a:r>
              <a:rPr sz="2800" spc="-5" dirty="0">
                <a:latin typeface="Verdana"/>
                <a:cs typeface="Verdana"/>
              </a:rPr>
              <a:t>Quyết định 862/QĐ-BCT </a:t>
            </a:r>
            <a:r>
              <a:rPr sz="2800" dirty="0">
                <a:latin typeface="Verdana"/>
                <a:cs typeface="Verdana"/>
              </a:rPr>
              <a:t>ngày </a:t>
            </a:r>
            <a:r>
              <a:rPr sz="2800" spc="-10" dirty="0">
                <a:latin typeface="Verdana"/>
                <a:cs typeface="Verdana"/>
              </a:rPr>
              <a:t>07.03.2016  Áp </a:t>
            </a:r>
            <a:r>
              <a:rPr sz="2800" spc="-5" dirty="0">
                <a:latin typeface="Verdana"/>
                <a:cs typeface="Verdana"/>
              </a:rPr>
              <a:t>dụng biện pháp tự vệ tạm thời: thời đối  với </a:t>
            </a:r>
            <a:r>
              <a:rPr sz="2800" dirty="0">
                <a:latin typeface="Verdana"/>
                <a:cs typeface="Verdana"/>
              </a:rPr>
              <a:t>mặt hàng </a:t>
            </a:r>
            <a:r>
              <a:rPr sz="2800" spc="-5" dirty="0">
                <a:latin typeface="Verdana"/>
                <a:cs typeface="Verdana"/>
              </a:rPr>
              <a:t>phôi </a:t>
            </a:r>
            <a:r>
              <a:rPr sz="2800" dirty="0">
                <a:latin typeface="Verdana"/>
                <a:cs typeface="Verdana"/>
              </a:rPr>
              <a:t>thép </a:t>
            </a:r>
            <a:r>
              <a:rPr sz="2800" spc="-5" dirty="0">
                <a:latin typeface="Verdana"/>
                <a:cs typeface="Verdana"/>
              </a:rPr>
              <a:t>và thép dài nhập  </a:t>
            </a:r>
            <a:r>
              <a:rPr sz="2800" dirty="0">
                <a:latin typeface="Verdana"/>
                <a:cs typeface="Verdana"/>
              </a:rPr>
              <a:t>khẩu vào </a:t>
            </a:r>
            <a:r>
              <a:rPr sz="2800" spc="-5" dirty="0">
                <a:latin typeface="Verdana"/>
                <a:cs typeface="Verdana"/>
              </a:rPr>
              <a:t>Việt Nam từ các </a:t>
            </a:r>
            <a:r>
              <a:rPr sz="2800" dirty="0">
                <a:latin typeface="Verdana"/>
                <a:cs typeface="Verdana"/>
              </a:rPr>
              <a:t>nước/vùng lãnh  </a:t>
            </a:r>
            <a:r>
              <a:rPr sz="2800" spc="-5" dirty="0">
                <a:latin typeface="Verdana"/>
                <a:cs typeface="Verdana"/>
              </a:rPr>
              <a:t>thổ khác</a:t>
            </a:r>
            <a:r>
              <a:rPr sz="2800" spc="-25" dirty="0">
                <a:latin typeface="Verdana"/>
                <a:cs typeface="Verdana"/>
              </a:rPr>
              <a:t> </a:t>
            </a:r>
            <a:r>
              <a:rPr sz="2800" spc="-10" dirty="0">
                <a:latin typeface="Verdana"/>
                <a:cs typeface="Verdana"/>
              </a:rPr>
              <a:t>nhau</a:t>
            </a:r>
            <a:endParaRPr sz="2800">
              <a:latin typeface="Verdana"/>
              <a:cs typeface="Verdana"/>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263141"/>
            <a:ext cx="8149590" cy="4698365"/>
          </a:xfrm>
          <a:prstGeom prst="rect">
            <a:avLst/>
          </a:prstGeom>
        </p:spPr>
        <p:txBody>
          <a:bodyPr vert="horz" wrap="square" lIns="0" tIns="0" rIns="0" bIns="0" rtlCol="0">
            <a:spAutoFit/>
          </a:bodyPr>
          <a:lstStyle/>
          <a:p>
            <a:pPr marL="12700">
              <a:lnSpc>
                <a:spcPct val="100000"/>
              </a:lnSpc>
            </a:pPr>
            <a:r>
              <a:rPr sz="2800" b="1" spc="-10" dirty="0">
                <a:solidFill>
                  <a:srgbClr val="000099"/>
                </a:solidFill>
                <a:latin typeface="Verdana"/>
                <a:cs typeface="Verdana"/>
              </a:rPr>
              <a:t>Quy </a:t>
            </a:r>
            <a:r>
              <a:rPr sz="2800" b="1" spc="-5" dirty="0">
                <a:solidFill>
                  <a:srgbClr val="000099"/>
                </a:solidFill>
                <a:latin typeface="Verdana"/>
                <a:cs typeface="Verdana"/>
              </a:rPr>
              <a:t>định </a:t>
            </a:r>
            <a:r>
              <a:rPr sz="2800" b="1" dirty="0">
                <a:solidFill>
                  <a:srgbClr val="000099"/>
                </a:solidFill>
                <a:latin typeface="Verdana"/>
                <a:cs typeface="Verdana"/>
              </a:rPr>
              <a:t>quản </a:t>
            </a:r>
            <a:r>
              <a:rPr sz="2800" b="1" spc="-5" dirty="0">
                <a:solidFill>
                  <a:srgbClr val="000099"/>
                </a:solidFill>
                <a:latin typeface="Verdana"/>
                <a:cs typeface="Verdana"/>
              </a:rPr>
              <a:t>lý chất </a:t>
            </a:r>
            <a:r>
              <a:rPr sz="2800" b="1" dirty="0">
                <a:solidFill>
                  <a:srgbClr val="000099"/>
                </a:solidFill>
                <a:latin typeface="Verdana"/>
                <a:cs typeface="Verdana"/>
              </a:rPr>
              <a:t>lượng thép </a:t>
            </a:r>
            <a:r>
              <a:rPr sz="2800" b="1" dirty="0" smtClean="0">
                <a:solidFill>
                  <a:srgbClr val="000099"/>
                </a:solidFill>
                <a:latin typeface="Verdana"/>
                <a:cs typeface="Verdana"/>
              </a:rPr>
              <a:t>nhập</a:t>
            </a:r>
            <a:endParaRPr sz="2800" dirty="0">
              <a:latin typeface="Verdana"/>
              <a:cs typeface="Verdana"/>
            </a:endParaRPr>
          </a:p>
          <a:p>
            <a:pPr marL="12700">
              <a:lnSpc>
                <a:spcPct val="100000"/>
              </a:lnSpc>
            </a:pPr>
            <a:r>
              <a:rPr sz="2800" b="1" spc="-5" dirty="0">
                <a:solidFill>
                  <a:srgbClr val="000099"/>
                </a:solidFill>
                <a:latin typeface="Verdana"/>
                <a:cs typeface="Verdana"/>
              </a:rPr>
              <a:t>khẩu</a:t>
            </a:r>
            <a:endParaRPr sz="2800" dirty="0">
              <a:latin typeface="Verdana"/>
              <a:cs typeface="Verdana"/>
            </a:endParaRPr>
          </a:p>
          <a:p>
            <a:pPr marL="527685" marR="5080" indent="-514984" algn="just">
              <a:lnSpc>
                <a:spcPct val="100000"/>
              </a:lnSpc>
              <a:buAutoNum type="arabicPeriod"/>
              <a:tabLst>
                <a:tab pos="528320" algn="l"/>
              </a:tabLst>
            </a:pPr>
            <a:r>
              <a:rPr sz="2800" spc="-5" dirty="0">
                <a:latin typeface="Verdana"/>
                <a:cs typeface="Verdana"/>
              </a:rPr>
              <a:t>Tổ </a:t>
            </a:r>
            <a:r>
              <a:rPr sz="2800" dirty="0">
                <a:latin typeface="Verdana"/>
                <a:cs typeface="Verdana"/>
              </a:rPr>
              <a:t>chức, </a:t>
            </a:r>
            <a:r>
              <a:rPr sz="2800" spc="-5" dirty="0">
                <a:latin typeface="Verdana"/>
                <a:cs typeface="Verdana"/>
              </a:rPr>
              <a:t>cá nhân </a:t>
            </a:r>
            <a:r>
              <a:rPr sz="2800" dirty="0">
                <a:latin typeface="Verdana"/>
                <a:cs typeface="Verdana"/>
              </a:rPr>
              <a:t>nhập khẩu sản phẩm  </a:t>
            </a:r>
            <a:r>
              <a:rPr sz="2800" spc="-10" dirty="0">
                <a:latin typeface="Verdana"/>
                <a:cs typeface="Verdana"/>
              </a:rPr>
              <a:t>thép </a:t>
            </a:r>
            <a:r>
              <a:rPr sz="2800" dirty="0">
                <a:latin typeface="Verdana"/>
                <a:cs typeface="Verdana"/>
              </a:rPr>
              <a:t>có </a:t>
            </a:r>
            <a:r>
              <a:rPr sz="2800" spc="-5" dirty="0">
                <a:latin typeface="Verdana"/>
                <a:cs typeface="Verdana"/>
              </a:rPr>
              <a:t>trách nhiệm </a:t>
            </a:r>
            <a:r>
              <a:rPr sz="2800" dirty="0">
                <a:latin typeface="Verdana"/>
                <a:cs typeface="Verdana"/>
              </a:rPr>
              <a:t>công bố </a:t>
            </a:r>
            <a:r>
              <a:rPr sz="2800" spc="-5" dirty="0">
                <a:latin typeface="Verdana"/>
                <a:cs typeface="Verdana"/>
              </a:rPr>
              <a:t>tiêu </a:t>
            </a:r>
            <a:r>
              <a:rPr sz="2800" dirty="0">
                <a:latin typeface="Verdana"/>
                <a:cs typeface="Verdana"/>
              </a:rPr>
              <a:t>chuẩn  </a:t>
            </a:r>
            <a:r>
              <a:rPr sz="2800" spc="-5" dirty="0">
                <a:latin typeface="Verdana"/>
                <a:cs typeface="Verdana"/>
              </a:rPr>
              <a:t>áp </a:t>
            </a:r>
            <a:r>
              <a:rPr sz="2800" dirty="0">
                <a:latin typeface="Verdana"/>
                <a:cs typeface="Verdana"/>
              </a:rPr>
              <a:t>dụng cho </a:t>
            </a:r>
            <a:r>
              <a:rPr sz="2800" spc="-5" dirty="0">
                <a:latin typeface="Verdana"/>
                <a:cs typeface="Verdana"/>
              </a:rPr>
              <a:t>sản phẩm </a:t>
            </a:r>
            <a:r>
              <a:rPr sz="2800" spc="-10" dirty="0">
                <a:latin typeface="Verdana"/>
                <a:cs typeface="Verdana"/>
              </a:rPr>
              <a:t>thép </a:t>
            </a:r>
            <a:r>
              <a:rPr sz="2800" spc="-5" dirty="0">
                <a:latin typeface="Verdana"/>
                <a:cs typeface="Verdana"/>
              </a:rPr>
              <a:t>nhập </a:t>
            </a:r>
            <a:r>
              <a:rPr sz="2800" dirty="0">
                <a:latin typeface="Verdana"/>
                <a:cs typeface="Verdana"/>
              </a:rPr>
              <a:t>khẩu.  </a:t>
            </a:r>
            <a:r>
              <a:rPr sz="2800" spc="-5" dirty="0">
                <a:latin typeface="Verdana"/>
                <a:cs typeface="Verdana"/>
              </a:rPr>
              <a:t>Tiêu </a:t>
            </a:r>
            <a:r>
              <a:rPr sz="2800" dirty="0">
                <a:latin typeface="Verdana"/>
                <a:cs typeface="Verdana"/>
              </a:rPr>
              <a:t>chuẩn </a:t>
            </a:r>
            <a:r>
              <a:rPr sz="2800" spc="-5" dirty="0">
                <a:latin typeface="Verdana"/>
                <a:cs typeface="Verdana"/>
              </a:rPr>
              <a:t>công bố thực hiện theo </a:t>
            </a:r>
            <a:r>
              <a:rPr sz="2800" dirty="0">
                <a:latin typeface="Verdana"/>
                <a:cs typeface="Verdana"/>
              </a:rPr>
              <a:t>quy  </a:t>
            </a:r>
            <a:r>
              <a:rPr sz="2800" spc="-10" dirty="0">
                <a:latin typeface="Verdana"/>
                <a:cs typeface="Verdana"/>
              </a:rPr>
              <a:t>định </a:t>
            </a:r>
            <a:r>
              <a:rPr sz="2800" spc="-5" dirty="0">
                <a:latin typeface="Verdana"/>
                <a:cs typeface="Verdana"/>
              </a:rPr>
              <a:t>tại Điều 3 </a:t>
            </a:r>
            <a:r>
              <a:rPr sz="2800" spc="-10" dirty="0">
                <a:latin typeface="Verdana"/>
                <a:cs typeface="Verdana"/>
              </a:rPr>
              <a:t>Thông </a:t>
            </a:r>
            <a:r>
              <a:rPr sz="2800" spc="-5" dirty="0">
                <a:latin typeface="Verdana"/>
                <a:cs typeface="Verdana"/>
              </a:rPr>
              <a:t>tư </a:t>
            </a:r>
            <a:r>
              <a:rPr sz="2800" spc="-10" dirty="0">
                <a:latin typeface="Verdana"/>
                <a:cs typeface="Verdana"/>
              </a:rPr>
              <a:t>liên </a:t>
            </a:r>
            <a:r>
              <a:rPr sz="2800" spc="-5" dirty="0">
                <a:latin typeface="Verdana"/>
                <a:cs typeface="Verdana"/>
              </a:rPr>
              <a:t>tịch</a:t>
            </a:r>
            <a:r>
              <a:rPr sz="2800" spc="120" dirty="0">
                <a:latin typeface="Verdana"/>
                <a:cs typeface="Verdana"/>
              </a:rPr>
              <a:t> </a:t>
            </a:r>
            <a:r>
              <a:rPr sz="2800" spc="-70" dirty="0">
                <a:latin typeface="Verdana"/>
                <a:cs typeface="Verdana"/>
              </a:rPr>
              <a:t>này.</a:t>
            </a:r>
            <a:endParaRPr sz="2800" dirty="0">
              <a:latin typeface="Verdana"/>
              <a:cs typeface="Verdana"/>
            </a:endParaRPr>
          </a:p>
          <a:p>
            <a:pPr marL="527685" marR="5080" indent="-514984" algn="just">
              <a:lnSpc>
                <a:spcPct val="100000"/>
              </a:lnSpc>
              <a:buAutoNum type="arabicPeriod"/>
              <a:tabLst>
                <a:tab pos="528320" algn="l"/>
              </a:tabLst>
            </a:pPr>
            <a:r>
              <a:rPr sz="2800" spc="-5" dirty="0">
                <a:latin typeface="Verdana"/>
                <a:cs typeface="Verdana"/>
              </a:rPr>
              <a:t>Sản phẩm thép nhập </a:t>
            </a:r>
            <a:r>
              <a:rPr sz="2800" dirty="0">
                <a:latin typeface="Verdana"/>
                <a:cs typeface="Verdana"/>
              </a:rPr>
              <a:t>khẩu </a:t>
            </a:r>
            <a:r>
              <a:rPr sz="2800" spc="-5" dirty="0">
                <a:latin typeface="Verdana"/>
                <a:cs typeface="Verdana"/>
              </a:rPr>
              <a:t>phải </a:t>
            </a:r>
            <a:r>
              <a:rPr sz="2800" dirty="0">
                <a:latin typeface="Verdana"/>
                <a:cs typeface="Verdana"/>
              </a:rPr>
              <a:t>được  đánh </a:t>
            </a:r>
            <a:r>
              <a:rPr sz="2800" spc="-5" dirty="0">
                <a:latin typeface="Verdana"/>
                <a:cs typeface="Verdana"/>
              </a:rPr>
              <a:t>giá sự </a:t>
            </a:r>
            <a:r>
              <a:rPr sz="2800" dirty="0">
                <a:latin typeface="Verdana"/>
                <a:cs typeface="Verdana"/>
              </a:rPr>
              <a:t>phù </a:t>
            </a:r>
            <a:r>
              <a:rPr sz="2800" spc="-5" dirty="0">
                <a:latin typeface="Verdana"/>
                <a:cs typeface="Verdana"/>
              </a:rPr>
              <a:t>hợp với tiêu </a:t>
            </a:r>
            <a:r>
              <a:rPr sz="2800" dirty="0">
                <a:latin typeface="Verdana"/>
                <a:cs typeface="Verdana"/>
              </a:rPr>
              <a:t>chuẩn công  </a:t>
            </a:r>
            <a:r>
              <a:rPr sz="2800" spc="-5" dirty="0">
                <a:latin typeface="Verdana"/>
                <a:cs typeface="Verdana"/>
              </a:rPr>
              <a:t>bố </a:t>
            </a:r>
            <a:r>
              <a:rPr sz="2800" dirty="0">
                <a:latin typeface="Verdana"/>
                <a:cs typeface="Verdana"/>
              </a:rPr>
              <a:t>áp dụng </a:t>
            </a:r>
            <a:r>
              <a:rPr sz="2800" spc="-5" dirty="0">
                <a:latin typeface="Verdana"/>
                <a:cs typeface="Verdana"/>
              </a:rPr>
              <a:t>bởi tổ chức </a:t>
            </a:r>
            <a:r>
              <a:rPr sz="2800" dirty="0">
                <a:latin typeface="Verdana"/>
                <a:cs typeface="Verdana"/>
              </a:rPr>
              <a:t>đánh </a:t>
            </a:r>
            <a:r>
              <a:rPr sz="2800" spc="-5" dirty="0">
                <a:latin typeface="Verdana"/>
                <a:cs typeface="Verdana"/>
              </a:rPr>
              <a:t>giá sự </a:t>
            </a:r>
            <a:r>
              <a:rPr sz="2800" dirty="0">
                <a:latin typeface="Verdana"/>
                <a:cs typeface="Verdana"/>
              </a:rPr>
              <a:t>phù  </a:t>
            </a:r>
            <a:r>
              <a:rPr sz="2800" spc="-10" dirty="0">
                <a:latin typeface="Verdana"/>
                <a:cs typeface="Verdana"/>
              </a:rPr>
              <a:t>hợp </a:t>
            </a:r>
            <a:r>
              <a:rPr sz="2800" spc="-5" dirty="0">
                <a:latin typeface="Verdana"/>
                <a:cs typeface="Verdana"/>
              </a:rPr>
              <a:t>được </a:t>
            </a:r>
            <a:r>
              <a:rPr sz="2800" spc="-10" dirty="0">
                <a:latin typeface="Verdana"/>
                <a:cs typeface="Verdana"/>
              </a:rPr>
              <a:t>chỉ</a:t>
            </a:r>
            <a:r>
              <a:rPr sz="2800" spc="10" dirty="0">
                <a:latin typeface="Verdana"/>
                <a:cs typeface="Verdana"/>
              </a:rPr>
              <a:t> </a:t>
            </a:r>
            <a:r>
              <a:rPr sz="2800" spc="-10" dirty="0">
                <a:latin typeface="Verdana"/>
                <a:cs typeface="Verdana"/>
              </a:rPr>
              <a:t>định.</a:t>
            </a:r>
            <a:endParaRPr sz="2800" dirty="0">
              <a:latin typeface="Verdana"/>
              <a:cs typeface="Verdana"/>
            </a:endParaRPr>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9EE9B548-81DB-4A00-9D10-25D68071388D}" type="datetime1">
              <a:rPr lang="en-US" spc="-5" smtClean="0"/>
              <a:pPr marL="12700">
                <a:lnSpc>
                  <a:spcPts val="1520"/>
                </a:lnSpc>
              </a:pPr>
              <a:t>1/12/2019</a:t>
            </a:fld>
            <a:endParaRPr spc="-5" dirty="0"/>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04139">
              <a:lnSpc>
                <a:spcPts val="1240"/>
              </a:lnSpc>
            </a:pPr>
            <a:fld id="{81D60167-4931-47E6-BA6A-407CBD079E47}" type="slidenum">
              <a:rPr dirty="0"/>
              <a:pPr marL="104139">
                <a:lnSpc>
                  <a:spcPts val="1240"/>
                </a:lnSpc>
              </a:pPr>
              <a:t>32</a:t>
            </a:fld>
            <a:endParaRPr dirty="0"/>
          </a:p>
        </p:txBody>
      </p:sp>
      <p:sp>
        <p:nvSpPr>
          <p:cNvPr id="3" name="object 3"/>
          <p:cNvSpPr txBox="1">
            <a:spLocks noGrp="1"/>
          </p:cNvSpPr>
          <p:nvPr>
            <p:ph type="title"/>
          </p:nvPr>
        </p:nvSpPr>
        <p:spPr>
          <a:prstGeom prst="rect">
            <a:avLst/>
          </a:prstGeom>
        </p:spPr>
        <p:txBody>
          <a:bodyPr vert="horz" wrap="square" lIns="0" tIns="206375" rIns="0" bIns="0" rtlCol="0">
            <a:spAutoFit/>
          </a:bodyPr>
          <a:lstStyle/>
          <a:p>
            <a:pPr marL="1829435">
              <a:lnSpc>
                <a:spcPct val="100000"/>
              </a:lnSpc>
            </a:pPr>
            <a:r>
              <a:rPr sz="3600" dirty="0"/>
              <a:t>THÉP </a:t>
            </a:r>
            <a:r>
              <a:rPr sz="3600" spc="-5" dirty="0"/>
              <a:t>NHẬP</a:t>
            </a:r>
            <a:r>
              <a:rPr sz="3600" spc="-65" dirty="0"/>
              <a:t> </a:t>
            </a:r>
            <a:r>
              <a:rPr sz="3600" spc="-5" dirty="0"/>
              <a:t>KHẨU</a:t>
            </a:r>
            <a:endParaRPr sz="36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185926"/>
            <a:ext cx="8150225" cy="4939030"/>
          </a:xfrm>
          <a:prstGeom prst="rect">
            <a:avLst/>
          </a:prstGeom>
        </p:spPr>
        <p:txBody>
          <a:bodyPr vert="horz" wrap="square" lIns="0" tIns="0" rIns="0" bIns="0" rtlCol="0">
            <a:spAutoFit/>
          </a:bodyPr>
          <a:lstStyle/>
          <a:p>
            <a:pPr marL="103505">
              <a:lnSpc>
                <a:spcPct val="100000"/>
              </a:lnSpc>
            </a:pPr>
            <a:r>
              <a:rPr sz="2700" b="1" spc="-5" dirty="0">
                <a:solidFill>
                  <a:srgbClr val="000099"/>
                </a:solidFill>
                <a:latin typeface="Verdana"/>
                <a:cs typeface="Verdana"/>
              </a:rPr>
              <a:t>Riêng đối với sản phẩm </a:t>
            </a:r>
            <a:r>
              <a:rPr sz="2700" b="1" dirty="0">
                <a:solidFill>
                  <a:srgbClr val="000099"/>
                </a:solidFill>
                <a:latin typeface="Verdana"/>
                <a:cs typeface="Verdana"/>
              </a:rPr>
              <a:t>thép </a:t>
            </a:r>
            <a:r>
              <a:rPr sz="2700" b="1" spc="-5" dirty="0">
                <a:solidFill>
                  <a:srgbClr val="000099"/>
                </a:solidFill>
                <a:latin typeface="Verdana"/>
                <a:cs typeface="Verdana"/>
              </a:rPr>
              <a:t>nhập</a:t>
            </a:r>
            <a:r>
              <a:rPr sz="2700" b="1" spc="5" dirty="0">
                <a:solidFill>
                  <a:srgbClr val="000099"/>
                </a:solidFill>
                <a:latin typeface="Verdana"/>
                <a:cs typeface="Verdana"/>
              </a:rPr>
              <a:t> </a:t>
            </a:r>
            <a:r>
              <a:rPr sz="2700" b="1" spc="-5" dirty="0">
                <a:solidFill>
                  <a:srgbClr val="000099"/>
                </a:solidFill>
                <a:latin typeface="Verdana"/>
                <a:cs typeface="Verdana"/>
              </a:rPr>
              <a:t>khẩu</a:t>
            </a:r>
            <a:r>
              <a:rPr sz="2700" spc="-5" dirty="0">
                <a:latin typeface="Verdana"/>
                <a:cs typeface="Verdana"/>
              </a:rPr>
              <a:t>:</a:t>
            </a:r>
            <a:endParaRPr sz="2700">
              <a:latin typeface="Verdana"/>
              <a:cs typeface="Verdana"/>
            </a:endParaRPr>
          </a:p>
          <a:p>
            <a:pPr marL="12700">
              <a:lnSpc>
                <a:spcPct val="100000"/>
              </a:lnSpc>
              <a:tabLst>
                <a:tab pos="527685" algn="l"/>
                <a:tab pos="1297305" algn="l"/>
                <a:tab pos="2158365" algn="l"/>
                <a:tab pos="2972435" algn="l"/>
                <a:tab pos="5287645" algn="l"/>
                <a:tab pos="6017895" algn="l"/>
              </a:tabLst>
            </a:pPr>
            <a:r>
              <a:rPr sz="2700" dirty="0">
                <a:latin typeface="Wingdings"/>
                <a:cs typeface="Wingdings"/>
              </a:rPr>
              <a:t></a:t>
            </a:r>
            <a:r>
              <a:rPr sz="2700" dirty="0">
                <a:latin typeface="Times New Roman"/>
                <a:cs typeface="Times New Roman"/>
              </a:rPr>
              <a:t>	</a:t>
            </a:r>
            <a:r>
              <a:rPr sz="2700" spc="-5" dirty="0">
                <a:latin typeface="Verdana"/>
                <a:cs typeface="Verdana"/>
              </a:rPr>
              <a:t>Có	mã	HS	7224.10.00	và	7224.90.00,</a:t>
            </a:r>
            <a:endParaRPr sz="2700">
              <a:latin typeface="Verdana"/>
              <a:cs typeface="Verdana"/>
            </a:endParaRPr>
          </a:p>
          <a:p>
            <a:pPr marL="527685" marR="5080">
              <a:lnSpc>
                <a:spcPct val="100000"/>
              </a:lnSpc>
              <a:tabLst>
                <a:tab pos="1844675" algn="l"/>
                <a:tab pos="3260725" algn="l"/>
                <a:tab pos="4245610" algn="l"/>
                <a:tab pos="4921885" algn="l"/>
                <a:tab pos="6003925" algn="l"/>
                <a:tab pos="6823075" algn="l"/>
                <a:tab pos="7792084" algn="l"/>
              </a:tabLst>
            </a:pPr>
            <a:r>
              <a:rPr sz="2700" spc="-5" dirty="0">
                <a:latin typeface="Verdana"/>
                <a:cs typeface="Verdana"/>
              </a:rPr>
              <a:t>doan</a:t>
            </a:r>
            <a:r>
              <a:rPr sz="2700" dirty="0">
                <a:latin typeface="Verdana"/>
                <a:cs typeface="Verdana"/>
              </a:rPr>
              <a:t>h	ng</a:t>
            </a:r>
            <a:r>
              <a:rPr sz="2700" spc="5" dirty="0">
                <a:latin typeface="Verdana"/>
                <a:cs typeface="Verdana"/>
              </a:rPr>
              <a:t>h</a:t>
            </a:r>
            <a:r>
              <a:rPr sz="2700" spc="-5" dirty="0">
                <a:latin typeface="Verdana"/>
                <a:cs typeface="Verdana"/>
              </a:rPr>
              <a:t>i</a:t>
            </a:r>
            <a:r>
              <a:rPr sz="2700" dirty="0">
                <a:latin typeface="Verdana"/>
                <a:cs typeface="Verdana"/>
              </a:rPr>
              <a:t>ệ</a:t>
            </a:r>
            <a:r>
              <a:rPr sz="2700" spc="-5" dirty="0">
                <a:latin typeface="Verdana"/>
                <a:cs typeface="Verdana"/>
              </a:rPr>
              <a:t>p	</a:t>
            </a:r>
            <a:r>
              <a:rPr sz="2700" dirty="0">
                <a:latin typeface="Verdana"/>
                <a:cs typeface="Verdana"/>
              </a:rPr>
              <a:t>p</a:t>
            </a:r>
            <a:r>
              <a:rPr sz="2700" spc="-5" dirty="0">
                <a:latin typeface="Verdana"/>
                <a:cs typeface="Verdana"/>
              </a:rPr>
              <a:t>hải</a:t>
            </a:r>
            <a:r>
              <a:rPr sz="2700" dirty="0">
                <a:latin typeface="Verdana"/>
                <a:cs typeface="Verdana"/>
              </a:rPr>
              <a:t>	</a:t>
            </a:r>
            <a:r>
              <a:rPr sz="2700" spc="-5" dirty="0">
                <a:latin typeface="Verdana"/>
                <a:cs typeface="Verdana"/>
              </a:rPr>
              <a:t>b</a:t>
            </a:r>
            <a:r>
              <a:rPr sz="2700" dirty="0">
                <a:latin typeface="Verdana"/>
                <a:cs typeface="Verdana"/>
              </a:rPr>
              <a:t>ổ	su</a:t>
            </a:r>
            <a:r>
              <a:rPr sz="2700" spc="5" dirty="0">
                <a:latin typeface="Verdana"/>
                <a:cs typeface="Verdana"/>
              </a:rPr>
              <a:t>n</a:t>
            </a:r>
            <a:r>
              <a:rPr sz="2700" dirty="0">
                <a:latin typeface="Verdana"/>
                <a:cs typeface="Verdana"/>
              </a:rPr>
              <a:t>g	c</a:t>
            </a:r>
            <a:r>
              <a:rPr sz="2700" spc="5" dirty="0">
                <a:latin typeface="Verdana"/>
                <a:cs typeface="Verdana"/>
              </a:rPr>
              <a:t>á</a:t>
            </a:r>
            <a:r>
              <a:rPr sz="2700" dirty="0">
                <a:latin typeface="Verdana"/>
                <a:cs typeface="Verdana"/>
              </a:rPr>
              <a:t>c	</a:t>
            </a:r>
            <a:r>
              <a:rPr sz="2700" spc="-5" dirty="0">
                <a:latin typeface="Verdana"/>
                <a:cs typeface="Verdana"/>
              </a:rPr>
              <a:t>giấy</a:t>
            </a:r>
            <a:r>
              <a:rPr sz="2700" dirty="0">
                <a:latin typeface="Verdana"/>
                <a:cs typeface="Verdana"/>
              </a:rPr>
              <a:t>	</a:t>
            </a:r>
            <a:r>
              <a:rPr sz="2700" spc="5" dirty="0">
                <a:latin typeface="Verdana"/>
                <a:cs typeface="Verdana"/>
              </a:rPr>
              <a:t>tờ  </a:t>
            </a:r>
            <a:r>
              <a:rPr sz="2700" dirty="0">
                <a:latin typeface="Verdana"/>
                <a:cs typeface="Verdana"/>
              </a:rPr>
              <a:t>gồm:</a:t>
            </a:r>
            <a:endParaRPr sz="2700">
              <a:latin typeface="Verdana"/>
              <a:cs typeface="Verdana"/>
            </a:endParaRPr>
          </a:p>
          <a:p>
            <a:pPr marL="1049020" indent="-513715">
              <a:lnSpc>
                <a:spcPct val="100000"/>
              </a:lnSpc>
              <a:buFont typeface="Courier New"/>
              <a:buChar char="o"/>
              <a:tabLst>
                <a:tab pos="1049655" algn="l"/>
              </a:tabLst>
            </a:pPr>
            <a:r>
              <a:rPr sz="2700" dirty="0">
                <a:latin typeface="Verdana"/>
                <a:cs typeface="Verdana"/>
              </a:rPr>
              <a:t>Bản </a:t>
            </a:r>
            <a:r>
              <a:rPr sz="2700" spc="-5" dirty="0">
                <a:latin typeface="Verdana"/>
                <a:cs typeface="Verdana"/>
              </a:rPr>
              <a:t>kê </a:t>
            </a:r>
            <a:r>
              <a:rPr sz="2700" dirty="0">
                <a:latin typeface="Verdana"/>
                <a:cs typeface="Verdana"/>
              </a:rPr>
              <a:t>khai </a:t>
            </a:r>
            <a:r>
              <a:rPr sz="2700" spc="-5" dirty="0">
                <a:latin typeface="Verdana"/>
                <a:cs typeface="Verdana"/>
              </a:rPr>
              <a:t>thép </a:t>
            </a:r>
            <a:r>
              <a:rPr sz="2700" dirty="0">
                <a:latin typeface="Verdana"/>
                <a:cs typeface="Verdana"/>
              </a:rPr>
              <a:t>nhập khẩu </a:t>
            </a:r>
            <a:r>
              <a:rPr sz="2700" spc="-5" dirty="0">
                <a:latin typeface="Verdana"/>
                <a:cs typeface="Verdana"/>
              </a:rPr>
              <a:t>đã </a:t>
            </a:r>
            <a:r>
              <a:rPr sz="2700" dirty="0">
                <a:latin typeface="Verdana"/>
                <a:cs typeface="Verdana"/>
              </a:rPr>
              <a:t>được </a:t>
            </a:r>
            <a:r>
              <a:rPr sz="2700" spc="285" dirty="0">
                <a:latin typeface="Verdana"/>
                <a:cs typeface="Verdana"/>
              </a:rPr>
              <a:t> </a:t>
            </a:r>
            <a:r>
              <a:rPr sz="2700" spc="15" dirty="0">
                <a:latin typeface="Verdana"/>
                <a:cs typeface="Verdana"/>
              </a:rPr>
              <a:t>Vụ</a:t>
            </a:r>
            <a:endParaRPr sz="2700">
              <a:latin typeface="Verdana"/>
              <a:cs typeface="Verdana"/>
            </a:endParaRPr>
          </a:p>
          <a:p>
            <a:pPr marL="1049020">
              <a:lnSpc>
                <a:spcPct val="100000"/>
              </a:lnSpc>
            </a:pPr>
            <a:r>
              <a:rPr sz="2700" spc="-5" dirty="0">
                <a:latin typeface="Verdana"/>
                <a:cs typeface="Verdana"/>
              </a:rPr>
              <a:t>Bộ Công Thương xác</a:t>
            </a:r>
            <a:r>
              <a:rPr sz="2700" spc="-10" dirty="0">
                <a:latin typeface="Verdana"/>
                <a:cs typeface="Verdana"/>
              </a:rPr>
              <a:t> </a:t>
            </a:r>
            <a:r>
              <a:rPr sz="2700" spc="-5" dirty="0">
                <a:latin typeface="Verdana"/>
                <a:cs typeface="Verdana"/>
              </a:rPr>
              <a:t>nhận;</a:t>
            </a:r>
            <a:endParaRPr sz="2700">
              <a:latin typeface="Verdana"/>
              <a:cs typeface="Verdana"/>
            </a:endParaRPr>
          </a:p>
          <a:p>
            <a:pPr marL="1049020" marR="8255" indent="-513715">
              <a:lnSpc>
                <a:spcPct val="100000"/>
              </a:lnSpc>
              <a:buFont typeface="Courier New"/>
              <a:buChar char="o"/>
              <a:tabLst>
                <a:tab pos="1049655" algn="l"/>
              </a:tabLst>
            </a:pPr>
            <a:r>
              <a:rPr sz="2700" dirty="0">
                <a:latin typeface="Verdana"/>
                <a:cs typeface="Verdana"/>
              </a:rPr>
              <a:t>Bản </a:t>
            </a:r>
            <a:r>
              <a:rPr sz="2700" spc="-5" dirty="0">
                <a:latin typeface="Verdana"/>
                <a:cs typeface="Verdana"/>
              </a:rPr>
              <a:t>sao giấy </a:t>
            </a:r>
            <a:r>
              <a:rPr sz="2700" dirty="0">
                <a:latin typeface="Verdana"/>
                <a:cs typeface="Verdana"/>
              </a:rPr>
              <a:t>xác nhận nhu cầu </a:t>
            </a:r>
            <a:r>
              <a:rPr sz="2700" spc="-5" dirty="0">
                <a:latin typeface="Verdana"/>
                <a:cs typeface="Verdana"/>
              </a:rPr>
              <a:t>NK thép  </a:t>
            </a:r>
            <a:r>
              <a:rPr sz="2700" dirty="0">
                <a:latin typeface="Verdana"/>
                <a:cs typeface="Verdana"/>
              </a:rPr>
              <a:t>của Sở </a:t>
            </a:r>
            <a:r>
              <a:rPr sz="2700" spc="-5" dirty="0">
                <a:latin typeface="Verdana"/>
                <a:cs typeface="Verdana"/>
              </a:rPr>
              <a:t>Công </a:t>
            </a:r>
            <a:r>
              <a:rPr sz="2700" dirty="0">
                <a:latin typeface="Verdana"/>
                <a:cs typeface="Verdana"/>
              </a:rPr>
              <a:t>Thương </a:t>
            </a:r>
            <a:r>
              <a:rPr sz="2700" spc="-5" dirty="0">
                <a:latin typeface="Verdana"/>
                <a:cs typeface="Verdana"/>
              </a:rPr>
              <a:t>tỉnh, thành</a:t>
            </a:r>
            <a:r>
              <a:rPr sz="2700" spc="5" dirty="0">
                <a:latin typeface="Verdana"/>
                <a:cs typeface="Verdana"/>
              </a:rPr>
              <a:t> </a:t>
            </a:r>
            <a:r>
              <a:rPr sz="2700" spc="-5" dirty="0">
                <a:latin typeface="Verdana"/>
                <a:cs typeface="Verdana"/>
              </a:rPr>
              <a:t>phố.</a:t>
            </a:r>
            <a:endParaRPr sz="2700">
              <a:latin typeface="Verdana"/>
              <a:cs typeface="Verdana"/>
            </a:endParaRPr>
          </a:p>
          <a:p>
            <a:pPr marL="523240" marR="5080" indent="-500380" algn="just">
              <a:lnSpc>
                <a:spcPct val="100000"/>
              </a:lnSpc>
              <a:buFont typeface="Wingdings"/>
              <a:buChar char=""/>
              <a:tabLst>
                <a:tab pos="523875" algn="l"/>
              </a:tabLst>
            </a:pPr>
            <a:r>
              <a:rPr sz="2700" dirty="0">
                <a:latin typeface="Verdana"/>
                <a:cs typeface="Verdana"/>
              </a:rPr>
              <a:t>Thuộc Phụ </a:t>
            </a:r>
            <a:r>
              <a:rPr sz="2700" spc="-5" dirty="0">
                <a:latin typeface="Verdana"/>
                <a:cs typeface="Verdana"/>
              </a:rPr>
              <a:t>lục </a:t>
            </a:r>
            <a:r>
              <a:rPr sz="2700" dirty="0">
                <a:latin typeface="Verdana"/>
                <a:cs typeface="Verdana"/>
              </a:rPr>
              <a:t>1 </a:t>
            </a:r>
            <a:r>
              <a:rPr sz="2700" spc="-5" dirty="0">
                <a:latin typeface="Verdana"/>
                <a:cs typeface="Verdana"/>
              </a:rPr>
              <a:t>Thông </a:t>
            </a:r>
            <a:r>
              <a:rPr sz="2700" spc="5" dirty="0">
                <a:latin typeface="Verdana"/>
                <a:cs typeface="Verdana"/>
              </a:rPr>
              <a:t>tư </a:t>
            </a:r>
            <a:r>
              <a:rPr sz="2700" spc="-25" dirty="0">
                <a:latin typeface="Verdana"/>
                <a:cs typeface="Verdana"/>
              </a:rPr>
              <a:t>12/2015/TT-BCT  </a:t>
            </a:r>
            <a:r>
              <a:rPr sz="2700" dirty="0">
                <a:latin typeface="Verdana"/>
                <a:cs typeface="Verdana"/>
              </a:rPr>
              <a:t>ngày </a:t>
            </a:r>
            <a:r>
              <a:rPr sz="2700" spc="-5" dirty="0">
                <a:latin typeface="Verdana"/>
                <a:cs typeface="Verdana"/>
              </a:rPr>
              <a:t>12/06/2015 </a:t>
            </a:r>
            <a:r>
              <a:rPr sz="2700" dirty="0">
                <a:latin typeface="Verdana"/>
                <a:cs typeface="Verdana"/>
              </a:rPr>
              <a:t>của Bộ </a:t>
            </a:r>
            <a:r>
              <a:rPr sz="2700" spc="-5" dirty="0">
                <a:latin typeface="Verdana"/>
                <a:cs typeface="Verdana"/>
              </a:rPr>
              <a:t>Công Thương thì  doanh </a:t>
            </a:r>
            <a:r>
              <a:rPr sz="2700" dirty="0">
                <a:latin typeface="Verdana"/>
                <a:cs typeface="Verdana"/>
              </a:rPr>
              <a:t>nghiệp phải </a:t>
            </a:r>
            <a:r>
              <a:rPr sz="2700" spc="-5" dirty="0">
                <a:latin typeface="Verdana"/>
                <a:cs typeface="Verdana"/>
              </a:rPr>
              <a:t>có Giấy phép </a:t>
            </a:r>
            <a:r>
              <a:rPr sz="2700" dirty="0">
                <a:latin typeface="Verdana"/>
                <a:cs typeface="Verdana"/>
              </a:rPr>
              <a:t>nhập khẩu  tự</a:t>
            </a:r>
            <a:r>
              <a:rPr sz="2700" spc="-110" dirty="0">
                <a:latin typeface="Verdana"/>
                <a:cs typeface="Verdana"/>
              </a:rPr>
              <a:t> </a:t>
            </a:r>
            <a:r>
              <a:rPr sz="2700" dirty="0">
                <a:latin typeface="Verdana"/>
                <a:cs typeface="Verdana"/>
              </a:rPr>
              <a:t>động</a:t>
            </a:r>
            <a:endParaRPr sz="2700">
              <a:latin typeface="Verdana"/>
              <a:cs typeface="Verdana"/>
            </a:endParaRPr>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856B4303-C76C-4213-9672-219337374CD3}" type="datetime1">
              <a:rPr lang="en-US" spc="-5" smtClean="0"/>
              <a:pPr marL="12700">
                <a:lnSpc>
                  <a:spcPts val="1520"/>
                </a:lnSpc>
              </a:pPr>
              <a:t>1/12/2019</a:t>
            </a:fld>
            <a:endParaRPr spc="-5" dirty="0"/>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04139">
              <a:lnSpc>
                <a:spcPts val="1240"/>
              </a:lnSpc>
            </a:pPr>
            <a:fld id="{81D60167-4931-47E6-BA6A-407CBD079E47}" type="slidenum">
              <a:rPr dirty="0"/>
              <a:pPr marL="104139">
                <a:lnSpc>
                  <a:spcPts val="1240"/>
                </a:lnSpc>
              </a:pPr>
              <a:t>33</a:t>
            </a:fld>
            <a:endParaRPr dirty="0"/>
          </a:p>
        </p:txBody>
      </p:sp>
      <p:sp>
        <p:nvSpPr>
          <p:cNvPr id="3" name="object 3"/>
          <p:cNvSpPr txBox="1">
            <a:spLocks noGrp="1"/>
          </p:cNvSpPr>
          <p:nvPr>
            <p:ph type="title"/>
          </p:nvPr>
        </p:nvSpPr>
        <p:spPr>
          <a:prstGeom prst="rect">
            <a:avLst/>
          </a:prstGeom>
        </p:spPr>
        <p:txBody>
          <a:bodyPr vert="horz" wrap="square" lIns="0" tIns="206375" rIns="0" bIns="0" rtlCol="0">
            <a:spAutoFit/>
          </a:bodyPr>
          <a:lstStyle/>
          <a:p>
            <a:pPr marL="1829435">
              <a:lnSpc>
                <a:spcPct val="100000"/>
              </a:lnSpc>
            </a:pPr>
            <a:r>
              <a:rPr sz="3600" dirty="0"/>
              <a:t>THÉP </a:t>
            </a:r>
            <a:r>
              <a:rPr sz="3600" spc="-5" dirty="0"/>
              <a:t>NHẬP</a:t>
            </a:r>
            <a:r>
              <a:rPr sz="3600" spc="-65" dirty="0"/>
              <a:t> </a:t>
            </a:r>
            <a:r>
              <a:rPr sz="3600" spc="-5" dirty="0"/>
              <a:t>KHẨU</a:t>
            </a:r>
            <a:endParaRPr sz="36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1180" y="1263141"/>
            <a:ext cx="8056245" cy="4505960"/>
          </a:xfrm>
          <a:prstGeom prst="rect">
            <a:avLst/>
          </a:prstGeom>
        </p:spPr>
        <p:txBody>
          <a:bodyPr vert="horz" wrap="square" lIns="0" tIns="0" rIns="0" bIns="0" rtlCol="0">
            <a:spAutoFit/>
          </a:bodyPr>
          <a:lstStyle/>
          <a:p>
            <a:pPr marL="12700" marR="5715" algn="just">
              <a:lnSpc>
                <a:spcPct val="100000"/>
              </a:lnSpc>
            </a:pPr>
            <a:r>
              <a:rPr sz="2800" dirty="0">
                <a:latin typeface="Verdana"/>
                <a:cs typeface="Verdana"/>
              </a:rPr>
              <a:t>Từ ngày </a:t>
            </a:r>
            <a:r>
              <a:rPr sz="2800" spc="-10" dirty="0">
                <a:latin typeface="Verdana"/>
                <a:cs typeface="Verdana"/>
              </a:rPr>
              <a:t>22/03/2016, </a:t>
            </a:r>
            <a:r>
              <a:rPr sz="2800" spc="-5" dirty="0">
                <a:latin typeface="Verdana"/>
                <a:cs typeface="Verdana"/>
              </a:rPr>
              <a:t>Quyết định </a:t>
            </a:r>
            <a:r>
              <a:rPr sz="2800" spc="-10" dirty="0">
                <a:latin typeface="Verdana"/>
                <a:cs typeface="Verdana"/>
              </a:rPr>
              <a:t>số  </a:t>
            </a:r>
            <a:r>
              <a:rPr sz="2800" spc="-5" dirty="0">
                <a:latin typeface="Verdana"/>
                <a:cs typeface="Verdana"/>
              </a:rPr>
              <a:t>862/QĐ-BCT </a:t>
            </a:r>
            <a:r>
              <a:rPr sz="2800" dirty="0">
                <a:latin typeface="Verdana"/>
                <a:cs typeface="Verdana"/>
              </a:rPr>
              <a:t>ngày </a:t>
            </a:r>
            <a:r>
              <a:rPr sz="2800" spc="-5" dirty="0">
                <a:latin typeface="Verdana"/>
                <a:cs typeface="Verdana"/>
              </a:rPr>
              <a:t>07/03/2016 </a:t>
            </a:r>
            <a:r>
              <a:rPr sz="2800" dirty="0">
                <a:latin typeface="Verdana"/>
                <a:cs typeface="Verdana"/>
              </a:rPr>
              <a:t>của Bộ </a:t>
            </a:r>
            <a:r>
              <a:rPr sz="2800" spc="-10" dirty="0">
                <a:latin typeface="Verdana"/>
                <a:cs typeface="Verdana"/>
              </a:rPr>
              <a:t>Công  </a:t>
            </a:r>
            <a:r>
              <a:rPr sz="2800" spc="-5" dirty="0">
                <a:latin typeface="Verdana"/>
                <a:cs typeface="Verdana"/>
              </a:rPr>
              <a:t>Thương áp dụng biện pháp tự vệ tạm thời  đối với mặt </a:t>
            </a:r>
            <a:r>
              <a:rPr sz="2800" dirty="0">
                <a:latin typeface="Verdana"/>
                <a:cs typeface="Verdana"/>
              </a:rPr>
              <a:t>hàng </a:t>
            </a:r>
            <a:r>
              <a:rPr sz="2800" spc="-5" dirty="0">
                <a:latin typeface="Verdana"/>
                <a:cs typeface="Verdana"/>
              </a:rPr>
              <a:t>phôi </a:t>
            </a:r>
            <a:r>
              <a:rPr sz="2800" dirty="0">
                <a:latin typeface="Verdana"/>
                <a:cs typeface="Verdana"/>
              </a:rPr>
              <a:t>thép </a:t>
            </a:r>
            <a:r>
              <a:rPr sz="2800" spc="-5" dirty="0">
                <a:latin typeface="Verdana"/>
                <a:cs typeface="Verdana"/>
              </a:rPr>
              <a:t>và </a:t>
            </a:r>
            <a:r>
              <a:rPr sz="2800" spc="-10" dirty="0">
                <a:latin typeface="Verdana"/>
                <a:cs typeface="Verdana"/>
              </a:rPr>
              <a:t>thép </a:t>
            </a:r>
            <a:r>
              <a:rPr sz="2800" spc="-5" dirty="0">
                <a:latin typeface="Verdana"/>
                <a:cs typeface="Verdana"/>
              </a:rPr>
              <a:t>dài nhập  khẩu vào </a:t>
            </a:r>
            <a:r>
              <a:rPr sz="2800" spc="-10" dirty="0">
                <a:latin typeface="Verdana"/>
                <a:cs typeface="Verdana"/>
              </a:rPr>
              <a:t>Việt Nam </a:t>
            </a:r>
            <a:r>
              <a:rPr sz="2800" spc="-15" dirty="0">
                <a:latin typeface="Verdana"/>
                <a:cs typeface="Verdana"/>
              </a:rPr>
              <a:t>chính </a:t>
            </a:r>
            <a:r>
              <a:rPr sz="2800" spc="-5" dirty="0">
                <a:latin typeface="Verdana"/>
                <a:cs typeface="Verdana"/>
              </a:rPr>
              <a:t>thức có </a:t>
            </a:r>
            <a:r>
              <a:rPr sz="2800" spc="-10" dirty="0">
                <a:latin typeface="Verdana"/>
                <a:cs typeface="Verdana"/>
              </a:rPr>
              <a:t>hiệu</a:t>
            </a:r>
            <a:r>
              <a:rPr sz="2800" spc="245" dirty="0">
                <a:latin typeface="Verdana"/>
                <a:cs typeface="Verdana"/>
              </a:rPr>
              <a:t> </a:t>
            </a:r>
            <a:r>
              <a:rPr sz="2800" spc="-10" dirty="0">
                <a:latin typeface="Verdana"/>
                <a:cs typeface="Verdana"/>
              </a:rPr>
              <a:t>lực.</a:t>
            </a:r>
            <a:endParaRPr sz="2800">
              <a:latin typeface="Verdana"/>
              <a:cs typeface="Verdana"/>
            </a:endParaRPr>
          </a:p>
          <a:p>
            <a:pPr marL="12700" marR="5080" algn="just">
              <a:lnSpc>
                <a:spcPct val="100000"/>
              </a:lnSpc>
              <a:spcBef>
                <a:spcPts val="600"/>
              </a:spcBef>
            </a:pPr>
            <a:r>
              <a:rPr sz="2800" spc="-5" dirty="0">
                <a:latin typeface="Verdana"/>
                <a:cs typeface="Verdana"/>
              </a:rPr>
              <a:t>Ngoài </a:t>
            </a:r>
            <a:r>
              <a:rPr sz="2800" dirty="0">
                <a:latin typeface="Verdana"/>
                <a:cs typeface="Verdana"/>
              </a:rPr>
              <a:t>thuế nhập khẩu, người nhập khẩu  </a:t>
            </a:r>
            <a:r>
              <a:rPr sz="2800" spc="-5" dirty="0">
                <a:latin typeface="Verdana"/>
                <a:cs typeface="Verdana"/>
              </a:rPr>
              <a:t>phải nộp </a:t>
            </a:r>
            <a:r>
              <a:rPr sz="2800" spc="-10" dirty="0">
                <a:latin typeface="Verdana"/>
                <a:cs typeface="Verdana"/>
              </a:rPr>
              <a:t>thêm </a:t>
            </a:r>
            <a:r>
              <a:rPr sz="2800" spc="-5" dirty="0">
                <a:latin typeface="Verdana"/>
                <a:cs typeface="Verdana"/>
              </a:rPr>
              <a:t>thuế nhập </a:t>
            </a:r>
            <a:r>
              <a:rPr sz="2800" dirty="0">
                <a:latin typeface="Verdana"/>
                <a:cs typeface="Verdana"/>
              </a:rPr>
              <a:t>khẩu </a:t>
            </a:r>
            <a:r>
              <a:rPr sz="2800" u="heavy" dirty="0">
                <a:solidFill>
                  <a:srgbClr val="CC9900"/>
                </a:solidFill>
                <a:latin typeface="Verdana"/>
                <a:cs typeface="Verdana"/>
              </a:rPr>
              <a:t>bổ sung  </a:t>
            </a:r>
            <a:r>
              <a:rPr sz="2800" spc="-5" dirty="0">
                <a:latin typeface="Verdana"/>
                <a:cs typeface="Verdana"/>
              </a:rPr>
              <a:t>(thuế tự vệ) với mức thuế</a:t>
            </a:r>
            <a:r>
              <a:rPr sz="2800" spc="45" dirty="0">
                <a:latin typeface="Verdana"/>
                <a:cs typeface="Verdana"/>
              </a:rPr>
              <a:t> </a:t>
            </a:r>
            <a:r>
              <a:rPr sz="2800" spc="-10" dirty="0">
                <a:latin typeface="Verdana"/>
                <a:cs typeface="Verdana"/>
              </a:rPr>
              <a:t>là:</a:t>
            </a:r>
            <a:endParaRPr sz="2800">
              <a:latin typeface="Verdana"/>
              <a:cs typeface="Verdana"/>
            </a:endParaRPr>
          </a:p>
          <a:p>
            <a:pPr marL="831215" indent="-513715">
              <a:lnSpc>
                <a:spcPct val="100000"/>
              </a:lnSpc>
              <a:spcBef>
                <a:spcPts val="600"/>
              </a:spcBef>
              <a:buFont typeface="Wingdings"/>
              <a:buChar char=""/>
              <a:tabLst>
                <a:tab pos="831215" algn="l"/>
                <a:tab pos="831850" algn="l"/>
              </a:tabLst>
            </a:pPr>
            <a:r>
              <a:rPr sz="2800" spc="-5" dirty="0">
                <a:latin typeface="Verdana"/>
                <a:cs typeface="Verdana"/>
              </a:rPr>
              <a:t>23,3% đối với </a:t>
            </a:r>
            <a:r>
              <a:rPr sz="2800" spc="-10" dirty="0">
                <a:latin typeface="Verdana"/>
                <a:cs typeface="Verdana"/>
              </a:rPr>
              <a:t>phôi </a:t>
            </a:r>
            <a:r>
              <a:rPr sz="2800" spc="-5" dirty="0">
                <a:latin typeface="Verdana"/>
                <a:cs typeface="Verdana"/>
              </a:rPr>
              <a:t>thép và</a:t>
            </a:r>
            <a:endParaRPr sz="2800">
              <a:latin typeface="Verdana"/>
              <a:cs typeface="Verdana"/>
            </a:endParaRPr>
          </a:p>
          <a:p>
            <a:pPr marL="831215" indent="-513715">
              <a:lnSpc>
                <a:spcPct val="100000"/>
              </a:lnSpc>
              <a:spcBef>
                <a:spcPts val="600"/>
              </a:spcBef>
              <a:buFont typeface="Wingdings"/>
              <a:buChar char=""/>
              <a:tabLst>
                <a:tab pos="831215" algn="l"/>
                <a:tab pos="831850" algn="l"/>
              </a:tabLst>
            </a:pPr>
            <a:r>
              <a:rPr sz="2800" spc="-10" dirty="0">
                <a:latin typeface="Verdana"/>
                <a:cs typeface="Verdana"/>
              </a:rPr>
              <a:t>14,2% </a:t>
            </a:r>
            <a:r>
              <a:rPr sz="2800" spc="-5" dirty="0">
                <a:latin typeface="Verdana"/>
                <a:cs typeface="Verdana"/>
              </a:rPr>
              <a:t>đối với </a:t>
            </a:r>
            <a:r>
              <a:rPr sz="2800" spc="-10" dirty="0">
                <a:latin typeface="Verdana"/>
                <a:cs typeface="Verdana"/>
              </a:rPr>
              <a:t>thép</a:t>
            </a:r>
            <a:r>
              <a:rPr sz="2800" spc="5" dirty="0">
                <a:latin typeface="Verdana"/>
                <a:cs typeface="Verdana"/>
              </a:rPr>
              <a:t> </a:t>
            </a:r>
            <a:r>
              <a:rPr sz="2800" spc="-10" dirty="0">
                <a:latin typeface="Verdana"/>
                <a:cs typeface="Verdana"/>
              </a:rPr>
              <a:t>dài</a:t>
            </a:r>
            <a:endParaRPr sz="2800">
              <a:latin typeface="Verdana"/>
              <a:cs typeface="Verdana"/>
            </a:endParaRPr>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1DD1A2F-1909-4FAB-88E8-D90490FDEEF7}" type="datetime1">
              <a:rPr lang="en-US" spc="-5" smtClean="0"/>
              <a:pPr marL="12700">
                <a:lnSpc>
                  <a:spcPts val="1520"/>
                </a:lnSpc>
              </a:pPr>
              <a:t>1/12/2019</a:t>
            </a:fld>
            <a:endParaRPr spc="-5" dirty="0"/>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04139">
              <a:lnSpc>
                <a:spcPts val="1240"/>
              </a:lnSpc>
            </a:pPr>
            <a:fld id="{81D60167-4931-47E6-BA6A-407CBD079E47}" type="slidenum">
              <a:rPr dirty="0"/>
              <a:pPr marL="104139">
                <a:lnSpc>
                  <a:spcPts val="1240"/>
                </a:lnSpc>
              </a:pPr>
              <a:t>34</a:t>
            </a:fld>
            <a:endParaRPr dirty="0"/>
          </a:p>
        </p:txBody>
      </p:sp>
      <p:sp>
        <p:nvSpPr>
          <p:cNvPr id="3" name="object 3"/>
          <p:cNvSpPr txBox="1">
            <a:spLocks noGrp="1"/>
          </p:cNvSpPr>
          <p:nvPr>
            <p:ph type="title"/>
          </p:nvPr>
        </p:nvSpPr>
        <p:spPr>
          <a:prstGeom prst="rect">
            <a:avLst/>
          </a:prstGeom>
        </p:spPr>
        <p:txBody>
          <a:bodyPr vert="horz" wrap="square" lIns="0" tIns="206375" rIns="0" bIns="0" rtlCol="0">
            <a:spAutoFit/>
          </a:bodyPr>
          <a:lstStyle/>
          <a:p>
            <a:pPr marL="1829435">
              <a:lnSpc>
                <a:spcPct val="100000"/>
              </a:lnSpc>
            </a:pPr>
            <a:r>
              <a:rPr sz="3600" dirty="0"/>
              <a:t>THÉP </a:t>
            </a:r>
            <a:r>
              <a:rPr sz="3600" spc="-5" dirty="0"/>
              <a:t>NHẬP</a:t>
            </a:r>
            <a:r>
              <a:rPr sz="3600" spc="-65" dirty="0"/>
              <a:t> </a:t>
            </a:r>
            <a:r>
              <a:rPr sz="3600" spc="-5" dirty="0"/>
              <a:t>KHẨU</a:t>
            </a:r>
            <a:endParaRPr sz="36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514600" y="2362200"/>
            <a:ext cx="4267200" cy="32766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874901" y="1033017"/>
            <a:ext cx="5318125" cy="1218565"/>
          </a:xfrm>
          <a:prstGeom prst="rect">
            <a:avLst/>
          </a:prstGeom>
        </p:spPr>
        <p:txBody>
          <a:bodyPr vert="horz" wrap="square" lIns="0" tIns="0" rIns="0" bIns="0" rtlCol="0">
            <a:spAutoFit/>
          </a:bodyPr>
          <a:lstStyle/>
          <a:p>
            <a:pPr algn="ctr">
              <a:lnSpc>
                <a:spcPct val="100000"/>
              </a:lnSpc>
            </a:pPr>
            <a:r>
              <a:rPr sz="4000" b="1" spc="-5" dirty="0">
                <a:solidFill>
                  <a:srgbClr val="008000"/>
                </a:solidFill>
                <a:latin typeface="Verdana"/>
                <a:cs typeface="Verdana"/>
              </a:rPr>
              <a:t>NHẬP KHẨU</a:t>
            </a:r>
            <a:r>
              <a:rPr sz="4000" b="1" spc="-85" dirty="0">
                <a:solidFill>
                  <a:srgbClr val="008000"/>
                </a:solidFill>
                <a:latin typeface="Verdana"/>
                <a:cs typeface="Verdana"/>
              </a:rPr>
              <a:t> </a:t>
            </a:r>
            <a:r>
              <a:rPr sz="4000" b="1" spc="-5" dirty="0">
                <a:solidFill>
                  <a:srgbClr val="008000"/>
                </a:solidFill>
                <a:latin typeface="Verdana"/>
                <a:cs typeface="Verdana"/>
              </a:rPr>
              <a:t>RƯỢU</a:t>
            </a:r>
            <a:endParaRPr sz="4000">
              <a:latin typeface="Verdana"/>
              <a:cs typeface="Verdana"/>
            </a:endParaRPr>
          </a:p>
          <a:p>
            <a:pPr algn="ctr">
              <a:lnSpc>
                <a:spcPts val="4790"/>
              </a:lnSpc>
            </a:pPr>
            <a:r>
              <a:rPr sz="4000" b="1" spc="-5" dirty="0">
                <a:solidFill>
                  <a:srgbClr val="008000"/>
                </a:solidFill>
                <a:latin typeface="Verdana"/>
                <a:cs typeface="Verdana"/>
              </a:rPr>
              <a:t>ĐỂ KINH</a:t>
            </a:r>
            <a:r>
              <a:rPr sz="4000" b="1" spc="-55" dirty="0">
                <a:solidFill>
                  <a:srgbClr val="008000"/>
                </a:solidFill>
                <a:latin typeface="Verdana"/>
                <a:cs typeface="Verdana"/>
              </a:rPr>
              <a:t> </a:t>
            </a:r>
            <a:r>
              <a:rPr sz="4000" b="1" spc="-5" dirty="0">
                <a:solidFill>
                  <a:srgbClr val="008000"/>
                </a:solidFill>
                <a:latin typeface="Verdana"/>
                <a:cs typeface="Verdana"/>
              </a:rPr>
              <a:t>DOANH</a:t>
            </a:r>
            <a:endParaRPr sz="40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AF10504-8984-4D9E-B246-59CFDADCD6DC}"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35</a:t>
            </a:fld>
            <a:endParaRPr sz="1400">
              <a:latin typeface="Franklin Gothic Book"/>
              <a:cs typeface="Franklin Gothic Book"/>
            </a:endParaRPr>
          </a:p>
        </p:txBody>
      </p:sp>
      <p:sp>
        <p:nvSpPr>
          <p:cNvPr id="8" name="Rectangle 7"/>
          <p:cNvSpPr/>
          <p:nvPr/>
        </p:nvSpPr>
        <p:spPr>
          <a:xfrm>
            <a:off x="1071538" y="5786454"/>
            <a:ext cx="7572428" cy="523220"/>
          </a:xfrm>
          <a:prstGeom prst="rect">
            <a:avLst/>
          </a:prstGeom>
        </p:spPr>
        <p:txBody>
          <a:bodyPr wrap="square">
            <a:spAutoFit/>
          </a:bodyPr>
          <a:lstStyle/>
          <a:p>
            <a:r>
              <a:rPr lang="vi-VN" sz="2800" b="1" i="1" dirty="0" smtClean="0">
                <a:latin typeface="+mj-lt"/>
              </a:rPr>
              <a:t>Nghị định số 105/2017/NĐ-CP ngày 14/9/2017</a:t>
            </a:r>
            <a:endParaRPr lang="vi-VN" sz="2800" b="1" dirty="0">
              <a:latin typeface="+mj-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0960" y="67056"/>
            <a:ext cx="9019032" cy="6699523"/>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137530" y="4007484"/>
            <a:ext cx="242570" cy="370205"/>
          </a:xfrm>
          <a:prstGeom prst="rect">
            <a:avLst/>
          </a:prstGeom>
        </p:spPr>
        <p:txBody>
          <a:bodyPr vert="horz" wrap="square" lIns="0" tIns="0" rIns="0" bIns="0" rtlCol="0">
            <a:spAutoFit/>
          </a:bodyPr>
          <a:lstStyle/>
          <a:p>
            <a:pPr marL="12700">
              <a:lnSpc>
                <a:spcPct val="100000"/>
              </a:lnSpc>
            </a:pPr>
            <a:r>
              <a:rPr sz="2400" b="1" dirty="0">
                <a:latin typeface="Verdana"/>
                <a:cs typeface="Verdana"/>
              </a:rPr>
              <a:t>2</a:t>
            </a:r>
            <a:endParaRPr sz="2400">
              <a:latin typeface="Verdana"/>
              <a:cs typeface="Verdana"/>
            </a:endParaRPr>
          </a:p>
        </p:txBody>
      </p:sp>
      <p:sp>
        <p:nvSpPr>
          <p:cNvPr id="4" name="object 4"/>
          <p:cNvSpPr txBox="1"/>
          <p:nvPr/>
        </p:nvSpPr>
        <p:spPr>
          <a:xfrm>
            <a:off x="3358134" y="4388484"/>
            <a:ext cx="242570" cy="370205"/>
          </a:xfrm>
          <a:prstGeom prst="rect">
            <a:avLst/>
          </a:prstGeom>
        </p:spPr>
        <p:txBody>
          <a:bodyPr vert="horz" wrap="square" lIns="0" tIns="0" rIns="0" bIns="0" rtlCol="0">
            <a:spAutoFit/>
          </a:bodyPr>
          <a:lstStyle/>
          <a:p>
            <a:pPr marL="12700">
              <a:lnSpc>
                <a:spcPct val="100000"/>
              </a:lnSpc>
            </a:pPr>
            <a:r>
              <a:rPr sz="2400" b="1" dirty="0">
                <a:latin typeface="Verdana"/>
                <a:cs typeface="Verdana"/>
              </a:rPr>
              <a:t>3</a:t>
            </a:r>
            <a:endParaRPr sz="2400">
              <a:latin typeface="Verdana"/>
              <a:cs typeface="Verdana"/>
            </a:endParaRPr>
          </a:p>
        </p:txBody>
      </p:sp>
      <p:sp>
        <p:nvSpPr>
          <p:cNvPr id="5" name="object 5"/>
          <p:cNvSpPr txBox="1"/>
          <p:nvPr/>
        </p:nvSpPr>
        <p:spPr>
          <a:xfrm>
            <a:off x="3452621" y="2177922"/>
            <a:ext cx="1323975" cy="1710055"/>
          </a:xfrm>
          <a:prstGeom prst="rect">
            <a:avLst/>
          </a:prstGeom>
        </p:spPr>
        <p:txBody>
          <a:bodyPr vert="horz" wrap="square" lIns="0" tIns="0" rIns="0" bIns="0" rtlCol="0">
            <a:spAutoFit/>
          </a:bodyPr>
          <a:lstStyle/>
          <a:p>
            <a:pPr marL="67310" marR="5080" indent="-55244" algn="just">
              <a:lnSpc>
                <a:spcPct val="100000"/>
              </a:lnSpc>
            </a:pPr>
            <a:r>
              <a:rPr sz="2800" b="1" spc="-5" dirty="0">
                <a:solidFill>
                  <a:srgbClr val="0000FF"/>
                </a:solidFill>
                <a:latin typeface="Verdana"/>
                <a:cs typeface="Verdana"/>
              </a:rPr>
              <a:t>HỒ</a:t>
            </a:r>
            <a:r>
              <a:rPr sz="2800" b="1" spc="-85" dirty="0">
                <a:solidFill>
                  <a:srgbClr val="0000FF"/>
                </a:solidFill>
                <a:latin typeface="Verdana"/>
                <a:cs typeface="Verdana"/>
              </a:rPr>
              <a:t> </a:t>
            </a:r>
            <a:r>
              <a:rPr sz="2800" b="1" spc="-5" dirty="0">
                <a:solidFill>
                  <a:srgbClr val="0000FF"/>
                </a:solidFill>
                <a:latin typeface="Verdana"/>
                <a:cs typeface="Verdana"/>
              </a:rPr>
              <a:t>SƠ  NHẬP  KHẨU  RƯỢU</a:t>
            </a:r>
            <a:endParaRPr sz="2800">
              <a:latin typeface="Verdana"/>
              <a:cs typeface="Verdana"/>
            </a:endParaRPr>
          </a:p>
        </p:txBody>
      </p:sp>
      <p:sp>
        <p:nvSpPr>
          <p:cNvPr id="6" name="object 6"/>
          <p:cNvSpPr txBox="1"/>
          <p:nvPr/>
        </p:nvSpPr>
        <p:spPr>
          <a:xfrm>
            <a:off x="5791200" y="1828800"/>
            <a:ext cx="2971800" cy="2124710"/>
          </a:xfrm>
          <a:prstGeom prst="rect">
            <a:avLst/>
          </a:prstGeom>
        </p:spPr>
        <p:txBody>
          <a:bodyPr vert="horz" wrap="square" lIns="0" tIns="43180" rIns="0" bIns="0" rtlCol="0">
            <a:spAutoFit/>
          </a:bodyPr>
          <a:lstStyle/>
          <a:p>
            <a:pPr marL="92075" algn="just">
              <a:lnSpc>
                <a:spcPct val="100000"/>
              </a:lnSpc>
              <a:spcBef>
                <a:spcPts val="340"/>
              </a:spcBef>
            </a:pPr>
            <a:r>
              <a:rPr sz="2000" b="1" dirty="0">
                <a:latin typeface="Verdana"/>
                <a:cs typeface="Verdana"/>
              </a:rPr>
              <a:t>GIẤY    </a:t>
            </a:r>
            <a:r>
              <a:rPr sz="2000" b="1" spc="-5" dirty="0">
                <a:latin typeface="Verdana"/>
                <a:cs typeface="Verdana"/>
              </a:rPr>
              <a:t>PHÉP   </a:t>
            </a:r>
            <a:r>
              <a:rPr sz="2000" b="1" spc="50" dirty="0">
                <a:latin typeface="Verdana"/>
                <a:cs typeface="Verdana"/>
              </a:rPr>
              <a:t> </a:t>
            </a:r>
            <a:r>
              <a:rPr sz="2000" b="1" dirty="0">
                <a:latin typeface="Verdana"/>
                <a:cs typeface="Verdana"/>
              </a:rPr>
              <a:t>K.D,</a:t>
            </a:r>
            <a:endParaRPr sz="2000">
              <a:latin typeface="Verdana"/>
              <a:cs typeface="Verdana"/>
            </a:endParaRPr>
          </a:p>
          <a:p>
            <a:pPr marL="92075" algn="just">
              <a:lnSpc>
                <a:spcPct val="100000"/>
              </a:lnSpc>
            </a:pPr>
            <a:r>
              <a:rPr sz="2000" b="1" spc="-5" dirty="0">
                <a:latin typeface="Verdana"/>
                <a:cs typeface="Verdana"/>
              </a:rPr>
              <a:t>PHÂN    PHỐI  </a:t>
            </a:r>
            <a:r>
              <a:rPr sz="2000" b="1" spc="160" dirty="0">
                <a:latin typeface="Verdana"/>
                <a:cs typeface="Verdana"/>
              </a:rPr>
              <a:t> </a:t>
            </a:r>
            <a:r>
              <a:rPr sz="2000" b="1" dirty="0">
                <a:latin typeface="Verdana"/>
                <a:cs typeface="Verdana"/>
              </a:rPr>
              <a:t>SẢN</a:t>
            </a:r>
            <a:endParaRPr sz="2000">
              <a:latin typeface="Verdana"/>
              <a:cs typeface="Verdana"/>
            </a:endParaRPr>
          </a:p>
          <a:p>
            <a:pPr marL="92075" marR="83185" algn="just">
              <a:lnSpc>
                <a:spcPct val="100000"/>
              </a:lnSpc>
            </a:pPr>
            <a:r>
              <a:rPr sz="2000" b="1" dirty="0">
                <a:latin typeface="Verdana"/>
                <a:cs typeface="Verdana"/>
              </a:rPr>
              <a:t>PHẨM </a:t>
            </a:r>
            <a:r>
              <a:rPr sz="2000" b="1" spc="-10" dirty="0">
                <a:latin typeface="Verdana"/>
                <a:cs typeface="Verdana"/>
              </a:rPr>
              <a:t>RƯỢU </a:t>
            </a:r>
            <a:r>
              <a:rPr sz="1800" dirty="0">
                <a:latin typeface="Verdana"/>
                <a:cs typeface="Verdana"/>
              </a:rPr>
              <a:t>(thực  hiện </a:t>
            </a:r>
            <a:r>
              <a:rPr sz="1800" spc="-5" dirty="0">
                <a:latin typeface="Verdana"/>
                <a:cs typeface="Verdana"/>
              </a:rPr>
              <a:t>theo </a:t>
            </a:r>
            <a:r>
              <a:rPr sz="1800" dirty="0">
                <a:latin typeface="Verdana"/>
                <a:cs typeface="Verdana"/>
              </a:rPr>
              <a:t>Điều 18 </a:t>
            </a:r>
            <a:r>
              <a:rPr sz="1800" spc="-5" dirty="0">
                <a:latin typeface="Verdana"/>
                <a:cs typeface="Verdana"/>
              </a:rPr>
              <a:t>NĐ  </a:t>
            </a:r>
            <a:r>
              <a:rPr sz="1800" dirty="0">
                <a:latin typeface="Verdana"/>
                <a:cs typeface="Verdana"/>
              </a:rPr>
              <a:t>94/2012/NĐ-CP       </a:t>
            </a:r>
            <a:r>
              <a:rPr sz="1800" spc="204" dirty="0">
                <a:latin typeface="Verdana"/>
                <a:cs typeface="Verdana"/>
              </a:rPr>
              <a:t> </a:t>
            </a:r>
            <a:r>
              <a:rPr sz="1800" dirty="0">
                <a:latin typeface="Verdana"/>
                <a:cs typeface="Verdana"/>
              </a:rPr>
              <a:t>và</a:t>
            </a:r>
            <a:endParaRPr sz="1800">
              <a:latin typeface="Verdana"/>
              <a:cs typeface="Verdana"/>
            </a:endParaRPr>
          </a:p>
          <a:p>
            <a:pPr marL="92075" algn="just">
              <a:lnSpc>
                <a:spcPct val="100000"/>
              </a:lnSpc>
            </a:pPr>
            <a:r>
              <a:rPr sz="1800" dirty="0">
                <a:latin typeface="Verdana"/>
                <a:cs typeface="Verdana"/>
              </a:rPr>
              <a:t>Điều  18  </a:t>
            </a:r>
            <a:r>
              <a:rPr sz="1800" spc="-5" dirty="0">
                <a:latin typeface="Verdana"/>
                <a:cs typeface="Verdana"/>
              </a:rPr>
              <a:t>Thông  tư  </a:t>
            </a:r>
            <a:r>
              <a:rPr sz="1800" spc="245" dirty="0">
                <a:latin typeface="Verdana"/>
                <a:cs typeface="Verdana"/>
              </a:rPr>
              <a:t> </a:t>
            </a:r>
            <a:r>
              <a:rPr sz="1800" spc="-5" dirty="0">
                <a:latin typeface="Verdana"/>
                <a:cs typeface="Verdana"/>
              </a:rPr>
              <a:t>số</a:t>
            </a:r>
            <a:endParaRPr sz="1800">
              <a:latin typeface="Verdana"/>
              <a:cs typeface="Verdana"/>
            </a:endParaRPr>
          </a:p>
          <a:p>
            <a:pPr marL="92075" algn="just">
              <a:lnSpc>
                <a:spcPct val="100000"/>
              </a:lnSpc>
            </a:pPr>
            <a:r>
              <a:rPr sz="1800" spc="-20" dirty="0">
                <a:latin typeface="Verdana"/>
                <a:cs typeface="Verdana"/>
              </a:rPr>
              <a:t>39/2012/TT-BCT);</a:t>
            </a:r>
            <a:endParaRPr sz="1800">
              <a:latin typeface="Verdana"/>
              <a:cs typeface="Verdana"/>
            </a:endParaRPr>
          </a:p>
        </p:txBody>
      </p:sp>
      <p:sp>
        <p:nvSpPr>
          <p:cNvPr id="7" name="object 7"/>
          <p:cNvSpPr/>
          <p:nvPr/>
        </p:nvSpPr>
        <p:spPr>
          <a:xfrm>
            <a:off x="5857884" y="1857364"/>
            <a:ext cx="2971800" cy="2124710"/>
          </a:xfrm>
          <a:custGeom>
            <a:avLst/>
            <a:gdLst/>
            <a:ahLst/>
            <a:cxnLst/>
            <a:rect l="l" t="t" r="r" b="b"/>
            <a:pathLst>
              <a:path w="2971800" h="2124710">
                <a:moveTo>
                  <a:pt x="0" y="2124456"/>
                </a:moveTo>
                <a:lnTo>
                  <a:pt x="2971800" y="2124456"/>
                </a:lnTo>
                <a:lnTo>
                  <a:pt x="2971800" y="0"/>
                </a:lnTo>
                <a:lnTo>
                  <a:pt x="0" y="0"/>
                </a:lnTo>
                <a:lnTo>
                  <a:pt x="0" y="2124456"/>
                </a:lnTo>
                <a:close/>
              </a:path>
            </a:pathLst>
          </a:custGeom>
          <a:solidFill>
            <a:srgbClr val="FFFFFF"/>
          </a:solidFill>
        </p:spPr>
        <p:txBody>
          <a:bodyPr wrap="square" lIns="0" tIns="0" rIns="0" bIns="0" rtlCol="0"/>
          <a:lstStyle/>
          <a:p>
            <a:endParaRPr/>
          </a:p>
        </p:txBody>
      </p:sp>
      <p:sp>
        <p:nvSpPr>
          <p:cNvPr id="8" name="object 8"/>
          <p:cNvSpPr txBox="1"/>
          <p:nvPr/>
        </p:nvSpPr>
        <p:spPr>
          <a:xfrm>
            <a:off x="5870828" y="1872234"/>
            <a:ext cx="864235" cy="920750"/>
          </a:xfrm>
          <a:prstGeom prst="rect">
            <a:avLst/>
          </a:prstGeom>
        </p:spPr>
        <p:txBody>
          <a:bodyPr vert="horz" wrap="square" lIns="0" tIns="0" rIns="0" bIns="0" rtlCol="0">
            <a:spAutoFit/>
          </a:bodyPr>
          <a:lstStyle/>
          <a:p>
            <a:pPr marL="12700" marR="5080">
              <a:lnSpc>
                <a:spcPct val="100000"/>
              </a:lnSpc>
            </a:pPr>
            <a:r>
              <a:rPr sz="2000" b="1" dirty="0">
                <a:latin typeface="Verdana"/>
                <a:cs typeface="Verdana"/>
              </a:rPr>
              <a:t>GIẤY  </a:t>
            </a:r>
            <a:r>
              <a:rPr sz="2000" b="1" spc="-5" dirty="0">
                <a:latin typeface="Verdana"/>
                <a:cs typeface="Verdana"/>
              </a:rPr>
              <a:t>PHÂN  </a:t>
            </a:r>
            <a:r>
              <a:rPr sz="2000" b="1" dirty="0">
                <a:latin typeface="Verdana"/>
                <a:cs typeface="Verdana"/>
              </a:rPr>
              <a:t>PHẨM</a:t>
            </a:r>
            <a:endParaRPr sz="2000">
              <a:latin typeface="Verdana"/>
              <a:cs typeface="Verdana"/>
            </a:endParaRPr>
          </a:p>
        </p:txBody>
      </p:sp>
      <p:sp>
        <p:nvSpPr>
          <p:cNvPr id="9" name="object 9"/>
          <p:cNvSpPr txBox="1"/>
          <p:nvPr/>
        </p:nvSpPr>
        <p:spPr>
          <a:xfrm>
            <a:off x="6872478" y="1872234"/>
            <a:ext cx="905510" cy="920750"/>
          </a:xfrm>
          <a:prstGeom prst="rect">
            <a:avLst/>
          </a:prstGeom>
        </p:spPr>
        <p:txBody>
          <a:bodyPr vert="horz" wrap="square" lIns="0" tIns="0" rIns="0" bIns="0" rtlCol="0">
            <a:spAutoFit/>
          </a:bodyPr>
          <a:lstStyle/>
          <a:p>
            <a:pPr marL="12700" marR="5080" indent="83820" algn="just">
              <a:lnSpc>
                <a:spcPct val="100000"/>
              </a:lnSpc>
            </a:pPr>
            <a:r>
              <a:rPr sz="2000" b="1" spc="-5" dirty="0">
                <a:latin typeface="Verdana"/>
                <a:cs typeface="Verdana"/>
              </a:rPr>
              <a:t>PHÉP  PHỐI  </a:t>
            </a:r>
            <a:r>
              <a:rPr sz="2000" b="1" spc="-10" dirty="0">
                <a:latin typeface="Verdana"/>
                <a:cs typeface="Verdana"/>
              </a:rPr>
              <a:t>RƯỢU</a:t>
            </a:r>
            <a:endParaRPr sz="2000">
              <a:latin typeface="Verdana"/>
              <a:cs typeface="Verdana"/>
            </a:endParaRPr>
          </a:p>
        </p:txBody>
      </p:sp>
      <p:sp>
        <p:nvSpPr>
          <p:cNvPr id="10" name="object 10"/>
          <p:cNvSpPr txBox="1"/>
          <p:nvPr/>
        </p:nvSpPr>
        <p:spPr>
          <a:xfrm>
            <a:off x="8049006" y="1872234"/>
            <a:ext cx="638175" cy="615553"/>
          </a:xfrm>
          <a:prstGeom prst="rect">
            <a:avLst/>
          </a:prstGeom>
        </p:spPr>
        <p:txBody>
          <a:bodyPr vert="horz" wrap="square" lIns="0" tIns="0" rIns="0" bIns="0" rtlCol="0">
            <a:spAutoFit/>
          </a:bodyPr>
          <a:lstStyle/>
          <a:p>
            <a:pPr marL="32384">
              <a:lnSpc>
                <a:spcPct val="100000"/>
              </a:lnSpc>
            </a:pPr>
            <a:r>
              <a:rPr sz="2000" b="1" spc="5" dirty="0">
                <a:latin typeface="Verdana"/>
                <a:cs typeface="Verdana"/>
              </a:rPr>
              <a:t>K</a:t>
            </a:r>
            <a:r>
              <a:rPr sz="2000" b="1" spc="-5" dirty="0">
                <a:latin typeface="Verdana"/>
                <a:cs typeface="Verdana"/>
              </a:rPr>
              <a:t>.</a:t>
            </a:r>
            <a:r>
              <a:rPr sz="2000" b="1" dirty="0">
                <a:latin typeface="Verdana"/>
                <a:cs typeface="Verdana"/>
              </a:rPr>
              <a:t>D,</a:t>
            </a:r>
            <a:endParaRPr sz="2000">
              <a:latin typeface="Verdana"/>
              <a:cs typeface="Verdana"/>
            </a:endParaRPr>
          </a:p>
          <a:p>
            <a:pPr marL="30480">
              <a:lnSpc>
                <a:spcPct val="100000"/>
              </a:lnSpc>
            </a:pPr>
            <a:r>
              <a:rPr sz="2000" b="1" smtClean="0">
                <a:latin typeface="Verdana"/>
                <a:cs typeface="Verdana"/>
              </a:rPr>
              <a:t>SẢN</a:t>
            </a:r>
            <a:endParaRPr sz="2000">
              <a:latin typeface="Verdana"/>
              <a:cs typeface="Verdana"/>
            </a:endParaRPr>
          </a:p>
        </p:txBody>
      </p:sp>
      <p:sp>
        <p:nvSpPr>
          <p:cNvPr id="14" name="object 14"/>
          <p:cNvSpPr/>
          <p:nvPr/>
        </p:nvSpPr>
        <p:spPr>
          <a:xfrm>
            <a:off x="5562600" y="4495800"/>
            <a:ext cx="3124200" cy="1229995"/>
          </a:xfrm>
          <a:custGeom>
            <a:avLst/>
            <a:gdLst/>
            <a:ahLst/>
            <a:cxnLst/>
            <a:rect l="l" t="t" r="r" b="b"/>
            <a:pathLst>
              <a:path w="3124200" h="1229995">
                <a:moveTo>
                  <a:pt x="3124200" y="0"/>
                </a:moveTo>
                <a:lnTo>
                  <a:pt x="0" y="0"/>
                </a:lnTo>
                <a:lnTo>
                  <a:pt x="0" y="1229868"/>
                </a:lnTo>
                <a:lnTo>
                  <a:pt x="3124200" y="0"/>
                </a:lnTo>
                <a:close/>
              </a:path>
            </a:pathLst>
          </a:custGeom>
          <a:solidFill>
            <a:srgbClr val="FFFFFF"/>
          </a:solidFill>
        </p:spPr>
        <p:txBody>
          <a:bodyPr wrap="square" lIns="0" tIns="0" rIns="0" bIns="0" rtlCol="0"/>
          <a:lstStyle/>
          <a:p>
            <a:endParaRPr/>
          </a:p>
        </p:txBody>
      </p:sp>
      <p:sp>
        <p:nvSpPr>
          <p:cNvPr id="15" name="object 15"/>
          <p:cNvSpPr/>
          <p:nvPr/>
        </p:nvSpPr>
        <p:spPr>
          <a:xfrm>
            <a:off x="5562600" y="4495800"/>
            <a:ext cx="3124200" cy="1229995"/>
          </a:xfrm>
          <a:custGeom>
            <a:avLst/>
            <a:gdLst/>
            <a:ahLst/>
            <a:cxnLst/>
            <a:rect l="l" t="t" r="r" b="b"/>
            <a:pathLst>
              <a:path w="3124200" h="1229995">
                <a:moveTo>
                  <a:pt x="3124200" y="0"/>
                </a:moveTo>
                <a:lnTo>
                  <a:pt x="0" y="0"/>
                </a:lnTo>
                <a:lnTo>
                  <a:pt x="0" y="1229868"/>
                </a:lnTo>
              </a:path>
            </a:pathLst>
          </a:custGeom>
          <a:ln w="9144">
            <a:solidFill>
              <a:srgbClr val="9B2C1F"/>
            </a:solidFill>
          </a:ln>
        </p:spPr>
        <p:txBody>
          <a:bodyPr wrap="square" lIns="0" tIns="0" rIns="0" bIns="0" rtlCol="0"/>
          <a:lstStyle/>
          <a:p>
            <a:endParaRPr/>
          </a:p>
        </p:txBody>
      </p:sp>
      <p:sp>
        <p:nvSpPr>
          <p:cNvPr id="16" name="object 16"/>
          <p:cNvSpPr/>
          <p:nvPr/>
        </p:nvSpPr>
        <p:spPr>
          <a:xfrm>
            <a:off x="8686800" y="4495800"/>
            <a:ext cx="0" cy="1229995"/>
          </a:xfrm>
          <a:custGeom>
            <a:avLst/>
            <a:gdLst/>
            <a:ahLst/>
            <a:cxnLst/>
            <a:rect l="l" t="t" r="r" b="b"/>
            <a:pathLst>
              <a:path h="1229995">
                <a:moveTo>
                  <a:pt x="0" y="1229868"/>
                </a:moveTo>
                <a:lnTo>
                  <a:pt x="0" y="0"/>
                </a:lnTo>
              </a:path>
            </a:pathLst>
          </a:custGeom>
          <a:ln w="9144">
            <a:solidFill>
              <a:srgbClr val="9B2C1F"/>
            </a:solidFill>
          </a:ln>
        </p:spPr>
        <p:txBody>
          <a:bodyPr wrap="square" lIns="0" tIns="0" rIns="0" bIns="0" rtlCol="0"/>
          <a:lstStyle/>
          <a:p>
            <a:endParaRPr/>
          </a:p>
        </p:txBody>
      </p:sp>
      <p:sp>
        <p:nvSpPr>
          <p:cNvPr id="17" name="object 17"/>
          <p:cNvSpPr/>
          <p:nvPr/>
        </p:nvSpPr>
        <p:spPr>
          <a:xfrm>
            <a:off x="5562600" y="4495800"/>
            <a:ext cx="3124200" cy="1229995"/>
          </a:xfrm>
          <a:custGeom>
            <a:avLst/>
            <a:gdLst/>
            <a:ahLst/>
            <a:cxnLst/>
            <a:rect l="l" t="t" r="r" b="b"/>
            <a:pathLst>
              <a:path w="3124200" h="1229995">
                <a:moveTo>
                  <a:pt x="0" y="1229868"/>
                </a:moveTo>
                <a:lnTo>
                  <a:pt x="3124200" y="1229868"/>
                </a:lnTo>
                <a:lnTo>
                  <a:pt x="3124200" y="0"/>
                </a:lnTo>
                <a:lnTo>
                  <a:pt x="0" y="0"/>
                </a:lnTo>
                <a:lnTo>
                  <a:pt x="0" y="1229868"/>
                </a:lnTo>
                <a:close/>
              </a:path>
            </a:pathLst>
          </a:custGeom>
          <a:solidFill>
            <a:srgbClr val="FFFFFF"/>
          </a:solidFill>
        </p:spPr>
        <p:txBody>
          <a:bodyPr wrap="square" lIns="0" tIns="0" rIns="0" bIns="0" rtlCol="0"/>
          <a:lstStyle/>
          <a:p>
            <a:endParaRPr/>
          </a:p>
        </p:txBody>
      </p:sp>
      <p:sp>
        <p:nvSpPr>
          <p:cNvPr id="18" name="object 18"/>
          <p:cNvSpPr/>
          <p:nvPr/>
        </p:nvSpPr>
        <p:spPr>
          <a:xfrm>
            <a:off x="5562600" y="4495800"/>
            <a:ext cx="3124200" cy="1229995"/>
          </a:xfrm>
          <a:custGeom>
            <a:avLst/>
            <a:gdLst/>
            <a:ahLst/>
            <a:cxnLst/>
            <a:rect l="l" t="t" r="r" b="b"/>
            <a:pathLst>
              <a:path w="3124200" h="1229995">
                <a:moveTo>
                  <a:pt x="0" y="1229868"/>
                </a:moveTo>
                <a:lnTo>
                  <a:pt x="3124200" y="1229868"/>
                </a:lnTo>
                <a:lnTo>
                  <a:pt x="3124200" y="0"/>
                </a:lnTo>
                <a:lnTo>
                  <a:pt x="0" y="0"/>
                </a:lnTo>
                <a:lnTo>
                  <a:pt x="0" y="1229868"/>
                </a:lnTo>
                <a:close/>
              </a:path>
            </a:pathLst>
          </a:custGeom>
          <a:ln w="9144">
            <a:solidFill>
              <a:srgbClr val="9B2C1F"/>
            </a:solidFill>
          </a:ln>
        </p:spPr>
        <p:txBody>
          <a:bodyPr wrap="square" lIns="0" tIns="0" rIns="0" bIns="0" rtlCol="0"/>
          <a:lstStyle/>
          <a:p>
            <a:endParaRPr/>
          </a:p>
        </p:txBody>
      </p:sp>
      <p:sp>
        <p:nvSpPr>
          <p:cNvPr id="19" name="object 19"/>
          <p:cNvSpPr txBox="1"/>
          <p:nvPr/>
        </p:nvSpPr>
        <p:spPr>
          <a:xfrm>
            <a:off x="5654928" y="4539869"/>
            <a:ext cx="2940685" cy="307777"/>
          </a:xfrm>
          <a:prstGeom prst="rect">
            <a:avLst/>
          </a:prstGeom>
        </p:spPr>
        <p:txBody>
          <a:bodyPr vert="horz" wrap="square" lIns="0" tIns="0" rIns="0" bIns="0" rtlCol="0">
            <a:spAutoFit/>
          </a:bodyPr>
          <a:lstStyle/>
          <a:p>
            <a:pPr algn="ctr">
              <a:lnSpc>
                <a:spcPct val="100000"/>
              </a:lnSpc>
            </a:pPr>
            <a:r>
              <a:rPr sz="2000" b="1" dirty="0">
                <a:latin typeface="Verdana"/>
                <a:cs typeface="Verdana"/>
              </a:rPr>
              <a:t>CÔNG BỐ </a:t>
            </a:r>
            <a:r>
              <a:rPr sz="2000" b="1" u="heavy">
                <a:solidFill>
                  <a:srgbClr val="CC9900"/>
                </a:solidFill>
                <a:latin typeface="Verdana"/>
                <a:cs typeface="Verdana"/>
              </a:rPr>
              <a:t>HỢP</a:t>
            </a:r>
            <a:r>
              <a:rPr sz="2000" b="1" u="heavy" spc="-105">
                <a:solidFill>
                  <a:srgbClr val="CC9900"/>
                </a:solidFill>
                <a:latin typeface="Verdana"/>
                <a:cs typeface="Verdana"/>
              </a:rPr>
              <a:t> </a:t>
            </a:r>
            <a:r>
              <a:rPr sz="2000" b="1" u="heavy" smtClean="0">
                <a:solidFill>
                  <a:srgbClr val="CC9900"/>
                </a:solidFill>
                <a:latin typeface="Verdana"/>
                <a:cs typeface="Verdana"/>
              </a:rPr>
              <a:t>QUY</a:t>
            </a:r>
            <a:endParaRPr sz="2000" dirty="0">
              <a:latin typeface="Verdana"/>
              <a:cs typeface="Verdana"/>
            </a:endParaRPr>
          </a:p>
        </p:txBody>
      </p:sp>
      <p:sp>
        <p:nvSpPr>
          <p:cNvPr id="21" name="object 21"/>
          <p:cNvSpPr txBox="1"/>
          <p:nvPr/>
        </p:nvSpPr>
        <p:spPr>
          <a:xfrm>
            <a:off x="533400" y="4953000"/>
            <a:ext cx="4634865" cy="1262380"/>
          </a:xfrm>
          <a:prstGeom prst="rect">
            <a:avLst/>
          </a:prstGeom>
        </p:spPr>
        <p:txBody>
          <a:bodyPr vert="horz" wrap="square" lIns="0" tIns="43815" rIns="0" bIns="0" rtlCol="0">
            <a:spAutoFit/>
          </a:bodyPr>
          <a:lstStyle/>
          <a:p>
            <a:pPr marL="635" algn="ctr">
              <a:lnSpc>
                <a:spcPct val="100000"/>
              </a:lnSpc>
              <a:spcBef>
                <a:spcPts val="345"/>
              </a:spcBef>
            </a:pPr>
            <a:r>
              <a:rPr sz="2000" b="1" dirty="0">
                <a:latin typeface="Verdana"/>
                <a:cs typeface="Verdana"/>
              </a:rPr>
              <a:t>THÔNG </a:t>
            </a:r>
            <a:r>
              <a:rPr sz="2000" b="1" spc="5" dirty="0">
                <a:latin typeface="Verdana"/>
                <a:cs typeface="Verdana"/>
              </a:rPr>
              <a:t>BÁO </a:t>
            </a:r>
            <a:r>
              <a:rPr sz="2000" b="1" dirty="0">
                <a:latin typeface="Verdana"/>
                <a:cs typeface="Verdana"/>
              </a:rPr>
              <a:t>“KẾT QUẢ</a:t>
            </a:r>
            <a:r>
              <a:rPr sz="2000" b="1" spc="-140" dirty="0">
                <a:latin typeface="Verdana"/>
                <a:cs typeface="Verdana"/>
              </a:rPr>
              <a:t> </a:t>
            </a:r>
            <a:r>
              <a:rPr sz="2000" b="1" spc="5" dirty="0">
                <a:latin typeface="Verdana"/>
                <a:cs typeface="Verdana"/>
              </a:rPr>
              <a:t>XN</a:t>
            </a:r>
            <a:endParaRPr sz="2000">
              <a:latin typeface="Verdana"/>
              <a:cs typeface="Verdana"/>
            </a:endParaRPr>
          </a:p>
          <a:p>
            <a:pPr algn="ctr">
              <a:lnSpc>
                <a:spcPct val="100000"/>
              </a:lnSpc>
            </a:pPr>
            <a:r>
              <a:rPr sz="2000" b="1" dirty="0">
                <a:latin typeface="Verdana"/>
                <a:cs typeface="Verdana"/>
              </a:rPr>
              <a:t>THỰC PHẨM ĐẠT YÊU CẦU</a:t>
            </a:r>
            <a:r>
              <a:rPr sz="2000" b="1" spc="-100" dirty="0">
                <a:latin typeface="Verdana"/>
                <a:cs typeface="Verdana"/>
              </a:rPr>
              <a:t> </a:t>
            </a:r>
            <a:r>
              <a:rPr sz="2000" b="1" dirty="0">
                <a:latin typeface="Verdana"/>
                <a:cs typeface="Verdana"/>
              </a:rPr>
              <a:t>NK</a:t>
            </a:r>
            <a:endParaRPr sz="2000">
              <a:latin typeface="Verdana"/>
              <a:cs typeface="Verdana"/>
            </a:endParaRPr>
          </a:p>
          <a:p>
            <a:pPr marL="293370" marR="207010" algn="ctr">
              <a:lnSpc>
                <a:spcPct val="100000"/>
              </a:lnSpc>
              <a:spcBef>
                <a:spcPts val="5"/>
              </a:spcBef>
            </a:pPr>
            <a:r>
              <a:rPr sz="1800" dirty="0">
                <a:latin typeface="Verdana"/>
                <a:cs typeface="Verdana"/>
              </a:rPr>
              <a:t>(Điều 20 </a:t>
            </a:r>
            <a:r>
              <a:rPr sz="1800" spc="-5" dirty="0">
                <a:latin typeface="Verdana"/>
                <a:cs typeface="Verdana"/>
              </a:rPr>
              <a:t>Nghị định </a:t>
            </a:r>
            <a:r>
              <a:rPr sz="1800" dirty="0">
                <a:latin typeface="Verdana"/>
                <a:cs typeface="Verdana"/>
              </a:rPr>
              <a:t>số </a:t>
            </a:r>
            <a:r>
              <a:rPr sz="1800" spc="-5" dirty="0">
                <a:latin typeface="Verdana"/>
                <a:cs typeface="Verdana"/>
              </a:rPr>
              <a:t>94/2012/NĐ-  CP </a:t>
            </a:r>
            <a:r>
              <a:rPr sz="1800" dirty="0">
                <a:latin typeface="Verdana"/>
                <a:cs typeface="Verdana"/>
              </a:rPr>
              <a:t>của Chính</a:t>
            </a:r>
            <a:r>
              <a:rPr sz="1800" spc="-65" dirty="0">
                <a:latin typeface="Verdana"/>
                <a:cs typeface="Verdana"/>
              </a:rPr>
              <a:t> </a:t>
            </a:r>
            <a:r>
              <a:rPr sz="1800" spc="-5" dirty="0">
                <a:latin typeface="Verdana"/>
                <a:cs typeface="Verdana"/>
              </a:rPr>
              <a:t>phủ)</a:t>
            </a:r>
            <a:endParaRPr sz="1800">
              <a:latin typeface="Verdana"/>
              <a:cs typeface="Verdana"/>
            </a:endParaRPr>
          </a:p>
        </p:txBody>
      </p:sp>
      <p:sp>
        <p:nvSpPr>
          <p:cNvPr id="22" name="object 22"/>
          <p:cNvSpPr/>
          <p:nvPr/>
        </p:nvSpPr>
        <p:spPr>
          <a:xfrm>
            <a:off x="533400" y="4953000"/>
            <a:ext cx="4634865" cy="1262380"/>
          </a:xfrm>
          <a:custGeom>
            <a:avLst/>
            <a:gdLst/>
            <a:ahLst/>
            <a:cxnLst/>
            <a:rect l="l" t="t" r="r" b="b"/>
            <a:pathLst>
              <a:path w="4634865" h="1262379">
                <a:moveTo>
                  <a:pt x="0" y="1261872"/>
                </a:moveTo>
                <a:lnTo>
                  <a:pt x="4634484" y="1261872"/>
                </a:lnTo>
                <a:lnTo>
                  <a:pt x="4634484" y="0"/>
                </a:lnTo>
                <a:lnTo>
                  <a:pt x="0" y="0"/>
                </a:lnTo>
                <a:lnTo>
                  <a:pt x="0" y="1261872"/>
                </a:lnTo>
                <a:close/>
              </a:path>
            </a:pathLst>
          </a:custGeom>
          <a:solidFill>
            <a:srgbClr val="FFFFFF"/>
          </a:solidFill>
        </p:spPr>
        <p:txBody>
          <a:bodyPr wrap="square" lIns="0" tIns="0" rIns="0" bIns="0" rtlCol="0"/>
          <a:lstStyle/>
          <a:p>
            <a:endParaRPr/>
          </a:p>
        </p:txBody>
      </p:sp>
      <p:sp>
        <p:nvSpPr>
          <p:cNvPr id="23" name="object 23"/>
          <p:cNvSpPr txBox="1"/>
          <p:nvPr/>
        </p:nvSpPr>
        <p:spPr>
          <a:xfrm>
            <a:off x="734974" y="4997069"/>
            <a:ext cx="4231005" cy="1538883"/>
          </a:xfrm>
          <a:prstGeom prst="rect">
            <a:avLst/>
          </a:prstGeom>
        </p:spPr>
        <p:txBody>
          <a:bodyPr vert="horz" wrap="square" lIns="0" tIns="0" rIns="0" bIns="0" rtlCol="0">
            <a:spAutoFit/>
          </a:bodyPr>
          <a:lstStyle/>
          <a:p>
            <a:pPr marL="635" algn="ctr">
              <a:lnSpc>
                <a:spcPct val="100000"/>
              </a:lnSpc>
            </a:pPr>
            <a:r>
              <a:rPr sz="2000" b="1" dirty="0">
                <a:latin typeface="Verdana"/>
                <a:cs typeface="Verdana"/>
              </a:rPr>
              <a:t>THÔNG </a:t>
            </a:r>
            <a:r>
              <a:rPr sz="2000" b="1" spc="5" dirty="0">
                <a:latin typeface="Verdana"/>
                <a:cs typeface="Verdana"/>
              </a:rPr>
              <a:t>BÁO </a:t>
            </a:r>
            <a:r>
              <a:rPr sz="2000" b="1" dirty="0">
                <a:latin typeface="Verdana"/>
                <a:cs typeface="Verdana"/>
              </a:rPr>
              <a:t>“KẾT QUẢ</a:t>
            </a:r>
            <a:r>
              <a:rPr sz="2000" b="1" spc="-140" dirty="0">
                <a:latin typeface="Verdana"/>
                <a:cs typeface="Verdana"/>
              </a:rPr>
              <a:t> </a:t>
            </a:r>
            <a:r>
              <a:rPr sz="2000" b="1" spc="5" dirty="0">
                <a:latin typeface="Verdana"/>
                <a:cs typeface="Verdana"/>
              </a:rPr>
              <a:t>XN</a:t>
            </a:r>
            <a:endParaRPr sz="2000">
              <a:latin typeface="Verdana"/>
              <a:cs typeface="Verdana"/>
            </a:endParaRPr>
          </a:p>
          <a:p>
            <a:pPr algn="ctr">
              <a:lnSpc>
                <a:spcPct val="100000"/>
              </a:lnSpc>
            </a:pPr>
            <a:r>
              <a:rPr sz="2000" b="1" dirty="0">
                <a:latin typeface="Verdana"/>
                <a:cs typeface="Verdana"/>
              </a:rPr>
              <a:t>THỰC PHẨM ĐẠT YÊU </a:t>
            </a:r>
            <a:r>
              <a:rPr sz="2000" b="1">
                <a:latin typeface="Verdana"/>
                <a:cs typeface="Verdana"/>
              </a:rPr>
              <a:t>CẦU</a:t>
            </a:r>
            <a:r>
              <a:rPr sz="2000" b="1" spc="-100">
                <a:latin typeface="Verdana"/>
                <a:cs typeface="Verdana"/>
              </a:rPr>
              <a:t> </a:t>
            </a:r>
            <a:r>
              <a:rPr sz="2000" b="1" smtClean="0">
                <a:latin typeface="Verdana"/>
                <a:cs typeface="Verdana"/>
              </a:rPr>
              <a:t>NK</a:t>
            </a:r>
            <a:endParaRPr lang="vi-VN" sz="2000" b="1" dirty="0" smtClean="0">
              <a:latin typeface="Verdana"/>
              <a:cs typeface="Verdana"/>
            </a:endParaRPr>
          </a:p>
          <a:p>
            <a:pPr algn="ctr">
              <a:lnSpc>
                <a:spcPct val="100000"/>
              </a:lnSpc>
            </a:pPr>
            <a:r>
              <a:rPr lang="vi-VN" sz="2000" b="1" dirty="0" smtClean="0">
                <a:latin typeface="Verdana"/>
                <a:cs typeface="Verdana"/>
              </a:rPr>
              <a:t>- Nhập qua ck quốc tế, dán nhãn , tem</a:t>
            </a:r>
          </a:p>
          <a:p>
            <a:pPr algn="ctr">
              <a:lnSpc>
                <a:spcPct val="100000"/>
              </a:lnSpc>
            </a:pPr>
            <a:r>
              <a:rPr lang="vi-VN" sz="2000" b="1" dirty="0" smtClean="0">
                <a:latin typeface="Verdana"/>
                <a:cs typeface="Verdana"/>
              </a:rPr>
              <a:t>theo quy định</a:t>
            </a:r>
            <a:endParaRPr sz="2000">
              <a:latin typeface="Verdana"/>
              <a:cs typeface="Verdana"/>
            </a:endParaRPr>
          </a:p>
        </p:txBody>
      </p:sp>
      <p:sp>
        <p:nvSpPr>
          <p:cNvPr id="24" name="object 24"/>
          <p:cNvSpPr/>
          <p:nvPr/>
        </p:nvSpPr>
        <p:spPr>
          <a:xfrm>
            <a:off x="381000" y="2057400"/>
            <a:ext cx="2438400" cy="1877695"/>
          </a:xfrm>
          <a:custGeom>
            <a:avLst/>
            <a:gdLst/>
            <a:ahLst/>
            <a:cxnLst/>
            <a:rect l="l" t="t" r="r" b="b"/>
            <a:pathLst>
              <a:path w="2438400" h="1877695">
                <a:moveTo>
                  <a:pt x="2438400" y="0"/>
                </a:moveTo>
                <a:lnTo>
                  <a:pt x="0" y="0"/>
                </a:lnTo>
                <a:lnTo>
                  <a:pt x="0" y="1877567"/>
                </a:lnTo>
              </a:path>
            </a:pathLst>
          </a:custGeom>
          <a:ln w="12192">
            <a:solidFill>
              <a:srgbClr val="CC3300"/>
            </a:solidFill>
          </a:ln>
        </p:spPr>
        <p:txBody>
          <a:bodyPr wrap="square" lIns="0" tIns="0" rIns="0" bIns="0" rtlCol="0"/>
          <a:lstStyle/>
          <a:p>
            <a:endParaRPr/>
          </a:p>
        </p:txBody>
      </p:sp>
      <p:sp>
        <p:nvSpPr>
          <p:cNvPr id="25" name="object 25"/>
          <p:cNvSpPr/>
          <p:nvPr/>
        </p:nvSpPr>
        <p:spPr>
          <a:xfrm>
            <a:off x="2819400" y="2057400"/>
            <a:ext cx="0" cy="1877695"/>
          </a:xfrm>
          <a:custGeom>
            <a:avLst/>
            <a:gdLst/>
            <a:ahLst/>
            <a:cxnLst/>
            <a:rect l="l" t="t" r="r" b="b"/>
            <a:pathLst>
              <a:path h="1877695">
                <a:moveTo>
                  <a:pt x="0" y="1877568"/>
                </a:moveTo>
                <a:lnTo>
                  <a:pt x="0" y="0"/>
                </a:lnTo>
              </a:path>
            </a:pathLst>
          </a:custGeom>
          <a:ln w="12192">
            <a:solidFill>
              <a:srgbClr val="CC3300"/>
            </a:solidFill>
          </a:ln>
        </p:spPr>
        <p:txBody>
          <a:bodyPr wrap="square" lIns="0" tIns="0" rIns="0" bIns="0" rtlCol="0"/>
          <a:lstStyle/>
          <a:p>
            <a:endParaRPr/>
          </a:p>
        </p:txBody>
      </p:sp>
      <p:sp>
        <p:nvSpPr>
          <p:cNvPr id="26" name="object 26"/>
          <p:cNvSpPr/>
          <p:nvPr/>
        </p:nvSpPr>
        <p:spPr>
          <a:xfrm>
            <a:off x="381000" y="2057400"/>
            <a:ext cx="2438400" cy="1877695"/>
          </a:xfrm>
          <a:custGeom>
            <a:avLst/>
            <a:gdLst/>
            <a:ahLst/>
            <a:cxnLst/>
            <a:rect l="l" t="t" r="r" b="b"/>
            <a:pathLst>
              <a:path w="2438400" h="1877695">
                <a:moveTo>
                  <a:pt x="0" y="1877568"/>
                </a:moveTo>
                <a:lnTo>
                  <a:pt x="2438400" y="1877568"/>
                </a:lnTo>
                <a:lnTo>
                  <a:pt x="2438400" y="0"/>
                </a:lnTo>
                <a:lnTo>
                  <a:pt x="0" y="0"/>
                </a:lnTo>
                <a:lnTo>
                  <a:pt x="0" y="1877568"/>
                </a:lnTo>
                <a:close/>
              </a:path>
            </a:pathLst>
          </a:custGeom>
          <a:solidFill>
            <a:srgbClr val="FFFFFF"/>
          </a:solidFill>
        </p:spPr>
        <p:txBody>
          <a:bodyPr wrap="square" lIns="0" tIns="0" rIns="0" bIns="0" rtlCol="0"/>
          <a:lstStyle/>
          <a:p>
            <a:r>
              <a:rPr lang="vi-VN" sz="2800" b="1" i="1" dirty="0" smtClean="0"/>
              <a:t>Nghị định số 105/2017/NĐ-CP ngày 14/9/2017</a:t>
            </a:r>
            <a:endParaRPr lang="vi-VN" sz="2800" b="1" dirty="0"/>
          </a:p>
        </p:txBody>
      </p:sp>
      <p:sp>
        <p:nvSpPr>
          <p:cNvPr id="27" name="object 27"/>
          <p:cNvSpPr/>
          <p:nvPr/>
        </p:nvSpPr>
        <p:spPr>
          <a:xfrm>
            <a:off x="381000" y="2057400"/>
            <a:ext cx="2438400" cy="1877695"/>
          </a:xfrm>
          <a:custGeom>
            <a:avLst/>
            <a:gdLst/>
            <a:ahLst/>
            <a:cxnLst/>
            <a:rect l="l" t="t" r="r" b="b"/>
            <a:pathLst>
              <a:path w="2438400" h="1877695">
                <a:moveTo>
                  <a:pt x="0" y="1877568"/>
                </a:moveTo>
                <a:lnTo>
                  <a:pt x="2438400" y="1877568"/>
                </a:lnTo>
                <a:lnTo>
                  <a:pt x="2438400" y="0"/>
                </a:lnTo>
                <a:lnTo>
                  <a:pt x="0" y="0"/>
                </a:lnTo>
                <a:lnTo>
                  <a:pt x="0" y="1877568"/>
                </a:lnTo>
                <a:close/>
              </a:path>
            </a:pathLst>
          </a:custGeom>
          <a:ln w="12192">
            <a:solidFill>
              <a:srgbClr val="CC3300"/>
            </a:solidFill>
          </a:ln>
        </p:spPr>
        <p:txBody>
          <a:bodyPr wrap="square" lIns="0" tIns="0" rIns="0" bIns="0" rtlCol="0"/>
          <a:lstStyle/>
          <a:p>
            <a:endParaRPr/>
          </a:p>
        </p:txBody>
      </p:sp>
      <p:sp>
        <p:nvSpPr>
          <p:cNvPr id="29" name="object 29"/>
          <p:cNvSpPr txBox="1">
            <a:spLocks noGrp="1"/>
          </p:cNvSpPr>
          <p:nvPr>
            <p:ph type="title"/>
          </p:nvPr>
        </p:nvSpPr>
        <p:spPr>
          <a:xfrm>
            <a:off x="1371600" y="457200"/>
            <a:ext cx="6400800" cy="1201420"/>
          </a:xfrm>
          <a:prstGeom prst="rect">
            <a:avLst/>
          </a:prstGeom>
          <a:ln w="3175">
            <a:solidFill>
              <a:srgbClr val="CC3300"/>
            </a:solidFill>
          </a:ln>
        </p:spPr>
        <p:txBody>
          <a:bodyPr vert="horz" wrap="square" lIns="0" tIns="41275" rIns="0" bIns="0" rtlCol="0">
            <a:spAutoFit/>
          </a:bodyPr>
          <a:lstStyle/>
          <a:p>
            <a:pPr marL="1064895" marR="805815" indent="-250825">
              <a:lnSpc>
                <a:spcPct val="100000"/>
              </a:lnSpc>
              <a:spcBef>
                <a:spcPts val="325"/>
              </a:spcBef>
            </a:pPr>
            <a:r>
              <a:rPr sz="3600" spc="-5" dirty="0">
                <a:solidFill>
                  <a:srgbClr val="008000"/>
                </a:solidFill>
              </a:rPr>
              <a:t>NHẬP KHẨU</a:t>
            </a:r>
            <a:r>
              <a:rPr sz="3600" spc="-45" dirty="0">
                <a:solidFill>
                  <a:srgbClr val="008000"/>
                </a:solidFill>
              </a:rPr>
              <a:t> </a:t>
            </a:r>
            <a:r>
              <a:rPr sz="3600" dirty="0">
                <a:solidFill>
                  <a:srgbClr val="008000"/>
                </a:solidFill>
              </a:rPr>
              <a:t>RƯỢU  </a:t>
            </a:r>
            <a:r>
              <a:rPr sz="3600" spc="-5" dirty="0">
                <a:solidFill>
                  <a:srgbClr val="008000"/>
                </a:solidFill>
              </a:rPr>
              <a:t>ĐỂ </a:t>
            </a:r>
            <a:r>
              <a:rPr sz="3600" dirty="0">
                <a:solidFill>
                  <a:srgbClr val="008000"/>
                </a:solidFill>
              </a:rPr>
              <a:t>KINH</a:t>
            </a:r>
            <a:r>
              <a:rPr sz="3600" spc="-85" dirty="0">
                <a:solidFill>
                  <a:srgbClr val="008000"/>
                </a:solidFill>
              </a:rPr>
              <a:t> </a:t>
            </a:r>
            <a:r>
              <a:rPr sz="3600" spc="-5" dirty="0">
                <a:solidFill>
                  <a:srgbClr val="008000"/>
                </a:solidFill>
              </a:rPr>
              <a:t>DOANH</a:t>
            </a:r>
            <a:endParaRPr sz="3600"/>
          </a:p>
        </p:txBody>
      </p:sp>
      <p:sp>
        <p:nvSpPr>
          <p:cNvPr id="30" name="object 30"/>
          <p:cNvSpPr/>
          <p:nvPr/>
        </p:nvSpPr>
        <p:spPr>
          <a:xfrm>
            <a:off x="2514600" y="1981200"/>
            <a:ext cx="762000" cy="698500"/>
          </a:xfrm>
          <a:custGeom>
            <a:avLst/>
            <a:gdLst/>
            <a:ahLst/>
            <a:cxnLst/>
            <a:rect l="l" t="t" r="r" b="b"/>
            <a:pathLst>
              <a:path w="762000" h="698500">
                <a:moveTo>
                  <a:pt x="381000" y="0"/>
                </a:moveTo>
                <a:lnTo>
                  <a:pt x="329296" y="3185"/>
                </a:lnTo>
                <a:lnTo>
                  <a:pt x="279708" y="12463"/>
                </a:lnTo>
                <a:lnTo>
                  <a:pt x="232689" y="27420"/>
                </a:lnTo>
                <a:lnTo>
                  <a:pt x="188693" y="47639"/>
                </a:lnTo>
                <a:lnTo>
                  <a:pt x="148174" y="72705"/>
                </a:lnTo>
                <a:lnTo>
                  <a:pt x="111585" y="102203"/>
                </a:lnTo>
                <a:lnTo>
                  <a:pt x="79380" y="135717"/>
                </a:lnTo>
                <a:lnTo>
                  <a:pt x="52013" y="172832"/>
                </a:lnTo>
                <a:lnTo>
                  <a:pt x="29938" y="213133"/>
                </a:lnTo>
                <a:lnTo>
                  <a:pt x="13608" y="256204"/>
                </a:lnTo>
                <a:lnTo>
                  <a:pt x="3477" y="301630"/>
                </a:lnTo>
                <a:lnTo>
                  <a:pt x="0" y="348996"/>
                </a:lnTo>
                <a:lnTo>
                  <a:pt x="3477" y="396361"/>
                </a:lnTo>
                <a:lnTo>
                  <a:pt x="13608" y="441787"/>
                </a:lnTo>
                <a:lnTo>
                  <a:pt x="29938" y="484858"/>
                </a:lnTo>
                <a:lnTo>
                  <a:pt x="52013" y="525159"/>
                </a:lnTo>
                <a:lnTo>
                  <a:pt x="79380" y="562274"/>
                </a:lnTo>
                <a:lnTo>
                  <a:pt x="111585" y="595788"/>
                </a:lnTo>
                <a:lnTo>
                  <a:pt x="148174" y="625286"/>
                </a:lnTo>
                <a:lnTo>
                  <a:pt x="188693" y="650352"/>
                </a:lnTo>
                <a:lnTo>
                  <a:pt x="232689" y="670571"/>
                </a:lnTo>
                <a:lnTo>
                  <a:pt x="279708" y="685528"/>
                </a:lnTo>
                <a:lnTo>
                  <a:pt x="329296" y="694806"/>
                </a:lnTo>
                <a:lnTo>
                  <a:pt x="381000" y="697991"/>
                </a:lnTo>
                <a:lnTo>
                  <a:pt x="432703" y="694806"/>
                </a:lnTo>
                <a:lnTo>
                  <a:pt x="482291" y="685528"/>
                </a:lnTo>
                <a:lnTo>
                  <a:pt x="529310" y="670571"/>
                </a:lnTo>
                <a:lnTo>
                  <a:pt x="573306" y="650352"/>
                </a:lnTo>
                <a:lnTo>
                  <a:pt x="613825" y="625286"/>
                </a:lnTo>
                <a:lnTo>
                  <a:pt x="650414" y="595788"/>
                </a:lnTo>
                <a:lnTo>
                  <a:pt x="682619" y="562274"/>
                </a:lnTo>
                <a:lnTo>
                  <a:pt x="709986" y="525159"/>
                </a:lnTo>
                <a:lnTo>
                  <a:pt x="732061" y="484858"/>
                </a:lnTo>
                <a:lnTo>
                  <a:pt x="748391" y="441787"/>
                </a:lnTo>
                <a:lnTo>
                  <a:pt x="758522" y="396361"/>
                </a:lnTo>
                <a:lnTo>
                  <a:pt x="762000" y="348996"/>
                </a:lnTo>
                <a:lnTo>
                  <a:pt x="758522" y="301630"/>
                </a:lnTo>
                <a:lnTo>
                  <a:pt x="748391" y="256204"/>
                </a:lnTo>
                <a:lnTo>
                  <a:pt x="732061" y="213133"/>
                </a:lnTo>
                <a:lnTo>
                  <a:pt x="709986" y="172832"/>
                </a:lnTo>
                <a:lnTo>
                  <a:pt x="682619" y="135717"/>
                </a:lnTo>
                <a:lnTo>
                  <a:pt x="650414" y="102203"/>
                </a:lnTo>
                <a:lnTo>
                  <a:pt x="613825" y="72705"/>
                </a:lnTo>
                <a:lnTo>
                  <a:pt x="573306" y="47639"/>
                </a:lnTo>
                <a:lnTo>
                  <a:pt x="529310" y="27420"/>
                </a:lnTo>
                <a:lnTo>
                  <a:pt x="482291" y="12463"/>
                </a:lnTo>
                <a:lnTo>
                  <a:pt x="432703" y="3185"/>
                </a:lnTo>
                <a:lnTo>
                  <a:pt x="381000" y="0"/>
                </a:lnTo>
                <a:close/>
              </a:path>
            </a:pathLst>
          </a:custGeom>
          <a:solidFill>
            <a:srgbClr val="EAEAEA"/>
          </a:solidFill>
        </p:spPr>
        <p:txBody>
          <a:bodyPr wrap="square" lIns="0" tIns="0" rIns="0" bIns="0" rtlCol="0"/>
          <a:lstStyle/>
          <a:p>
            <a:endParaRPr/>
          </a:p>
        </p:txBody>
      </p:sp>
      <p:sp>
        <p:nvSpPr>
          <p:cNvPr id="31" name="object 31"/>
          <p:cNvSpPr/>
          <p:nvPr/>
        </p:nvSpPr>
        <p:spPr>
          <a:xfrm>
            <a:off x="2514600" y="1981200"/>
            <a:ext cx="762000" cy="698500"/>
          </a:xfrm>
          <a:custGeom>
            <a:avLst/>
            <a:gdLst/>
            <a:ahLst/>
            <a:cxnLst/>
            <a:rect l="l" t="t" r="r" b="b"/>
            <a:pathLst>
              <a:path w="762000" h="698500">
                <a:moveTo>
                  <a:pt x="0" y="348996"/>
                </a:moveTo>
                <a:lnTo>
                  <a:pt x="3477" y="301630"/>
                </a:lnTo>
                <a:lnTo>
                  <a:pt x="13608" y="256204"/>
                </a:lnTo>
                <a:lnTo>
                  <a:pt x="29938" y="213133"/>
                </a:lnTo>
                <a:lnTo>
                  <a:pt x="52013" y="172832"/>
                </a:lnTo>
                <a:lnTo>
                  <a:pt x="79380" y="135717"/>
                </a:lnTo>
                <a:lnTo>
                  <a:pt x="111585" y="102203"/>
                </a:lnTo>
                <a:lnTo>
                  <a:pt x="148174" y="72705"/>
                </a:lnTo>
                <a:lnTo>
                  <a:pt x="188693" y="47639"/>
                </a:lnTo>
                <a:lnTo>
                  <a:pt x="232689" y="27420"/>
                </a:lnTo>
                <a:lnTo>
                  <a:pt x="279708" y="12463"/>
                </a:lnTo>
                <a:lnTo>
                  <a:pt x="329296" y="3185"/>
                </a:lnTo>
                <a:lnTo>
                  <a:pt x="381000" y="0"/>
                </a:lnTo>
                <a:lnTo>
                  <a:pt x="432703" y="3185"/>
                </a:lnTo>
                <a:lnTo>
                  <a:pt x="482291" y="12463"/>
                </a:lnTo>
                <a:lnTo>
                  <a:pt x="529310" y="27420"/>
                </a:lnTo>
                <a:lnTo>
                  <a:pt x="573306" y="47639"/>
                </a:lnTo>
                <a:lnTo>
                  <a:pt x="613825" y="72705"/>
                </a:lnTo>
                <a:lnTo>
                  <a:pt x="650414" y="102203"/>
                </a:lnTo>
                <a:lnTo>
                  <a:pt x="682619" y="135717"/>
                </a:lnTo>
                <a:lnTo>
                  <a:pt x="709986" y="172832"/>
                </a:lnTo>
                <a:lnTo>
                  <a:pt x="732061" y="213133"/>
                </a:lnTo>
                <a:lnTo>
                  <a:pt x="748391" y="256204"/>
                </a:lnTo>
                <a:lnTo>
                  <a:pt x="758522" y="301630"/>
                </a:lnTo>
                <a:lnTo>
                  <a:pt x="762000" y="348996"/>
                </a:lnTo>
                <a:lnTo>
                  <a:pt x="758522" y="396361"/>
                </a:lnTo>
                <a:lnTo>
                  <a:pt x="748391" y="441787"/>
                </a:lnTo>
                <a:lnTo>
                  <a:pt x="732061" y="484858"/>
                </a:lnTo>
                <a:lnTo>
                  <a:pt x="709986" y="525159"/>
                </a:lnTo>
                <a:lnTo>
                  <a:pt x="682619" y="562274"/>
                </a:lnTo>
                <a:lnTo>
                  <a:pt x="650414" y="595788"/>
                </a:lnTo>
                <a:lnTo>
                  <a:pt x="613825" y="625286"/>
                </a:lnTo>
                <a:lnTo>
                  <a:pt x="573306" y="650352"/>
                </a:lnTo>
                <a:lnTo>
                  <a:pt x="529310" y="670571"/>
                </a:lnTo>
                <a:lnTo>
                  <a:pt x="482291" y="685528"/>
                </a:lnTo>
                <a:lnTo>
                  <a:pt x="432703" y="694806"/>
                </a:lnTo>
                <a:lnTo>
                  <a:pt x="381000" y="697991"/>
                </a:lnTo>
                <a:lnTo>
                  <a:pt x="329296" y="694806"/>
                </a:lnTo>
                <a:lnTo>
                  <a:pt x="279708" y="685528"/>
                </a:lnTo>
                <a:lnTo>
                  <a:pt x="232689" y="670571"/>
                </a:lnTo>
                <a:lnTo>
                  <a:pt x="188693" y="650352"/>
                </a:lnTo>
                <a:lnTo>
                  <a:pt x="148174" y="625286"/>
                </a:lnTo>
                <a:lnTo>
                  <a:pt x="111585" y="595788"/>
                </a:lnTo>
                <a:lnTo>
                  <a:pt x="79380" y="562274"/>
                </a:lnTo>
                <a:lnTo>
                  <a:pt x="52013" y="525159"/>
                </a:lnTo>
                <a:lnTo>
                  <a:pt x="29938" y="484858"/>
                </a:lnTo>
                <a:lnTo>
                  <a:pt x="13608" y="441787"/>
                </a:lnTo>
                <a:lnTo>
                  <a:pt x="3477" y="396361"/>
                </a:lnTo>
                <a:lnTo>
                  <a:pt x="0" y="348996"/>
                </a:lnTo>
                <a:close/>
              </a:path>
            </a:pathLst>
          </a:custGeom>
          <a:ln w="9144">
            <a:solidFill>
              <a:srgbClr val="FF0000"/>
            </a:solidFill>
          </a:ln>
        </p:spPr>
        <p:txBody>
          <a:bodyPr wrap="square" lIns="0" tIns="0" rIns="0" bIns="0" rtlCol="0"/>
          <a:lstStyle/>
          <a:p>
            <a:endParaRPr/>
          </a:p>
        </p:txBody>
      </p:sp>
      <p:sp>
        <p:nvSpPr>
          <p:cNvPr id="32" name="object 32"/>
          <p:cNvSpPr/>
          <p:nvPr/>
        </p:nvSpPr>
        <p:spPr>
          <a:xfrm>
            <a:off x="3024377" y="2325242"/>
            <a:ext cx="246379" cy="285115"/>
          </a:xfrm>
          <a:custGeom>
            <a:avLst/>
            <a:gdLst/>
            <a:ahLst/>
            <a:cxnLst/>
            <a:rect l="l" t="t" r="r" b="b"/>
            <a:pathLst>
              <a:path w="246379" h="285114">
                <a:moveTo>
                  <a:pt x="220091" y="0"/>
                </a:moveTo>
                <a:lnTo>
                  <a:pt x="215661" y="38058"/>
                </a:lnTo>
                <a:lnTo>
                  <a:pt x="196642" y="94476"/>
                </a:lnTo>
                <a:lnTo>
                  <a:pt x="173847" y="135909"/>
                </a:lnTo>
                <a:lnTo>
                  <a:pt x="145360" y="174292"/>
                </a:lnTo>
                <a:lnTo>
                  <a:pt x="112457" y="208309"/>
                </a:lnTo>
                <a:lnTo>
                  <a:pt x="76412" y="236646"/>
                </a:lnTo>
                <a:lnTo>
                  <a:pt x="38501" y="257987"/>
                </a:lnTo>
                <a:lnTo>
                  <a:pt x="0" y="271018"/>
                </a:lnTo>
                <a:lnTo>
                  <a:pt x="30978" y="284745"/>
                </a:lnTo>
                <a:lnTo>
                  <a:pt x="109846" y="268210"/>
                </a:lnTo>
                <a:lnTo>
                  <a:pt x="151469" y="240277"/>
                </a:lnTo>
                <a:lnTo>
                  <a:pt x="190373" y="200787"/>
                </a:lnTo>
                <a:lnTo>
                  <a:pt x="221029" y="154643"/>
                </a:lnTo>
                <a:lnTo>
                  <a:pt x="239823" y="108182"/>
                </a:lnTo>
                <a:lnTo>
                  <a:pt x="246261" y="64715"/>
                </a:lnTo>
                <a:lnTo>
                  <a:pt x="239848" y="27550"/>
                </a:lnTo>
                <a:lnTo>
                  <a:pt x="220091" y="0"/>
                </a:lnTo>
                <a:close/>
              </a:path>
            </a:pathLst>
          </a:custGeom>
          <a:solidFill>
            <a:srgbClr val="FFFFFF"/>
          </a:solidFill>
        </p:spPr>
        <p:txBody>
          <a:bodyPr wrap="square" lIns="0" tIns="0" rIns="0" bIns="0" rtlCol="0"/>
          <a:lstStyle/>
          <a:p>
            <a:endParaRPr/>
          </a:p>
        </p:txBody>
      </p:sp>
      <p:sp>
        <p:nvSpPr>
          <p:cNvPr id="33" name="object 33"/>
          <p:cNvSpPr/>
          <p:nvPr/>
        </p:nvSpPr>
        <p:spPr>
          <a:xfrm>
            <a:off x="2991992" y="2355976"/>
            <a:ext cx="263525" cy="269875"/>
          </a:xfrm>
          <a:custGeom>
            <a:avLst/>
            <a:gdLst/>
            <a:ahLst/>
            <a:cxnLst/>
            <a:rect l="l" t="t" r="r" b="b"/>
            <a:pathLst>
              <a:path w="263525" h="269875">
                <a:moveTo>
                  <a:pt x="242569" y="0"/>
                </a:moveTo>
                <a:lnTo>
                  <a:pt x="234961" y="37576"/>
                </a:lnTo>
                <a:lnTo>
                  <a:pt x="211158" y="92185"/>
                </a:lnTo>
                <a:lnTo>
                  <a:pt x="184897" y="131500"/>
                </a:lnTo>
                <a:lnTo>
                  <a:pt x="153227" y="167288"/>
                </a:lnTo>
                <a:lnTo>
                  <a:pt x="117525" y="198344"/>
                </a:lnTo>
                <a:lnTo>
                  <a:pt x="79168" y="223464"/>
                </a:lnTo>
                <a:lnTo>
                  <a:pt x="39534" y="241443"/>
                </a:lnTo>
                <a:lnTo>
                  <a:pt x="0" y="251078"/>
                </a:lnTo>
                <a:lnTo>
                  <a:pt x="29729" y="267426"/>
                </a:lnTo>
                <a:lnTo>
                  <a:pt x="109755" y="257754"/>
                </a:lnTo>
                <a:lnTo>
                  <a:pt x="153602" y="233502"/>
                </a:lnTo>
                <a:lnTo>
                  <a:pt x="195706" y="197485"/>
                </a:lnTo>
                <a:lnTo>
                  <a:pt x="230280" y="154135"/>
                </a:lnTo>
                <a:lnTo>
                  <a:pt x="253021" y="109462"/>
                </a:lnTo>
                <a:lnTo>
                  <a:pt x="263162" y="66716"/>
                </a:lnTo>
                <a:lnTo>
                  <a:pt x="259934" y="29145"/>
                </a:lnTo>
                <a:lnTo>
                  <a:pt x="242569" y="0"/>
                </a:lnTo>
                <a:close/>
              </a:path>
            </a:pathLst>
          </a:custGeom>
          <a:solidFill>
            <a:srgbClr val="FFFFFF"/>
          </a:solidFill>
        </p:spPr>
        <p:txBody>
          <a:bodyPr wrap="square" lIns="0" tIns="0" rIns="0" bIns="0" rtlCol="0"/>
          <a:lstStyle/>
          <a:p>
            <a:endParaRPr/>
          </a:p>
        </p:txBody>
      </p:sp>
      <p:sp>
        <p:nvSpPr>
          <p:cNvPr id="34" name="object 34"/>
          <p:cNvSpPr/>
          <p:nvPr/>
        </p:nvSpPr>
        <p:spPr>
          <a:xfrm>
            <a:off x="2950082" y="2398648"/>
            <a:ext cx="291465" cy="239395"/>
          </a:xfrm>
          <a:custGeom>
            <a:avLst/>
            <a:gdLst/>
            <a:ahLst/>
            <a:cxnLst/>
            <a:rect l="l" t="t" r="r" b="b"/>
            <a:pathLst>
              <a:path w="291464" h="239394">
                <a:moveTo>
                  <a:pt x="278384" y="0"/>
                </a:moveTo>
                <a:lnTo>
                  <a:pt x="265007" y="35843"/>
                </a:lnTo>
                <a:lnTo>
                  <a:pt x="233065" y="86128"/>
                </a:lnTo>
                <a:lnTo>
                  <a:pt x="201069" y="120921"/>
                </a:lnTo>
                <a:lnTo>
                  <a:pt x="164263" y="151402"/>
                </a:lnTo>
                <a:lnTo>
                  <a:pt x="124200" y="176589"/>
                </a:lnTo>
                <a:lnTo>
                  <a:pt x="82433" y="195500"/>
                </a:lnTo>
                <a:lnTo>
                  <a:pt x="40515" y="207152"/>
                </a:lnTo>
                <a:lnTo>
                  <a:pt x="0" y="210565"/>
                </a:lnTo>
                <a:lnTo>
                  <a:pt x="26802" y="231293"/>
                </a:lnTo>
                <a:lnTo>
                  <a:pt x="63693" y="239011"/>
                </a:lnTo>
                <a:lnTo>
                  <a:pt x="107350" y="234093"/>
                </a:lnTo>
                <a:lnTo>
                  <a:pt x="154452" y="216909"/>
                </a:lnTo>
                <a:lnTo>
                  <a:pt x="201675" y="187833"/>
                </a:lnTo>
                <a:lnTo>
                  <a:pt x="242462" y="150339"/>
                </a:lnTo>
                <a:lnTo>
                  <a:pt x="271782" y="109718"/>
                </a:lnTo>
                <a:lnTo>
                  <a:pt x="288379" y="69061"/>
                </a:lnTo>
                <a:lnTo>
                  <a:pt x="290998" y="31458"/>
                </a:lnTo>
                <a:lnTo>
                  <a:pt x="278384" y="0"/>
                </a:lnTo>
                <a:close/>
              </a:path>
            </a:pathLst>
          </a:custGeom>
          <a:solidFill>
            <a:srgbClr val="FFFFFF"/>
          </a:solidFill>
        </p:spPr>
        <p:txBody>
          <a:bodyPr wrap="square" lIns="0" tIns="0" rIns="0" bIns="0" rtlCol="0"/>
          <a:lstStyle/>
          <a:p>
            <a:endParaRPr/>
          </a:p>
        </p:txBody>
      </p:sp>
      <p:sp>
        <p:nvSpPr>
          <p:cNvPr id="35" name="object 35"/>
          <p:cNvSpPr/>
          <p:nvPr/>
        </p:nvSpPr>
        <p:spPr>
          <a:xfrm>
            <a:off x="2980817" y="2372867"/>
            <a:ext cx="274955" cy="255904"/>
          </a:xfrm>
          <a:custGeom>
            <a:avLst/>
            <a:gdLst/>
            <a:ahLst/>
            <a:cxnLst/>
            <a:rect l="l" t="t" r="r" b="b"/>
            <a:pathLst>
              <a:path w="274954" h="255905">
                <a:moveTo>
                  <a:pt x="258825" y="0"/>
                </a:moveTo>
                <a:lnTo>
                  <a:pt x="248646" y="36790"/>
                </a:lnTo>
                <a:lnTo>
                  <a:pt x="221215" y="89465"/>
                </a:lnTo>
                <a:lnTo>
                  <a:pt x="192360" y="126730"/>
                </a:lnTo>
                <a:lnTo>
                  <a:pt x="158353" y="160097"/>
                </a:lnTo>
                <a:lnTo>
                  <a:pt x="120654" y="188463"/>
                </a:lnTo>
                <a:lnTo>
                  <a:pt x="80723" y="210726"/>
                </a:lnTo>
                <a:lnTo>
                  <a:pt x="40018" y="225784"/>
                </a:lnTo>
                <a:lnTo>
                  <a:pt x="0" y="232537"/>
                </a:lnTo>
                <a:lnTo>
                  <a:pt x="28472" y="250962"/>
                </a:lnTo>
                <a:lnTo>
                  <a:pt x="108831" y="247121"/>
                </a:lnTo>
                <a:lnTo>
                  <a:pt x="154184" y="226136"/>
                </a:lnTo>
                <a:lnTo>
                  <a:pt x="198627" y="193294"/>
                </a:lnTo>
                <a:lnTo>
                  <a:pt x="236014" y="152599"/>
                </a:lnTo>
                <a:lnTo>
                  <a:pt x="261715" y="109746"/>
                </a:lnTo>
                <a:lnTo>
                  <a:pt x="274742" y="67911"/>
                </a:lnTo>
                <a:lnTo>
                  <a:pt x="274108" y="30270"/>
                </a:lnTo>
                <a:lnTo>
                  <a:pt x="258825" y="0"/>
                </a:lnTo>
                <a:close/>
              </a:path>
            </a:pathLst>
          </a:custGeom>
          <a:solidFill>
            <a:srgbClr val="FFFFFF"/>
          </a:solidFill>
        </p:spPr>
        <p:txBody>
          <a:bodyPr wrap="square" lIns="0" tIns="0" rIns="0" bIns="0" rtlCol="0"/>
          <a:lstStyle/>
          <a:p>
            <a:endParaRPr/>
          </a:p>
        </p:txBody>
      </p:sp>
      <p:sp>
        <p:nvSpPr>
          <p:cNvPr id="36" name="object 36"/>
          <p:cNvSpPr/>
          <p:nvPr/>
        </p:nvSpPr>
        <p:spPr>
          <a:xfrm>
            <a:off x="2922523" y="2436495"/>
            <a:ext cx="314325" cy="205104"/>
          </a:xfrm>
          <a:custGeom>
            <a:avLst/>
            <a:gdLst/>
            <a:ahLst/>
            <a:cxnLst/>
            <a:rect l="l" t="t" r="r" b="b"/>
            <a:pathLst>
              <a:path w="314325" h="205105">
                <a:moveTo>
                  <a:pt x="0" y="165226"/>
                </a:moveTo>
                <a:lnTo>
                  <a:pt x="23356" y="189800"/>
                </a:lnTo>
                <a:lnTo>
                  <a:pt x="58594" y="203079"/>
                </a:lnTo>
                <a:lnTo>
                  <a:pt x="102385" y="204921"/>
                </a:lnTo>
                <a:lnTo>
                  <a:pt x="151400" y="195186"/>
                </a:lnTo>
                <a:lnTo>
                  <a:pt x="202311" y="173735"/>
                </a:lnTo>
                <a:lnTo>
                  <a:pt x="210782" y="168053"/>
                </a:lnTo>
                <a:lnTo>
                  <a:pt x="40503" y="168053"/>
                </a:lnTo>
                <a:lnTo>
                  <a:pt x="0" y="165226"/>
                </a:lnTo>
                <a:close/>
              </a:path>
              <a:path w="314325" h="205105">
                <a:moveTo>
                  <a:pt x="306196" y="0"/>
                </a:moveTo>
                <a:lnTo>
                  <a:pt x="287676" y="33432"/>
                </a:lnTo>
                <a:lnTo>
                  <a:pt x="248620" y="78152"/>
                </a:lnTo>
                <a:lnTo>
                  <a:pt x="211827" y="107582"/>
                </a:lnTo>
                <a:lnTo>
                  <a:pt x="170945" y="132014"/>
                </a:lnTo>
                <a:lnTo>
                  <a:pt x="127649" y="150721"/>
                </a:lnTo>
                <a:lnTo>
                  <a:pt x="83611" y="162976"/>
                </a:lnTo>
                <a:lnTo>
                  <a:pt x="40503" y="168053"/>
                </a:lnTo>
                <a:lnTo>
                  <a:pt x="210782" y="168053"/>
                </a:lnTo>
                <a:lnTo>
                  <a:pt x="248154" y="142987"/>
                </a:lnTo>
                <a:lnTo>
                  <a:pt x="283190" y="107368"/>
                </a:lnTo>
                <a:lnTo>
                  <a:pt x="305693" y="69750"/>
                </a:lnTo>
                <a:lnTo>
                  <a:pt x="313936" y="33003"/>
                </a:lnTo>
                <a:lnTo>
                  <a:pt x="306196" y="0"/>
                </a:lnTo>
                <a:close/>
              </a:path>
            </a:pathLst>
          </a:custGeom>
          <a:solidFill>
            <a:srgbClr val="FFFFFF"/>
          </a:solidFill>
        </p:spPr>
        <p:txBody>
          <a:bodyPr wrap="square" lIns="0" tIns="0" rIns="0" bIns="0" rtlCol="0"/>
          <a:lstStyle/>
          <a:p>
            <a:endParaRPr/>
          </a:p>
        </p:txBody>
      </p:sp>
      <p:sp>
        <p:nvSpPr>
          <p:cNvPr id="37" name="object 37"/>
          <p:cNvSpPr/>
          <p:nvPr/>
        </p:nvSpPr>
        <p:spPr>
          <a:xfrm>
            <a:off x="2888614" y="2461005"/>
            <a:ext cx="324485" cy="186690"/>
          </a:xfrm>
          <a:custGeom>
            <a:avLst/>
            <a:gdLst/>
            <a:ahLst/>
            <a:cxnLst/>
            <a:rect l="l" t="t" r="r" b="b"/>
            <a:pathLst>
              <a:path w="324485" h="186689">
                <a:moveTo>
                  <a:pt x="0" y="138303"/>
                </a:moveTo>
                <a:lnTo>
                  <a:pt x="21198" y="164795"/>
                </a:lnTo>
                <a:lnTo>
                  <a:pt x="55168" y="181046"/>
                </a:lnTo>
                <a:lnTo>
                  <a:pt x="98618" y="186629"/>
                </a:lnTo>
                <a:lnTo>
                  <a:pt x="148254" y="181117"/>
                </a:lnTo>
                <a:lnTo>
                  <a:pt x="200787" y="164084"/>
                </a:lnTo>
                <a:lnTo>
                  <a:pt x="236207" y="144573"/>
                </a:lnTo>
                <a:lnTo>
                  <a:pt x="40104" y="144573"/>
                </a:lnTo>
                <a:lnTo>
                  <a:pt x="0" y="138303"/>
                </a:lnTo>
                <a:close/>
              </a:path>
              <a:path w="324485" h="186689">
                <a:moveTo>
                  <a:pt x="319278" y="0"/>
                </a:moveTo>
                <a:lnTo>
                  <a:pt x="297971" y="31628"/>
                </a:lnTo>
                <a:lnTo>
                  <a:pt x="255245" y="72822"/>
                </a:lnTo>
                <a:lnTo>
                  <a:pt x="216051" y="98986"/>
                </a:lnTo>
                <a:lnTo>
                  <a:pt x="173205" y="119823"/>
                </a:lnTo>
                <a:lnTo>
                  <a:pt x="128442" y="134754"/>
                </a:lnTo>
                <a:lnTo>
                  <a:pt x="83497" y="143197"/>
                </a:lnTo>
                <a:lnTo>
                  <a:pt x="40104" y="144573"/>
                </a:lnTo>
                <a:lnTo>
                  <a:pt x="236207" y="144573"/>
                </a:lnTo>
                <a:lnTo>
                  <a:pt x="249186" y="137424"/>
                </a:lnTo>
                <a:lnTo>
                  <a:pt x="287173" y="104973"/>
                </a:lnTo>
                <a:lnTo>
                  <a:pt x="312810" y="69443"/>
                </a:lnTo>
                <a:lnTo>
                  <a:pt x="324157" y="33548"/>
                </a:lnTo>
                <a:lnTo>
                  <a:pt x="319278" y="0"/>
                </a:lnTo>
                <a:close/>
              </a:path>
            </a:pathLst>
          </a:custGeom>
          <a:solidFill>
            <a:srgbClr val="FFFFFF"/>
          </a:solidFill>
        </p:spPr>
        <p:txBody>
          <a:bodyPr wrap="square" lIns="0" tIns="0" rIns="0" bIns="0" rtlCol="0"/>
          <a:lstStyle/>
          <a:p>
            <a:endParaRPr/>
          </a:p>
        </p:txBody>
      </p:sp>
      <p:sp>
        <p:nvSpPr>
          <p:cNvPr id="38" name="object 38"/>
          <p:cNvSpPr/>
          <p:nvPr/>
        </p:nvSpPr>
        <p:spPr>
          <a:xfrm>
            <a:off x="2849245" y="2497708"/>
            <a:ext cx="337185" cy="153035"/>
          </a:xfrm>
          <a:custGeom>
            <a:avLst/>
            <a:gdLst/>
            <a:ahLst/>
            <a:cxnLst/>
            <a:rect l="l" t="t" r="r" b="b"/>
            <a:pathLst>
              <a:path w="337185" h="153035">
                <a:moveTo>
                  <a:pt x="0" y="87502"/>
                </a:moveTo>
                <a:lnTo>
                  <a:pt x="16794" y="116959"/>
                </a:lnTo>
                <a:lnTo>
                  <a:pt x="47823" y="138266"/>
                </a:lnTo>
                <a:lnTo>
                  <a:pt x="89885" y="150496"/>
                </a:lnTo>
                <a:lnTo>
                  <a:pt x="139781" y="152722"/>
                </a:lnTo>
                <a:lnTo>
                  <a:pt x="194310" y="144017"/>
                </a:lnTo>
                <a:lnTo>
                  <a:pt x="246240" y="125089"/>
                </a:lnTo>
                <a:lnTo>
                  <a:pt x="278431" y="105226"/>
                </a:lnTo>
                <a:lnTo>
                  <a:pt x="81694" y="105226"/>
                </a:lnTo>
                <a:lnTo>
                  <a:pt x="38631" y="99884"/>
                </a:lnTo>
                <a:lnTo>
                  <a:pt x="0" y="87502"/>
                </a:lnTo>
                <a:close/>
              </a:path>
              <a:path w="337185" h="153035">
                <a:moveTo>
                  <a:pt x="336677" y="0"/>
                </a:moveTo>
                <a:lnTo>
                  <a:pt x="310780" y="28074"/>
                </a:lnTo>
                <a:lnTo>
                  <a:pt x="262190" y="62190"/>
                </a:lnTo>
                <a:lnTo>
                  <a:pt x="219437" y="82010"/>
                </a:lnTo>
                <a:lnTo>
                  <a:pt x="173901" y="95989"/>
                </a:lnTo>
                <a:lnTo>
                  <a:pt x="127386" y="103828"/>
                </a:lnTo>
                <a:lnTo>
                  <a:pt x="81694" y="105226"/>
                </a:lnTo>
                <a:lnTo>
                  <a:pt x="278431" y="105226"/>
                </a:lnTo>
                <a:lnTo>
                  <a:pt x="288771" y="98846"/>
                </a:lnTo>
                <a:lnTo>
                  <a:pt x="319573" y="67665"/>
                </a:lnTo>
                <a:lnTo>
                  <a:pt x="336318" y="33924"/>
                </a:lnTo>
                <a:lnTo>
                  <a:pt x="336677" y="0"/>
                </a:lnTo>
                <a:close/>
              </a:path>
            </a:pathLst>
          </a:custGeom>
          <a:solidFill>
            <a:srgbClr val="FFFFFF"/>
          </a:solidFill>
        </p:spPr>
        <p:txBody>
          <a:bodyPr wrap="square" lIns="0" tIns="0" rIns="0" bIns="0" rtlCol="0"/>
          <a:lstStyle/>
          <a:p>
            <a:endParaRPr/>
          </a:p>
        </p:txBody>
      </p:sp>
      <p:sp>
        <p:nvSpPr>
          <p:cNvPr id="39" name="object 39"/>
          <p:cNvSpPr/>
          <p:nvPr/>
        </p:nvSpPr>
        <p:spPr>
          <a:xfrm>
            <a:off x="3081908" y="2343530"/>
            <a:ext cx="215265" cy="251460"/>
          </a:xfrm>
          <a:custGeom>
            <a:avLst/>
            <a:gdLst/>
            <a:ahLst/>
            <a:cxnLst/>
            <a:rect l="l" t="t" r="r" b="b"/>
            <a:pathLst>
              <a:path w="215264" h="251460">
                <a:moveTo>
                  <a:pt x="193675" y="0"/>
                </a:moveTo>
                <a:lnTo>
                  <a:pt x="186944" y="45212"/>
                </a:lnTo>
                <a:lnTo>
                  <a:pt x="170000" y="89322"/>
                </a:lnTo>
                <a:lnTo>
                  <a:pt x="144996" y="131139"/>
                </a:lnTo>
                <a:lnTo>
                  <a:pt x="113712" y="168814"/>
                </a:lnTo>
                <a:lnTo>
                  <a:pt x="77930" y="200500"/>
                </a:lnTo>
                <a:lnTo>
                  <a:pt x="39432" y="224346"/>
                </a:lnTo>
                <a:lnTo>
                  <a:pt x="0" y="238506"/>
                </a:lnTo>
                <a:lnTo>
                  <a:pt x="35010" y="251414"/>
                </a:lnTo>
                <a:lnTo>
                  <a:pt x="78152" y="244046"/>
                </a:lnTo>
                <a:lnTo>
                  <a:pt x="124033" y="218414"/>
                </a:lnTo>
                <a:lnTo>
                  <a:pt x="167259" y="176530"/>
                </a:lnTo>
                <a:lnTo>
                  <a:pt x="199407" y="125587"/>
                </a:lnTo>
                <a:lnTo>
                  <a:pt x="215090" y="75406"/>
                </a:lnTo>
                <a:lnTo>
                  <a:pt x="213461" y="31654"/>
                </a:lnTo>
                <a:lnTo>
                  <a:pt x="193675" y="0"/>
                </a:lnTo>
                <a:close/>
              </a:path>
            </a:pathLst>
          </a:custGeom>
          <a:solidFill>
            <a:srgbClr val="FFFFFF"/>
          </a:solidFill>
        </p:spPr>
        <p:txBody>
          <a:bodyPr wrap="square" lIns="0" tIns="0" rIns="0" bIns="0" rtlCol="0"/>
          <a:lstStyle/>
          <a:p>
            <a:endParaRPr/>
          </a:p>
        </p:txBody>
      </p:sp>
      <p:sp>
        <p:nvSpPr>
          <p:cNvPr id="40" name="object 40"/>
          <p:cNvSpPr/>
          <p:nvPr/>
        </p:nvSpPr>
        <p:spPr>
          <a:xfrm>
            <a:off x="3053460" y="2370582"/>
            <a:ext cx="230504" cy="237490"/>
          </a:xfrm>
          <a:custGeom>
            <a:avLst/>
            <a:gdLst/>
            <a:ahLst/>
            <a:cxnLst/>
            <a:rect l="l" t="t" r="r" b="b"/>
            <a:pathLst>
              <a:path w="230504" h="237489">
                <a:moveTo>
                  <a:pt x="213487" y="0"/>
                </a:moveTo>
                <a:lnTo>
                  <a:pt x="202818" y="44450"/>
                </a:lnTo>
                <a:lnTo>
                  <a:pt x="182186" y="86957"/>
                </a:lnTo>
                <a:lnTo>
                  <a:pt x="153707" y="126487"/>
                </a:lnTo>
                <a:lnTo>
                  <a:pt x="119316" y="161353"/>
                </a:lnTo>
                <a:lnTo>
                  <a:pt x="80946" y="189869"/>
                </a:lnTo>
                <a:lnTo>
                  <a:pt x="40529" y="210349"/>
                </a:lnTo>
                <a:lnTo>
                  <a:pt x="0" y="221106"/>
                </a:lnTo>
                <a:lnTo>
                  <a:pt x="33797" y="236938"/>
                </a:lnTo>
                <a:lnTo>
                  <a:pt x="77406" y="233267"/>
                </a:lnTo>
                <a:lnTo>
                  <a:pt x="125301" y="211641"/>
                </a:lnTo>
                <a:lnTo>
                  <a:pt x="171957" y="173608"/>
                </a:lnTo>
                <a:lnTo>
                  <a:pt x="208379" y="125622"/>
                </a:lnTo>
                <a:lnTo>
                  <a:pt x="228345" y="76993"/>
                </a:lnTo>
                <a:lnTo>
                  <a:pt x="230501" y="33270"/>
                </a:lnTo>
                <a:lnTo>
                  <a:pt x="213487" y="0"/>
                </a:lnTo>
                <a:close/>
              </a:path>
            </a:pathLst>
          </a:custGeom>
          <a:solidFill>
            <a:srgbClr val="FFFFFF"/>
          </a:solidFill>
        </p:spPr>
        <p:txBody>
          <a:bodyPr wrap="square" lIns="0" tIns="0" rIns="0" bIns="0" rtlCol="0"/>
          <a:lstStyle/>
          <a:p>
            <a:endParaRPr/>
          </a:p>
        </p:txBody>
      </p:sp>
      <p:sp>
        <p:nvSpPr>
          <p:cNvPr id="41" name="object 41"/>
          <p:cNvSpPr/>
          <p:nvPr/>
        </p:nvSpPr>
        <p:spPr>
          <a:xfrm>
            <a:off x="2983992" y="2440939"/>
            <a:ext cx="276860" cy="181610"/>
          </a:xfrm>
          <a:custGeom>
            <a:avLst/>
            <a:gdLst/>
            <a:ahLst/>
            <a:cxnLst/>
            <a:rect l="l" t="t" r="r" b="b"/>
            <a:pathLst>
              <a:path w="276860" h="181610">
                <a:moveTo>
                  <a:pt x="0" y="146050"/>
                </a:moveTo>
                <a:lnTo>
                  <a:pt x="27471" y="171561"/>
                </a:lnTo>
                <a:lnTo>
                  <a:pt x="70231" y="181451"/>
                </a:lnTo>
                <a:lnTo>
                  <a:pt x="122515" y="175482"/>
                </a:lnTo>
                <a:lnTo>
                  <a:pt x="178562" y="153415"/>
                </a:lnTo>
                <a:lnTo>
                  <a:pt x="185932" y="148210"/>
                </a:lnTo>
                <a:lnTo>
                  <a:pt x="41941" y="148210"/>
                </a:lnTo>
                <a:lnTo>
                  <a:pt x="0" y="146050"/>
                </a:lnTo>
                <a:close/>
              </a:path>
              <a:path w="276860" h="181610">
                <a:moveTo>
                  <a:pt x="270382" y="0"/>
                </a:moveTo>
                <a:lnTo>
                  <a:pt x="246887" y="39243"/>
                </a:lnTo>
                <a:lnTo>
                  <a:pt x="214365" y="73595"/>
                </a:lnTo>
                <a:lnTo>
                  <a:pt x="175260" y="102691"/>
                </a:lnTo>
                <a:lnTo>
                  <a:pt x="131921" y="125507"/>
                </a:lnTo>
                <a:lnTo>
                  <a:pt x="86698" y="141021"/>
                </a:lnTo>
                <a:lnTo>
                  <a:pt x="41941" y="148210"/>
                </a:lnTo>
                <a:lnTo>
                  <a:pt x="185932" y="148210"/>
                </a:lnTo>
                <a:lnTo>
                  <a:pt x="227770" y="118657"/>
                </a:lnTo>
                <a:lnTo>
                  <a:pt x="261429" y="78232"/>
                </a:lnTo>
                <a:lnTo>
                  <a:pt x="276609" y="37044"/>
                </a:lnTo>
                <a:lnTo>
                  <a:pt x="270382" y="0"/>
                </a:lnTo>
                <a:close/>
              </a:path>
            </a:pathLst>
          </a:custGeom>
          <a:solidFill>
            <a:srgbClr val="FFFFFF"/>
          </a:solidFill>
        </p:spPr>
        <p:txBody>
          <a:bodyPr wrap="square" lIns="0" tIns="0" rIns="0" bIns="0" rtlCol="0"/>
          <a:lstStyle/>
          <a:p>
            <a:endParaRPr/>
          </a:p>
        </p:txBody>
      </p:sp>
      <p:sp>
        <p:nvSpPr>
          <p:cNvPr id="42" name="object 42"/>
          <p:cNvSpPr/>
          <p:nvPr/>
        </p:nvSpPr>
        <p:spPr>
          <a:xfrm>
            <a:off x="2954020" y="2462657"/>
            <a:ext cx="285115" cy="163830"/>
          </a:xfrm>
          <a:custGeom>
            <a:avLst/>
            <a:gdLst/>
            <a:ahLst/>
            <a:cxnLst/>
            <a:rect l="l" t="t" r="r" b="b"/>
            <a:pathLst>
              <a:path w="285114" h="163830">
                <a:moveTo>
                  <a:pt x="0" y="122173"/>
                </a:moveTo>
                <a:lnTo>
                  <a:pt x="25219" y="149959"/>
                </a:lnTo>
                <a:lnTo>
                  <a:pt x="66976" y="163480"/>
                </a:lnTo>
                <a:lnTo>
                  <a:pt x="119568" y="162000"/>
                </a:lnTo>
                <a:lnTo>
                  <a:pt x="177292" y="144779"/>
                </a:lnTo>
                <a:lnTo>
                  <a:pt x="206221" y="127917"/>
                </a:lnTo>
                <a:lnTo>
                  <a:pt x="41609" y="127917"/>
                </a:lnTo>
                <a:lnTo>
                  <a:pt x="0" y="122173"/>
                </a:lnTo>
                <a:close/>
              </a:path>
              <a:path w="285114" h="163830">
                <a:moveTo>
                  <a:pt x="281940" y="0"/>
                </a:moveTo>
                <a:lnTo>
                  <a:pt x="255143" y="36956"/>
                </a:lnTo>
                <a:lnTo>
                  <a:pt x="219830" y="68413"/>
                </a:lnTo>
                <a:lnTo>
                  <a:pt x="178383" y="94045"/>
                </a:lnTo>
                <a:lnTo>
                  <a:pt x="133238" y="113045"/>
                </a:lnTo>
                <a:lnTo>
                  <a:pt x="86835" y="124605"/>
                </a:lnTo>
                <a:lnTo>
                  <a:pt x="41609" y="127917"/>
                </a:lnTo>
                <a:lnTo>
                  <a:pt x="206221" y="127917"/>
                </a:lnTo>
                <a:lnTo>
                  <a:pt x="229308" y="114460"/>
                </a:lnTo>
                <a:lnTo>
                  <a:pt x="266334" y="77104"/>
                </a:lnTo>
                <a:lnTo>
                  <a:pt x="285001" y="37391"/>
                </a:lnTo>
                <a:lnTo>
                  <a:pt x="281940" y="0"/>
                </a:lnTo>
                <a:close/>
              </a:path>
            </a:pathLst>
          </a:custGeom>
          <a:solidFill>
            <a:srgbClr val="FFFFFF"/>
          </a:solidFill>
        </p:spPr>
        <p:txBody>
          <a:bodyPr wrap="square" lIns="0" tIns="0" rIns="0" bIns="0" rtlCol="0"/>
          <a:lstStyle/>
          <a:p>
            <a:endParaRPr/>
          </a:p>
        </p:txBody>
      </p:sp>
      <p:sp>
        <p:nvSpPr>
          <p:cNvPr id="43" name="object 43"/>
          <p:cNvSpPr/>
          <p:nvPr/>
        </p:nvSpPr>
        <p:spPr>
          <a:xfrm>
            <a:off x="5105400" y="1905000"/>
            <a:ext cx="762000" cy="728980"/>
          </a:xfrm>
          <a:custGeom>
            <a:avLst/>
            <a:gdLst/>
            <a:ahLst/>
            <a:cxnLst/>
            <a:rect l="l" t="t" r="r" b="b"/>
            <a:pathLst>
              <a:path w="762000" h="728980">
                <a:moveTo>
                  <a:pt x="381000" y="0"/>
                </a:moveTo>
                <a:lnTo>
                  <a:pt x="333204" y="2837"/>
                </a:lnTo>
                <a:lnTo>
                  <a:pt x="287181" y="11123"/>
                </a:lnTo>
                <a:lnTo>
                  <a:pt x="243288" y="24516"/>
                </a:lnTo>
                <a:lnTo>
                  <a:pt x="201881" y="42674"/>
                </a:lnTo>
                <a:lnTo>
                  <a:pt x="163318" y="65257"/>
                </a:lnTo>
                <a:lnTo>
                  <a:pt x="127955" y="91922"/>
                </a:lnTo>
                <a:lnTo>
                  <a:pt x="96149" y="122329"/>
                </a:lnTo>
                <a:lnTo>
                  <a:pt x="68257" y="156137"/>
                </a:lnTo>
                <a:lnTo>
                  <a:pt x="44636" y="193004"/>
                </a:lnTo>
                <a:lnTo>
                  <a:pt x="25643" y="232588"/>
                </a:lnTo>
                <a:lnTo>
                  <a:pt x="11634" y="274549"/>
                </a:lnTo>
                <a:lnTo>
                  <a:pt x="2968" y="318545"/>
                </a:lnTo>
                <a:lnTo>
                  <a:pt x="0" y="364236"/>
                </a:lnTo>
                <a:lnTo>
                  <a:pt x="2968" y="409926"/>
                </a:lnTo>
                <a:lnTo>
                  <a:pt x="11634" y="453922"/>
                </a:lnTo>
                <a:lnTo>
                  <a:pt x="25643" y="495883"/>
                </a:lnTo>
                <a:lnTo>
                  <a:pt x="44636" y="535467"/>
                </a:lnTo>
                <a:lnTo>
                  <a:pt x="68257" y="572334"/>
                </a:lnTo>
                <a:lnTo>
                  <a:pt x="96149" y="606142"/>
                </a:lnTo>
                <a:lnTo>
                  <a:pt x="127955" y="636549"/>
                </a:lnTo>
                <a:lnTo>
                  <a:pt x="163318" y="663214"/>
                </a:lnTo>
                <a:lnTo>
                  <a:pt x="201881" y="685797"/>
                </a:lnTo>
                <a:lnTo>
                  <a:pt x="243288" y="703955"/>
                </a:lnTo>
                <a:lnTo>
                  <a:pt x="287181" y="717348"/>
                </a:lnTo>
                <a:lnTo>
                  <a:pt x="333204" y="725634"/>
                </a:lnTo>
                <a:lnTo>
                  <a:pt x="381000" y="728472"/>
                </a:lnTo>
                <a:lnTo>
                  <a:pt x="428795" y="725634"/>
                </a:lnTo>
                <a:lnTo>
                  <a:pt x="474818" y="717348"/>
                </a:lnTo>
                <a:lnTo>
                  <a:pt x="518711" y="703955"/>
                </a:lnTo>
                <a:lnTo>
                  <a:pt x="560118" y="685797"/>
                </a:lnTo>
                <a:lnTo>
                  <a:pt x="598681" y="663214"/>
                </a:lnTo>
                <a:lnTo>
                  <a:pt x="634044" y="636549"/>
                </a:lnTo>
                <a:lnTo>
                  <a:pt x="665850" y="606142"/>
                </a:lnTo>
                <a:lnTo>
                  <a:pt x="693742" y="572334"/>
                </a:lnTo>
                <a:lnTo>
                  <a:pt x="717363" y="535467"/>
                </a:lnTo>
                <a:lnTo>
                  <a:pt x="736356" y="495883"/>
                </a:lnTo>
                <a:lnTo>
                  <a:pt x="750365" y="453922"/>
                </a:lnTo>
                <a:lnTo>
                  <a:pt x="759031" y="409926"/>
                </a:lnTo>
                <a:lnTo>
                  <a:pt x="762000" y="364236"/>
                </a:lnTo>
                <a:lnTo>
                  <a:pt x="759031" y="318545"/>
                </a:lnTo>
                <a:lnTo>
                  <a:pt x="750365" y="274549"/>
                </a:lnTo>
                <a:lnTo>
                  <a:pt x="736356" y="232588"/>
                </a:lnTo>
                <a:lnTo>
                  <a:pt x="717363" y="193004"/>
                </a:lnTo>
                <a:lnTo>
                  <a:pt x="693742" y="156137"/>
                </a:lnTo>
                <a:lnTo>
                  <a:pt x="665850" y="122329"/>
                </a:lnTo>
                <a:lnTo>
                  <a:pt x="634044" y="91922"/>
                </a:lnTo>
                <a:lnTo>
                  <a:pt x="598681" y="65257"/>
                </a:lnTo>
                <a:lnTo>
                  <a:pt x="560118" y="42674"/>
                </a:lnTo>
                <a:lnTo>
                  <a:pt x="518711" y="24516"/>
                </a:lnTo>
                <a:lnTo>
                  <a:pt x="474818" y="11123"/>
                </a:lnTo>
                <a:lnTo>
                  <a:pt x="428795" y="2837"/>
                </a:lnTo>
                <a:lnTo>
                  <a:pt x="381000" y="0"/>
                </a:lnTo>
                <a:close/>
              </a:path>
            </a:pathLst>
          </a:custGeom>
          <a:solidFill>
            <a:srgbClr val="EAEAEA"/>
          </a:solidFill>
        </p:spPr>
        <p:txBody>
          <a:bodyPr wrap="square" lIns="0" tIns="0" rIns="0" bIns="0" rtlCol="0"/>
          <a:lstStyle/>
          <a:p>
            <a:endParaRPr/>
          </a:p>
        </p:txBody>
      </p:sp>
      <p:sp>
        <p:nvSpPr>
          <p:cNvPr id="44" name="object 44"/>
          <p:cNvSpPr/>
          <p:nvPr/>
        </p:nvSpPr>
        <p:spPr>
          <a:xfrm>
            <a:off x="5105400" y="1905000"/>
            <a:ext cx="762000" cy="728980"/>
          </a:xfrm>
          <a:custGeom>
            <a:avLst/>
            <a:gdLst/>
            <a:ahLst/>
            <a:cxnLst/>
            <a:rect l="l" t="t" r="r" b="b"/>
            <a:pathLst>
              <a:path w="762000" h="728980">
                <a:moveTo>
                  <a:pt x="0" y="364236"/>
                </a:moveTo>
                <a:lnTo>
                  <a:pt x="2968" y="318545"/>
                </a:lnTo>
                <a:lnTo>
                  <a:pt x="11634" y="274549"/>
                </a:lnTo>
                <a:lnTo>
                  <a:pt x="25643" y="232588"/>
                </a:lnTo>
                <a:lnTo>
                  <a:pt x="44636" y="193004"/>
                </a:lnTo>
                <a:lnTo>
                  <a:pt x="68257" y="156137"/>
                </a:lnTo>
                <a:lnTo>
                  <a:pt x="96149" y="122329"/>
                </a:lnTo>
                <a:lnTo>
                  <a:pt x="127955" y="91922"/>
                </a:lnTo>
                <a:lnTo>
                  <a:pt x="163318" y="65257"/>
                </a:lnTo>
                <a:lnTo>
                  <a:pt x="201881" y="42674"/>
                </a:lnTo>
                <a:lnTo>
                  <a:pt x="243288" y="24516"/>
                </a:lnTo>
                <a:lnTo>
                  <a:pt x="287181" y="11123"/>
                </a:lnTo>
                <a:lnTo>
                  <a:pt x="333204" y="2837"/>
                </a:lnTo>
                <a:lnTo>
                  <a:pt x="381000" y="0"/>
                </a:lnTo>
                <a:lnTo>
                  <a:pt x="428795" y="2837"/>
                </a:lnTo>
                <a:lnTo>
                  <a:pt x="474818" y="11123"/>
                </a:lnTo>
                <a:lnTo>
                  <a:pt x="518711" y="24516"/>
                </a:lnTo>
                <a:lnTo>
                  <a:pt x="560118" y="42674"/>
                </a:lnTo>
                <a:lnTo>
                  <a:pt x="598681" y="65257"/>
                </a:lnTo>
                <a:lnTo>
                  <a:pt x="634044" y="91922"/>
                </a:lnTo>
                <a:lnTo>
                  <a:pt x="665850" y="122329"/>
                </a:lnTo>
                <a:lnTo>
                  <a:pt x="693742" y="156137"/>
                </a:lnTo>
                <a:lnTo>
                  <a:pt x="717363" y="193004"/>
                </a:lnTo>
                <a:lnTo>
                  <a:pt x="736356" y="232588"/>
                </a:lnTo>
                <a:lnTo>
                  <a:pt x="750365" y="274549"/>
                </a:lnTo>
                <a:lnTo>
                  <a:pt x="759031" y="318545"/>
                </a:lnTo>
                <a:lnTo>
                  <a:pt x="762000" y="364236"/>
                </a:lnTo>
                <a:lnTo>
                  <a:pt x="759031" y="409926"/>
                </a:lnTo>
                <a:lnTo>
                  <a:pt x="750365" y="453922"/>
                </a:lnTo>
                <a:lnTo>
                  <a:pt x="736356" y="495883"/>
                </a:lnTo>
                <a:lnTo>
                  <a:pt x="717363" y="535467"/>
                </a:lnTo>
                <a:lnTo>
                  <a:pt x="693742" y="572334"/>
                </a:lnTo>
                <a:lnTo>
                  <a:pt x="665850" y="606142"/>
                </a:lnTo>
                <a:lnTo>
                  <a:pt x="634044" y="636549"/>
                </a:lnTo>
                <a:lnTo>
                  <a:pt x="598681" y="663214"/>
                </a:lnTo>
                <a:lnTo>
                  <a:pt x="560118" y="685797"/>
                </a:lnTo>
                <a:lnTo>
                  <a:pt x="518711" y="703955"/>
                </a:lnTo>
                <a:lnTo>
                  <a:pt x="474818" y="717348"/>
                </a:lnTo>
                <a:lnTo>
                  <a:pt x="428795" y="725634"/>
                </a:lnTo>
                <a:lnTo>
                  <a:pt x="381000" y="728472"/>
                </a:lnTo>
                <a:lnTo>
                  <a:pt x="333204" y="725634"/>
                </a:lnTo>
                <a:lnTo>
                  <a:pt x="287181" y="717348"/>
                </a:lnTo>
                <a:lnTo>
                  <a:pt x="243288" y="703955"/>
                </a:lnTo>
                <a:lnTo>
                  <a:pt x="201881" y="685797"/>
                </a:lnTo>
                <a:lnTo>
                  <a:pt x="163318" y="663214"/>
                </a:lnTo>
                <a:lnTo>
                  <a:pt x="127955" y="636549"/>
                </a:lnTo>
                <a:lnTo>
                  <a:pt x="96149" y="606142"/>
                </a:lnTo>
                <a:lnTo>
                  <a:pt x="68257" y="572334"/>
                </a:lnTo>
                <a:lnTo>
                  <a:pt x="44636" y="535467"/>
                </a:lnTo>
                <a:lnTo>
                  <a:pt x="25643" y="495883"/>
                </a:lnTo>
                <a:lnTo>
                  <a:pt x="11634" y="453922"/>
                </a:lnTo>
                <a:lnTo>
                  <a:pt x="2968" y="409926"/>
                </a:lnTo>
                <a:lnTo>
                  <a:pt x="0" y="364236"/>
                </a:lnTo>
                <a:close/>
              </a:path>
            </a:pathLst>
          </a:custGeom>
          <a:ln w="9144">
            <a:solidFill>
              <a:srgbClr val="0033CC"/>
            </a:solidFill>
          </a:ln>
        </p:spPr>
        <p:txBody>
          <a:bodyPr wrap="square" lIns="0" tIns="0" rIns="0" bIns="0" rtlCol="0"/>
          <a:lstStyle/>
          <a:p>
            <a:endParaRPr/>
          </a:p>
        </p:txBody>
      </p:sp>
      <p:sp>
        <p:nvSpPr>
          <p:cNvPr id="45" name="object 45"/>
          <p:cNvSpPr/>
          <p:nvPr/>
        </p:nvSpPr>
        <p:spPr>
          <a:xfrm>
            <a:off x="5616447" y="2203704"/>
            <a:ext cx="193675" cy="334010"/>
          </a:xfrm>
          <a:custGeom>
            <a:avLst/>
            <a:gdLst/>
            <a:ahLst/>
            <a:cxnLst/>
            <a:rect l="l" t="t" r="r" b="b"/>
            <a:pathLst>
              <a:path w="193675" h="334010">
                <a:moveTo>
                  <a:pt x="157099" y="0"/>
                </a:moveTo>
                <a:lnTo>
                  <a:pt x="158642" y="12231"/>
                </a:lnTo>
                <a:lnTo>
                  <a:pt x="159448" y="25082"/>
                </a:lnTo>
                <a:lnTo>
                  <a:pt x="159492" y="38504"/>
                </a:lnTo>
                <a:lnTo>
                  <a:pt x="158750" y="52450"/>
                </a:lnTo>
                <a:lnTo>
                  <a:pt x="151435" y="99325"/>
                </a:lnTo>
                <a:lnTo>
                  <a:pt x="137419" y="146530"/>
                </a:lnTo>
                <a:lnTo>
                  <a:pt x="117648" y="192406"/>
                </a:lnTo>
                <a:lnTo>
                  <a:pt x="93072" y="235295"/>
                </a:lnTo>
                <a:lnTo>
                  <a:pt x="64640" y="273536"/>
                </a:lnTo>
                <a:lnTo>
                  <a:pt x="33299" y="305470"/>
                </a:lnTo>
                <a:lnTo>
                  <a:pt x="0" y="329438"/>
                </a:lnTo>
                <a:lnTo>
                  <a:pt x="30885" y="333833"/>
                </a:lnTo>
                <a:lnTo>
                  <a:pt x="100739" y="294672"/>
                </a:lnTo>
                <a:lnTo>
                  <a:pt x="134331" y="255213"/>
                </a:lnTo>
                <a:lnTo>
                  <a:pt x="163449" y="205232"/>
                </a:lnTo>
                <a:lnTo>
                  <a:pt x="183966" y="151127"/>
                </a:lnTo>
                <a:lnTo>
                  <a:pt x="193473" y="100181"/>
                </a:lnTo>
                <a:lnTo>
                  <a:pt x="192088" y="55764"/>
                </a:lnTo>
                <a:lnTo>
                  <a:pt x="179924" y="21246"/>
                </a:lnTo>
                <a:lnTo>
                  <a:pt x="157099" y="0"/>
                </a:lnTo>
                <a:close/>
              </a:path>
            </a:pathLst>
          </a:custGeom>
          <a:solidFill>
            <a:srgbClr val="FFFFFF"/>
          </a:solidFill>
        </p:spPr>
        <p:txBody>
          <a:bodyPr wrap="square" lIns="0" tIns="0" rIns="0" bIns="0" rtlCol="0"/>
          <a:lstStyle/>
          <a:p>
            <a:endParaRPr/>
          </a:p>
        </p:txBody>
      </p:sp>
      <p:sp>
        <p:nvSpPr>
          <p:cNvPr id="46" name="object 46"/>
          <p:cNvSpPr/>
          <p:nvPr/>
        </p:nvSpPr>
        <p:spPr>
          <a:xfrm>
            <a:off x="5557646" y="2271267"/>
            <a:ext cx="251460" cy="295275"/>
          </a:xfrm>
          <a:custGeom>
            <a:avLst/>
            <a:gdLst/>
            <a:ahLst/>
            <a:cxnLst/>
            <a:rect l="l" t="t" r="r" b="b"/>
            <a:pathLst>
              <a:path w="251460" h="295275">
                <a:moveTo>
                  <a:pt x="229997" y="0"/>
                </a:moveTo>
                <a:lnTo>
                  <a:pt x="223228" y="37933"/>
                </a:lnTo>
                <a:lnTo>
                  <a:pt x="201141" y="95124"/>
                </a:lnTo>
                <a:lnTo>
                  <a:pt x="176467" y="137693"/>
                </a:lnTo>
                <a:lnTo>
                  <a:pt x="146496" y="177624"/>
                </a:lnTo>
                <a:lnTo>
                  <a:pt x="112547" y="213530"/>
                </a:lnTo>
                <a:lnTo>
                  <a:pt x="75936" y="244022"/>
                </a:lnTo>
                <a:lnTo>
                  <a:pt x="37981" y="267711"/>
                </a:lnTo>
                <a:lnTo>
                  <a:pt x="0" y="283210"/>
                </a:lnTo>
                <a:lnTo>
                  <a:pt x="28911" y="294731"/>
                </a:lnTo>
                <a:lnTo>
                  <a:pt x="105960" y="273060"/>
                </a:lnTo>
                <a:lnTo>
                  <a:pt x="147893" y="242610"/>
                </a:lnTo>
                <a:lnTo>
                  <a:pt x="187960" y="200914"/>
                </a:lnTo>
                <a:lnTo>
                  <a:pt x="220641" y="153111"/>
                </a:lnTo>
                <a:lnTo>
                  <a:pt x="241875" y="105796"/>
                </a:lnTo>
                <a:lnTo>
                  <a:pt x="250971" y="62290"/>
                </a:lnTo>
                <a:lnTo>
                  <a:pt x="247241" y="25918"/>
                </a:lnTo>
                <a:lnTo>
                  <a:pt x="229997" y="0"/>
                </a:lnTo>
                <a:close/>
              </a:path>
            </a:pathLst>
          </a:custGeom>
          <a:solidFill>
            <a:srgbClr val="FFFFFF"/>
          </a:solidFill>
        </p:spPr>
        <p:txBody>
          <a:bodyPr wrap="square" lIns="0" tIns="0" rIns="0" bIns="0" rtlCol="0"/>
          <a:lstStyle/>
          <a:p>
            <a:endParaRPr/>
          </a:p>
        </p:txBody>
      </p:sp>
      <p:sp>
        <p:nvSpPr>
          <p:cNvPr id="47" name="object 47"/>
          <p:cNvSpPr/>
          <p:nvPr/>
        </p:nvSpPr>
        <p:spPr>
          <a:xfrm>
            <a:off x="5524627" y="2304414"/>
            <a:ext cx="269240" cy="276860"/>
          </a:xfrm>
          <a:custGeom>
            <a:avLst/>
            <a:gdLst/>
            <a:ahLst/>
            <a:cxnLst/>
            <a:rect l="l" t="t" r="r" b="b"/>
            <a:pathLst>
              <a:path w="269239" h="276860">
                <a:moveTo>
                  <a:pt x="253492" y="0"/>
                </a:moveTo>
                <a:lnTo>
                  <a:pt x="243544" y="37272"/>
                </a:lnTo>
                <a:lnTo>
                  <a:pt x="216596" y="92378"/>
                </a:lnTo>
                <a:lnTo>
                  <a:pt x="188343" y="132660"/>
                </a:lnTo>
                <a:lnTo>
                  <a:pt x="155046" y="169863"/>
                </a:lnTo>
                <a:lnTo>
                  <a:pt x="118135" y="202712"/>
                </a:lnTo>
                <a:lnTo>
                  <a:pt x="79038" y="229932"/>
                </a:lnTo>
                <a:lnTo>
                  <a:pt x="39183" y="250247"/>
                </a:lnTo>
                <a:lnTo>
                  <a:pt x="0" y="262382"/>
                </a:lnTo>
                <a:lnTo>
                  <a:pt x="27890" y="276339"/>
                </a:lnTo>
                <a:lnTo>
                  <a:pt x="106555" y="261412"/>
                </a:lnTo>
                <a:lnTo>
                  <a:pt x="150941" y="234698"/>
                </a:lnTo>
                <a:lnTo>
                  <a:pt x="194437" y="196596"/>
                </a:lnTo>
                <a:lnTo>
                  <a:pt x="231046" y="151766"/>
                </a:lnTo>
                <a:lnTo>
                  <a:pt x="256244" y="106454"/>
                </a:lnTo>
                <a:lnTo>
                  <a:pt x="269042" y="63898"/>
                </a:lnTo>
                <a:lnTo>
                  <a:pt x="268454" y="27334"/>
                </a:lnTo>
                <a:lnTo>
                  <a:pt x="253492" y="0"/>
                </a:lnTo>
                <a:close/>
              </a:path>
            </a:pathLst>
          </a:custGeom>
          <a:solidFill>
            <a:srgbClr val="FFFFFF"/>
          </a:solidFill>
        </p:spPr>
        <p:txBody>
          <a:bodyPr wrap="square" lIns="0" tIns="0" rIns="0" bIns="0" rtlCol="0"/>
          <a:lstStyle/>
          <a:p>
            <a:endParaRPr/>
          </a:p>
        </p:txBody>
      </p:sp>
      <p:sp>
        <p:nvSpPr>
          <p:cNvPr id="48" name="object 48"/>
          <p:cNvSpPr/>
          <p:nvPr/>
        </p:nvSpPr>
        <p:spPr>
          <a:xfrm>
            <a:off x="5481701" y="2350516"/>
            <a:ext cx="301625" cy="243840"/>
          </a:xfrm>
          <a:custGeom>
            <a:avLst/>
            <a:gdLst/>
            <a:ahLst/>
            <a:cxnLst/>
            <a:rect l="l" t="t" r="r" b="b"/>
            <a:pathLst>
              <a:path w="301625" h="243839">
                <a:moveTo>
                  <a:pt x="290829" y="0"/>
                </a:moveTo>
                <a:lnTo>
                  <a:pt x="275292" y="35307"/>
                </a:lnTo>
                <a:lnTo>
                  <a:pt x="240189" y="85570"/>
                </a:lnTo>
                <a:lnTo>
                  <a:pt x="206039" y="120993"/>
                </a:lnTo>
                <a:lnTo>
                  <a:pt x="167386" y="152603"/>
                </a:lnTo>
                <a:lnTo>
                  <a:pt x="125843" y="179366"/>
                </a:lnTo>
                <a:lnTo>
                  <a:pt x="83022" y="200246"/>
                </a:lnTo>
                <a:lnTo>
                  <a:pt x="40537" y="214209"/>
                </a:lnTo>
                <a:lnTo>
                  <a:pt x="0" y="220218"/>
                </a:lnTo>
                <a:lnTo>
                  <a:pt x="25306" y="238297"/>
                </a:lnTo>
                <a:lnTo>
                  <a:pt x="105284" y="235625"/>
                </a:lnTo>
                <a:lnTo>
                  <a:pt x="153285" y="216032"/>
                </a:lnTo>
                <a:lnTo>
                  <a:pt x="202184" y="185038"/>
                </a:lnTo>
                <a:lnTo>
                  <a:pt x="245284" y="146458"/>
                </a:lnTo>
                <a:lnTo>
                  <a:pt x="277150" y="105604"/>
                </a:lnTo>
                <a:lnTo>
                  <a:pt x="296330" y="65536"/>
                </a:lnTo>
                <a:lnTo>
                  <a:pt x="301374" y="29314"/>
                </a:lnTo>
                <a:lnTo>
                  <a:pt x="290829" y="0"/>
                </a:lnTo>
                <a:close/>
              </a:path>
            </a:pathLst>
          </a:custGeom>
          <a:solidFill>
            <a:srgbClr val="FFFFFF"/>
          </a:solidFill>
        </p:spPr>
        <p:txBody>
          <a:bodyPr wrap="square" lIns="0" tIns="0" rIns="0" bIns="0" rtlCol="0"/>
          <a:lstStyle/>
          <a:p>
            <a:endParaRPr/>
          </a:p>
        </p:txBody>
      </p:sp>
      <p:sp>
        <p:nvSpPr>
          <p:cNvPr id="49" name="object 49"/>
          <p:cNvSpPr/>
          <p:nvPr/>
        </p:nvSpPr>
        <p:spPr>
          <a:xfrm>
            <a:off x="5513070" y="2327782"/>
            <a:ext cx="284480" cy="262255"/>
          </a:xfrm>
          <a:custGeom>
            <a:avLst/>
            <a:gdLst/>
            <a:ahLst/>
            <a:cxnLst/>
            <a:rect l="l" t="t" r="r" b="b"/>
            <a:pathLst>
              <a:path w="284479" h="262255">
                <a:moveTo>
                  <a:pt x="271399" y="0"/>
                </a:moveTo>
                <a:lnTo>
                  <a:pt x="258879" y="36433"/>
                </a:lnTo>
                <a:lnTo>
                  <a:pt x="228126" y="89485"/>
                </a:lnTo>
                <a:lnTo>
                  <a:pt x="197074" y="127688"/>
                </a:lnTo>
                <a:lnTo>
                  <a:pt x="161213" y="162462"/>
                </a:lnTo>
                <a:lnTo>
                  <a:pt x="122061" y="192634"/>
                </a:lnTo>
                <a:lnTo>
                  <a:pt x="81131" y="217035"/>
                </a:lnTo>
                <a:lnTo>
                  <a:pt x="39939" y="234494"/>
                </a:lnTo>
                <a:lnTo>
                  <a:pt x="0" y="243839"/>
                </a:lnTo>
                <a:lnTo>
                  <a:pt x="26826" y="259773"/>
                </a:lnTo>
                <a:lnTo>
                  <a:pt x="106363" y="250414"/>
                </a:lnTo>
                <a:lnTo>
                  <a:pt x="152538" y="226864"/>
                </a:lnTo>
                <a:lnTo>
                  <a:pt x="198627" y="191896"/>
                </a:lnTo>
                <a:lnTo>
                  <a:pt x="238309" y="149799"/>
                </a:lnTo>
                <a:lnTo>
                  <a:pt x="266634" y="106390"/>
                </a:lnTo>
                <a:lnTo>
                  <a:pt x="282396" y="64841"/>
                </a:lnTo>
                <a:lnTo>
                  <a:pt x="284386" y="28320"/>
                </a:lnTo>
                <a:lnTo>
                  <a:pt x="271399" y="0"/>
                </a:lnTo>
                <a:close/>
              </a:path>
            </a:pathLst>
          </a:custGeom>
          <a:solidFill>
            <a:srgbClr val="FFFFFF"/>
          </a:solidFill>
        </p:spPr>
        <p:txBody>
          <a:bodyPr wrap="square" lIns="0" tIns="0" rIns="0" bIns="0" rtlCol="0"/>
          <a:lstStyle/>
          <a:p>
            <a:endParaRPr/>
          </a:p>
        </p:txBody>
      </p:sp>
      <p:sp>
        <p:nvSpPr>
          <p:cNvPr id="50" name="object 50"/>
          <p:cNvSpPr/>
          <p:nvPr/>
        </p:nvSpPr>
        <p:spPr>
          <a:xfrm>
            <a:off x="5450585" y="2395473"/>
            <a:ext cx="327025" cy="205740"/>
          </a:xfrm>
          <a:custGeom>
            <a:avLst/>
            <a:gdLst/>
            <a:ahLst/>
            <a:cxnLst/>
            <a:rect l="l" t="t" r="r" b="b"/>
            <a:pathLst>
              <a:path w="327025" h="205739">
                <a:moveTo>
                  <a:pt x="0" y="173354"/>
                </a:moveTo>
                <a:lnTo>
                  <a:pt x="22295" y="195098"/>
                </a:lnTo>
                <a:lnTo>
                  <a:pt x="57355" y="205509"/>
                </a:lnTo>
                <a:lnTo>
                  <a:pt x="101791" y="204654"/>
                </a:lnTo>
                <a:lnTo>
                  <a:pt x="152213" y="192602"/>
                </a:lnTo>
                <a:lnTo>
                  <a:pt x="195647" y="173608"/>
                </a:lnTo>
                <a:lnTo>
                  <a:pt x="41004" y="173608"/>
                </a:lnTo>
                <a:lnTo>
                  <a:pt x="0" y="173354"/>
                </a:lnTo>
                <a:close/>
              </a:path>
              <a:path w="327025" h="205739">
                <a:moveTo>
                  <a:pt x="321055" y="0"/>
                </a:moveTo>
                <a:lnTo>
                  <a:pt x="300267" y="32504"/>
                </a:lnTo>
                <a:lnTo>
                  <a:pt x="257924" y="76829"/>
                </a:lnTo>
                <a:lnTo>
                  <a:pt x="218775" y="106667"/>
                </a:lnTo>
                <a:lnTo>
                  <a:pt x="175762" y="132041"/>
                </a:lnTo>
                <a:lnTo>
                  <a:pt x="130631" y="152174"/>
                </a:lnTo>
                <a:lnTo>
                  <a:pt x="85130" y="166289"/>
                </a:lnTo>
                <a:lnTo>
                  <a:pt x="41004" y="173608"/>
                </a:lnTo>
                <a:lnTo>
                  <a:pt x="195647" y="173608"/>
                </a:lnTo>
                <a:lnTo>
                  <a:pt x="253683" y="137802"/>
                </a:lnTo>
                <a:lnTo>
                  <a:pt x="291392" y="102266"/>
                </a:lnTo>
                <a:lnTo>
                  <a:pt x="316459" y="65597"/>
                </a:lnTo>
                <a:lnTo>
                  <a:pt x="326981" y="30579"/>
                </a:lnTo>
                <a:lnTo>
                  <a:pt x="321055" y="0"/>
                </a:lnTo>
                <a:close/>
              </a:path>
            </a:pathLst>
          </a:custGeom>
          <a:solidFill>
            <a:srgbClr val="FFFFFF"/>
          </a:solidFill>
        </p:spPr>
        <p:txBody>
          <a:bodyPr wrap="square" lIns="0" tIns="0" rIns="0" bIns="0" rtlCol="0"/>
          <a:lstStyle/>
          <a:p>
            <a:endParaRPr/>
          </a:p>
        </p:txBody>
      </p:sp>
      <p:sp>
        <p:nvSpPr>
          <p:cNvPr id="51" name="object 51"/>
          <p:cNvSpPr/>
          <p:nvPr/>
        </p:nvSpPr>
        <p:spPr>
          <a:xfrm>
            <a:off x="5415407" y="2422525"/>
            <a:ext cx="338455" cy="185420"/>
          </a:xfrm>
          <a:custGeom>
            <a:avLst/>
            <a:gdLst/>
            <a:ahLst/>
            <a:cxnLst/>
            <a:rect l="l" t="t" r="r" b="b"/>
            <a:pathLst>
              <a:path w="338454" h="185419">
                <a:moveTo>
                  <a:pt x="0" y="145034"/>
                </a:moveTo>
                <a:lnTo>
                  <a:pt x="20315" y="168650"/>
                </a:lnTo>
                <a:lnTo>
                  <a:pt x="54323" y="182057"/>
                </a:lnTo>
                <a:lnTo>
                  <a:pt x="98645" y="185038"/>
                </a:lnTo>
                <a:lnTo>
                  <a:pt x="149904" y="177383"/>
                </a:lnTo>
                <a:lnTo>
                  <a:pt x="204723" y="158876"/>
                </a:lnTo>
                <a:lnTo>
                  <a:pt x="223418" y="148848"/>
                </a:lnTo>
                <a:lnTo>
                  <a:pt x="40807" y="148848"/>
                </a:lnTo>
                <a:lnTo>
                  <a:pt x="0" y="145034"/>
                </a:lnTo>
                <a:close/>
              </a:path>
              <a:path w="338454" h="185419">
                <a:moveTo>
                  <a:pt x="334771" y="0"/>
                </a:moveTo>
                <a:lnTo>
                  <a:pt x="311233" y="30521"/>
                </a:lnTo>
                <a:lnTo>
                  <a:pt x="265215" y="71035"/>
                </a:lnTo>
                <a:lnTo>
                  <a:pt x="223653" y="97412"/>
                </a:lnTo>
                <a:lnTo>
                  <a:pt x="178620" y="119013"/>
                </a:lnTo>
                <a:lnTo>
                  <a:pt x="131928" y="135206"/>
                </a:lnTo>
                <a:lnTo>
                  <a:pt x="85386" y="145362"/>
                </a:lnTo>
                <a:lnTo>
                  <a:pt x="40807" y="148848"/>
                </a:lnTo>
                <a:lnTo>
                  <a:pt x="223418" y="148848"/>
                </a:lnTo>
                <a:lnTo>
                  <a:pt x="255727" y="131515"/>
                </a:lnTo>
                <a:lnTo>
                  <a:pt x="296367" y="99331"/>
                </a:lnTo>
                <a:lnTo>
                  <a:pt x="324510" y="64940"/>
                </a:lnTo>
                <a:lnTo>
                  <a:pt x="338023" y="30958"/>
                </a:lnTo>
                <a:lnTo>
                  <a:pt x="334771" y="0"/>
                </a:lnTo>
                <a:close/>
              </a:path>
            </a:pathLst>
          </a:custGeom>
          <a:solidFill>
            <a:srgbClr val="FFFFFF"/>
          </a:solidFill>
        </p:spPr>
        <p:txBody>
          <a:bodyPr wrap="square" lIns="0" tIns="0" rIns="0" bIns="0" rtlCol="0"/>
          <a:lstStyle/>
          <a:p>
            <a:endParaRPr/>
          </a:p>
        </p:txBody>
      </p:sp>
      <p:sp>
        <p:nvSpPr>
          <p:cNvPr id="52" name="object 52"/>
          <p:cNvSpPr/>
          <p:nvPr/>
        </p:nvSpPr>
        <p:spPr>
          <a:xfrm>
            <a:off x="5374132" y="2462910"/>
            <a:ext cx="353695" cy="147320"/>
          </a:xfrm>
          <a:custGeom>
            <a:avLst/>
            <a:gdLst/>
            <a:ahLst/>
            <a:cxnLst/>
            <a:rect l="l" t="t" r="r" b="b"/>
            <a:pathLst>
              <a:path w="353695" h="147319">
                <a:moveTo>
                  <a:pt x="0" y="91693"/>
                </a:moveTo>
                <a:lnTo>
                  <a:pt x="16488" y="118146"/>
                </a:lnTo>
                <a:lnTo>
                  <a:pt x="48058" y="136649"/>
                </a:lnTo>
                <a:lnTo>
                  <a:pt x="91412" y="146448"/>
                </a:lnTo>
                <a:lnTo>
                  <a:pt x="143251" y="146785"/>
                </a:lnTo>
                <a:lnTo>
                  <a:pt x="200278" y="136905"/>
                </a:lnTo>
                <a:lnTo>
                  <a:pt x="254842" y="117790"/>
                </a:lnTo>
                <a:lnTo>
                  <a:pt x="277083" y="105213"/>
                </a:lnTo>
                <a:lnTo>
                  <a:pt x="84347" y="105213"/>
                </a:lnTo>
                <a:lnTo>
                  <a:pt x="39744" y="101765"/>
                </a:lnTo>
                <a:lnTo>
                  <a:pt x="0" y="91693"/>
                </a:lnTo>
                <a:close/>
              </a:path>
              <a:path w="353695" h="147319">
                <a:moveTo>
                  <a:pt x="353187" y="0"/>
                </a:moveTo>
                <a:lnTo>
                  <a:pt x="325237" y="26628"/>
                </a:lnTo>
                <a:lnTo>
                  <a:pt x="273533" y="59596"/>
                </a:lnTo>
                <a:lnTo>
                  <a:pt x="228401" y="79227"/>
                </a:lnTo>
                <a:lnTo>
                  <a:pt x="180566" y="93601"/>
                </a:lnTo>
                <a:lnTo>
                  <a:pt x="131918" y="102377"/>
                </a:lnTo>
                <a:lnTo>
                  <a:pt x="84347" y="105213"/>
                </a:lnTo>
                <a:lnTo>
                  <a:pt x="277083" y="105213"/>
                </a:lnTo>
                <a:lnTo>
                  <a:pt x="299950" y="92281"/>
                </a:lnTo>
                <a:lnTo>
                  <a:pt x="333068" y="62638"/>
                </a:lnTo>
                <a:lnTo>
                  <a:pt x="351658" y="31124"/>
                </a:lnTo>
                <a:lnTo>
                  <a:pt x="353187" y="0"/>
                </a:lnTo>
                <a:close/>
              </a:path>
            </a:pathLst>
          </a:custGeom>
          <a:solidFill>
            <a:srgbClr val="FFFFFF"/>
          </a:solidFill>
        </p:spPr>
        <p:txBody>
          <a:bodyPr wrap="square" lIns="0" tIns="0" rIns="0" bIns="0" rtlCol="0"/>
          <a:lstStyle/>
          <a:p>
            <a:endParaRPr/>
          </a:p>
        </p:txBody>
      </p:sp>
      <p:sp>
        <p:nvSpPr>
          <p:cNvPr id="53" name="object 53"/>
          <p:cNvSpPr/>
          <p:nvPr/>
        </p:nvSpPr>
        <p:spPr>
          <a:xfrm>
            <a:off x="5661278" y="2223007"/>
            <a:ext cx="170815" cy="292100"/>
          </a:xfrm>
          <a:custGeom>
            <a:avLst/>
            <a:gdLst/>
            <a:ahLst/>
            <a:cxnLst/>
            <a:rect l="l" t="t" r="r" b="b"/>
            <a:pathLst>
              <a:path w="170814" h="292100">
                <a:moveTo>
                  <a:pt x="137922" y="0"/>
                </a:moveTo>
                <a:lnTo>
                  <a:pt x="139301" y="10757"/>
                </a:lnTo>
                <a:lnTo>
                  <a:pt x="140001" y="22050"/>
                </a:lnTo>
                <a:lnTo>
                  <a:pt x="140011" y="33843"/>
                </a:lnTo>
                <a:lnTo>
                  <a:pt x="139319" y="46100"/>
                </a:lnTo>
                <a:lnTo>
                  <a:pt x="131265" y="94155"/>
                </a:lnTo>
                <a:lnTo>
                  <a:pt x="115363" y="142287"/>
                </a:lnTo>
                <a:lnTo>
                  <a:pt x="92948" y="188182"/>
                </a:lnTo>
                <a:lnTo>
                  <a:pt x="65357" y="229526"/>
                </a:lnTo>
                <a:lnTo>
                  <a:pt x="33929" y="264005"/>
                </a:lnTo>
                <a:lnTo>
                  <a:pt x="0" y="289305"/>
                </a:lnTo>
                <a:lnTo>
                  <a:pt x="34424" y="291798"/>
                </a:lnTo>
                <a:lnTo>
                  <a:pt x="72898" y="272097"/>
                </a:lnTo>
                <a:lnTo>
                  <a:pt x="110799" y="233727"/>
                </a:lnTo>
                <a:lnTo>
                  <a:pt x="143510" y="180212"/>
                </a:lnTo>
                <a:lnTo>
                  <a:pt x="164496" y="121104"/>
                </a:lnTo>
                <a:lnTo>
                  <a:pt x="170434" y="67484"/>
                </a:lnTo>
                <a:lnTo>
                  <a:pt x="161512" y="25175"/>
                </a:lnTo>
                <a:lnTo>
                  <a:pt x="137922" y="0"/>
                </a:lnTo>
                <a:close/>
              </a:path>
            </a:pathLst>
          </a:custGeom>
          <a:solidFill>
            <a:srgbClr val="FFFFFF"/>
          </a:solidFill>
        </p:spPr>
        <p:txBody>
          <a:bodyPr wrap="square" lIns="0" tIns="0" rIns="0" bIns="0" rtlCol="0"/>
          <a:lstStyle/>
          <a:p>
            <a:endParaRPr/>
          </a:p>
        </p:txBody>
      </p:sp>
      <p:sp>
        <p:nvSpPr>
          <p:cNvPr id="54" name="object 54"/>
          <p:cNvSpPr/>
          <p:nvPr/>
        </p:nvSpPr>
        <p:spPr>
          <a:xfrm>
            <a:off x="5609590" y="2282317"/>
            <a:ext cx="219075" cy="259715"/>
          </a:xfrm>
          <a:custGeom>
            <a:avLst/>
            <a:gdLst/>
            <a:ahLst/>
            <a:cxnLst/>
            <a:rect l="l" t="t" r="r" b="b"/>
            <a:pathLst>
              <a:path w="219075" h="259714">
                <a:moveTo>
                  <a:pt x="202057" y="0"/>
                </a:moveTo>
                <a:lnTo>
                  <a:pt x="192532" y="45085"/>
                </a:lnTo>
                <a:lnTo>
                  <a:pt x="173375" y="89878"/>
                </a:lnTo>
                <a:lnTo>
                  <a:pt x="146595" y="132921"/>
                </a:lnTo>
                <a:lnTo>
                  <a:pt x="114030" y="172275"/>
                </a:lnTo>
                <a:lnTo>
                  <a:pt x="77517" y="205998"/>
                </a:lnTo>
                <a:lnTo>
                  <a:pt x="38894" y="232151"/>
                </a:lnTo>
                <a:lnTo>
                  <a:pt x="0" y="248793"/>
                </a:lnTo>
                <a:lnTo>
                  <a:pt x="32833" y="259252"/>
                </a:lnTo>
                <a:lnTo>
                  <a:pt x="74834" y="249126"/>
                </a:lnTo>
                <a:lnTo>
                  <a:pt x="120693" y="220735"/>
                </a:lnTo>
                <a:lnTo>
                  <a:pt x="165100" y="176403"/>
                </a:lnTo>
                <a:lnTo>
                  <a:pt x="199360" y="123890"/>
                </a:lnTo>
                <a:lnTo>
                  <a:pt x="217725" y="73199"/>
                </a:lnTo>
                <a:lnTo>
                  <a:pt x="219017" y="30009"/>
                </a:lnTo>
                <a:lnTo>
                  <a:pt x="202057" y="0"/>
                </a:lnTo>
                <a:close/>
              </a:path>
            </a:pathLst>
          </a:custGeom>
          <a:solidFill>
            <a:srgbClr val="FFFFFF"/>
          </a:solidFill>
        </p:spPr>
        <p:txBody>
          <a:bodyPr wrap="square" lIns="0" tIns="0" rIns="0" bIns="0" rtlCol="0"/>
          <a:lstStyle/>
          <a:p>
            <a:endParaRPr/>
          </a:p>
        </p:txBody>
      </p:sp>
      <p:sp>
        <p:nvSpPr>
          <p:cNvPr id="55" name="object 55"/>
          <p:cNvSpPr/>
          <p:nvPr/>
        </p:nvSpPr>
        <p:spPr>
          <a:xfrm>
            <a:off x="5580634" y="2311400"/>
            <a:ext cx="237490" cy="244475"/>
          </a:xfrm>
          <a:custGeom>
            <a:avLst/>
            <a:gdLst/>
            <a:ahLst/>
            <a:cxnLst/>
            <a:rect l="l" t="t" r="r" b="b"/>
            <a:pathLst>
              <a:path w="237489" h="244475">
                <a:moveTo>
                  <a:pt x="222630" y="0"/>
                </a:moveTo>
                <a:lnTo>
                  <a:pt x="209295" y="44196"/>
                </a:lnTo>
                <a:lnTo>
                  <a:pt x="186366" y="87207"/>
                </a:lnTo>
                <a:lnTo>
                  <a:pt x="155993" y="127809"/>
                </a:lnTo>
                <a:lnTo>
                  <a:pt x="120173" y="164226"/>
                </a:lnTo>
                <a:lnTo>
                  <a:pt x="80903" y="194686"/>
                </a:lnTo>
                <a:lnTo>
                  <a:pt x="40180" y="217412"/>
                </a:lnTo>
                <a:lnTo>
                  <a:pt x="0" y="230632"/>
                </a:lnTo>
                <a:lnTo>
                  <a:pt x="31849" y="243871"/>
                </a:lnTo>
                <a:lnTo>
                  <a:pt x="74580" y="237394"/>
                </a:lnTo>
                <a:lnTo>
                  <a:pt x="122693" y="213058"/>
                </a:lnTo>
                <a:lnTo>
                  <a:pt x="170687" y="172720"/>
                </a:lnTo>
                <a:lnTo>
                  <a:pt x="209343" y="123301"/>
                </a:lnTo>
                <a:lnTo>
                  <a:pt x="231997" y="74358"/>
                </a:lnTo>
                <a:lnTo>
                  <a:pt x="236981" y="31416"/>
                </a:lnTo>
                <a:lnTo>
                  <a:pt x="222630" y="0"/>
                </a:lnTo>
                <a:close/>
              </a:path>
            </a:pathLst>
          </a:custGeom>
          <a:solidFill>
            <a:srgbClr val="FFFFFF"/>
          </a:solidFill>
        </p:spPr>
        <p:txBody>
          <a:bodyPr wrap="square" lIns="0" tIns="0" rIns="0" bIns="0" rtlCol="0"/>
          <a:lstStyle/>
          <a:p>
            <a:endParaRPr/>
          </a:p>
        </p:txBody>
      </p:sp>
      <p:sp>
        <p:nvSpPr>
          <p:cNvPr id="56" name="object 56"/>
          <p:cNvSpPr/>
          <p:nvPr/>
        </p:nvSpPr>
        <p:spPr>
          <a:xfrm>
            <a:off x="5542788" y="2351913"/>
            <a:ext cx="265430" cy="212090"/>
          </a:xfrm>
          <a:custGeom>
            <a:avLst/>
            <a:gdLst/>
            <a:ahLst/>
            <a:cxnLst/>
            <a:rect l="l" t="t" r="r" b="b"/>
            <a:pathLst>
              <a:path w="265429" h="212089">
                <a:moveTo>
                  <a:pt x="255524" y="0"/>
                </a:moveTo>
                <a:lnTo>
                  <a:pt x="235712" y="41528"/>
                </a:lnTo>
                <a:lnTo>
                  <a:pt x="206389" y="80508"/>
                </a:lnTo>
                <a:lnTo>
                  <a:pt x="170085" y="115960"/>
                </a:lnTo>
                <a:lnTo>
                  <a:pt x="129047" y="146430"/>
                </a:lnTo>
                <a:lnTo>
                  <a:pt x="85522" y="170466"/>
                </a:lnTo>
                <a:lnTo>
                  <a:pt x="41757" y="186614"/>
                </a:lnTo>
                <a:lnTo>
                  <a:pt x="0" y="193421"/>
                </a:lnTo>
                <a:lnTo>
                  <a:pt x="29458" y="211494"/>
                </a:lnTo>
                <a:lnTo>
                  <a:pt x="72691" y="211709"/>
                </a:lnTo>
                <a:lnTo>
                  <a:pt x="123997" y="195064"/>
                </a:lnTo>
                <a:lnTo>
                  <a:pt x="177673" y="162560"/>
                </a:lnTo>
                <a:lnTo>
                  <a:pt x="223448" y="119782"/>
                </a:lnTo>
                <a:lnTo>
                  <a:pt x="253365" y="74945"/>
                </a:lnTo>
                <a:lnTo>
                  <a:pt x="264898" y="33275"/>
                </a:lnTo>
                <a:lnTo>
                  <a:pt x="255524" y="0"/>
                </a:lnTo>
                <a:close/>
              </a:path>
            </a:pathLst>
          </a:custGeom>
          <a:solidFill>
            <a:srgbClr val="FFFFFF"/>
          </a:solidFill>
        </p:spPr>
        <p:txBody>
          <a:bodyPr wrap="square" lIns="0" tIns="0" rIns="0" bIns="0" rtlCol="0"/>
          <a:lstStyle/>
          <a:p>
            <a:endParaRPr/>
          </a:p>
        </p:txBody>
      </p:sp>
      <p:sp>
        <p:nvSpPr>
          <p:cNvPr id="57" name="object 57"/>
          <p:cNvSpPr/>
          <p:nvPr/>
        </p:nvSpPr>
        <p:spPr>
          <a:xfrm>
            <a:off x="5570473" y="2331973"/>
            <a:ext cx="250825" cy="229870"/>
          </a:xfrm>
          <a:custGeom>
            <a:avLst/>
            <a:gdLst/>
            <a:ahLst/>
            <a:cxnLst/>
            <a:rect l="l" t="t" r="r" b="b"/>
            <a:pathLst>
              <a:path w="250825" h="229869">
                <a:moveTo>
                  <a:pt x="238378" y="0"/>
                </a:moveTo>
                <a:lnTo>
                  <a:pt x="221996" y="43052"/>
                </a:lnTo>
                <a:lnTo>
                  <a:pt x="196079" y="84353"/>
                </a:lnTo>
                <a:lnTo>
                  <a:pt x="162917" y="122714"/>
                </a:lnTo>
                <a:lnTo>
                  <a:pt x="124618" y="156511"/>
                </a:lnTo>
                <a:lnTo>
                  <a:pt x="83293" y="184117"/>
                </a:lnTo>
                <a:lnTo>
                  <a:pt x="41050" y="203904"/>
                </a:lnTo>
                <a:lnTo>
                  <a:pt x="0" y="214249"/>
                </a:lnTo>
                <a:lnTo>
                  <a:pt x="30853" y="229733"/>
                </a:lnTo>
                <a:lnTo>
                  <a:pt x="73945" y="226298"/>
                </a:lnTo>
                <a:lnTo>
                  <a:pt x="123658" y="205408"/>
                </a:lnTo>
                <a:lnTo>
                  <a:pt x="174371" y="168528"/>
                </a:lnTo>
                <a:lnTo>
                  <a:pt x="216411" y="121997"/>
                </a:lnTo>
                <a:lnTo>
                  <a:pt x="242474" y="74787"/>
                </a:lnTo>
                <a:lnTo>
                  <a:pt x="250487" y="32315"/>
                </a:lnTo>
                <a:lnTo>
                  <a:pt x="238378" y="0"/>
                </a:lnTo>
                <a:close/>
              </a:path>
            </a:pathLst>
          </a:custGeom>
          <a:solidFill>
            <a:srgbClr val="FFFFFF"/>
          </a:solidFill>
        </p:spPr>
        <p:txBody>
          <a:bodyPr wrap="square" lIns="0" tIns="0" rIns="0" bIns="0" rtlCol="0"/>
          <a:lstStyle/>
          <a:p>
            <a:endParaRPr/>
          </a:p>
        </p:txBody>
      </p:sp>
      <p:sp>
        <p:nvSpPr>
          <p:cNvPr id="58" name="object 58"/>
          <p:cNvSpPr/>
          <p:nvPr/>
        </p:nvSpPr>
        <p:spPr>
          <a:xfrm>
            <a:off x="5515483" y="2391410"/>
            <a:ext cx="286385" cy="181610"/>
          </a:xfrm>
          <a:custGeom>
            <a:avLst/>
            <a:gdLst/>
            <a:ahLst/>
            <a:cxnLst/>
            <a:rect l="l" t="t" r="r" b="b"/>
            <a:pathLst>
              <a:path w="286385" h="181610">
                <a:moveTo>
                  <a:pt x="282066" y="0"/>
                </a:moveTo>
                <a:lnTo>
                  <a:pt x="256031" y="38100"/>
                </a:lnTo>
                <a:lnTo>
                  <a:pt x="221165" y="72133"/>
                </a:lnTo>
                <a:lnTo>
                  <a:pt x="179916" y="101623"/>
                </a:lnTo>
                <a:lnTo>
                  <a:pt x="134731" y="125475"/>
                </a:lnTo>
                <a:lnTo>
                  <a:pt x="88053" y="142597"/>
                </a:lnTo>
                <a:lnTo>
                  <a:pt x="42328" y="151894"/>
                </a:lnTo>
                <a:lnTo>
                  <a:pt x="0" y="152273"/>
                </a:lnTo>
                <a:lnTo>
                  <a:pt x="26318" y="174579"/>
                </a:lnTo>
                <a:lnTo>
                  <a:pt x="69008" y="181371"/>
                </a:lnTo>
                <a:lnTo>
                  <a:pt x="122247" y="172757"/>
                </a:lnTo>
                <a:lnTo>
                  <a:pt x="180212" y="148843"/>
                </a:lnTo>
                <a:lnTo>
                  <a:pt x="232060" y="113496"/>
                </a:lnTo>
                <a:lnTo>
                  <a:pt x="268477" y="73707"/>
                </a:lnTo>
                <a:lnTo>
                  <a:pt x="286226" y="34276"/>
                </a:lnTo>
                <a:lnTo>
                  <a:pt x="282066" y="0"/>
                </a:lnTo>
                <a:close/>
              </a:path>
            </a:pathLst>
          </a:custGeom>
          <a:solidFill>
            <a:srgbClr val="FFFFFF"/>
          </a:solidFill>
        </p:spPr>
        <p:txBody>
          <a:bodyPr wrap="square" lIns="0" tIns="0" rIns="0" bIns="0" rtlCol="0"/>
          <a:lstStyle/>
          <a:p>
            <a:endParaRPr/>
          </a:p>
        </p:txBody>
      </p:sp>
      <p:sp>
        <p:nvSpPr>
          <p:cNvPr id="59" name="object 59"/>
          <p:cNvSpPr/>
          <p:nvPr/>
        </p:nvSpPr>
        <p:spPr>
          <a:xfrm>
            <a:off x="5484495" y="2415158"/>
            <a:ext cx="295910" cy="162560"/>
          </a:xfrm>
          <a:custGeom>
            <a:avLst/>
            <a:gdLst/>
            <a:ahLst/>
            <a:cxnLst/>
            <a:rect l="l" t="t" r="r" b="b"/>
            <a:pathLst>
              <a:path w="295910" h="162560">
                <a:moveTo>
                  <a:pt x="0" y="127507"/>
                </a:moveTo>
                <a:lnTo>
                  <a:pt x="24350" y="151967"/>
                </a:lnTo>
                <a:lnTo>
                  <a:pt x="66309" y="162401"/>
                </a:lnTo>
                <a:lnTo>
                  <a:pt x="120104" y="158404"/>
                </a:lnTo>
                <a:lnTo>
                  <a:pt x="179958" y="139573"/>
                </a:lnTo>
                <a:lnTo>
                  <a:pt x="195631" y="130734"/>
                </a:lnTo>
                <a:lnTo>
                  <a:pt x="42219" y="130734"/>
                </a:lnTo>
                <a:lnTo>
                  <a:pt x="0" y="127507"/>
                </a:lnTo>
                <a:close/>
              </a:path>
              <a:path w="295910" h="162560">
                <a:moveTo>
                  <a:pt x="294131" y="0"/>
                </a:moveTo>
                <a:lnTo>
                  <a:pt x="264921" y="35687"/>
                </a:lnTo>
                <a:lnTo>
                  <a:pt x="227253" y="66592"/>
                </a:lnTo>
                <a:lnTo>
                  <a:pt x="183623" y="92427"/>
                </a:lnTo>
                <a:lnTo>
                  <a:pt x="136556" y="112315"/>
                </a:lnTo>
                <a:lnTo>
                  <a:pt x="88580" y="125377"/>
                </a:lnTo>
                <a:lnTo>
                  <a:pt x="42219" y="130734"/>
                </a:lnTo>
                <a:lnTo>
                  <a:pt x="195631" y="130734"/>
                </a:lnTo>
                <a:lnTo>
                  <a:pt x="234588" y="108763"/>
                </a:lnTo>
                <a:lnTo>
                  <a:pt x="274288" y="72262"/>
                </a:lnTo>
                <a:lnTo>
                  <a:pt x="295366" y="34524"/>
                </a:lnTo>
                <a:lnTo>
                  <a:pt x="294131" y="0"/>
                </a:lnTo>
                <a:close/>
              </a:path>
            </a:pathLst>
          </a:custGeom>
          <a:solidFill>
            <a:srgbClr val="FFFFFF"/>
          </a:solidFill>
        </p:spPr>
        <p:txBody>
          <a:bodyPr wrap="square" lIns="0" tIns="0" rIns="0" bIns="0" rtlCol="0"/>
          <a:lstStyle/>
          <a:p>
            <a:endParaRPr/>
          </a:p>
        </p:txBody>
      </p:sp>
      <p:sp>
        <p:nvSpPr>
          <p:cNvPr id="60" name="object 60"/>
          <p:cNvSpPr/>
          <p:nvPr/>
        </p:nvSpPr>
        <p:spPr>
          <a:xfrm>
            <a:off x="5448300" y="2450719"/>
            <a:ext cx="310515" cy="130175"/>
          </a:xfrm>
          <a:custGeom>
            <a:avLst/>
            <a:gdLst/>
            <a:ahLst/>
            <a:cxnLst/>
            <a:rect l="l" t="t" r="r" b="b"/>
            <a:pathLst>
              <a:path w="310514" h="130175">
                <a:moveTo>
                  <a:pt x="0" y="80644"/>
                </a:moveTo>
                <a:lnTo>
                  <a:pt x="20321" y="108553"/>
                </a:lnTo>
                <a:lnTo>
                  <a:pt x="60182" y="125317"/>
                </a:lnTo>
                <a:lnTo>
                  <a:pt x="113924" y="129651"/>
                </a:lnTo>
                <a:lnTo>
                  <a:pt x="175895" y="120268"/>
                </a:lnTo>
                <a:lnTo>
                  <a:pt x="234662" y="98262"/>
                </a:lnTo>
                <a:lnTo>
                  <a:pt x="243741" y="92201"/>
                </a:lnTo>
                <a:lnTo>
                  <a:pt x="87860" y="92201"/>
                </a:lnTo>
                <a:lnTo>
                  <a:pt x="41229" y="90344"/>
                </a:lnTo>
                <a:lnTo>
                  <a:pt x="0" y="80644"/>
                </a:lnTo>
                <a:close/>
              </a:path>
              <a:path w="310514" h="130175">
                <a:moveTo>
                  <a:pt x="310261" y="0"/>
                </a:moveTo>
                <a:lnTo>
                  <a:pt x="275971" y="30733"/>
                </a:lnTo>
                <a:lnTo>
                  <a:pt x="233947" y="55483"/>
                </a:lnTo>
                <a:lnTo>
                  <a:pt x="186840" y="74295"/>
                </a:lnTo>
                <a:lnTo>
                  <a:pt x="137271" y="86693"/>
                </a:lnTo>
                <a:lnTo>
                  <a:pt x="87860" y="92201"/>
                </a:lnTo>
                <a:lnTo>
                  <a:pt x="243741" y="92201"/>
                </a:lnTo>
                <a:lnTo>
                  <a:pt x="279511" y="68325"/>
                </a:lnTo>
                <a:lnTo>
                  <a:pt x="306143" y="34293"/>
                </a:lnTo>
                <a:lnTo>
                  <a:pt x="310261" y="0"/>
                </a:lnTo>
                <a:close/>
              </a:path>
            </a:pathLst>
          </a:custGeom>
          <a:solidFill>
            <a:srgbClr val="FFFFFF"/>
          </a:solidFill>
        </p:spPr>
        <p:txBody>
          <a:bodyPr wrap="square" lIns="0" tIns="0" rIns="0" bIns="0" rtlCol="0"/>
          <a:lstStyle/>
          <a:p>
            <a:endParaRPr/>
          </a:p>
        </p:txBody>
      </p:sp>
      <p:sp>
        <p:nvSpPr>
          <p:cNvPr id="61" name="object 61"/>
          <p:cNvSpPr txBox="1"/>
          <p:nvPr/>
        </p:nvSpPr>
        <p:spPr>
          <a:xfrm>
            <a:off x="2736342" y="2101850"/>
            <a:ext cx="2872740" cy="370205"/>
          </a:xfrm>
          <a:prstGeom prst="rect">
            <a:avLst/>
          </a:prstGeom>
        </p:spPr>
        <p:txBody>
          <a:bodyPr vert="horz" wrap="square" lIns="0" tIns="0" rIns="0" bIns="0" rtlCol="0">
            <a:spAutoFit/>
          </a:bodyPr>
          <a:lstStyle/>
          <a:p>
            <a:pPr marL="12700">
              <a:lnSpc>
                <a:spcPct val="100000"/>
              </a:lnSpc>
              <a:tabLst>
                <a:tab pos="2642235" algn="l"/>
              </a:tabLst>
            </a:pPr>
            <a:r>
              <a:rPr sz="2400" b="1" dirty="0">
                <a:latin typeface="Verdana"/>
                <a:cs typeface="Verdana"/>
              </a:rPr>
              <a:t>	1</a:t>
            </a:r>
            <a:endParaRPr sz="2400">
              <a:latin typeface="Verdana"/>
              <a:cs typeface="Verdana"/>
            </a:endParaRPr>
          </a:p>
        </p:txBody>
      </p:sp>
      <p:sp>
        <p:nvSpPr>
          <p:cNvPr id="62" name="object 62"/>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4" name="object 64"/>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93D82D19-5352-4040-8DCD-200893F0BF47}" type="datetime1">
              <a:rPr lang="en-US" spc="-5" smtClean="0"/>
              <a:pPr marL="12700">
                <a:lnSpc>
                  <a:spcPts val="1520"/>
                </a:lnSpc>
              </a:pPr>
              <a:t>1/12/2019</a:t>
            </a:fld>
            <a:endParaRPr spc="-5" dirty="0"/>
          </a:p>
        </p:txBody>
      </p:sp>
      <p:sp>
        <p:nvSpPr>
          <p:cNvPr id="65" name="object 65"/>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36</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3400" y="1447800"/>
            <a:ext cx="8077200" cy="2554605"/>
          </a:xfrm>
          <a:custGeom>
            <a:avLst/>
            <a:gdLst/>
            <a:ahLst/>
            <a:cxnLst/>
            <a:rect l="l" t="t" r="r" b="b"/>
            <a:pathLst>
              <a:path w="8077200" h="2554604">
                <a:moveTo>
                  <a:pt x="0" y="2554224"/>
                </a:moveTo>
                <a:lnTo>
                  <a:pt x="8077200" y="2554224"/>
                </a:lnTo>
                <a:lnTo>
                  <a:pt x="8077200" y="0"/>
                </a:lnTo>
                <a:lnTo>
                  <a:pt x="0" y="0"/>
                </a:lnTo>
                <a:lnTo>
                  <a:pt x="0" y="2554224"/>
                </a:lnTo>
                <a:close/>
              </a:path>
            </a:pathLst>
          </a:custGeom>
          <a:solidFill>
            <a:srgbClr val="00FFFF"/>
          </a:solidFill>
        </p:spPr>
        <p:txBody>
          <a:bodyPr wrap="square" lIns="0" tIns="0" rIns="0" bIns="0" rtlCol="0"/>
          <a:lstStyle/>
          <a:p>
            <a:endParaRPr/>
          </a:p>
        </p:txBody>
      </p:sp>
      <p:sp>
        <p:nvSpPr>
          <p:cNvPr id="3" name="object 3"/>
          <p:cNvSpPr txBox="1"/>
          <p:nvPr/>
        </p:nvSpPr>
        <p:spPr>
          <a:xfrm>
            <a:off x="907186" y="1490217"/>
            <a:ext cx="7327900" cy="2437765"/>
          </a:xfrm>
          <a:prstGeom prst="rect">
            <a:avLst/>
          </a:prstGeom>
        </p:spPr>
        <p:txBody>
          <a:bodyPr vert="horz" wrap="square" lIns="0" tIns="0" rIns="0" bIns="0" rtlCol="0">
            <a:spAutoFit/>
          </a:bodyPr>
          <a:lstStyle/>
          <a:p>
            <a:pPr marL="426720" marR="419100" algn="ctr">
              <a:lnSpc>
                <a:spcPct val="100000"/>
              </a:lnSpc>
              <a:tabLst>
                <a:tab pos="3314700" algn="l"/>
              </a:tabLst>
            </a:pPr>
            <a:r>
              <a:rPr sz="4000" b="1" spc="-5" dirty="0">
                <a:latin typeface="Verdana"/>
                <a:cs typeface="Verdana"/>
              </a:rPr>
              <a:t>SẢN PHẨM,</a:t>
            </a:r>
            <a:r>
              <a:rPr sz="4000" b="1" spc="-35" dirty="0">
                <a:latin typeface="Verdana"/>
                <a:cs typeface="Verdana"/>
              </a:rPr>
              <a:t> </a:t>
            </a:r>
            <a:r>
              <a:rPr sz="4000" b="1" spc="-5" dirty="0">
                <a:latin typeface="Verdana"/>
                <a:cs typeface="Verdana"/>
              </a:rPr>
              <a:t>HÀNG</a:t>
            </a:r>
            <a:r>
              <a:rPr sz="4000" b="1" spc="-20" dirty="0">
                <a:latin typeface="Verdana"/>
                <a:cs typeface="Verdana"/>
              </a:rPr>
              <a:t> </a:t>
            </a:r>
            <a:r>
              <a:rPr sz="4000" b="1" spc="-5" dirty="0">
                <a:latin typeface="Verdana"/>
                <a:cs typeface="Verdana"/>
              </a:rPr>
              <a:t>HÓA  THUỘC TRÁCH NHIỆM  QUẢN</a:t>
            </a:r>
            <a:r>
              <a:rPr sz="4000" b="1" spc="10" dirty="0">
                <a:latin typeface="Verdana"/>
                <a:cs typeface="Verdana"/>
              </a:rPr>
              <a:t> </a:t>
            </a:r>
            <a:r>
              <a:rPr sz="4000" b="1" spc="-5" dirty="0">
                <a:latin typeface="Verdana"/>
                <a:cs typeface="Verdana"/>
              </a:rPr>
              <a:t>LÝ	CỦA</a:t>
            </a:r>
            <a:endParaRPr sz="4000">
              <a:latin typeface="Verdana"/>
              <a:cs typeface="Verdana"/>
            </a:endParaRPr>
          </a:p>
          <a:p>
            <a:pPr algn="ctr">
              <a:lnSpc>
                <a:spcPts val="4790"/>
              </a:lnSpc>
            </a:pPr>
            <a:r>
              <a:rPr sz="4000" b="1" spc="-5" dirty="0">
                <a:latin typeface="Verdana"/>
                <a:cs typeface="Verdana"/>
              </a:rPr>
              <a:t>BỘ GIAO THÔNG VẬN</a:t>
            </a:r>
            <a:r>
              <a:rPr sz="4000" b="1" spc="-30" dirty="0">
                <a:latin typeface="Verdana"/>
                <a:cs typeface="Verdana"/>
              </a:rPr>
              <a:t> </a:t>
            </a:r>
            <a:r>
              <a:rPr sz="4000" b="1" spc="-5" dirty="0">
                <a:latin typeface="Verdana"/>
                <a:cs typeface="Verdana"/>
              </a:rPr>
              <a:t>TẢI</a:t>
            </a:r>
            <a:endParaRPr sz="40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2ABA8B8E-9DF8-4D39-9BD3-623BE3F7157F}"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37</a:t>
            </a:fld>
            <a:endParaRPr sz="1400">
              <a:latin typeface="Franklin Gothic Book"/>
              <a:cs typeface="Franklin Gothic Book"/>
            </a:endParaRPr>
          </a:p>
        </p:txBody>
      </p:sp>
      <p:sp>
        <p:nvSpPr>
          <p:cNvPr id="8" name="Rectangle 7"/>
          <p:cNvSpPr/>
          <p:nvPr/>
        </p:nvSpPr>
        <p:spPr>
          <a:xfrm>
            <a:off x="571472" y="4143380"/>
            <a:ext cx="8001056" cy="1908215"/>
          </a:xfrm>
          <a:prstGeom prst="rect">
            <a:avLst/>
          </a:prstGeom>
        </p:spPr>
        <p:txBody>
          <a:bodyPr wrap="square">
            <a:spAutoFit/>
          </a:bodyPr>
          <a:lstStyle/>
          <a:p>
            <a:endParaRPr lang="vi-VN" b="1" dirty="0" smtClean="0"/>
          </a:p>
          <a:p>
            <a:pPr algn="just"/>
            <a:r>
              <a:rPr lang="vi-VN" sz="2800" b="1" dirty="0" smtClean="0"/>
              <a:t>Thông tư 41/2018/TT-BGTVT </a:t>
            </a:r>
            <a:r>
              <a:rPr lang="vi-VN" sz="2400" b="1" dirty="0" smtClean="0"/>
              <a:t>quy định về Danh mục sản phẩm, hàng hóa có khả năng gây mất an toàn thuộc trách nhiệm quản lý nhà nước của Bộ Giao thông vận tải</a:t>
            </a:r>
            <a:endParaRPr lang="vi-VN" sz="24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8340" y="2025522"/>
            <a:ext cx="7997190" cy="4005579"/>
          </a:xfrm>
          <a:prstGeom prst="rect">
            <a:avLst/>
          </a:prstGeom>
        </p:spPr>
        <p:txBody>
          <a:bodyPr vert="horz" wrap="square" lIns="0" tIns="0" rIns="0" bIns="0" rtlCol="0">
            <a:spAutoFit/>
          </a:bodyPr>
          <a:lstStyle/>
          <a:p>
            <a:pPr marL="527685" marR="5080" indent="-514984">
              <a:lnSpc>
                <a:spcPct val="100000"/>
              </a:lnSpc>
              <a:buFont typeface="Wingdings"/>
              <a:buChar char=""/>
              <a:tabLst>
                <a:tab pos="527685" algn="l"/>
                <a:tab pos="528320" algn="l"/>
                <a:tab pos="1753235" algn="l"/>
                <a:tab pos="2919095" algn="l"/>
                <a:tab pos="4102100" algn="l"/>
                <a:tab pos="5153660" algn="l"/>
              </a:tabLst>
            </a:pPr>
            <a:r>
              <a:rPr sz="2800" b="1" spc="-5" dirty="0">
                <a:latin typeface="Verdana"/>
                <a:cs typeface="Verdana"/>
              </a:rPr>
              <a:t>Danh	mục:	</a:t>
            </a:r>
            <a:r>
              <a:rPr sz="2800" b="1" spc="-5" dirty="0">
                <a:solidFill>
                  <a:srgbClr val="800000"/>
                </a:solidFill>
                <a:latin typeface="Verdana"/>
                <a:cs typeface="Verdana"/>
              </a:rPr>
              <a:t>Pháo	</a:t>
            </a:r>
            <a:r>
              <a:rPr sz="2800" b="1" dirty="0">
                <a:solidFill>
                  <a:srgbClr val="800000"/>
                </a:solidFill>
                <a:latin typeface="Verdana"/>
                <a:cs typeface="Verdana"/>
              </a:rPr>
              <a:t>hiệu	</a:t>
            </a:r>
            <a:r>
              <a:rPr sz="2800" spc="-5" dirty="0">
                <a:latin typeface="Verdana"/>
                <a:cs typeface="Verdana"/>
              </a:rPr>
              <a:t>các loại</a:t>
            </a:r>
            <a:r>
              <a:rPr sz="2800" spc="905" dirty="0">
                <a:latin typeface="Verdana"/>
                <a:cs typeface="Verdana"/>
              </a:rPr>
              <a:t> </a:t>
            </a:r>
            <a:r>
              <a:rPr sz="2800" dirty="0">
                <a:latin typeface="Verdana"/>
                <a:cs typeface="Verdana"/>
              </a:rPr>
              <a:t>cho</a:t>
            </a:r>
            <a:r>
              <a:rPr sz="2800" spc="430" dirty="0">
                <a:latin typeface="Verdana"/>
                <a:cs typeface="Verdana"/>
              </a:rPr>
              <a:t> </a:t>
            </a:r>
            <a:r>
              <a:rPr sz="2800" spc="10" dirty="0">
                <a:latin typeface="Verdana"/>
                <a:cs typeface="Verdana"/>
              </a:rPr>
              <a:t>an </a:t>
            </a:r>
            <a:r>
              <a:rPr sz="2800" spc="5" dirty="0">
                <a:latin typeface="Verdana"/>
                <a:cs typeface="Verdana"/>
              </a:rPr>
              <a:t> </a:t>
            </a:r>
            <a:r>
              <a:rPr sz="2800" spc="-10" dirty="0">
                <a:latin typeface="Verdana"/>
                <a:cs typeface="Verdana"/>
              </a:rPr>
              <a:t>toàn </a:t>
            </a:r>
            <a:r>
              <a:rPr sz="2800" spc="-5" dirty="0">
                <a:latin typeface="Verdana"/>
                <a:cs typeface="Verdana"/>
              </a:rPr>
              <a:t>hàng</a:t>
            </a:r>
            <a:r>
              <a:rPr sz="2800" spc="-15" dirty="0">
                <a:latin typeface="Verdana"/>
                <a:cs typeface="Verdana"/>
              </a:rPr>
              <a:t> </a:t>
            </a:r>
            <a:r>
              <a:rPr sz="2800" spc="-5" dirty="0">
                <a:latin typeface="Verdana"/>
                <a:cs typeface="Verdana"/>
              </a:rPr>
              <a:t>hải</a:t>
            </a:r>
            <a:endParaRPr sz="2800">
              <a:latin typeface="Verdana"/>
              <a:cs typeface="Verdana"/>
            </a:endParaRPr>
          </a:p>
          <a:p>
            <a:pPr marL="527685" indent="-514984">
              <a:lnSpc>
                <a:spcPct val="100000"/>
              </a:lnSpc>
              <a:spcBef>
                <a:spcPts val="670"/>
              </a:spcBef>
              <a:buFont typeface="Wingdings"/>
              <a:buChar char=""/>
              <a:tabLst>
                <a:tab pos="527685" algn="l"/>
                <a:tab pos="528320" algn="l"/>
              </a:tabLst>
            </a:pPr>
            <a:r>
              <a:rPr sz="2800" b="1" spc="-10" dirty="0">
                <a:latin typeface="Verdana"/>
                <a:cs typeface="Verdana"/>
              </a:rPr>
              <a:t>Hồ </a:t>
            </a:r>
            <a:r>
              <a:rPr sz="2800" b="1" spc="-5" dirty="0">
                <a:latin typeface="Verdana"/>
                <a:cs typeface="Verdana"/>
              </a:rPr>
              <a:t>sơ hải</a:t>
            </a:r>
            <a:r>
              <a:rPr sz="2800" b="1" spc="-10" dirty="0">
                <a:latin typeface="Verdana"/>
                <a:cs typeface="Verdana"/>
              </a:rPr>
              <a:t> </a:t>
            </a:r>
            <a:r>
              <a:rPr sz="2800" b="1" spc="-5" dirty="0">
                <a:latin typeface="Verdana"/>
                <a:cs typeface="Verdana"/>
              </a:rPr>
              <a:t>quan</a:t>
            </a:r>
            <a:r>
              <a:rPr sz="2800" spc="-5" dirty="0">
                <a:latin typeface="Verdana"/>
                <a:cs typeface="Verdana"/>
              </a:rPr>
              <a:t>:</a:t>
            </a:r>
            <a:endParaRPr sz="2800">
              <a:latin typeface="Verdana"/>
              <a:cs typeface="Verdana"/>
            </a:endParaRPr>
          </a:p>
          <a:p>
            <a:pPr marL="12700" marR="5080" indent="499745" algn="just">
              <a:lnSpc>
                <a:spcPct val="100000"/>
              </a:lnSpc>
              <a:spcBef>
                <a:spcPts val="600"/>
              </a:spcBef>
            </a:pPr>
            <a:r>
              <a:rPr sz="2800" spc="-5" dirty="0">
                <a:latin typeface="Verdana"/>
                <a:cs typeface="Verdana"/>
              </a:rPr>
              <a:t>Đối với </a:t>
            </a:r>
            <a:r>
              <a:rPr sz="2800" dirty="0">
                <a:latin typeface="Verdana"/>
                <a:cs typeface="Verdana"/>
              </a:rPr>
              <a:t>pháo </a:t>
            </a:r>
            <a:r>
              <a:rPr sz="2800" spc="-5" dirty="0">
                <a:latin typeface="Verdana"/>
                <a:cs typeface="Verdana"/>
              </a:rPr>
              <a:t>hiệu các loại </a:t>
            </a:r>
            <a:r>
              <a:rPr sz="2800" dirty="0">
                <a:latin typeface="Verdana"/>
                <a:cs typeface="Verdana"/>
              </a:rPr>
              <a:t>cho an </a:t>
            </a:r>
            <a:r>
              <a:rPr sz="2800" spc="-10" dirty="0">
                <a:latin typeface="Verdana"/>
                <a:cs typeface="Verdana"/>
              </a:rPr>
              <a:t>toàn  </a:t>
            </a:r>
            <a:r>
              <a:rPr sz="2800" dirty="0">
                <a:latin typeface="Verdana"/>
                <a:cs typeface="Verdana"/>
              </a:rPr>
              <a:t>hàng </a:t>
            </a:r>
            <a:r>
              <a:rPr sz="2800" spc="-5" dirty="0">
                <a:latin typeface="Verdana"/>
                <a:cs typeface="Verdana"/>
              </a:rPr>
              <a:t>hải nhập </a:t>
            </a:r>
            <a:r>
              <a:rPr sz="2800" dirty="0">
                <a:latin typeface="Verdana"/>
                <a:cs typeface="Verdana"/>
              </a:rPr>
              <a:t>khẩu: ngoài hồ sơ </a:t>
            </a:r>
            <a:r>
              <a:rPr sz="2800" spc="-5" dirty="0">
                <a:latin typeface="Verdana"/>
                <a:cs typeface="Verdana"/>
              </a:rPr>
              <a:t>nhập </a:t>
            </a:r>
            <a:r>
              <a:rPr sz="2800" dirty="0">
                <a:latin typeface="Verdana"/>
                <a:cs typeface="Verdana"/>
              </a:rPr>
              <a:t>khẩu  </a:t>
            </a:r>
            <a:r>
              <a:rPr sz="2800" spc="-10" dirty="0">
                <a:latin typeface="Verdana"/>
                <a:cs typeface="Verdana"/>
              </a:rPr>
              <a:t>theo </a:t>
            </a:r>
            <a:r>
              <a:rPr sz="2800" spc="-5" dirty="0">
                <a:latin typeface="Verdana"/>
                <a:cs typeface="Verdana"/>
              </a:rPr>
              <a:t>quy định, </a:t>
            </a:r>
            <a:r>
              <a:rPr sz="2800" dirty="0">
                <a:latin typeface="Verdana"/>
                <a:cs typeface="Verdana"/>
              </a:rPr>
              <a:t>doanh </a:t>
            </a:r>
            <a:r>
              <a:rPr sz="2800" spc="-5" dirty="0">
                <a:latin typeface="Verdana"/>
                <a:cs typeface="Verdana"/>
              </a:rPr>
              <a:t>nghiệp phải </a:t>
            </a:r>
            <a:r>
              <a:rPr sz="2800" dirty="0">
                <a:latin typeface="Verdana"/>
                <a:cs typeface="Verdana"/>
              </a:rPr>
              <a:t>khai  báo/xuất </a:t>
            </a:r>
            <a:r>
              <a:rPr sz="2800" spc="-5" dirty="0">
                <a:latin typeface="Verdana"/>
                <a:cs typeface="Verdana"/>
              </a:rPr>
              <a:t>trình cho </a:t>
            </a:r>
            <a:r>
              <a:rPr sz="2800" dirty="0">
                <a:latin typeface="Verdana"/>
                <a:cs typeface="Verdana"/>
              </a:rPr>
              <a:t>cơ quan </a:t>
            </a:r>
            <a:r>
              <a:rPr sz="2800" spc="-5" dirty="0">
                <a:latin typeface="Verdana"/>
                <a:cs typeface="Verdana"/>
              </a:rPr>
              <a:t>Hải </a:t>
            </a:r>
            <a:r>
              <a:rPr sz="2800" dirty="0">
                <a:latin typeface="Verdana"/>
                <a:cs typeface="Verdana"/>
              </a:rPr>
              <a:t>quan giấy  </a:t>
            </a:r>
            <a:r>
              <a:rPr sz="2800" spc="-5" dirty="0">
                <a:latin typeface="Verdana"/>
                <a:cs typeface="Verdana"/>
              </a:rPr>
              <a:t>phép nhập </a:t>
            </a:r>
            <a:r>
              <a:rPr sz="2800" dirty="0">
                <a:latin typeface="Verdana"/>
                <a:cs typeface="Verdana"/>
              </a:rPr>
              <a:t>khẩu do </a:t>
            </a:r>
            <a:r>
              <a:rPr sz="2800" spc="-5" dirty="0">
                <a:latin typeface="Verdana"/>
                <a:cs typeface="Verdana"/>
              </a:rPr>
              <a:t>Bộ Giao </a:t>
            </a:r>
            <a:r>
              <a:rPr sz="2800" dirty="0">
                <a:latin typeface="Verdana"/>
                <a:cs typeface="Verdana"/>
              </a:rPr>
              <a:t>thông vận </a:t>
            </a:r>
            <a:r>
              <a:rPr sz="2800" spc="-5" dirty="0">
                <a:latin typeface="Verdana"/>
                <a:cs typeface="Verdana"/>
              </a:rPr>
              <a:t>tải  </a:t>
            </a:r>
            <a:r>
              <a:rPr sz="2800" spc="-10" dirty="0">
                <a:latin typeface="Verdana"/>
                <a:cs typeface="Verdana"/>
              </a:rPr>
              <a:t>cấp.</a:t>
            </a:r>
            <a:endParaRPr sz="2800">
              <a:latin typeface="Verdana"/>
              <a:cs typeface="Verdana"/>
            </a:endParaRPr>
          </a:p>
        </p:txBody>
      </p:sp>
      <p:sp>
        <p:nvSpPr>
          <p:cNvPr id="3" name="object 3"/>
          <p:cNvSpPr txBox="1">
            <a:spLocks noGrp="1"/>
          </p:cNvSpPr>
          <p:nvPr>
            <p:ph type="title"/>
          </p:nvPr>
        </p:nvSpPr>
        <p:spPr>
          <a:xfrm>
            <a:off x="1634108" y="653034"/>
            <a:ext cx="5951220" cy="977265"/>
          </a:xfrm>
          <a:prstGeom prst="rect">
            <a:avLst/>
          </a:prstGeom>
        </p:spPr>
        <p:txBody>
          <a:bodyPr vert="horz" wrap="square" lIns="0" tIns="0" rIns="0" bIns="0" rtlCol="0">
            <a:spAutoFit/>
          </a:bodyPr>
          <a:lstStyle/>
          <a:p>
            <a:pPr marL="666115" marR="5080" indent="-654050">
              <a:lnSpc>
                <a:spcPct val="100000"/>
              </a:lnSpc>
            </a:pPr>
            <a:r>
              <a:rPr dirty="0">
                <a:solidFill>
                  <a:srgbClr val="0033CC"/>
                </a:solidFill>
              </a:rPr>
              <a:t>1. HÀNG HOÁ NHẬP</a:t>
            </a:r>
            <a:r>
              <a:rPr spc="-70" dirty="0">
                <a:solidFill>
                  <a:srgbClr val="0033CC"/>
                </a:solidFill>
              </a:rPr>
              <a:t> </a:t>
            </a:r>
            <a:r>
              <a:rPr dirty="0">
                <a:solidFill>
                  <a:srgbClr val="0033CC"/>
                </a:solidFill>
              </a:rPr>
              <a:t>KHẨU  PHẢI CÓ GIẤY</a:t>
            </a:r>
            <a:r>
              <a:rPr spc="-40" dirty="0">
                <a:solidFill>
                  <a:srgbClr val="0033CC"/>
                </a:solidFill>
              </a:rPr>
              <a:t> </a:t>
            </a:r>
            <a:r>
              <a:rPr dirty="0">
                <a:solidFill>
                  <a:srgbClr val="0033CC"/>
                </a:solidFill>
              </a:rPr>
              <a:t>PHÉP</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73425F55-FFD8-4BFF-9F19-27B40E0FAB98}"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38</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2025522"/>
            <a:ext cx="8378825" cy="3993515"/>
          </a:xfrm>
          <a:prstGeom prst="rect">
            <a:avLst/>
          </a:prstGeom>
        </p:spPr>
        <p:txBody>
          <a:bodyPr vert="horz" wrap="square" lIns="0" tIns="0" rIns="0" bIns="0" rtlCol="0">
            <a:spAutoFit/>
          </a:bodyPr>
          <a:lstStyle/>
          <a:p>
            <a:pPr marL="527685" indent="-514984">
              <a:lnSpc>
                <a:spcPct val="100000"/>
              </a:lnSpc>
              <a:buFont typeface="Wingdings"/>
              <a:buChar char=""/>
              <a:tabLst>
                <a:tab pos="527685" algn="l"/>
                <a:tab pos="528320" algn="l"/>
              </a:tabLst>
            </a:pPr>
            <a:r>
              <a:rPr sz="2800" spc="-45" dirty="0">
                <a:latin typeface="Verdana"/>
                <a:cs typeface="Verdana"/>
              </a:rPr>
              <a:t>Xe </a:t>
            </a:r>
            <a:r>
              <a:rPr sz="2800" spc="-5" dirty="0">
                <a:latin typeface="Verdana"/>
                <a:cs typeface="Verdana"/>
              </a:rPr>
              <a:t>cơ </a:t>
            </a:r>
            <a:r>
              <a:rPr sz="2800" spc="-10" dirty="0">
                <a:latin typeface="Verdana"/>
                <a:cs typeface="Verdana"/>
              </a:rPr>
              <a:t>giới nhập</a:t>
            </a:r>
            <a:r>
              <a:rPr sz="2800" spc="70" dirty="0">
                <a:latin typeface="Verdana"/>
                <a:cs typeface="Verdana"/>
              </a:rPr>
              <a:t> </a:t>
            </a:r>
            <a:r>
              <a:rPr sz="2800" spc="-5" dirty="0">
                <a:latin typeface="Verdana"/>
                <a:cs typeface="Verdana"/>
              </a:rPr>
              <a:t>khẩu</a:t>
            </a:r>
            <a:endParaRPr sz="2800">
              <a:latin typeface="Verdana"/>
              <a:cs typeface="Verdana"/>
            </a:endParaRPr>
          </a:p>
          <a:p>
            <a:pPr marL="527685" marR="5080" indent="-514984" algn="just">
              <a:lnSpc>
                <a:spcPct val="100000"/>
              </a:lnSpc>
              <a:spcBef>
                <a:spcPts val="600"/>
              </a:spcBef>
              <a:buFont typeface="Wingdings"/>
              <a:buChar char=""/>
              <a:tabLst>
                <a:tab pos="528320" algn="l"/>
              </a:tabLst>
            </a:pPr>
            <a:r>
              <a:rPr sz="2800" spc="-45" dirty="0">
                <a:latin typeface="Verdana"/>
                <a:cs typeface="Verdana"/>
              </a:rPr>
              <a:t>Xe </a:t>
            </a:r>
            <a:r>
              <a:rPr sz="2800" spc="-5" dirty="0">
                <a:latin typeface="Verdana"/>
                <a:cs typeface="Verdana"/>
              </a:rPr>
              <a:t>mô </a:t>
            </a:r>
            <a:r>
              <a:rPr sz="2800" spc="-10" dirty="0">
                <a:latin typeface="Verdana"/>
                <a:cs typeface="Verdana"/>
              </a:rPr>
              <a:t>tô, </a:t>
            </a:r>
            <a:r>
              <a:rPr sz="2800" spc="-20" dirty="0">
                <a:latin typeface="Verdana"/>
                <a:cs typeface="Verdana"/>
              </a:rPr>
              <a:t>xe </a:t>
            </a:r>
            <a:r>
              <a:rPr sz="2800" dirty="0">
                <a:latin typeface="Verdana"/>
                <a:cs typeface="Verdana"/>
              </a:rPr>
              <a:t>gắn máy ba </a:t>
            </a:r>
            <a:r>
              <a:rPr sz="2800" spc="-5" dirty="0">
                <a:latin typeface="Verdana"/>
                <a:cs typeface="Verdana"/>
              </a:rPr>
              <a:t>bánh </a:t>
            </a:r>
            <a:r>
              <a:rPr sz="2800" dirty="0">
                <a:latin typeface="Verdana"/>
                <a:cs typeface="Verdana"/>
              </a:rPr>
              <a:t>dùng </a:t>
            </a:r>
            <a:r>
              <a:rPr sz="2800" spc="-5" dirty="0">
                <a:latin typeface="Verdana"/>
                <a:cs typeface="Verdana"/>
              </a:rPr>
              <a:t>cho  người tàn </a:t>
            </a:r>
            <a:r>
              <a:rPr sz="2800" dirty="0">
                <a:latin typeface="Verdana"/>
                <a:cs typeface="Verdana"/>
              </a:rPr>
              <a:t>tật </a:t>
            </a:r>
            <a:r>
              <a:rPr sz="2800" spc="-5" dirty="0">
                <a:latin typeface="Verdana"/>
                <a:cs typeface="Verdana"/>
              </a:rPr>
              <a:t>trực tiếp điều khiển; </a:t>
            </a:r>
            <a:r>
              <a:rPr sz="2800" spc="-20" dirty="0">
                <a:latin typeface="Verdana"/>
                <a:cs typeface="Verdana"/>
              </a:rPr>
              <a:t>xe </a:t>
            </a:r>
            <a:r>
              <a:rPr sz="2800" dirty="0">
                <a:latin typeface="Verdana"/>
                <a:cs typeface="Verdana"/>
              </a:rPr>
              <a:t>mô  </a:t>
            </a:r>
            <a:r>
              <a:rPr sz="2800" spc="-5" dirty="0">
                <a:latin typeface="Verdana"/>
                <a:cs typeface="Verdana"/>
              </a:rPr>
              <a:t>tô, </a:t>
            </a:r>
            <a:r>
              <a:rPr sz="2800" spc="-25" dirty="0">
                <a:latin typeface="Verdana"/>
                <a:cs typeface="Verdana"/>
              </a:rPr>
              <a:t>xe </a:t>
            </a:r>
            <a:r>
              <a:rPr sz="2800" dirty="0">
                <a:latin typeface="Verdana"/>
                <a:cs typeface="Verdana"/>
              </a:rPr>
              <a:t>gắn máy </a:t>
            </a:r>
            <a:r>
              <a:rPr sz="2800" spc="-5" dirty="0">
                <a:latin typeface="Verdana"/>
                <a:cs typeface="Verdana"/>
              </a:rPr>
              <a:t>nhập </a:t>
            </a:r>
            <a:r>
              <a:rPr sz="2800" dirty="0">
                <a:latin typeface="Verdana"/>
                <a:cs typeface="Verdana"/>
              </a:rPr>
              <a:t>khẩu và động cơ nhập  khẩu </a:t>
            </a:r>
            <a:r>
              <a:rPr sz="2800" spc="-5" dirty="0">
                <a:latin typeface="Verdana"/>
                <a:cs typeface="Verdana"/>
              </a:rPr>
              <a:t>sử </a:t>
            </a:r>
            <a:r>
              <a:rPr sz="2800" dirty="0">
                <a:latin typeface="Verdana"/>
                <a:cs typeface="Verdana"/>
              </a:rPr>
              <a:t>dụng để </a:t>
            </a:r>
            <a:r>
              <a:rPr sz="2800" spc="-5" dirty="0">
                <a:latin typeface="Verdana"/>
                <a:cs typeface="Verdana"/>
              </a:rPr>
              <a:t>sản </a:t>
            </a:r>
            <a:r>
              <a:rPr sz="2800" dirty="0">
                <a:latin typeface="Verdana"/>
                <a:cs typeface="Verdana"/>
              </a:rPr>
              <a:t>xuất, </a:t>
            </a:r>
            <a:r>
              <a:rPr sz="2800" spc="-5" dirty="0">
                <a:latin typeface="Verdana"/>
                <a:cs typeface="Verdana"/>
              </a:rPr>
              <a:t>lắp ráp </a:t>
            </a:r>
            <a:r>
              <a:rPr sz="2800" spc="-20" dirty="0">
                <a:latin typeface="Verdana"/>
                <a:cs typeface="Verdana"/>
              </a:rPr>
              <a:t>xe </a:t>
            </a:r>
            <a:r>
              <a:rPr sz="2800" dirty="0">
                <a:latin typeface="Verdana"/>
                <a:cs typeface="Verdana"/>
              </a:rPr>
              <a:t>mô  </a:t>
            </a:r>
            <a:r>
              <a:rPr sz="2800" spc="-10" dirty="0">
                <a:latin typeface="Verdana"/>
                <a:cs typeface="Verdana"/>
              </a:rPr>
              <a:t>tô, </a:t>
            </a:r>
            <a:r>
              <a:rPr sz="2800" spc="-20" dirty="0">
                <a:latin typeface="Verdana"/>
                <a:cs typeface="Verdana"/>
              </a:rPr>
              <a:t>xe </a:t>
            </a:r>
            <a:r>
              <a:rPr sz="2800" spc="-5" dirty="0">
                <a:latin typeface="Verdana"/>
                <a:cs typeface="Verdana"/>
              </a:rPr>
              <a:t>gắn máy; </a:t>
            </a:r>
            <a:r>
              <a:rPr sz="2800" spc="-20" dirty="0">
                <a:latin typeface="Verdana"/>
                <a:cs typeface="Verdana"/>
              </a:rPr>
              <a:t>xe </a:t>
            </a:r>
            <a:r>
              <a:rPr sz="2800" spc="-5" dirty="0">
                <a:latin typeface="Verdana"/>
                <a:cs typeface="Verdana"/>
              </a:rPr>
              <a:t>đạp</a:t>
            </a:r>
            <a:r>
              <a:rPr sz="2800" spc="95" dirty="0">
                <a:latin typeface="Verdana"/>
                <a:cs typeface="Verdana"/>
              </a:rPr>
              <a:t> </a:t>
            </a:r>
            <a:r>
              <a:rPr sz="2800" spc="-10" dirty="0">
                <a:latin typeface="Verdana"/>
                <a:cs typeface="Verdana"/>
              </a:rPr>
              <a:t>điện.</a:t>
            </a:r>
            <a:endParaRPr sz="2800">
              <a:latin typeface="Verdana"/>
              <a:cs typeface="Verdana"/>
            </a:endParaRPr>
          </a:p>
          <a:p>
            <a:pPr marL="527685" marR="5080" indent="-514984" algn="just">
              <a:lnSpc>
                <a:spcPct val="100000"/>
              </a:lnSpc>
              <a:spcBef>
                <a:spcPts val="600"/>
              </a:spcBef>
              <a:buFont typeface="Wingdings"/>
              <a:buChar char=""/>
              <a:tabLst>
                <a:tab pos="528320" algn="l"/>
              </a:tabLst>
            </a:pPr>
            <a:r>
              <a:rPr sz="2800" spc="-5" dirty="0">
                <a:latin typeface="Verdana"/>
                <a:cs typeface="Verdana"/>
              </a:rPr>
              <a:t>Các loại </a:t>
            </a:r>
            <a:r>
              <a:rPr sz="2800" spc="-25" dirty="0">
                <a:latin typeface="Verdana"/>
                <a:cs typeface="Verdana"/>
              </a:rPr>
              <a:t>xe </a:t>
            </a:r>
            <a:r>
              <a:rPr sz="2800" dirty="0">
                <a:latin typeface="Verdana"/>
                <a:cs typeface="Verdana"/>
              </a:rPr>
              <a:t>máy chuyên dùng, </a:t>
            </a:r>
            <a:r>
              <a:rPr sz="2800" spc="-5" dirty="0">
                <a:latin typeface="Verdana"/>
                <a:cs typeface="Verdana"/>
              </a:rPr>
              <a:t>các loại  phương tiện </a:t>
            </a:r>
            <a:r>
              <a:rPr sz="2800" spc="-10" dirty="0">
                <a:latin typeface="Verdana"/>
                <a:cs typeface="Verdana"/>
              </a:rPr>
              <a:t>giao </a:t>
            </a:r>
            <a:r>
              <a:rPr sz="2800" spc="-5" dirty="0">
                <a:latin typeface="Verdana"/>
                <a:cs typeface="Verdana"/>
              </a:rPr>
              <a:t>thông, thiết bị xếp dỡ, </a:t>
            </a:r>
            <a:r>
              <a:rPr sz="2800" spc="-10" dirty="0">
                <a:latin typeface="Verdana"/>
                <a:cs typeface="Verdana"/>
              </a:rPr>
              <a:t>thi  công </a:t>
            </a:r>
            <a:r>
              <a:rPr sz="2800" spc="-5" dirty="0">
                <a:latin typeface="Verdana"/>
                <a:cs typeface="Verdana"/>
              </a:rPr>
              <a:t>chuyên </a:t>
            </a:r>
            <a:r>
              <a:rPr sz="2800" spc="-10" dirty="0">
                <a:latin typeface="Verdana"/>
                <a:cs typeface="Verdana"/>
              </a:rPr>
              <a:t>dùng trong giao thông </a:t>
            </a:r>
            <a:r>
              <a:rPr sz="2800" spc="-5" dirty="0">
                <a:latin typeface="Verdana"/>
                <a:cs typeface="Verdana"/>
              </a:rPr>
              <a:t>vận</a:t>
            </a:r>
            <a:r>
              <a:rPr sz="2800" spc="235" dirty="0">
                <a:latin typeface="Verdana"/>
                <a:cs typeface="Verdana"/>
              </a:rPr>
              <a:t> </a:t>
            </a:r>
            <a:r>
              <a:rPr sz="2800" spc="-5" dirty="0">
                <a:latin typeface="Verdana"/>
                <a:cs typeface="Verdana"/>
              </a:rPr>
              <a:t>tải</a:t>
            </a:r>
            <a:endParaRPr sz="2800">
              <a:latin typeface="Verdana"/>
              <a:cs typeface="Verdana"/>
            </a:endParaRPr>
          </a:p>
        </p:txBody>
      </p:sp>
      <p:sp>
        <p:nvSpPr>
          <p:cNvPr id="3" name="object 3"/>
          <p:cNvSpPr txBox="1">
            <a:spLocks noGrp="1"/>
          </p:cNvSpPr>
          <p:nvPr>
            <p:ph type="title"/>
          </p:nvPr>
        </p:nvSpPr>
        <p:spPr>
          <a:xfrm>
            <a:off x="937666" y="348234"/>
            <a:ext cx="7266940" cy="1463040"/>
          </a:xfrm>
          <a:prstGeom prst="rect">
            <a:avLst/>
          </a:prstGeom>
        </p:spPr>
        <p:txBody>
          <a:bodyPr vert="horz" wrap="square" lIns="0" tIns="0" rIns="0" bIns="0" rtlCol="0">
            <a:spAutoFit/>
          </a:bodyPr>
          <a:lstStyle/>
          <a:p>
            <a:pPr marL="929640" marR="5080" indent="-917575">
              <a:lnSpc>
                <a:spcPct val="100000"/>
              </a:lnSpc>
            </a:pPr>
            <a:r>
              <a:rPr dirty="0">
                <a:solidFill>
                  <a:srgbClr val="800000"/>
                </a:solidFill>
              </a:rPr>
              <a:t>2. HÀNG HÓA NHẬP KHẨU</a:t>
            </a:r>
            <a:r>
              <a:rPr spc="-60" dirty="0">
                <a:solidFill>
                  <a:srgbClr val="800000"/>
                </a:solidFill>
              </a:rPr>
              <a:t> </a:t>
            </a:r>
            <a:r>
              <a:rPr dirty="0">
                <a:solidFill>
                  <a:srgbClr val="800000"/>
                </a:solidFill>
              </a:rPr>
              <a:t>PHẢI  KIỂM TRA CHẤT</a:t>
            </a:r>
            <a:r>
              <a:rPr spc="-70" dirty="0">
                <a:solidFill>
                  <a:srgbClr val="800000"/>
                </a:solidFill>
              </a:rPr>
              <a:t> </a:t>
            </a:r>
            <a:r>
              <a:rPr dirty="0">
                <a:solidFill>
                  <a:srgbClr val="800000"/>
                </a:solidFill>
              </a:rPr>
              <a:t>LƯỢNG</a:t>
            </a:r>
          </a:p>
          <a:p>
            <a:pPr marL="727075">
              <a:lnSpc>
                <a:spcPct val="100000"/>
              </a:lnSpc>
            </a:pPr>
            <a:r>
              <a:rPr dirty="0">
                <a:solidFill>
                  <a:srgbClr val="0000FF"/>
                </a:solidFill>
              </a:rPr>
              <a:t>(Kiểm tra ATKT và</a:t>
            </a:r>
            <a:r>
              <a:rPr spc="-65" dirty="0">
                <a:solidFill>
                  <a:srgbClr val="0000FF"/>
                </a:solidFill>
              </a:rPr>
              <a:t> </a:t>
            </a:r>
            <a:r>
              <a:rPr dirty="0">
                <a:solidFill>
                  <a:srgbClr val="0000FF"/>
                </a:solidFill>
              </a:rPr>
              <a:t>BVMT)</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2529BFC8-BCBA-461C-980C-9972B8ACBC5D}"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39</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1000" y="5486400"/>
            <a:ext cx="6368415" cy="0"/>
          </a:xfrm>
          <a:custGeom>
            <a:avLst/>
            <a:gdLst/>
            <a:ahLst/>
            <a:cxnLst/>
            <a:rect l="l" t="t" r="r" b="b"/>
            <a:pathLst>
              <a:path w="6368415">
                <a:moveTo>
                  <a:pt x="6368415" y="0"/>
                </a:moveTo>
                <a:lnTo>
                  <a:pt x="4030039" y="0"/>
                </a:lnTo>
                <a:lnTo>
                  <a:pt x="1990153" y="0"/>
                </a:lnTo>
                <a:lnTo>
                  <a:pt x="547294" y="0"/>
                </a:lnTo>
                <a:lnTo>
                  <a:pt x="0" y="0"/>
                </a:lnTo>
              </a:path>
            </a:pathLst>
          </a:custGeom>
          <a:ln w="9144">
            <a:solidFill>
              <a:srgbClr val="6A4646"/>
            </a:solidFill>
          </a:ln>
        </p:spPr>
        <p:txBody>
          <a:bodyPr wrap="square" lIns="0" tIns="0" rIns="0" bIns="0" rtlCol="0"/>
          <a:lstStyle/>
          <a:p>
            <a:endParaRPr/>
          </a:p>
        </p:txBody>
      </p:sp>
      <p:sp>
        <p:nvSpPr>
          <p:cNvPr id="3" name="object 3"/>
          <p:cNvSpPr/>
          <p:nvPr/>
        </p:nvSpPr>
        <p:spPr>
          <a:xfrm>
            <a:off x="400177" y="2749535"/>
            <a:ext cx="1967230" cy="851535"/>
          </a:xfrm>
          <a:custGeom>
            <a:avLst/>
            <a:gdLst/>
            <a:ahLst/>
            <a:cxnLst/>
            <a:rect l="l" t="t" r="r" b="b"/>
            <a:pathLst>
              <a:path w="1967230" h="851535">
                <a:moveTo>
                  <a:pt x="0" y="850914"/>
                </a:moveTo>
                <a:lnTo>
                  <a:pt x="7295" y="802104"/>
                </a:lnTo>
                <a:lnTo>
                  <a:pt x="20769" y="753725"/>
                </a:lnTo>
                <a:lnTo>
                  <a:pt x="40361" y="705882"/>
                </a:lnTo>
                <a:lnTo>
                  <a:pt x="66010" y="658681"/>
                </a:lnTo>
                <a:lnTo>
                  <a:pt x="97655" y="612229"/>
                </a:lnTo>
                <a:lnTo>
                  <a:pt x="115707" y="589316"/>
                </a:lnTo>
                <a:lnTo>
                  <a:pt x="135236" y="566631"/>
                </a:lnTo>
                <a:lnTo>
                  <a:pt x="156233" y="544185"/>
                </a:lnTo>
                <a:lnTo>
                  <a:pt x="178691" y="521993"/>
                </a:lnTo>
                <a:lnTo>
                  <a:pt x="202602" y="500067"/>
                </a:lnTo>
                <a:lnTo>
                  <a:pt x="227959" y="478421"/>
                </a:lnTo>
                <a:lnTo>
                  <a:pt x="254755" y="457068"/>
                </a:lnTo>
                <a:lnTo>
                  <a:pt x="282981" y="436022"/>
                </a:lnTo>
                <a:lnTo>
                  <a:pt x="312630" y="415294"/>
                </a:lnTo>
                <a:lnTo>
                  <a:pt x="343694" y="394900"/>
                </a:lnTo>
                <a:lnTo>
                  <a:pt x="376167" y="374852"/>
                </a:lnTo>
                <a:lnTo>
                  <a:pt x="410039" y="355163"/>
                </a:lnTo>
                <a:lnTo>
                  <a:pt x="445304" y="335846"/>
                </a:lnTo>
                <a:lnTo>
                  <a:pt x="481954" y="316916"/>
                </a:lnTo>
                <a:lnTo>
                  <a:pt x="519981" y="298384"/>
                </a:lnTo>
                <a:lnTo>
                  <a:pt x="559378" y="280264"/>
                </a:lnTo>
                <a:lnTo>
                  <a:pt x="600137" y="262570"/>
                </a:lnTo>
                <a:lnTo>
                  <a:pt x="642250" y="245315"/>
                </a:lnTo>
                <a:lnTo>
                  <a:pt x="685711" y="228512"/>
                </a:lnTo>
                <a:lnTo>
                  <a:pt x="730510" y="212174"/>
                </a:lnTo>
                <a:lnTo>
                  <a:pt x="776642" y="196314"/>
                </a:lnTo>
                <a:lnTo>
                  <a:pt x="824097" y="180946"/>
                </a:lnTo>
                <a:lnTo>
                  <a:pt x="872869" y="166083"/>
                </a:lnTo>
                <a:lnTo>
                  <a:pt x="922950" y="151738"/>
                </a:lnTo>
                <a:lnTo>
                  <a:pt x="974332" y="137925"/>
                </a:lnTo>
                <a:lnTo>
                  <a:pt x="1027008" y="124657"/>
                </a:lnTo>
                <a:lnTo>
                  <a:pt x="1080970" y="111946"/>
                </a:lnTo>
                <a:lnTo>
                  <a:pt x="1136210" y="99807"/>
                </a:lnTo>
                <a:lnTo>
                  <a:pt x="1192721" y="88252"/>
                </a:lnTo>
                <a:lnTo>
                  <a:pt x="1250495" y="77294"/>
                </a:lnTo>
                <a:lnTo>
                  <a:pt x="1309525" y="66948"/>
                </a:lnTo>
                <a:lnTo>
                  <a:pt x="1369803" y="57226"/>
                </a:lnTo>
                <a:lnTo>
                  <a:pt x="1431321" y="48141"/>
                </a:lnTo>
                <a:lnTo>
                  <a:pt x="1494072" y="39707"/>
                </a:lnTo>
                <a:lnTo>
                  <a:pt x="1558048" y="31937"/>
                </a:lnTo>
                <a:lnTo>
                  <a:pt x="1623242" y="24844"/>
                </a:lnTo>
                <a:lnTo>
                  <a:pt x="1689645" y="18441"/>
                </a:lnTo>
                <a:lnTo>
                  <a:pt x="1757251" y="12742"/>
                </a:lnTo>
                <a:lnTo>
                  <a:pt x="1826052" y="7760"/>
                </a:lnTo>
                <a:lnTo>
                  <a:pt x="1896040" y="3508"/>
                </a:lnTo>
                <a:lnTo>
                  <a:pt x="1967208" y="0"/>
                </a:lnTo>
              </a:path>
            </a:pathLst>
          </a:custGeom>
          <a:ln w="9144">
            <a:solidFill>
              <a:srgbClr val="6A4646"/>
            </a:solidFill>
          </a:ln>
        </p:spPr>
        <p:txBody>
          <a:bodyPr wrap="square" lIns="0" tIns="0" rIns="0" bIns="0" rtlCol="0"/>
          <a:lstStyle/>
          <a:p>
            <a:endParaRPr/>
          </a:p>
        </p:txBody>
      </p:sp>
      <p:sp>
        <p:nvSpPr>
          <p:cNvPr id="4" name="object 4"/>
          <p:cNvSpPr/>
          <p:nvPr/>
        </p:nvSpPr>
        <p:spPr>
          <a:xfrm>
            <a:off x="2367385" y="2744801"/>
            <a:ext cx="146050" cy="5080"/>
          </a:xfrm>
          <a:custGeom>
            <a:avLst/>
            <a:gdLst/>
            <a:ahLst/>
            <a:cxnLst/>
            <a:rect l="l" t="t" r="r" b="b"/>
            <a:pathLst>
              <a:path w="146050" h="5080">
                <a:moveTo>
                  <a:pt x="0" y="4734"/>
                </a:moveTo>
                <a:lnTo>
                  <a:pt x="72339" y="1982"/>
                </a:lnTo>
                <a:lnTo>
                  <a:pt x="145843" y="0"/>
                </a:lnTo>
              </a:path>
            </a:pathLst>
          </a:custGeom>
          <a:ln w="9144">
            <a:solidFill>
              <a:srgbClr val="6A4646"/>
            </a:solidFill>
          </a:ln>
        </p:spPr>
        <p:txBody>
          <a:bodyPr wrap="square" lIns="0" tIns="0" rIns="0" bIns="0" rtlCol="0"/>
          <a:lstStyle/>
          <a:p>
            <a:endParaRPr/>
          </a:p>
        </p:txBody>
      </p:sp>
      <p:sp>
        <p:nvSpPr>
          <p:cNvPr id="5" name="object 5"/>
          <p:cNvSpPr/>
          <p:nvPr/>
        </p:nvSpPr>
        <p:spPr>
          <a:xfrm>
            <a:off x="2513228" y="2743602"/>
            <a:ext cx="74930" cy="1270"/>
          </a:xfrm>
          <a:custGeom>
            <a:avLst/>
            <a:gdLst/>
            <a:ahLst/>
            <a:cxnLst/>
            <a:rect l="l" t="t" r="r" b="b"/>
            <a:pathLst>
              <a:path w="74930" h="1269">
                <a:moveTo>
                  <a:pt x="0" y="1198"/>
                </a:moveTo>
                <a:lnTo>
                  <a:pt x="74660" y="0"/>
                </a:lnTo>
              </a:path>
            </a:pathLst>
          </a:custGeom>
          <a:ln w="9144">
            <a:solidFill>
              <a:srgbClr val="6A4646"/>
            </a:solidFill>
          </a:ln>
        </p:spPr>
        <p:txBody>
          <a:bodyPr wrap="square" lIns="0" tIns="0" rIns="0" bIns="0" rtlCol="0"/>
          <a:lstStyle/>
          <a:p>
            <a:endParaRPr/>
          </a:p>
        </p:txBody>
      </p:sp>
      <p:sp>
        <p:nvSpPr>
          <p:cNvPr id="6" name="object 6"/>
          <p:cNvSpPr/>
          <p:nvPr/>
        </p:nvSpPr>
        <p:spPr>
          <a:xfrm>
            <a:off x="2587888" y="2743200"/>
            <a:ext cx="6080125" cy="635"/>
          </a:xfrm>
          <a:custGeom>
            <a:avLst/>
            <a:gdLst/>
            <a:ahLst/>
            <a:cxnLst/>
            <a:rect l="l" t="t" r="r" b="b"/>
            <a:pathLst>
              <a:path w="6080125" h="635">
                <a:moveTo>
                  <a:pt x="0" y="201"/>
                </a:moveTo>
                <a:lnTo>
                  <a:pt x="6079734" y="201"/>
                </a:lnTo>
              </a:path>
            </a:pathLst>
          </a:custGeom>
          <a:ln w="3175">
            <a:solidFill>
              <a:srgbClr val="6A4646"/>
            </a:solidFill>
          </a:ln>
        </p:spPr>
        <p:txBody>
          <a:bodyPr wrap="square" lIns="0" tIns="0" rIns="0" bIns="0" rtlCol="0"/>
          <a:lstStyle/>
          <a:p>
            <a:endParaRPr/>
          </a:p>
        </p:txBody>
      </p:sp>
      <p:sp>
        <p:nvSpPr>
          <p:cNvPr id="7" name="object 7"/>
          <p:cNvSpPr/>
          <p:nvPr/>
        </p:nvSpPr>
        <p:spPr>
          <a:xfrm>
            <a:off x="8658914" y="2743200"/>
            <a:ext cx="27940" cy="2118995"/>
          </a:xfrm>
          <a:custGeom>
            <a:avLst/>
            <a:gdLst/>
            <a:ahLst/>
            <a:cxnLst/>
            <a:rect l="l" t="t" r="r" b="b"/>
            <a:pathLst>
              <a:path w="27940" h="2118995">
                <a:moveTo>
                  <a:pt x="13942" y="0"/>
                </a:moveTo>
                <a:lnTo>
                  <a:pt x="13942" y="2118696"/>
                </a:lnTo>
              </a:path>
            </a:pathLst>
          </a:custGeom>
          <a:ln w="27885">
            <a:solidFill>
              <a:srgbClr val="6A4646"/>
            </a:solidFill>
          </a:ln>
        </p:spPr>
        <p:txBody>
          <a:bodyPr wrap="square" lIns="0" tIns="0" rIns="0" bIns="0" rtlCol="0"/>
          <a:lstStyle/>
          <a:p>
            <a:endParaRPr/>
          </a:p>
        </p:txBody>
      </p:sp>
      <p:sp>
        <p:nvSpPr>
          <p:cNvPr id="8" name="object 8"/>
          <p:cNvSpPr/>
          <p:nvPr/>
        </p:nvSpPr>
        <p:spPr>
          <a:xfrm>
            <a:off x="8646897" y="4861896"/>
            <a:ext cx="12065" cy="28575"/>
          </a:xfrm>
          <a:custGeom>
            <a:avLst/>
            <a:gdLst/>
            <a:ahLst/>
            <a:cxnLst/>
            <a:rect l="l" t="t" r="r" b="b"/>
            <a:pathLst>
              <a:path w="12065" h="28575">
                <a:moveTo>
                  <a:pt x="12017" y="0"/>
                </a:moveTo>
                <a:lnTo>
                  <a:pt x="0" y="28111"/>
                </a:lnTo>
              </a:path>
            </a:pathLst>
          </a:custGeom>
          <a:ln w="9144">
            <a:solidFill>
              <a:srgbClr val="6A4646"/>
            </a:solidFill>
          </a:ln>
        </p:spPr>
        <p:txBody>
          <a:bodyPr wrap="square" lIns="0" tIns="0" rIns="0" bIns="0" rtlCol="0"/>
          <a:lstStyle/>
          <a:p>
            <a:endParaRPr/>
          </a:p>
        </p:txBody>
      </p:sp>
      <p:sp>
        <p:nvSpPr>
          <p:cNvPr id="9" name="object 9"/>
          <p:cNvSpPr/>
          <p:nvPr/>
        </p:nvSpPr>
        <p:spPr>
          <a:xfrm>
            <a:off x="8632832" y="4890008"/>
            <a:ext cx="14604" cy="27940"/>
          </a:xfrm>
          <a:custGeom>
            <a:avLst/>
            <a:gdLst/>
            <a:ahLst/>
            <a:cxnLst/>
            <a:rect l="l" t="t" r="r" b="b"/>
            <a:pathLst>
              <a:path w="14604" h="27939">
                <a:moveTo>
                  <a:pt x="14065" y="0"/>
                </a:moveTo>
                <a:lnTo>
                  <a:pt x="0" y="27417"/>
                </a:lnTo>
              </a:path>
            </a:pathLst>
          </a:custGeom>
          <a:ln w="9144">
            <a:solidFill>
              <a:srgbClr val="6A4646"/>
            </a:solidFill>
          </a:ln>
        </p:spPr>
        <p:txBody>
          <a:bodyPr wrap="square" lIns="0" tIns="0" rIns="0" bIns="0" rtlCol="0"/>
          <a:lstStyle/>
          <a:p>
            <a:endParaRPr/>
          </a:p>
        </p:txBody>
      </p:sp>
      <p:sp>
        <p:nvSpPr>
          <p:cNvPr id="10" name="object 10"/>
          <p:cNvSpPr/>
          <p:nvPr/>
        </p:nvSpPr>
        <p:spPr>
          <a:xfrm>
            <a:off x="8616760" y="4917425"/>
            <a:ext cx="16510" cy="27305"/>
          </a:xfrm>
          <a:custGeom>
            <a:avLst/>
            <a:gdLst/>
            <a:ahLst/>
            <a:cxnLst/>
            <a:rect l="l" t="t" r="r" b="b"/>
            <a:pathLst>
              <a:path w="16509" h="27304">
                <a:moveTo>
                  <a:pt x="16071" y="0"/>
                </a:moveTo>
                <a:lnTo>
                  <a:pt x="0" y="26726"/>
                </a:lnTo>
              </a:path>
            </a:pathLst>
          </a:custGeom>
          <a:ln w="9144">
            <a:solidFill>
              <a:srgbClr val="6A4646"/>
            </a:solidFill>
          </a:ln>
        </p:spPr>
        <p:txBody>
          <a:bodyPr wrap="square" lIns="0" tIns="0" rIns="0" bIns="0" rtlCol="0"/>
          <a:lstStyle/>
          <a:p>
            <a:endParaRPr/>
          </a:p>
        </p:txBody>
      </p:sp>
      <p:sp>
        <p:nvSpPr>
          <p:cNvPr id="11" name="object 11"/>
          <p:cNvSpPr/>
          <p:nvPr/>
        </p:nvSpPr>
        <p:spPr>
          <a:xfrm>
            <a:off x="6873365" y="4944152"/>
            <a:ext cx="1743710" cy="539750"/>
          </a:xfrm>
          <a:custGeom>
            <a:avLst/>
            <a:gdLst/>
            <a:ahLst/>
            <a:cxnLst/>
            <a:rect l="l" t="t" r="r" b="b"/>
            <a:pathLst>
              <a:path w="1743709" h="539750">
                <a:moveTo>
                  <a:pt x="1743394" y="0"/>
                </a:moveTo>
                <a:lnTo>
                  <a:pt x="1725358" y="26039"/>
                </a:lnTo>
                <a:lnTo>
                  <a:pt x="1705399" y="51394"/>
                </a:lnTo>
                <a:lnTo>
                  <a:pt x="1659883" y="100066"/>
                </a:lnTo>
                <a:lnTo>
                  <a:pt x="1634410" y="123389"/>
                </a:lnTo>
                <a:lnTo>
                  <a:pt x="1607183" y="146042"/>
                </a:lnTo>
                <a:lnTo>
                  <a:pt x="1578244" y="168027"/>
                </a:lnTo>
                <a:lnTo>
                  <a:pt x="1547635" y="189348"/>
                </a:lnTo>
                <a:lnTo>
                  <a:pt x="1515398" y="210008"/>
                </a:lnTo>
                <a:lnTo>
                  <a:pt x="1481575" y="230011"/>
                </a:lnTo>
                <a:lnTo>
                  <a:pt x="1446209" y="249360"/>
                </a:lnTo>
                <a:lnTo>
                  <a:pt x="1409341" y="268059"/>
                </a:lnTo>
                <a:lnTo>
                  <a:pt x="1371013" y="286110"/>
                </a:lnTo>
                <a:lnTo>
                  <a:pt x="1331268" y="303516"/>
                </a:lnTo>
                <a:lnTo>
                  <a:pt x="1290147" y="320283"/>
                </a:lnTo>
                <a:lnTo>
                  <a:pt x="1247693" y="336411"/>
                </a:lnTo>
                <a:lnTo>
                  <a:pt x="1203948" y="351906"/>
                </a:lnTo>
                <a:lnTo>
                  <a:pt x="1158954" y="366770"/>
                </a:lnTo>
                <a:lnTo>
                  <a:pt x="1112752" y="381007"/>
                </a:lnTo>
                <a:lnTo>
                  <a:pt x="1065385" y="394620"/>
                </a:lnTo>
                <a:lnTo>
                  <a:pt x="1016896" y="407612"/>
                </a:lnTo>
                <a:lnTo>
                  <a:pt x="967325" y="419987"/>
                </a:lnTo>
                <a:lnTo>
                  <a:pt x="916715" y="431747"/>
                </a:lnTo>
                <a:lnTo>
                  <a:pt x="865109" y="442897"/>
                </a:lnTo>
                <a:lnTo>
                  <a:pt x="812548" y="453440"/>
                </a:lnTo>
                <a:lnTo>
                  <a:pt x="759074" y="463379"/>
                </a:lnTo>
                <a:lnTo>
                  <a:pt x="704729" y="472717"/>
                </a:lnTo>
                <a:lnTo>
                  <a:pt x="649556" y="481457"/>
                </a:lnTo>
                <a:lnTo>
                  <a:pt x="593597" y="489604"/>
                </a:lnTo>
                <a:lnTo>
                  <a:pt x="536893" y="497160"/>
                </a:lnTo>
                <a:lnTo>
                  <a:pt x="479487" y="504129"/>
                </a:lnTo>
                <a:lnTo>
                  <a:pt x="421420" y="510513"/>
                </a:lnTo>
                <a:lnTo>
                  <a:pt x="362735" y="516318"/>
                </a:lnTo>
                <a:lnTo>
                  <a:pt x="303474" y="521544"/>
                </a:lnTo>
                <a:lnTo>
                  <a:pt x="243679" y="526197"/>
                </a:lnTo>
                <a:lnTo>
                  <a:pt x="183392" y="530279"/>
                </a:lnTo>
                <a:lnTo>
                  <a:pt x="122655" y="533794"/>
                </a:lnTo>
                <a:lnTo>
                  <a:pt x="61510" y="536745"/>
                </a:lnTo>
                <a:lnTo>
                  <a:pt x="0" y="539135"/>
                </a:lnTo>
              </a:path>
            </a:pathLst>
          </a:custGeom>
          <a:ln w="9143">
            <a:solidFill>
              <a:srgbClr val="6A4646"/>
            </a:solidFill>
          </a:ln>
        </p:spPr>
        <p:txBody>
          <a:bodyPr wrap="square" lIns="0" tIns="0" rIns="0" bIns="0" rtlCol="0"/>
          <a:lstStyle/>
          <a:p>
            <a:endParaRPr/>
          </a:p>
        </p:txBody>
      </p:sp>
      <p:sp>
        <p:nvSpPr>
          <p:cNvPr id="12" name="object 12"/>
          <p:cNvSpPr/>
          <p:nvPr/>
        </p:nvSpPr>
        <p:spPr>
          <a:xfrm>
            <a:off x="6749415" y="5483288"/>
            <a:ext cx="124460" cy="3175"/>
          </a:xfrm>
          <a:custGeom>
            <a:avLst/>
            <a:gdLst/>
            <a:ahLst/>
            <a:cxnLst/>
            <a:rect l="l" t="t" r="r" b="b"/>
            <a:pathLst>
              <a:path w="124459" h="3175">
                <a:moveTo>
                  <a:pt x="123950" y="0"/>
                </a:moveTo>
                <a:lnTo>
                  <a:pt x="62116" y="1832"/>
                </a:lnTo>
                <a:lnTo>
                  <a:pt x="0" y="3111"/>
                </a:lnTo>
              </a:path>
            </a:pathLst>
          </a:custGeom>
          <a:ln w="9144">
            <a:solidFill>
              <a:srgbClr val="6A4646"/>
            </a:solidFill>
          </a:ln>
        </p:spPr>
        <p:txBody>
          <a:bodyPr wrap="square" lIns="0" tIns="0" rIns="0" bIns="0" rtlCol="0"/>
          <a:lstStyle/>
          <a:p>
            <a:endParaRPr/>
          </a:p>
        </p:txBody>
      </p:sp>
      <p:sp>
        <p:nvSpPr>
          <p:cNvPr id="13" name="object 13"/>
          <p:cNvSpPr/>
          <p:nvPr/>
        </p:nvSpPr>
        <p:spPr>
          <a:xfrm>
            <a:off x="381000" y="2743200"/>
            <a:ext cx="8305800" cy="2743200"/>
          </a:xfrm>
          <a:custGeom>
            <a:avLst/>
            <a:gdLst/>
            <a:ahLst/>
            <a:cxnLst/>
            <a:rect l="l" t="t" r="r" b="b"/>
            <a:pathLst>
              <a:path w="8305800" h="2743200">
                <a:moveTo>
                  <a:pt x="8286623" y="0"/>
                </a:moveTo>
                <a:lnTo>
                  <a:pt x="2282698" y="0"/>
                </a:lnTo>
                <a:lnTo>
                  <a:pt x="2206888" y="402"/>
                </a:lnTo>
                <a:lnTo>
                  <a:pt x="2132228" y="1601"/>
                </a:lnTo>
                <a:lnTo>
                  <a:pt x="2058724" y="3583"/>
                </a:lnTo>
                <a:lnTo>
                  <a:pt x="1986385" y="6335"/>
                </a:lnTo>
                <a:lnTo>
                  <a:pt x="1915217" y="9844"/>
                </a:lnTo>
                <a:lnTo>
                  <a:pt x="1845229" y="14096"/>
                </a:lnTo>
                <a:lnTo>
                  <a:pt x="1776428" y="19078"/>
                </a:lnTo>
                <a:lnTo>
                  <a:pt x="1708822" y="24777"/>
                </a:lnTo>
                <a:lnTo>
                  <a:pt x="1642419" y="31179"/>
                </a:lnTo>
                <a:lnTo>
                  <a:pt x="1577225" y="38272"/>
                </a:lnTo>
                <a:lnTo>
                  <a:pt x="1513249" y="46043"/>
                </a:lnTo>
                <a:lnTo>
                  <a:pt x="1450498" y="54477"/>
                </a:lnTo>
                <a:lnTo>
                  <a:pt x="1388980" y="63561"/>
                </a:lnTo>
                <a:lnTo>
                  <a:pt x="1328702" y="73284"/>
                </a:lnTo>
                <a:lnTo>
                  <a:pt x="1269672" y="83630"/>
                </a:lnTo>
                <a:lnTo>
                  <a:pt x="1211898" y="94587"/>
                </a:lnTo>
                <a:lnTo>
                  <a:pt x="1155387" y="106142"/>
                </a:lnTo>
                <a:lnTo>
                  <a:pt x="1100147" y="118282"/>
                </a:lnTo>
                <a:lnTo>
                  <a:pt x="1046185" y="130992"/>
                </a:lnTo>
                <a:lnTo>
                  <a:pt x="993509" y="144261"/>
                </a:lnTo>
                <a:lnTo>
                  <a:pt x="942127" y="158074"/>
                </a:lnTo>
                <a:lnTo>
                  <a:pt x="892046" y="172419"/>
                </a:lnTo>
                <a:lnTo>
                  <a:pt x="843274" y="187282"/>
                </a:lnTo>
                <a:lnTo>
                  <a:pt x="795819" y="202650"/>
                </a:lnTo>
                <a:lnTo>
                  <a:pt x="749687" y="218509"/>
                </a:lnTo>
                <a:lnTo>
                  <a:pt x="704888" y="234847"/>
                </a:lnTo>
                <a:lnTo>
                  <a:pt x="661427" y="251651"/>
                </a:lnTo>
                <a:lnTo>
                  <a:pt x="619314" y="268906"/>
                </a:lnTo>
                <a:lnTo>
                  <a:pt x="578555" y="286600"/>
                </a:lnTo>
                <a:lnTo>
                  <a:pt x="539158" y="304719"/>
                </a:lnTo>
                <a:lnTo>
                  <a:pt x="501131" y="323251"/>
                </a:lnTo>
                <a:lnTo>
                  <a:pt x="464481" y="342182"/>
                </a:lnTo>
                <a:lnTo>
                  <a:pt x="429216" y="361498"/>
                </a:lnTo>
                <a:lnTo>
                  <a:pt x="395344" y="381187"/>
                </a:lnTo>
                <a:lnTo>
                  <a:pt x="362871" y="401236"/>
                </a:lnTo>
                <a:lnTo>
                  <a:pt x="302158" y="442357"/>
                </a:lnTo>
                <a:lnTo>
                  <a:pt x="247136" y="484757"/>
                </a:lnTo>
                <a:lnTo>
                  <a:pt x="197868" y="528328"/>
                </a:lnTo>
                <a:lnTo>
                  <a:pt x="154413" y="572966"/>
                </a:lnTo>
                <a:lnTo>
                  <a:pt x="116832" y="618564"/>
                </a:lnTo>
                <a:lnTo>
                  <a:pt x="85187" y="665017"/>
                </a:lnTo>
                <a:lnTo>
                  <a:pt x="59538" y="712217"/>
                </a:lnTo>
                <a:lnTo>
                  <a:pt x="39946" y="760060"/>
                </a:lnTo>
                <a:lnTo>
                  <a:pt x="26472" y="808440"/>
                </a:lnTo>
                <a:lnTo>
                  <a:pt x="19177" y="857250"/>
                </a:lnTo>
                <a:lnTo>
                  <a:pt x="15284" y="1416355"/>
                </a:lnTo>
                <a:lnTo>
                  <a:pt x="11988" y="1799177"/>
                </a:lnTo>
                <a:lnTo>
                  <a:pt x="7493" y="2182522"/>
                </a:lnTo>
                <a:lnTo>
                  <a:pt x="0" y="2743200"/>
                </a:lnTo>
                <a:lnTo>
                  <a:pt x="6368415" y="2743200"/>
                </a:lnTo>
                <a:lnTo>
                  <a:pt x="6492365" y="2740088"/>
                </a:lnTo>
                <a:lnTo>
                  <a:pt x="6615021" y="2734747"/>
                </a:lnTo>
                <a:lnTo>
                  <a:pt x="6736045" y="2727150"/>
                </a:lnTo>
                <a:lnTo>
                  <a:pt x="6795840" y="2722497"/>
                </a:lnTo>
                <a:lnTo>
                  <a:pt x="6855101" y="2717270"/>
                </a:lnTo>
                <a:lnTo>
                  <a:pt x="6913786" y="2711466"/>
                </a:lnTo>
                <a:lnTo>
                  <a:pt x="6971852" y="2705082"/>
                </a:lnTo>
                <a:lnTo>
                  <a:pt x="7029259" y="2698113"/>
                </a:lnTo>
                <a:lnTo>
                  <a:pt x="7085962" y="2690557"/>
                </a:lnTo>
                <a:lnTo>
                  <a:pt x="7141922" y="2682410"/>
                </a:lnTo>
                <a:lnTo>
                  <a:pt x="7197095" y="2673669"/>
                </a:lnTo>
                <a:lnTo>
                  <a:pt x="7251440" y="2664331"/>
                </a:lnTo>
                <a:lnTo>
                  <a:pt x="7304913" y="2654393"/>
                </a:lnTo>
                <a:lnTo>
                  <a:pt x="7357475" y="2643850"/>
                </a:lnTo>
                <a:lnTo>
                  <a:pt x="7409081" y="2632700"/>
                </a:lnTo>
                <a:lnTo>
                  <a:pt x="7459691" y="2620939"/>
                </a:lnTo>
                <a:lnTo>
                  <a:pt x="7509261" y="2608565"/>
                </a:lnTo>
                <a:lnTo>
                  <a:pt x="7557751" y="2595573"/>
                </a:lnTo>
                <a:lnTo>
                  <a:pt x="7605118" y="2581960"/>
                </a:lnTo>
                <a:lnTo>
                  <a:pt x="7651319" y="2567723"/>
                </a:lnTo>
                <a:lnTo>
                  <a:pt x="7696314" y="2552859"/>
                </a:lnTo>
                <a:lnTo>
                  <a:pt x="7740059" y="2537364"/>
                </a:lnTo>
                <a:lnTo>
                  <a:pt x="7782513" y="2521235"/>
                </a:lnTo>
                <a:lnTo>
                  <a:pt x="7823633" y="2504469"/>
                </a:lnTo>
                <a:lnTo>
                  <a:pt x="7863379" y="2487062"/>
                </a:lnTo>
                <a:lnTo>
                  <a:pt x="7901706" y="2469011"/>
                </a:lnTo>
                <a:lnTo>
                  <a:pt x="7938574" y="2450313"/>
                </a:lnTo>
                <a:lnTo>
                  <a:pt x="7973941" y="2430964"/>
                </a:lnTo>
                <a:lnTo>
                  <a:pt x="8007763" y="2410961"/>
                </a:lnTo>
                <a:lnTo>
                  <a:pt x="8040000" y="2390301"/>
                </a:lnTo>
                <a:lnTo>
                  <a:pt x="8099549" y="2346995"/>
                </a:lnTo>
                <a:lnTo>
                  <a:pt x="8152249" y="2301019"/>
                </a:lnTo>
                <a:lnTo>
                  <a:pt x="8197765" y="2252347"/>
                </a:lnTo>
                <a:lnTo>
                  <a:pt x="8235760" y="2200952"/>
                </a:lnTo>
                <a:lnTo>
                  <a:pt x="8265897" y="2146808"/>
                </a:lnTo>
                <a:lnTo>
                  <a:pt x="8287841" y="2089887"/>
                </a:lnTo>
                <a:lnTo>
                  <a:pt x="8301254" y="2030164"/>
                </a:lnTo>
                <a:lnTo>
                  <a:pt x="8305800" y="1967611"/>
                </a:lnTo>
                <a:lnTo>
                  <a:pt x="8301928" y="1382726"/>
                </a:lnTo>
                <a:lnTo>
                  <a:pt x="8298640" y="982805"/>
                </a:lnTo>
                <a:lnTo>
                  <a:pt x="8294137" y="583384"/>
                </a:lnTo>
                <a:lnTo>
                  <a:pt x="8286623" y="0"/>
                </a:lnTo>
                <a:close/>
              </a:path>
            </a:pathLst>
          </a:custGeom>
          <a:solidFill>
            <a:srgbClr val="FFFFFF"/>
          </a:solidFill>
        </p:spPr>
        <p:txBody>
          <a:bodyPr wrap="square" lIns="0" tIns="0" rIns="0" bIns="0" rtlCol="0"/>
          <a:lstStyle/>
          <a:p>
            <a:endParaRPr/>
          </a:p>
        </p:txBody>
      </p:sp>
      <p:sp>
        <p:nvSpPr>
          <p:cNvPr id="14" name="object 14"/>
          <p:cNvSpPr/>
          <p:nvPr/>
        </p:nvSpPr>
        <p:spPr>
          <a:xfrm>
            <a:off x="381000" y="2743200"/>
            <a:ext cx="8305800" cy="2743200"/>
          </a:xfrm>
          <a:custGeom>
            <a:avLst/>
            <a:gdLst/>
            <a:ahLst/>
            <a:cxnLst/>
            <a:rect l="l" t="t" r="r" b="b"/>
            <a:pathLst>
              <a:path w="8305800" h="2743200">
                <a:moveTo>
                  <a:pt x="6368415" y="2743200"/>
                </a:moveTo>
                <a:lnTo>
                  <a:pt x="4030039" y="2743200"/>
                </a:lnTo>
                <a:lnTo>
                  <a:pt x="1990153" y="2743200"/>
                </a:lnTo>
                <a:lnTo>
                  <a:pt x="547294" y="2743200"/>
                </a:lnTo>
                <a:lnTo>
                  <a:pt x="0" y="2743200"/>
                </a:lnTo>
                <a:lnTo>
                  <a:pt x="7493" y="2182522"/>
                </a:lnTo>
                <a:lnTo>
                  <a:pt x="11988" y="1799177"/>
                </a:lnTo>
                <a:lnTo>
                  <a:pt x="15284" y="1416355"/>
                </a:lnTo>
                <a:lnTo>
                  <a:pt x="19177" y="857250"/>
                </a:lnTo>
                <a:lnTo>
                  <a:pt x="22048" y="832797"/>
                </a:lnTo>
                <a:lnTo>
                  <a:pt x="32440" y="784190"/>
                </a:lnTo>
                <a:lnTo>
                  <a:pt x="48981" y="736065"/>
                </a:lnTo>
                <a:lnTo>
                  <a:pt x="71609" y="688530"/>
                </a:lnTo>
                <a:lnTo>
                  <a:pt x="100264" y="641690"/>
                </a:lnTo>
                <a:lnTo>
                  <a:pt x="134884" y="595652"/>
                </a:lnTo>
                <a:lnTo>
                  <a:pt x="175410" y="550521"/>
                </a:lnTo>
                <a:lnTo>
                  <a:pt x="221779" y="506403"/>
                </a:lnTo>
                <a:lnTo>
                  <a:pt x="273932" y="463404"/>
                </a:lnTo>
                <a:lnTo>
                  <a:pt x="331807" y="421630"/>
                </a:lnTo>
                <a:lnTo>
                  <a:pt x="395344" y="381187"/>
                </a:lnTo>
                <a:lnTo>
                  <a:pt x="429216" y="361498"/>
                </a:lnTo>
                <a:lnTo>
                  <a:pt x="464481" y="342182"/>
                </a:lnTo>
                <a:lnTo>
                  <a:pt x="501131" y="323251"/>
                </a:lnTo>
                <a:lnTo>
                  <a:pt x="539158" y="304719"/>
                </a:lnTo>
                <a:lnTo>
                  <a:pt x="578555" y="286600"/>
                </a:lnTo>
                <a:lnTo>
                  <a:pt x="619314" y="268906"/>
                </a:lnTo>
                <a:lnTo>
                  <a:pt x="661427" y="251651"/>
                </a:lnTo>
                <a:lnTo>
                  <a:pt x="704888" y="234847"/>
                </a:lnTo>
                <a:lnTo>
                  <a:pt x="749687" y="218509"/>
                </a:lnTo>
                <a:lnTo>
                  <a:pt x="795819" y="202650"/>
                </a:lnTo>
                <a:lnTo>
                  <a:pt x="843274" y="187282"/>
                </a:lnTo>
                <a:lnTo>
                  <a:pt x="892046" y="172419"/>
                </a:lnTo>
                <a:lnTo>
                  <a:pt x="942127" y="158074"/>
                </a:lnTo>
                <a:lnTo>
                  <a:pt x="993509" y="144261"/>
                </a:lnTo>
                <a:lnTo>
                  <a:pt x="1046185" y="130992"/>
                </a:lnTo>
                <a:lnTo>
                  <a:pt x="1100147" y="118282"/>
                </a:lnTo>
                <a:lnTo>
                  <a:pt x="1155387" y="106142"/>
                </a:lnTo>
                <a:lnTo>
                  <a:pt x="1211898" y="94587"/>
                </a:lnTo>
                <a:lnTo>
                  <a:pt x="1269672" y="83630"/>
                </a:lnTo>
                <a:lnTo>
                  <a:pt x="1328702" y="73284"/>
                </a:lnTo>
                <a:lnTo>
                  <a:pt x="1388980" y="63561"/>
                </a:lnTo>
                <a:lnTo>
                  <a:pt x="1450498" y="54477"/>
                </a:lnTo>
                <a:lnTo>
                  <a:pt x="1513249" y="46043"/>
                </a:lnTo>
                <a:lnTo>
                  <a:pt x="1577225" y="38272"/>
                </a:lnTo>
                <a:lnTo>
                  <a:pt x="1642419" y="31179"/>
                </a:lnTo>
                <a:lnTo>
                  <a:pt x="1708822" y="24777"/>
                </a:lnTo>
                <a:lnTo>
                  <a:pt x="1776428" y="19078"/>
                </a:lnTo>
                <a:lnTo>
                  <a:pt x="1845229" y="14096"/>
                </a:lnTo>
                <a:lnTo>
                  <a:pt x="1915217" y="9844"/>
                </a:lnTo>
                <a:lnTo>
                  <a:pt x="1986385" y="6335"/>
                </a:lnTo>
                <a:lnTo>
                  <a:pt x="2058724" y="3583"/>
                </a:lnTo>
                <a:lnTo>
                  <a:pt x="2132228" y="1601"/>
                </a:lnTo>
                <a:lnTo>
                  <a:pt x="2206888" y="402"/>
                </a:lnTo>
                <a:lnTo>
                  <a:pt x="2282698" y="0"/>
                </a:lnTo>
                <a:lnTo>
                  <a:pt x="4488576" y="0"/>
                </a:lnTo>
                <a:lnTo>
                  <a:pt x="6411563" y="0"/>
                </a:lnTo>
                <a:lnTo>
                  <a:pt x="7771098" y="0"/>
                </a:lnTo>
                <a:lnTo>
                  <a:pt x="8286623" y="0"/>
                </a:lnTo>
                <a:lnTo>
                  <a:pt x="8294137" y="583384"/>
                </a:lnTo>
                <a:lnTo>
                  <a:pt x="8298640" y="982805"/>
                </a:lnTo>
                <a:lnTo>
                  <a:pt x="8301928" y="1382726"/>
                </a:lnTo>
                <a:lnTo>
                  <a:pt x="8305800" y="1967611"/>
                </a:lnTo>
                <a:lnTo>
                  <a:pt x="8304656" y="1999242"/>
                </a:lnTo>
                <a:lnTo>
                  <a:pt x="8295635" y="2060378"/>
                </a:lnTo>
                <a:lnTo>
                  <a:pt x="8277914" y="2118696"/>
                </a:lnTo>
                <a:lnTo>
                  <a:pt x="8251832" y="2174225"/>
                </a:lnTo>
                <a:lnTo>
                  <a:pt x="8217724" y="2226992"/>
                </a:lnTo>
                <a:lnTo>
                  <a:pt x="8175926" y="2277022"/>
                </a:lnTo>
                <a:lnTo>
                  <a:pt x="8126776" y="2324342"/>
                </a:lnTo>
                <a:lnTo>
                  <a:pt x="8070609" y="2368980"/>
                </a:lnTo>
                <a:lnTo>
                  <a:pt x="8007763" y="2410961"/>
                </a:lnTo>
                <a:lnTo>
                  <a:pt x="7973941" y="2430964"/>
                </a:lnTo>
                <a:lnTo>
                  <a:pt x="7938574" y="2450313"/>
                </a:lnTo>
                <a:lnTo>
                  <a:pt x="7901706" y="2469011"/>
                </a:lnTo>
                <a:lnTo>
                  <a:pt x="7863379" y="2487062"/>
                </a:lnTo>
                <a:lnTo>
                  <a:pt x="7823633" y="2504469"/>
                </a:lnTo>
                <a:lnTo>
                  <a:pt x="7782513" y="2521235"/>
                </a:lnTo>
                <a:lnTo>
                  <a:pt x="7740059" y="2537364"/>
                </a:lnTo>
                <a:lnTo>
                  <a:pt x="7696314" y="2552859"/>
                </a:lnTo>
                <a:lnTo>
                  <a:pt x="7651319" y="2567723"/>
                </a:lnTo>
                <a:lnTo>
                  <a:pt x="7605118" y="2581960"/>
                </a:lnTo>
                <a:lnTo>
                  <a:pt x="7557751" y="2595573"/>
                </a:lnTo>
                <a:lnTo>
                  <a:pt x="7509261" y="2608565"/>
                </a:lnTo>
                <a:lnTo>
                  <a:pt x="7459691" y="2620939"/>
                </a:lnTo>
                <a:lnTo>
                  <a:pt x="7409081" y="2632700"/>
                </a:lnTo>
                <a:lnTo>
                  <a:pt x="7357475" y="2643850"/>
                </a:lnTo>
                <a:lnTo>
                  <a:pt x="7304913" y="2654393"/>
                </a:lnTo>
                <a:lnTo>
                  <a:pt x="7251440" y="2664331"/>
                </a:lnTo>
                <a:lnTo>
                  <a:pt x="7197095" y="2673669"/>
                </a:lnTo>
                <a:lnTo>
                  <a:pt x="7141922" y="2682410"/>
                </a:lnTo>
                <a:lnTo>
                  <a:pt x="7085962" y="2690557"/>
                </a:lnTo>
                <a:lnTo>
                  <a:pt x="7029259" y="2698113"/>
                </a:lnTo>
                <a:lnTo>
                  <a:pt x="6971852" y="2705082"/>
                </a:lnTo>
                <a:lnTo>
                  <a:pt x="6913786" y="2711466"/>
                </a:lnTo>
                <a:lnTo>
                  <a:pt x="6855101" y="2717270"/>
                </a:lnTo>
                <a:lnTo>
                  <a:pt x="6795840" y="2722497"/>
                </a:lnTo>
                <a:lnTo>
                  <a:pt x="6736045" y="2727150"/>
                </a:lnTo>
                <a:lnTo>
                  <a:pt x="6675758" y="2731232"/>
                </a:lnTo>
                <a:lnTo>
                  <a:pt x="6615021" y="2734747"/>
                </a:lnTo>
                <a:lnTo>
                  <a:pt x="6553876" y="2737698"/>
                </a:lnTo>
                <a:lnTo>
                  <a:pt x="6492365" y="2740088"/>
                </a:lnTo>
                <a:lnTo>
                  <a:pt x="6430531" y="2741921"/>
                </a:lnTo>
                <a:lnTo>
                  <a:pt x="6368415" y="2743200"/>
                </a:lnTo>
                <a:close/>
              </a:path>
            </a:pathLst>
          </a:custGeom>
          <a:ln w="9144">
            <a:solidFill>
              <a:srgbClr val="6A4646"/>
            </a:solidFill>
          </a:ln>
        </p:spPr>
        <p:txBody>
          <a:bodyPr wrap="square" lIns="0" tIns="0" rIns="0" bIns="0" rtlCol="0"/>
          <a:lstStyle/>
          <a:p>
            <a:endParaRPr/>
          </a:p>
        </p:txBody>
      </p:sp>
      <p:sp>
        <p:nvSpPr>
          <p:cNvPr id="15" name="object 15"/>
          <p:cNvSpPr txBox="1"/>
          <p:nvPr/>
        </p:nvSpPr>
        <p:spPr>
          <a:xfrm>
            <a:off x="1974850" y="2939415"/>
            <a:ext cx="1510665" cy="489584"/>
          </a:xfrm>
          <a:prstGeom prst="rect">
            <a:avLst/>
          </a:prstGeom>
        </p:spPr>
        <p:txBody>
          <a:bodyPr vert="horz" wrap="square" lIns="0" tIns="0" rIns="0" bIns="0" rtlCol="0">
            <a:spAutoFit/>
          </a:bodyPr>
          <a:lstStyle/>
          <a:p>
            <a:pPr marL="12700">
              <a:lnSpc>
                <a:spcPct val="100000"/>
              </a:lnSpc>
              <a:tabLst>
                <a:tab pos="1141730" algn="l"/>
              </a:tabLst>
            </a:pPr>
            <a:r>
              <a:rPr sz="3200" dirty="0">
                <a:latin typeface="Verdana"/>
                <a:cs typeface="Verdana"/>
              </a:rPr>
              <a:t>Đây	</a:t>
            </a:r>
            <a:r>
              <a:rPr sz="3200" spc="-5" dirty="0">
                <a:latin typeface="Verdana"/>
                <a:cs typeface="Verdana"/>
              </a:rPr>
              <a:t>là</a:t>
            </a:r>
            <a:endParaRPr sz="3200">
              <a:latin typeface="Verdana"/>
              <a:cs typeface="Verdana"/>
            </a:endParaRPr>
          </a:p>
        </p:txBody>
      </p:sp>
      <p:sp>
        <p:nvSpPr>
          <p:cNvPr id="16" name="object 16"/>
          <p:cNvSpPr txBox="1"/>
          <p:nvPr/>
        </p:nvSpPr>
        <p:spPr>
          <a:xfrm>
            <a:off x="3790315" y="2939415"/>
            <a:ext cx="890269" cy="489584"/>
          </a:xfrm>
          <a:prstGeom prst="rect">
            <a:avLst/>
          </a:prstGeom>
        </p:spPr>
        <p:txBody>
          <a:bodyPr vert="horz" wrap="square" lIns="0" tIns="0" rIns="0" bIns="0" rtlCol="0">
            <a:spAutoFit/>
          </a:bodyPr>
          <a:lstStyle/>
          <a:p>
            <a:pPr marL="12700">
              <a:lnSpc>
                <a:spcPct val="100000"/>
              </a:lnSpc>
            </a:pPr>
            <a:r>
              <a:rPr sz="3200" dirty="0">
                <a:latin typeface="Verdana"/>
                <a:cs typeface="Verdana"/>
              </a:rPr>
              <a:t>biện</a:t>
            </a:r>
            <a:endParaRPr sz="3200">
              <a:latin typeface="Verdana"/>
              <a:cs typeface="Verdana"/>
            </a:endParaRPr>
          </a:p>
        </p:txBody>
      </p:sp>
      <p:sp>
        <p:nvSpPr>
          <p:cNvPr id="17" name="object 17"/>
          <p:cNvSpPr txBox="1"/>
          <p:nvPr/>
        </p:nvSpPr>
        <p:spPr>
          <a:xfrm>
            <a:off x="4983860" y="2939415"/>
            <a:ext cx="1033780" cy="489584"/>
          </a:xfrm>
          <a:prstGeom prst="rect">
            <a:avLst/>
          </a:prstGeom>
        </p:spPr>
        <p:txBody>
          <a:bodyPr vert="horz" wrap="square" lIns="0" tIns="0" rIns="0" bIns="0" rtlCol="0">
            <a:spAutoFit/>
          </a:bodyPr>
          <a:lstStyle/>
          <a:p>
            <a:pPr marL="12700">
              <a:lnSpc>
                <a:spcPct val="100000"/>
              </a:lnSpc>
            </a:pPr>
            <a:r>
              <a:rPr sz="3200" spc="-5" dirty="0">
                <a:latin typeface="Verdana"/>
                <a:cs typeface="Verdana"/>
              </a:rPr>
              <a:t>ph</a:t>
            </a:r>
            <a:r>
              <a:rPr sz="3200" spc="-10" dirty="0">
                <a:latin typeface="Verdana"/>
                <a:cs typeface="Verdana"/>
              </a:rPr>
              <a:t>á</a:t>
            </a:r>
            <a:r>
              <a:rPr sz="3200" dirty="0">
                <a:latin typeface="Verdana"/>
                <a:cs typeface="Verdana"/>
              </a:rPr>
              <a:t>p</a:t>
            </a:r>
            <a:endParaRPr sz="3200">
              <a:latin typeface="Verdana"/>
              <a:cs typeface="Verdana"/>
            </a:endParaRPr>
          </a:p>
        </p:txBody>
      </p:sp>
      <p:sp>
        <p:nvSpPr>
          <p:cNvPr id="18" name="object 18"/>
          <p:cNvSpPr txBox="1"/>
          <p:nvPr/>
        </p:nvSpPr>
        <p:spPr>
          <a:xfrm>
            <a:off x="688340" y="3427095"/>
            <a:ext cx="5539740" cy="489584"/>
          </a:xfrm>
          <a:prstGeom prst="rect">
            <a:avLst/>
          </a:prstGeom>
        </p:spPr>
        <p:txBody>
          <a:bodyPr vert="horz" wrap="square" lIns="0" tIns="0" rIns="0" bIns="0" rtlCol="0">
            <a:spAutoFit/>
          </a:bodyPr>
          <a:lstStyle/>
          <a:p>
            <a:pPr marL="12700">
              <a:lnSpc>
                <a:spcPct val="100000"/>
              </a:lnSpc>
              <a:tabLst>
                <a:tab pos="1275715" algn="l"/>
                <a:tab pos="2529205" algn="l"/>
                <a:tab pos="3513454" algn="l"/>
                <a:tab pos="4777105" algn="l"/>
              </a:tabLst>
            </a:pPr>
            <a:r>
              <a:rPr sz="3200" dirty="0">
                <a:latin typeface="Verdana"/>
                <a:cs typeface="Verdana"/>
              </a:rPr>
              <a:t>nhập	</a:t>
            </a:r>
            <a:r>
              <a:rPr sz="3200" spc="5" dirty="0">
                <a:latin typeface="Verdana"/>
                <a:cs typeface="Verdana"/>
              </a:rPr>
              <a:t>k</a:t>
            </a:r>
            <a:r>
              <a:rPr sz="3200" dirty="0">
                <a:latin typeface="Verdana"/>
                <a:cs typeface="Verdana"/>
              </a:rPr>
              <a:t>hẩu	vào	hà</a:t>
            </a:r>
            <a:r>
              <a:rPr sz="3200" spc="-10" dirty="0">
                <a:latin typeface="Verdana"/>
                <a:cs typeface="Verdana"/>
              </a:rPr>
              <a:t>n</a:t>
            </a:r>
            <a:r>
              <a:rPr sz="3200" dirty="0">
                <a:latin typeface="Verdana"/>
                <a:cs typeface="Verdana"/>
              </a:rPr>
              <a:t>g	</a:t>
            </a:r>
            <a:r>
              <a:rPr sz="3200" spc="-5" dirty="0">
                <a:latin typeface="Verdana"/>
                <a:cs typeface="Verdana"/>
              </a:rPr>
              <a:t>hóa</a:t>
            </a:r>
            <a:endParaRPr sz="3200">
              <a:latin typeface="Verdana"/>
              <a:cs typeface="Verdana"/>
            </a:endParaRPr>
          </a:p>
        </p:txBody>
      </p:sp>
      <p:sp>
        <p:nvSpPr>
          <p:cNvPr id="19" name="object 19"/>
          <p:cNvSpPr txBox="1"/>
          <p:nvPr/>
        </p:nvSpPr>
        <p:spPr>
          <a:xfrm>
            <a:off x="6321933" y="2939415"/>
            <a:ext cx="2288540" cy="977265"/>
          </a:xfrm>
          <a:prstGeom prst="rect">
            <a:avLst/>
          </a:prstGeom>
        </p:spPr>
        <p:txBody>
          <a:bodyPr vert="horz" wrap="square" lIns="0" tIns="0" rIns="0" bIns="0" rtlCol="0">
            <a:spAutoFit/>
          </a:bodyPr>
          <a:lstStyle/>
          <a:p>
            <a:pPr marL="12700">
              <a:lnSpc>
                <a:spcPct val="100000"/>
              </a:lnSpc>
              <a:tabLst>
                <a:tab pos="1353820" algn="l"/>
              </a:tabLst>
            </a:pPr>
            <a:r>
              <a:rPr sz="3200" dirty="0">
                <a:latin typeface="Verdana"/>
                <a:cs typeface="Verdana"/>
              </a:rPr>
              <a:t>đánh	thuế</a:t>
            </a:r>
            <a:endParaRPr sz="3200">
              <a:latin typeface="Verdana"/>
              <a:cs typeface="Verdana"/>
            </a:endParaRPr>
          </a:p>
          <a:p>
            <a:pPr marL="143510">
              <a:lnSpc>
                <a:spcPct val="100000"/>
              </a:lnSpc>
              <a:tabLst>
                <a:tab pos="1292860" algn="l"/>
              </a:tabLst>
            </a:pPr>
            <a:r>
              <a:rPr sz="3200" spc="5" dirty="0">
                <a:latin typeface="Verdana"/>
                <a:cs typeface="Verdana"/>
              </a:rPr>
              <a:t>mậu	</a:t>
            </a:r>
            <a:r>
              <a:rPr sz="3200" dirty="0">
                <a:latin typeface="Verdana"/>
                <a:cs typeface="Verdana"/>
              </a:rPr>
              <a:t>dịch,</a:t>
            </a:r>
            <a:endParaRPr sz="3200">
              <a:latin typeface="Verdana"/>
              <a:cs typeface="Verdana"/>
            </a:endParaRPr>
          </a:p>
        </p:txBody>
      </p:sp>
      <p:sp>
        <p:nvSpPr>
          <p:cNvPr id="20" name="object 20"/>
          <p:cNvSpPr txBox="1"/>
          <p:nvPr/>
        </p:nvSpPr>
        <p:spPr>
          <a:xfrm>
            <a:off x="688340" y="3915029"/>
            <a:ext cx="7920355" cy="1464945"/>
          </a:xfrm>
          <a:prstGeom prst="rect">
            <a:avLst/>
          </a:prstGeom>
        </p:spPr>
        <p:txBody>
          <a:bodyPr vert="horz" wrap="square" lIns="0" tIns="0" rIns="0" bIns="0" rtlCol="0">
            <a:spAutoFit/>
          </a:bodyPr>
          <a:lstStyle/>
          <a:p>
            <a:pPr marL="12700" marR="5080" algn="just">
              <a:lnSpc>
                <a:spcPct val="100000"/>
              </a:lnSpc>
            </a:pPr>
            <a:r>
              <a:rPr sz="3200" spc="-5" dirty="0">
                <a:latin typeface="Verdana"/>
                <a:cs typeface="Verdana"/>
              </a:rPr>
              <a:t>phi </a:t>
            </a:r>
            <a:r>
              <a:rPr sz="3200" dirty="0">
                <a:latin typeface="Verdana"/>
                <a:cs typeface="Verdana"/>
              </a:rPr>
              <a:t>mậu dịch </a:t>
            </a:r>
            <a:r>
              <a:rPr sz="3200" spc="-5" dirty="0">
                <a:latin typeface="Verdana"/>
                <a:cs typeface="Verdana"/>
              </a:rPr>
              <a:t>khi </a:t>
            </a:r>
            <a:r>
              <a:rPr sz="3200" dirty="0">
                <a:latin typeface="Verdana"/>
                <a:cs typeface="Verdana"/>
              </a:rPr>
              <a:t>hàng hóa đi </a:t>
            </a:r>
            <a:r>
              <a:rPr sz="3200" spc="-5" dirty="0">
                <a:latin typeface="Verdana"/>
                <a:cs typeface="Verdana"/>
              </a:rPr>
              <a:t>qua </a:t>
            </a:r>
            <a:r>
              <a:rPr sz="3200" dirty="0">
                <a:latin typeface="Verdana"/>
                <a:cs typeface="Verdana"/>
              </a:rPr>
              <a:t>biên  </a:t>
            </a:r>
            <a:r>
              <a:rPr sz="3200" spc="-5" dirty="0">
                <a:latin typeface="Verdana"/>
                <a:cs typeface="Verdana"/>
              </a:rPr>
              <a:t>giới (khu </a:t>
            </a:r>
            <a:r>
              <a:rPr sz="3200" dirty="0">
                <a:latin typeface="Verdana"/>
                <a:cs typeface="Verdana"/>
              </a:rPr>
              <a:t>vực thủ tục hải </a:t>
            </a:r>
            <a:r>
              <a:rPr sz="3200" spc="-5" dirty="0">
                <a:latin typeface="Verdana"/>
                <a:cs typeface="Verdana"/>
              </a:rPr>
              <a:t>quan) </a:t>
            </a:r>
            <a:r>
              <a:rPr sz="3200" dirty="0">
                <a:latin typeface="Verdana"/>
                <a:cs typeface="Verdana"/>
              </a:rPr>
              <a:t>của  một quốc</a:t>
            </a:r>
            <a:r>
              <a:rPr sz="3200" spc="-100" dirty="0">
                <a:latin typeface="Verdana"/>
                <a:cs typeface="Verdana"/>
              </a:rPr>
              <a:t> </a:t>
            </a:r>
            <a:r>
              <a:rPr sz="3200" spc="-5" dirty="0">
                <a:latin typeface="Verdana"/>
                <a:cs typeface="Verdana"/>
              </a:rPr>
              <a:t>gia.</a:t>
            </a:r>
            <a:endParaRPr sz="3200">
              <a:latin typeface="Verdana"/>
              <a:cs typeface="Verdana"/>
            </a:endParaRPr>
          </a:p>
        </p:txBody>
      </p:sp>
      <p:sp>
        <p:nvSpPr>
          <p:cNvPr id="21" name="object 21"/>
          <p:cNvSpPr txBox="1">
            <a:spLocks noGrp="1"/>
          </p:cNvSpPr>
          <p:nvPr>
            <p:ph type="title"/>
          </p:nvPr>
        </p:nvSpPr>
        <p:spPr>
          <a:xfrm>
            <a:off x="914400" y="662940"/>
            <a:ext cx="7315200" cy="708660"/>
          </a:xfrm>
          <a:prstGeom prst="rect">
            <a:avLst/>
          </a:prstGeom>
          <a:ln w="12192">
            <a:solidFill>
              <a:srgbClr val="9B2C1F"/>
            </a:solidFill>
          </a:ln>
        </p:spPr>
        <p:txBody>
          <a:bodyPr vert="horz" wrap="square" lIns="0" tIns="36830" rIns="0" bIns="0" rtlCol="0">
            <a:spAutoFit/>
          </a:bodyPr>
          <a:lstStyle/>
          <a:p>
            <a:pPr marL="352425">
              <a:lnSpc>
                <a:spcPct val="100000"/>
              </a:lnSpc>
              <a:spcBef>
                <a:spcPts val="290"/>
              </a:spcBef>
            </a:pPr>
            <a:r>
              <a:rPr sz="4000" spc="-5" dirty="0">
                <a:solidFill>
                  <a:srgbClr val="000000"/>
                </a:solidFill>
              </a:rPr>
              <a:t>RÀO CẢN THƯƠNG</a:t>
            </a:r>
            <a:r>
              <a:rPr sz="4000" spc="-60" dirty="0">
                <a:solidFill>
                  <a:srgbClr val="000000"/>
                </a:solidFill>
              </a:rPr>
              <a:t> </a:t>
            </a:r>
            <a:r>
              <a:rPr sz="4000" spc="-5" dirty="0">
                <a:solidFill>
                  <a:srgbClr val="000000"/>
                </a:solidFill>
              </a:rPr>
              <a:t>MẠI</a:t>
            </a:r>
            <a:endParaRPr sz="4000"/>
          </a:p>
        </p:txBody>
      </p:sp>
      <p:sp>
        <p:nvSpPr>
          <p:cNvPr id="22" name="object 22"/>
          <p:cNvSpPr txBox="1"/>
          <p:nvPr/>
        </p:nvSpPr>
        <p:spPr>
          <a:xfrm>
            <a:off x="993444" y="1796034"/>
            <a:ext cx="5518150" cy="489584"/>
          </a:xfrm>
          <a:prstGeom prst="rect">
            <a:avLst/>
          </a:prstGeom>
        </p:spPr>
        <p:txBody>
          <a:bodyPr vert="horz" wrap="square" lIns="0" tIns="0" rIns="0" bIns="0" rtlCol="0">
            <a:spAutoFit/>
          </a:bodyPr>
          <a:lstStyle/>
          <a:p>
            <a:pPr marL="12700">
              <a:lnSpc>
                <a:spcPct val="100000"/>
              </a:lnSpc>
            </a:pPr>
            <a:r>
              <a:rPr sz="3200" b="1" dirty="0">
                <a:solidFill>
                  <a:srgbClr val="000099"/>
                </a:solidFill>
                <a:latin typeface="Verdana"/>
                <a:cs typeface="Verdana"/>
              </a:rPr>
              <a:t>1. RÀO </a:t>
            </a:r>
            <a:r>
              <a:rPr sz="3200" b="1" spc="5" dirty="0">
                <a:solidFill>
                  <a:srgbClr val="000099"/>
                </a:solidFill>
                <a:latin typeface="Verdana"/>
                <a:cs typeface="Verdana"/>
              </a:rPr>
              <a:t>CẢN </a:t>
            </a:r>
            <a:r>
              <a:rPr sz="3200" b="1" dirty="0">
                <a:solidFill>
                  <a:srgbClr val="000099"/>
                </a:solidFill>
                <a:latin typeface="Verdana"/>
                <a:cs typeface="Verdana"/>
              </a:rPr>
              <a:t>THUẾ</a:t>
            </a:r>
            <a:r>
              <a:rPr sz="3200" b="1" spc="-95" dirty="0">
                <a:solidFill>
                  <a:srgbClr val="000099"/>
                </a:solidFill>
                <a:latin typeface="Verdana"/>
                <a:cs typeface="Verdana"/>
              </a:rPr>
              <a:t> </a:t>
            </a:r>
            <a:r>
              <a:rPr sz="3200" b="1" dirty="0">
                <a:solidFill>
                  <a:srgbClr val="000099"/>
                </a:solidFill>
                <a:latin typeface="Verdana"/>
                <a:cs typeface="Verdana"/>
              </a:rPr>
              <a:t>QUAN</a:t>
            </a:r>
            <a:endParaRPr sz="3200">
              <a:latin typeface="Verdana"/>
              <a:cs typeface="Verdana"/>
            </a:endParaRPr>
          </a:p>
        </p:txBody>
      </p:sp>
      <p:sp>
        <p:nvSpPr>
          <p:cNvPr id="23" name="object 23"/>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25" name="object 2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7D3A5E1-8C5E-4E91-9DBC-1E866134F952}" type="datetime1">
              <a:rPr lang="en-US" spc="-5" smtClean="0"/>
              <a:pPr marL="12700">
                <a:lnSpc>
                  <a:spcPts val="1520"/>
                </a:lnSpc>
              </a:pPr>
              <a:t>1/12/2019</a:t>
            </a:fld>
            <a:endParaRPr spc="-5" dirty="0"/>
          </a:p>
        </p:txBody>
      </p:sp>
      <p:sp>
        <p:nvSpPr>
          <p:cNvPr id="26" name="object 26"/>
          <p:cNvSpPr txBox="1">
            <a:spLocks noGrp="1"/>
          </p:cNvSpPr>
          <p:nvPr>
            <p:ph type="sldNum" sz="quarter" idx="7"/>
          </p:nvPr>
        </p:nvSpPr>
        <p:spPr>
          <a:prstGeom prst="rect">
            <a:avLst/>
          </a:prstGeom>
        </p:spPr>
        <p:txBody>
          <a:bodyPr vert="horz" wrap="square" lIns="0" tIns="0" rIns="0" bIns="0" rtlCol="0">
            <a:spAutoFit/>
          </a:body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4</a:t>
            </a:fld>
            <a:endParaRPr sz="1400">
              <a:latin typeface="Franklin Gothic Book"/>
              <a:cs typeface="Franklin Gothic Book"/>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415034"/>
            <a:ext cx="8148955" cy="4512945"/>
          </a:xfrm>
          <a:prstGeom prst="rect">
            <a:avLst/>
          </a:prstGeom>
        </p:spPr>
        <p:txBody>
          <a:bodyPr vert="horz" wrap="square" lIns="0" tIns="0" rIns="0" bIns="0" rtlCol="0">
            <a:spAutoFit/>
          </a:bodyPr>
          <a:lstStyle/>
          <a:p>
            <a:pPr marL="12700">
              <a:lnSpc>
                <a:spcPct val="100000"/>
              </a:lnSpc>
            </a:pPr>
            <a:r>
              <a:rPr sz="3200" b="1" dirty="0">
                <a:solidFill>
                  <a:srgbClr val="800000"/>
                </a:solidFill>
                <a:latin typeface="Verdana"/>
                <a:cs typeface="Verdana"/>
              </a:rPr>
              <a:t>* </a:t>
            </a:r>
            <a:r>
              <a:rPr sz="3200" b="1" spc="5" dirty="0">
                <a:solidFill>
                  <a:srgbClr val="800000"/>
                </a:solidFill>
                <a:latin typeface="Verdana"/>
                <a:cs typeface="Verdana"/>
              </a:rPr>
              <a:t>Hồ </a:t>
            </a:r>
            <a:r>
              <a:rPr sz="3200" b="1" dirty="0">
                <a:solidFill>
                  <a:srgbClr val="800000"/>
                </a:solidFill>
                <a:latin typeface="Verdana"/>
                <a:cs typeface="Verdana"/>
              </a:rPr>
              <a:t>sơ hải</a:t>
            </a:r>
            <a:r>
              <a:rPr sz="3200" b="1" spc="-75" dirty="0">
                <a:solidFill>
                  <a:srgbClr val="800000"/>
                </a:solidFill>
                <a:latin typeface="Verdana"/>
                <a:cs typeface="Verdana"/>
              </a:rPr>
              <a:t> </a:t>
            </a:r>
            <a:r>
              <a:rPr sz="3200" b="1" spc="-5" dirty="0">
                <a:solidFill>
                  <a:srgbClr val="800000"/>
                </a:solidFill>
                <a:latin typeface="Verdana"/>
                <a:cs typeface="Verdana"/>
              </a:rPr>
              <a:t>quan:</a:t>
            </a:r>
            <a:endParaRPr sz="3200">
              <a:latin typeface="Verdana"/>
              <a:cs typeface="Verdana"/>
            </a:endParaRPr>
          </a:p>
          <a:p>
            <a:pPr marL="12700" marR="5080" indent="375920" algn="just">
              <a:lnSpc>
                <a:spcPct val="100000"/>
              </a:lnSpc>
              <a:spcBef>
                <a:spcPts val="775"/>
              </a:spcBef>
            </a:pPr>
            <a:r>
              <a:rPr sz="2800" dirty="0">
                <a:latin typeface="Verdana"/>
                <a:cs typeface="Verdana"/>
              </a:rPr>
              <a:t>Ngoài </a:t>
            </a:r>
            <a:r>
              <a:rPr sz="2800" spc="-5" dirty="0">
                <a:latin typeface="Verdana"/>
                <a:cs typeface="Verdana"/>
              </a:rPr>
              <a:t>bộ </a:t>
            </a:r>
            <a:r>
              <a:rPr sz="2800" dirty="0">
                <a:latin typeface="Verdana"/>
                <a:cs typeface="Verdana"/>
              </a:rPr>
              <a:t>hồ </a:t>
            </a:r>
            <a:r>
              <a:rPr sz="2800" spc="-5" dirty="0">
                <a:latin typeface="Verdana"/>
                <a:cs typeface="Verdana"/>
              </a:rPr>
              <a:t>sơ </a:t>
            </a:r>
            <a:r>
              <a:rPr sz="2800" spc="-10" dirty="0">
                <a:latin typeface="Verdana"/>
                <a:cs typeface="Verdana"/>
              </a:rPr>
              <a:t>theo </a:t>
            </a:r>
            <a:r>
              <a:rPr sz="2800" dirty="0">
                <a:latin typeface="Verdana"/>
                <a:cs typeface="Verdana"/>
              </a:rPr>
              <a:t>qui định, thương </a:t>
            </a:r>
            <a:r>
              <a:rPr sz="2800" spc="-5" dirty="0">
                <a:latin typeface="Verdana"/>
                <a:cs typeface="Verdana"/>
              </a:rPr>
              <a:t>nhân  phải </a:t>
            </a:r>
            <a:r>
              <a:rPr sz="2800" dirty="0">
                <a:latin typeface="Verdana"/>
                <a:cs typeface="Verdana"/>
              </a:rPr>
              <a:t>đăng </a:t>
            </a:r>
            <a:r>
              <a:rPr sz="2800" spc="-5" dirty="0">
                <a:latin typeface="Verdana"/>
                <a:cs typeface="Verdana"/>
              </a:rPr>
              <a:t>ký kiểm </a:t>
            </a:r>
            <a:r>
              <a:rPr sz="2800" spc="-25" dirty="0">
                <a:latin typeface="Verdana"/>
                <a:cs typeface="Verdana"/>
              </a:rPr>
              <a:t>tra </a:t>
            </a:r>
            <a:r>
              <a:rPr sz="2800" dirty="0">
                <a:latin typeface="Verdana"/>
                <a:cs typeface="Verdana"/>
              </a:rPr>
              <a:t>an </a:t>
            </a:r>
            <a:r>
              <a:rPr sz="2800" spc="-5" dirty="0">
                <a:latin typeface="Verdana"/>
                <a:cs typeface="Verdana"/>
              </a:rPr>
              <a:t>toàn kỹ thuật </a:t>
            </a:r>
            <a:r>
              <a:rPr sz="2800" spc="10" dirty="0">
                <a:latin typeface="Verdana"/>
                <a:cs typeface="Verdana"/>
              </a:rPr>
              <a:t>và  </a:t>
            </a:r>
            <a:r>
              <a:rPr sz="2800" spc="-5" dirty="0">
                <a:latin typeface="Verdana"/>
                <a:cs typeface="Verdana"/>
              </a:rPr>
              <a:t>bảo vệ môi </a:t>
            </a:r>
            <a:r>
              <a:rPr sz="2800" dirty="0">
                <a:latin typeface="Verdana"/>
                <a:cs typeface="Verdana"/>
              </a:rPr>
              <a:t>trường </a:t>
            </a:r>
            <a:r>
              <a:rPr sz="2800" spc="-5" dirty="0">
                <a:latin typeface="Verdana"/>
                <a:cs typeface="Verdana"/>
              </a:rPr>
              <a:t>tại </a:t>
            </a:r>
            <a:r>
              <a:rPr sz="2800" dirty="0">
                <a:latin typeface="Verdana"/>
                <a:cs typeface="Verdana"/>
              </a:rPr>
              <a:t>cơ quan </a:t>
            </a:r>
            <a:r>
              <a:rPr sz="2800" spc="-5" dirty="0">
                <a:latin typeface="Verdana"/>
                <a:cs typeface="Verdana"/>
              </a:rPr>
              <a:t>kiểm </a:t>
            </a:r>
            <a:r>
              <a:rPr sz="2800" spc="-15" dirty="0">
                <a:latin typeface="Verdana"/>
                <a:cs typeface="Verdana"/>
              </a:rPr>
              <a:t>tra </a:t>
            </a:r>
            <a:r>
              <a:rPr sz="2800" spc="-5" dirty="0">
                <a:latin typeface="Verdana"/>
                <a:cs typeface="Verdana"/>
              </a:rPr>
              <a:t>chất  lượng do Bộ Giao </a:t>
            </a:r>
            <a:r>
              <a:rPr sz="2800" spc="-10" dirty="0">
                <a:latin typeface="Verdana"/>
                <a:cs typeface="Verdana"/>
              </a:rPr>
              <a:t>thông </a:t>
            </a:r>
            <a:r>
              <a:rPr sz="2800" spc="-5" dirty="0">
                <a:latin typeface="Verdana"/>
                <a:cs typeface="Verdana"/>
              </a:rPr>
              <a:t>vận tải </a:t>
            </a:r>
            <a:r>
              <a:rPr sz="2800" spc="-10" dirty="0">
                <a:latin typeface="Verdana"/>
                <a:cs typeface="Verdana"/>
              </a:rPr>
              <a:t>chỉ</a:t>
            </a:r>
            <a:r>
              <a:rPr sz="2800" spc="140" dirty="0">
                <a:latin typeface="Verdana"/>
                <a:cs typeface="Verdana"/>
              </a:rPr>
              <a:t> </a:t>
            </a:r>
            <a:r>
              <a:rPr sz="2800" spc="-5" dirty="0">
                <a:latin typeface="Verdana"/>
                <a:cs typeface="Verdana"/>
              </a:rPr>
              <a:t>định</a:t>
            </a:r>
            <a:endParaRPr sz="2800">
              <a:latin typeface="Verdana"/>
              <a:cs typeface="Verdana"/>
            </a:endParaRPr>
          </a:p>
          <a:p>
            <a:pPr marL="12700" marR="5080" indent="374650" algn="just">
              <a:lnSpc>
                <a:spcPct val="100000"/>
              </a:lnSpc>
              <a:spcBef>
                <a:spcPts val="675"/>
              </a:spcBef>
            </a:pPr>
            <a:r>
              <a:rPr sz="2800" spc="-5" dirty="0">
                <a:latin typeface="Verdana"/>
                <a:cs typeface="Verdana"/>
              </a:rPr>
              <a:t>Cơ </a:t>
            </a:r>
            <a:r>
              <a:rPr sz="2800" dirty="0">
                <a:latin typeface="Verdana"/>
                <a:cs typeface="Verdana"/>
              </a:rPr>
              <a:t>quan </a:t>
            </a:r>
            <a:r>
              <a:rPr sz="2800" spc="-5" dirty="0">
                <a:latin typeface="Verdana"/>
                <a:cs typeface="Verdana"/>
              </a:rPr>
              <a:t>hải quan chỉ thông quan lô </a:t>
            </a:r>
            <a:r>
              <a:rPr sz="2800" dirty="0">
                <a:latin typeface="Verdana"/>
                <a:cs typeface="Verdana"/>
              </a:rPr>
              <a:t>hàng  </a:t>
            </a:r>
            <a:r>
              <a:rPr sz="2800" spc="-5" dirty="0">
                <a:latin typeface="Verdana"/>
                <a:cs typeface="Verdana"/>
              </a:rPr>
              <a:t>khi </a:t>
            </a:r>
            <a:r>
              <a:rPr sz="2800" dirty="0">
                <a:latin typeface="Verdana"/>
                <a:cs typeface="Verdana"/>
              </a:rPr>
              <a:t>có </a:t>
            </a:r>
            <a:r>
              <a:rPr sz="2800" b="1" spc="-5" dirty="0">
                <a:latin typeface="Verdana"/>
                <a:cs typeface="Verdana"/>
              </a:rPr>
              <a:t>Giấy chứng </a:t>
            </a:r>
            <a:r>
              <a:rPr sz="2800" b="1" dirty="0">
                <a:latin typeface="Verdana"/>
                <a:cs typeface="Verdana"/>
              </a:rPr>
              <a:t>nhận </a:t>
            </a:r>
            <a:r>
              <a:rPr sz="2800" spc="-5" dirty="0">
                <a:latin typeface="Verdana"/>
                <a:cs typeface="Verdana"/>
              </a:rPr>
              <a:t>về </a:t>
            </a:r>
            <a:r>
              <a:rPr sz="2800" dirty="0">
                <a:latin typeface="Verdana"/>
                <a:cs typeface="Verdana"/>
              </a:rPr>
              <a:t>chất </a:t>
            </a:r>
            <a:r>
              <a:rPr sz="2800" spc="-5" dirty="0">
                <a:latin typeface="Verdana"/>
                <a:cs typeface="Verdana"/>
              </a:rPr>
              <a:t>lượng an  toàn kỹ thuật </a:t>
            </a:r>
            <a:r>
              <a:rPr sz="2800" dirty="0">
                <a:latin typeface="Verdana"/>
                <a:cs typeface="Verdana"/>
              </a:rPr>
              <a:t>và </a:t>
            </a:r>
            <a:r>
              <a:rPr sz="2800" spc="-5" dirty="0">
                <a:latin typeface="Verdana"/>
                <a:cs typeface="Verdana"/>
              </a:rPr>
              <a:t>bảo </a:t>
            </a:r>
            <a:r>
              <a:rPr sz="2800" spc="5" dirty="0">
                <a:latin typeface="Verdana"/>
                <a:cs typeface="Verdana"/>
              </a:rPr>
              <a:t>vệ </a:t>
            </a:r>
            <a:r>
              <a:rPr sz="2800" spc="-5" dirty="0">
                <a:latin typeface="Verdana"/>
                <a:cs typeface="Verdana"/>
              </a:rPr>
              <a:t>môi trường </a:t>
            </a:r>
            <a:r>
              <a:rPr sz="2800" dirty="0">
                <a:latin typeface="Verdana"/>
                <a:cs typeface="Verdana"/>
              </a:rPr>
              <a:t>của cơ  </a:t>
            </a:r>
            <a:r>
              <a:rPr sz="2800" spc="-5" dirty="0">
                <a:latin typeface="Verdana"/>
                <a:cs typeface="Verdana"/>
              </a:rPr>
              <a:t>quan kiểm </a:t>
            </a:r>
            <a:r>
              <a:rPr sz="2800" spc="-25" dirty="0">
                <a:latin typeface="Verdana"/>
                <a:cs typeface="Verdana"/>
              </a:rPr>
              <a:t>tra </a:t>
            </a:r>
            <a:r>
              <a:rPr sz="2800" spc="-5" dirty="0">
                <a:latin typeface="Verdana"/>
                <a:cs typeface="Verdana"/>
              </a:rPr>
              <a:t>chất lượng do </a:t>
            </a:r>
            <a:r>
              <a:rPr sz="2800" dirty="0">
                <a:latin typeface="Verdana"/>
                <a:cs typeface="Verdana"/>
              </a:rPr>
              <a:t>Bộ </a:t>
            </a:r>
            <a:r>
              <a:rPr sz="2800" spc="-5" dirty="0">
                <a:latin typeface="Verdana"/>
                <a:cs typeface="Verdana"/>
              </a:rPr>
              <a:t>Giao thông  vận tải </a:t>
            </a:r>
            <a:r>
              <a:rPr sz="2800" spc="-10" dirty="0">
                <a:latin typeface="Verdana"/>
                <a:cs typeface="Verdana"/>
              </a:rPr>
              <a:t>chỉ định</a:t>
            </a:r>
            <a:r>
              <a:rPr sz="2800" spc="50" dirty="0">
                <a:latin typeface="Verdana"/>
                <a:cs typeface="Verdana"/>
              </a:rPr>
              <a:t> </a:t>
            </a:r>
            <a:r>
              <a:rPr sz="2800" spc="-5" dirty="0">
                <a:latin typeface="Verdana"/>
                <a:cs typeface="Verdana"/>
              </a:rPr>
              <a:t>cấp</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320929" rIns="0" bIns="0" rtlCol="0">
            <a:spAutoFit/>
          </a:bodyPr>
          <a:lstStyle/>
          <a:p>
            <a:pPr marL="1106805">
              <a:lnSpc>
                <a:spcPct val="100000"/>
              </a:lnSpc>
            </a:pPr>
            <a:r>
              <a:rPr sz="3600" spc="-5" dirty="0">
                <a:solidFill>
                  <a:srgbClr val="000099"/>
                </a:solidFill>
              </a:rPr>
              <a:t>2.2. </a:t>
            </a:r>
            <a:r>
              <a:rPr sz="3600" dirty="0">
                <a:solidFill>
                  <a:srgbClr val="0033CC"/>
                </a:solidFill>
              </a:rPr>
              <a:t>THỦ TỤC </a:t>
            </a:r>
            <a:r>
              <a:rPr sz="3600" spc="-5" dirty="0">
                <a:solidFill>
                  <a:srgbClr val="0033CC"/>
                </a:solidFill>
              </a:rPr>
              <a:t>HẢI</a:t>
            </a:r>
            <a:r>
              <a:rPr sz="3600" spc="-85" dirty="0">
                <a:solidFill>
                  <a:srgbClr val="0033CC"/>
                </a:solidFill>
              </a:rPr>
              <a:t> </a:t>
            </a:r>
            <a:r>
              <a:rPr sz="3600" dirty="0">
                <a:solidFill>
                  <a:srgbClr val="0033CC"/>
                </a:solidFill>
              </a:rPr>
              <a:t>QUAN</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AB48D343-D465-4DD1-9ECC-380D58FD78D5}" type="datetime1">
              <a:rPr lang="en-US" spc="-5" smtClean="0"/>
              <a:pPr marL="12700">
                <a:lnSpc>
                  <a:spcPts val="1520"/>
                </a:lnSpc>
              </a:pPr>
              <a:t>1/12/2019</a:t>
            </a:fld>
            <a:endParaRPr spc="-5" dirty="0"/>
          </a:p>
        </p:txBody>
      </p:sp>
      <p:sp>
        <p:nvSpPr>
          <p:cNvPr id="7" name="object 7"/>
          <p:cNvSpPr txBox="1"/>
          <p:nvPr/>
        </p:nvSpPr>
        <p:spPr>
          <a:xfrm>
            <a:off x="255828" y="6348815"/>
            <a:ext cx="236220" cy="203835"/>
          </a:xfrm>
          <a:prstGeom prst="rect">
            <a:avLst/>
          </a:prstGeom>
        </p:spPr>
        <p:txBody>
          <a:bodyPr vert="horz" wrap="square" lIns="0" tIns="0" rIns="0" bIns="0" rtlCol="0">
            <a:spAutoFit/>
          </a:bodyPr>
          <a:lstStyle/>
          <a:p>
            <a:pPr marL="12700">
              <a:lnSpc>
                <a:spcPts val="1515"/>
              </a:lnSpc>
            </a:pPr>
            <a:r>
              <a:rPr sz="1400" dirty="0">
                <a:solidFill>
                  <a:srgbClr val="FFFFFF"/>
                </a:solidFill>
                <a:latin typeface="Franklin Gothic Book"/>
                <a:cs typeface="Franklin Gothic Book"/>
              </a:rPr>
              <a:t>40</a:t>
            </a:r>
            <a:endParaRPr sz="1400">
              <a:latin typeface="Franklin Gothic Book"/>
              <a:cs typeface="Franklin Gothic Book"/>
            </a:endParaRPr>
          </a:p>
        </p:txBody>
      </p:sp>
      <p:sp>
        <p:nvSpPr>
          <p:cNvPr id="8" name="Slide Number Placeholder 7"/>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40</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0351" y="1443227"/>
            <a:ext cx="8083296" cy="2746248"/>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71576" y="1917827"/>
            <a:ext cx="7800975" cy="2195195"/>
          </a:xfrm>
          <a:prstGeom prst="rect">
            <a:avLst/>
          </a:prstGeom>
        </p:spPr>
        <p:txBody>
          <a:bodyPr vert="horz" wrap="square" lIns="0" tIns="0" rIns="0" bIns="0" rtlCol="0">
            <a:spAutoFit/>
          </a:bodyPr>
          <a:lstStyle/>
          <a:p>
            <a:pPr marL="12065" marR="5080" algn="ctr">
              <a:lnSpc>
                <a:spcPct val="100000"/>
              </a:lnSpc>
            </a:pPr>
            <a:r>
              <a:rPr sz="3600" b="1" spc="-5" dirty="0">
                <a:latin typeface="Verdana"/>
                <a:cs typeface="Verdana"/>
              </a:rPr>
              <a:t>SẢN PHẨM, </a:t>
            </a:r>
            <a:r>
              <a:rPr sz="3600" b="1" dirty="0">
                <a:latin typeface="Verdana"/>
                <a:cs typeface="Verdana"/>
              </a:rPr>
              <a:t>HÀNG </a:t>
            </a:r>
            <a:r>
              <a:rPr sz="3600" b="1" spc="-5" dirty="0">
                <a:latin typeface="Verdana"/>
                <a:cs typeface="Verdana"/>
              </a:rPr>
              <a:t>HÓA</a:t>
            </a:r>
            <a:r>
              <a:rPr sz="3600" b="1" spc="-10" dirty="0">
                <a:latin typeface="Verdana"/>
                <a:cs typeface="Verdana"/>
              </a:rPr>
              <a:t> </a:t>
            </a:r>
            <a:r>
              <a:rPr sz="3600" b="1" dirty="0">
                <a:latin typeface="Verdana"/>
                <a:cs typeface="Verdana"/>
              </a:rPr>
              <a:t>THUỘC  TRÁCH </a:t>
            </a:r>
            <a:r>
              <a:rPr sz="3600" b="1" spc="-5" dirty="0">
                <a:latin typeface="Verdana"/>
                <a:cs typeface="Verdana"/>
              </a:rPr>
              <a:t>NHIỆM QUẢN LÝ CỦA  </a:t>
            </a:r>
            <a:r>
              <a:rPr sz="3600" b="1" dirty="0">
                <a:latin typeface="Verdana"/>
                <a:cs typeface="Verdana"/>
              </a:rPr>
              <a:t>BỘ NÔNG </a:t>
            </a:r>
            <a:r>
              <a:rPr sz="3600" b="1" spc="-5" dirty="0">
                <a:latin typeface="Verdana"/>
                <a:cs typeface="Verdana"/>
              </a:rPr>
              <a:t>NGHIỆP</a:t>
            </a:r>
            <a:r>
              <a:rPr sz="3600" b="1" spc="-80" dirty="0">
                <a:latin typeface="Verdana"/>
                <a:cs typeface="Verdana"/>
              </a:rPr>
              <a:t> </a:t>
            </a:r>
            <a:r>
              <a:rPr sz="3600" b="1" spc="-10" dirty="0">
                <a:latin typeface="Verdana"/>
                <a:cs typeface="Verdana"/>
              </a:rPr>
              <a:t>VÀ</a:t>
            </a:r>
            <a:endParaRPr sz="3600">
              <a:latin typeface="Verdana"/>
              <a:cs typeface="Verdana"/>
            </a:endParaRPr>
          </a:p>
          <a:p>
            <a:pPr algn="ctr">
              <a:lnSpc>
                <a:spcPct val="100000"/>
              </a:lnSpc>
            </a:pPr>
            <a:r>
              <a:rPr sz="3600" b="1" spc="-5" dirty="0">
                <a:latin typeface="Verdana"/>
                <a:cs typeface="Verdana"/>
              </a:rPr>
              <a:t>PHÁT </a:t>
            </a:r>
            <a:r>
              <a:rPr sz="3600" b="1" dirty="0">
                <a:latin typeface="Verdana"/>
                <a:cs typeface="Verdana"/>
              </a:rPr>
              <a:t>TRIỂN NÔNG</a:t>
            </a:r>
            <a:r>
              <a:rPr sz="3600" b="1" spc="-100" dirty="0">
                <a:latin typeface="Verdana"/>
                <a:cs typeface="Verdana"/>
              </a:rPr>
              <a:t> </a:t>
            </a:r>
            <a:r>
              <a:rPr sz="3600" b="1" dirty="0">
                <a:latin typeface="Verdana"/>
                <a:cs typeface="Verdana"/>
              </a:rPr>
              <a:t>THÔN</a:t>
            </a:r>
            <a:endParaRPr sz="36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3A003502-14B0-48C6-B693-80E5911CA1DD}" type="datetime1">
              <a:rPr lang="en-US" spc="-5" smtClean="0"/>
              <a:pPr marL="12700">
                <a:lnSpc>
                  <a:spcPts val="1520"/>
                </a:lnSpc>
              </a:pPr>
              <a:t>1/12/2019</a:t>
            </a:fld>
            <a:endParaRPr spc="-5" dirty="0"/>
          </a:p>
        </p:txBody>
      </p:sp>
      <p:sp>
        <p:nvSpPr>
          <p:cNvPr id="7" name="object 7"/>
          <p:cNvSpPr txBox="1"/>
          <p:nvPr/>
        </p:nvSpPr>
        <p:spPr>
          <a:xfrm>
            <a:off x="261924" y="6348815"/>
            <a:ext cx="211454" cy="203835"/>
          </a:xfrm>
          <a:prstGeom prst="rect">
            <a:avLst/>
          </a:prstGeom>
        </p:spPr>
        <p:txBody>
          <a:bodyPr vert="horz" wrap="square" lIns="0" tIns="0" rIns="0" bIns="0" rtlCol="0">
            <a:spAutoFit/>
          </a:bodyPr>
          <a:lstStyle/>
          <a:p>
            <a:pPr marL="12700">
              <a:lnSpc>
                <a:spcPts val="1515"/>
              </a:lnSpc>
            </a:pPr>
            <a:r>
              <a:rPr sz="1400" spc="-95" dirty="0">
                <a:solidFill>
                  <a:srgbClr val="FFFFFF"/>
                </a:solidFill>
                <a:latin typeface="Franklin Gothic Book"/>
                <a:cs typeface="Franklin Gothic Book"/>
              </a:rPr>
              <a:t>41</a:t>
            </a:r>
            <a:endParaRPr sz="1400">
              <a:latin typeface="Franklin Gothic Book"/>
              <a:cs typeface="Franklin Gothic Book"/>
            </a:endParaRPr>
          </a:p>
        </p:txBody>
      </p:sp>
      <p:sp>
        <p:nvSpPr>
          <p:cNvPr id="8" name="Slide Number Placeholder 7"/>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41</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667000" y="1828800"/>
            <a:ext cx="3733800" cy="3429000"/>
          </a:xfrm>
          <a:custGeom>
            <a:avLst/>
            <a:gdLst/>
            <a:ahLst/>
            <a:cxnLst/>
            <a:rect l="l" t="t" r="r" b="b"/>
            <a:pathLst>
              <a:path w="3733800" h="3429000">
                <a:moveTo>
                  <a:pt x="1866900" y="0"/>
                </a:moveTo>
                <a:lnTo>
                  <a:pt x="1816349" y="616"/>
                </a:lnTo>
                <a:lnTo>
                  <a:pt x="1766131" y="2454"/>
                </a:lnTo>
                <a:lnTo>
                  <a:pt x="1716262" y="5499"/>
                </a:lnTo>
                <a:lnTo>
                  <a:pt x="1666758" y="9735"/>
                </a:lnTo>
                <a:lnTo>
                  <a:pt x="1617637" y="15147"/>
                </a:lnTo>
                <a:lnTo>
                  <a:pt x="1568915" y="21719"/>
                </a:lnTo>
                <a:lnTo>
                  <a:pt x="1520610" y="29435"/>
                </a:lnTo>
                <a:lnTo>
                  <a:pt x="1472739" y="38279"/>
                </a:lnTo>
                <a:lnTo>
                  <a:pt x="1425318" y="48238"/>
                </a:lnTo>
                <a:lnTo>
                  <a:pt x="1378364" y="59293"/>
                </a:lnTo>
                <a:lnTo>
                  <a:pt x="1331895" y="71432"/>
                </a:lnTo>
                <a:lnTo>
                  <a:pt x="1285927" y="84636"/>
                </a:lnTo>
                <a:lnTo>
                  <a:pt x="1240476" y="98892"/>
                </a:lnTo>
                <a:lnTo>
                  <a:pt x="1195561" y="114184"/>
                </a:lnTo>
                <a:lnTo>
                  <a:pt x="1151198" y="130495"/>
                </a:lnTo>
                <a:lnTo>
                  <a:pt x="1107404" y="147811"/>
                </a:lnTo>
                <a:lnTo>
                  <a:pt x="1064196" y="166116"/>
                </a:lnTo>
                <a:lnTo>
                  <a:pt x="1021590" y="185394"/>
                </a:lnTo>
                <a:lnTo>
                  <a:pt x="979604" y="205630"/>
                </a:lnTo>
                <a:lnTo>
                  <a:pt x="938255" y="226808"/>
                </a:lnTo>
                <a:lnTo>
                  <a:pt x="897559" y="248913"/>
                </a:lnTo>
                <a:lnTo>
                  <a:pt x="857534" y="271930"/>
                </a:lnTo>
                <a:lnTo>
                  <a:pt x="818196" y="295841"/>
                </a:lnTo>
                <a:lnTo>
                  <a:pt x="779562" y="320633"/>
                </a:lnTo>
                <a:lnTo>
                  <a:pt x="741650" y="346290"/>
                </a:lnTo>
                <a:lnTo>
                  <a:pt x="704476" y="372795"/>
                </a:lnTo>
                <a:lnTo>
                  <a:pt x="668057" y="400133"/>
                </a:lnTo>
                <a:lnTo>
                  <a:pt x="632410" y="428290"/>
                </a:lnTo>
                <a:lnTo>
                  <a:pt x="597552" y="457249"/>
                </a:lnTo>
                <a:lnTo>
                  <a:pt x="563501" y="486995"/>
                </a:lnTo>
                <a:lnTo>
                  <a:pt x="530272" y="517511"/>
                </a:lnTo>
                <a:lnTo>
                  <a:pt x="497882" y="548784"/>
                </a:lnTo>
                <a:lnTo>
                  <a:pt x="466350" y="580796"/>
                </a:lnTo>
                <a:lnTo>
                  <a:pt x="435691" y="613534"/>
                </a:lnTo>
                <a:lnTo>
                  <a:pt x="405922" y="646980"/>
                </a:lnTo>
                <a:lnTo>
                  <a:pt x="377062" y="681119"/>
                </a:lnTo>
                <a:lnTo>
                  <a:pt x="349125" y="715937"/>
                </a:lnTo>
                <a:lnTo>
                  <a:pt x="322130" y="751417"/>
                </a:lnTo>
                <a:lnTo>
                  <a:pt x="296093" y="787543"/>
                </a:lnTo>
                <a:lnTo>
                  <a:pt x="271032" y="824301"/>
                </a:lnTo>
                <a:lnTo>
                  <a:pt x="246963" y="861675"/>
                </a:lnTo>
                <a:lnTo>
                  <a:pt x="223902" y="899649"/>
                </a:lnTo>
                <a:lnTo>
                  <a:pt x="201868" y="938207"/>
                </a:lnTo>
                <a:lnTo>
                  <a:pt x="180877" y="977335"/>
                </a:lnTo>
                <a:lnTo>
                  <a:pt x="160945" y="1017016"/>
                </a:lnTo>
                <a:lnTo>
                  <a:pt x="142091" y="1057235"/>
                </a:lnTo>
                <a:lnTo>
                  <a:pt x="124330" y="1097976"/>
                </a:lnTo>
                <a:lnTo>
                  <a:pt x="107679" y="1139224"/>
                </a:lnTo>
                <a:lnTo>
                  <a:pt x="92157" y="1180964"/>
                </a:lnTo>
                <a:lnTo>
                  <a:pt x="77779" y="1223179"/>
                </a:lnTo>
                <a:lnTo>
                  <a:pt x="64562" y="1265854"/>
                </a:lnTo>
                <a:lnTo>
                  <a:pt x="52524" y="1308975"/>
                </a:lnTo>
                <a:lnTo>
                  <a:pt x="41681" y="1352524"/>
                </a:lnTo>
                <a:lnTo>
                  <a:pt x="32050" y="1396487"/>
                </a:lnTo>
                <a:lnTo>
                  <a:pt x="23648" y="1440847"/>
                </a:lnTo>
                <a:lnTo>
                  <a:pt x="16493" y="1485591"/>
                </a:lnTo>
                <a:lnTo>
                  <a:pt x="10600" y="1530701"/>
                </a:lnTo>
                <a:lnTo>
                  <a:pt x="5988" y="1576162"/>
                </a:lnTo>
                <a:lnTo>
                  <a:pt x="2672" y="1621960"/>
                </a:lnTo>
                <a:lnTo>
                  <a:pt x="671" y="1668077"/>
                </a:lnTo>
                <a:lnTo>
                  <a:pt x="0" y="1714500"/>
                </a:lnTo>
                <a:lnTo>
                  <a:pt x="671" y="1760922"/>
                </a:lnTo>
                <a:lnTo>
                  <a:pt x="2672" y="1807039"/>
                </a:lnTo>
                <a:lnTo>
                  <a:pt x="5988" y="1852837"/>
                </a:lnTo>
                <a:lnTo>
                  <a:pt x="10600" y="1898298"/>
                </a:lnTo>
                <a:lnTo>
                  <a:pt x="16493" y="1943408"/>
                </a:lnTo>
                <a:lnTo>
                  <a:pt x="23648" y="1988152"/>
                </a:lnTo>
                <a:lnTo>
                  <a:pt x="32050" y="2032512"/>
                </a:lnTo>
                <a:lnTo>
                  <a:pt x="41681" y="2076475"/>
                </a:lnTo>
                <a:lnTo>
                  <a:pt x="52524" y="2120024"/>
                </a:lnTo>
                <a:lnTo>
                  <a:pt x="64562" y="2163145"/>
                </a:lnTo>
                <a:lnTo>
                  <a:pt x="77779" y="2205820"/>
                </a:lnTo>
                <a:lnTo>
                  <a:pt x="92157" y="2248035"/>
                </a:lnTo>
                <a:lnTo>
                  <a:pt x="107679" y="2289775"/>
                </a:lnTo>
                <a:lnTo>
                  <a:pt x="124330" y="2331023"/>
                </a:lnTo>
                <a:lnTo>
                  <a:pt x="142091" y="2371764"/>
                </a:lnTo>
                <a:lnTo>
                  <a:pt x="160945" y="2411983"/>
                </a:lnTo>
                <a:lnTo>
                  <a:pt x="180877" y="2451664"/>
                </a:lnTo>
                <a:lnTo>
                  <a:pt x="201868" y="2490792"/>
                </a:lnTo>
                <a:lnTo>
                  <a:pt x="223902" y="2529350"/>
                </a:lnTo>
                <a:lnTo>
                  <a:pt x="246963" y="2567324"/>
                </a:lnTo>
                <a:lnTo>
                  <a:pt x="271032" y="2604698"/>
                </a:lnTo>
                <a:lnTo>
                  <a:pt x="296093" y="2641456"/>
                </a:lnTo>
                <a:lnTo>
                  <a:pt x="322130" y="2677582"/>
                </a:lnTo>
                <a:lnTo>
                  <a:pt x="349125" y="2713062"/>
                </a:lnTo>
                <a:lnTo>
                  <a:pt x="377062" y="2747880"/>
                </a:lnTo>
                <a:lnTo>
                  <a:pt x="405922" y="2782019"/>
                </a:lnTo>
                <a:lnTo>
                  <a:pt x="435691" y="2815465"/>
                </a:lnTo>
                <a:lnTo>
                  <a:pt x="466350" y="2848203"/>
                </a:lnTo>
                <a:lnTo>
                  <a:pt x="497882" y="2880215"/>
                </a:lnTo>
                <a:lnTo>
                  <a:pt x="530272" y="2911488"/>
                </a:lnTo>
                <a:lnTo>
                  <a:pt x="563501" y="2942004"/>
                </a:lnTo>
                <a:lnTo>
                  <a:pt x="597552" y="2971750"/>
                </a:lnTo>
                <a:lnTo>
                  <a:pt x="632410" y="3000709"/>
                </a:lnTo>
                <a:lnTo>
                  <a:pt x="668057" y="3028866"/>
                </a:lnTo>
                <a:lnTo>
                  <a:pt x="704476" y="3056204"/>
                </a:lnTo>
                <a:lnTo>
                  <a:pt x="741650" y="3082709"/>
                </a:lnTo>
                <a:lnTo>
                  <a:pt x="779562" y="3108366"/>
                </a:lnTo>
                <a:lnTo>
                  <a:pt x="818196" y="3133158"/>
                </a:lnTo>
                <a:lnTo>
                  <a:pt x="857534" y="3157069"/>
                </a:lnTo>
                <a:lnTo>
                  <a:pt x="897559" y="3180086"/>
                </a:lnTo>
                <a:lnTo>
                  <a:pt x="938255" y="3202191"/>
                </a:lnTo>
                <a:lnTo>
                  <a:pt x="979604" y="3223369"/>
                </a:lnTo>
                <a:lnTo>
                  <a:pt x="1021590" y="3243605"/>
                </a:lnTo>
                <a:lnTo>
                  <a:pt x="1064196" y="3262883"/>
                </a:lnTo>
                <a:lnTo>
                  <a:pt x="1107404" y="3281188"/>
                </a:lnTo>
                <a:lnTo>
                  <a:pt x="1151198" y="3298504"/>
                </a:lnTo>
                <a:lnTo>
                  <a:pt x="1195561" y="3314815"/>
                </a:lnTo>
                <a:lnTo>
                  <a:pt x="1240476" y="3330107"/>
                </a:lnTo>
                <a:lnTo>
                  <a:pt x="1285927" y="3344363"/>
                </a:lnTo>
                <a:lnTo>
                  <a:pt x="1331895" y="3357567"/>
                </a:lnTo>
                <a:lnTo>
                  <a:pt x="1378364" y="3369706"/>
                </a:lnTo>
                <a:lnTo>
                  <a:pt x="1425318" y="3380761"/>
                </a:lnTo>
                <a:lnTo>
                  <a:pt x="1472739" y="3390720"/>
                </a:lnTo>
                <a:lnTo>
                  <a:pt x="1520610" y="3399564"/>
                </a:lnTo>
                <a:lnTo>
                  <a:pt x="1568915" y="3407280"/>
                </a:lnTo>
                <a:lnTo>
                  <a:pt x="1617637" y="3413852"/>
                </a:lnTo>
                <a:lnTo>
                  <a:pt x="1666758" y="3419264"/>
                </a:lnTo>
                <a:lnTo>
                  <a:pt x="1716262" y="3423500"/>
                </a:lnTo>
                <a:lnTo>
                  <a:pt x="1766131" y="3426545"/>
                </a:lnTo>
                <a:lnTo>
                  <a:pt x="1816349" y="3428383"/>
                </a:lnTo>
                <a:lnTo>
                  <a:pt x="1866900" y="3429000"/>
                </a:lnTo>
                <a:lnTo>
                  <a:pt x="1917450" y="3428383"/>
                </a:lnTo>
                <a:lnTo>
                  <a:pt x="1967668" y="3426545"/>
                </a:lnTo>
                <a:lnTo>
                  <a:pt x="2017537" y="3423500"/>
                </a:lnTo>
                <a:lnTo>
                  <a:pt x="2067041" y="3419264"/>
                </a:lnTo>
                <a:lnTo>
                  <a:pt x="2116162" y="3413852"/>
                </a:lnTo>
                <a:lnTo>
                  <a:pt x="2164884" y="3407280"/>
                </a:lnTo>
                <a:lnTo>
                  <a:pt x="2213189" y="3399564"/>
                </a:lnTo>
                <a:lnTo>
                  <a:pt x="2261060" y="3390720"/>
                </a:lnTo>
                <a:lnTo>
                  <a:pt x="2308481" y="3380761"/>
                </a:lnTo>
                <a:lnTo>
                  <a:pt x="2355435" y="3369706"/>
                </a:lnTo>
                <a:lnTo>
                  <a:pt x="2401904" y="3357567"/>
                </a:lnTo>
                <a:lnTo>
                  <a:pt x="2447872" y="3344363"/>
                </a:lnTo>
                <a:lnTo>
                  <a:pt x="2493323" y="3330107"/>
                </a:lnTo>
                <a:lnTo>
                  <a:pt x="2538238" y="3314815"/>
                </a:lnTo>
                <a:lnTo>
                  <a:pt x="2582601" y="3298504"/>
                </a:lnTo>
                <a:lnTo>
                  <a:pt x="2626395" y="3281188"/>
                </a:lnTo>
                <a:lnTo>
                  <a:pt x="2669603" y="3262883"/>
                </a:lnTo>
                <a:lnTo>
                  <a:pt x="2712209" y="3243605"/>
                </a:lnTo>
                <a:lnTo>
                  <a:pt x="2754195" y="3223369"/>
                </a:lnTo>
                <a:lnTo>
                  <a:pt x="2795544" y="3202191"/>
                </a:lnTo>
                <a:lnTo>
                  <a:pt x="2836240" y="3180086"/>
                </a:lnTo>
                <a:lnTo>
                  <a:pt x="2876265" y="3157069"/>
                </a:lnTo>
                <a:lnTo>
                  <a:pt x="2915603" y="3133158"/>
                </a:lnTo>
                <a:lnTo>
                  <a:pt x="2954237" y="3108366"/>
                </a:lnTo>
                <a:lnTo>
                  <a:pt x="2992149" y="3082709"/>
                </a:lnTo>
                <a:lnTo>
                  <a:pt x="3029323" y="3056204"/>
                </a:lnTo>
                <a:lnTo>
                  <a:pt x="3065742" y="3028866"/>
                </a:lnTo>
                <a:lnTo>
                  <a:pt x="3101389" y="3000709"/>
                </a:lnTo>
                <a:lnTo>
                  <a:pt x="3136247" y="2971750"/>
                </a:lnTo>
                <a:lnTo>
                  <a:pt x="3170298" y="2942004"/>
                </a:lnTo>
                <a:lnTo>
                  <a:pt x="3203527" y="2911488"/>
                </a:lnTo>
                <a:lnTo>
                  <a:pt x="3235917" y="2880215"/>
                </a:lnTo>
                <a:lnTo>
                  <a:pt x="3267449" y="2848203"/>
                </a:lnTo>
                <a:lnTo>
                  <a:pt x="3298108" y="2815465"/>
                </a:lnTo>
                <a:lnTo>
                  <a:pt x="3327877" y="2782019"/>
                </a:lnTo>
                <a:lnTo>
                  <a:pt x="3356737" y="2747880"/>
                </a:lnTo>
                <a:lnTo>
                  <a:pt x="3384674" y="2713062"/>
                </a:lnTo>
                <a:lnTo>
                  <a:pt x="3411669" y="2677582"/>
                </a:lnTo>
                <a:lnTo>
                  <a:pt x="3437706" y="2641456"/>
                </a:lnTo>
                <a:lnTo>
                  <a:pt x="3462767" y="2604698"/>
                </a:lnTo>
                <a:lnTo>
                  <a:pt x="3486836" y="2567324"/>
                </a:lnTo>
                <a:lnTo>
                  <a:pt x="3509897" y="2529350"/>
                </a:lnTo>
                <a:lnTo>
                  <a:pt x="3531931" y="2490792"/>
                </a:lnTo>
                <a:lnTo>
                  <a:pt x="3552922" y="2451664"/>
                </a:lnTo>
                <a:lnTo>
                  <a:pt x="3572854" y="2411983"/>
                </a:lnTo>
                <a:lnTo>
                  <a:pt x="3591708" y="2371764"/>
                </a:lnTo>
                <a:lnTo>
                  <a:pt x="3609469" y="2331023"/>
                </a:lnTo>
                <a:lnTo>
                  <a:pt x="3626120" y="2289775"/>
                </a:lnTo>
                <a:lnTo>
                  <a:pt x="3641642" y="2248035"/>
                </a:lnTo>
                <a:lnTo>
                  <a:pt x="3656020" y="2205820"/>
                </a:lnTo>
                <a:lnTo>
                  <a:pt x="3669237" y="2163145"/>
                </a:lnTo>
                <a:lnTo>
                  <a:pt x="3681275" y="2120024"/>
                </a:lnTo>
                <a:lnTo>
                  <a:pt x="3692118" y="2076475"/>
                </a:lnTo>
                <a:lnTo>
                  <a:pt x="3701749" y="2032512"/>
                </a:lnTo>
                <a:lnTo>
                  <a:pt x="3710151" y="1988152"/>
                </a:lnTo>
                <a:lnTo>
                  <a:pt x="3717306" y="1943408"/>
                </a:lnTo>
                <a:lnTo>
                  <a:pt x="3723199" y="1898298"/>
                </a:lnTo>
                <a:lnTo>
                  <a:pt x="3727811" y="1852837"/>
                </a:lnTo>
                <a:lnTo>
                  <a:pt x="3731127" y="1807039"/>
                </a:lnTo>
                <a:lnTo>
                  <a:pt x="3733128" y="1760922"/>
                </a:lnTo>
                <a:lnTo>
                  <a:pt x="3733800" y="1714500"/>
                </a:lnTo>
                <a:lnTo>
                  <a:pt x="3733128" y="1668077"/>
                </a:lnTo>
                <a:lnTo>
                  <a:pt x="3731127" y="1621960"/>
                </a:lnTo>
                <a:lnTo>
                  <a:pt x="3727811" y="1576162"/>
                </a:lnTo>
                <a:lnTo>
                  <a:pt x="3723199" y="1530701"/>
                </a:lnTo>
                <a:lnTo>
                  <a:pt x="3717306" y="1485591"/>
                </a:lnTo>
                <a:lnTo>
                  <a:pt x="3710151" y="1440847"/>
                </a:lnTo>
                <a:lnTo>
                  <a:pt x="3701749" y="1396487"/>
                </a:lnTo>
                <a:lnTo>
                  <a:pt x="3692118" y="1352524"/>
                </a:lnTo>
                <a:lnTo>
                  <a:pt x="3681275" y="1308975"/>
                </a:lnTo>
                <a:lnTo>
                  <a:pt x="3669237" y="1265854"/>
                </a:lnTo>
                <a:lnTo>
                  <a:pt x="3656020" y="1223179"/>
                </a:lnTo>
                <a:lnTo>
                  <a:pt x="3641642" y="1180964"/>
                </a:lnTo>
                <a:lnTo>
                  <a:pt x="3626120" y="1139224"/>
                </a:lnTo>
                <a:lnTo>
                  <a:pt x="3609469" y="1097976"/>
                </a:lnTo>
                <a:lnTo>
                  <a:pt x="3591708" y="1057235"/>
                </a:lnTo>
                <a:lnTo>
                  <a:pt x="3572854" y="1017016"/>
                </a:lnTo>
                <a:lnTo>
                  <a:pt x="3552922" y="977335"/>
                </a:lnTo>
                <a:lnTo>
                  <a:pt x="3531931" y="938207"/>
                </a:lnTo>
                <a:lnTo>
                  <a:pt x="3509897" y="899649"/>
                </a:lnTo>
                <a:lnTo>
                  <a:pt x="3486836" y="861675"/>
                </a:lnTo>
                <a:lnTo>
                  <a:pt x="3462767" y="824301"/>
                </a:lnTo>
                <a:lnTo>
                  <a:pt x="3437706" y="787543"/>
                </a:lnTo>
                <a:lnTo>
                  <a:pt x="3411669" y="751417"/>
                </a:lnTo>
                <a:lnTo>
                  <a:pt x="3384674" y="715937"/>
                </a:lnTo>
                <a:lnTo>
                  <a:pt x="3356737" y="681119"/>
                </a:lnTo>
                <a:lnTo>
                  <a:pt x="3327877" y="646980"/>
                </a:lnTo>
                <a:lnTo>
                  <a:pt x="3298108" y="613534"/>
                </a:lnTo>
                <a:lnTo>
                  <a:pt x="3267449" y="580796"/>
                </a:lnTo>
                <a:lnTo>
                  <a:pt x="3235917" y="548784"/>
                </a:lnTo>
                <a:lnTo>
                  <a:pt x="3203527" y="517511"/>
                </a:lnTo>
                <a:lnTo>
                  <a:pt x="3170298" y="486995"/>
                </a:lnTo>
                <a:lnTo>
                  <a:pt x="3136247" y="457249"/>
                </a:lnTo>
                <a:lnTo>
                  <a:pt x="3101389" y="428290"/>
                </a:lnTo>
                <a:lnTo>
                  <a:pt x="3065742" y="400133"/>
                </a:lnTo>
                <a:lnTo>
                  <a:pt x="3029323" y="372795"/>
                </a:lnTo>
                <a:lnTo>
                  <a:pt x="2992149" y="346290"/>
                </a:lnTo>
                <a:lnTo>
                  <a:pt x="2954237" y="320633"/>
                </a:lnTo>
                <a:lnTo>
                  <a:pt x="2915603" y="295841"/>
                </a:lnTo>
                <a:lnTo>
                  <a:pt x="2876265" y="271930"/>
                </a:lnTo>
                <a:lnTo>
                  <a:pt x="2836240" y="248913"/>
                </a:lnTo>
                <a:lnTo>
                  <a:pt x="2795544" y="226808"/>
                </a:lnTo>
                <a:lnTo>
                  <a:pt x="2754195" y="205630"/>
                </a:lnTo>
                <a:lnTo>
                  <a:pt x="2712209" y="185394"/>
                </a:lnTo>
                <a:lnTo>
                  <a:pt x="2669603" y="166116"/>
                </a:lnTo>
                <a:lnTo>
                  <a:pt x="2626395" y="147811"/>
                </a:lnTo>
                <a:lnTo>
                  <a:pt x="2582601" y="130495"/>
                </a:lnTo>
                <a:lnTo>
                  <a:pt x="2538238" y="114184"/>
                </a:lnTo>
                <a:lnTo>
                  <a:pt x="2493323" y="98892"/>
                </a:lnTo>
                <a:lnTo>
                  <a:pt x="2447872" y="84636"/>
                </a:lnTo>
                <a:lnTo>
                  <a:pt x="2401904" y="71432"/>
                </a:lnTo>
                <a:lnTo>
                  <a:pt x="2355435" y="59293"/>
                </a:lnTo>
                <a:lnTo>
                  <a:pt x="2308481" y="48238"/>
                </a:lnTo>
                <a:lnTo>
                  <a:pt x="2261060" y="38279"/>
                </a:lnTo>
                <a:lnTo>
                  <a:pt x="2213189" y="29435"/>
                </a:lnTo>
                <a:lnTo>
                  <a:pt x="2164884" y="21719"/>
                </a:lnTo>
                <a:lnTo>
                  <a:pt x="2116162" y="15147"/>
                </a:lnTo>
                <a:lnTo>
                  <a:pt x="2067041" y="9735"/>
                </a:lnTo>
                <a:lnTo>
                  <a:pt x="2017537" y="5499"/>
                </a:lnTo>
                <a:lnTo>
                  <a:pt x="1967668" y="2454"/>
                </a:lnTo>
                <a:lnTo>
                  <a:pt x="1917450" y="616"/>
                </a:lnTo>
                <a:lnTo>
                  <a:pt x="1866900" y="0"/>
                </a:lnTo>
                <a:close/>
              </a:path>
            </a:pathLst>
          </a:custGeom>
          <a:solidFill>
            <a:srgbClr val="0000CC"/>
          </a:solidFill>
        </p:spPr>
        <p:txBody>
          <a:bodyPr wrap="square" lIns="0" tIns="0" rIns="0" bIns="0" rtlCol="0"/>
          <a:lstStyle/>
          <a:p>
            <a:endParaRPr/>
          </a:p>
        </p:txBody>
      </p:sp>
      <p:sp>
        <p:nvSpPr>
          <p:cNvPr id="3" name="object 3"/>
          <p:cNvSpPr/>
          <p:nvPr/>
        </p:nvSpPr>
        <p:spPr>
          <a:xfrm>
            <a:off x="2667000" y="1828800"/>
            <a:ext cx="3733800" cy="3429000"/>
          </a:xfrm>
          <a:custGeom>
            <a:avLst/>
            <a:gdLst/>
            <a:ahLst/>
            <a:cxnLst/>
            <a:rect l="l" t="t" r="r" b="b"/>
            <a:pathLst>
              <a:path w="3733800" h="3429000">
                <a:moveTo>
                  <a:pt x="0" y="1714500"/>
                </a:moveTo>
                <a:lnTo>
                  <a:pt x="671" y="1668077"/>
                </a:lnTo>
                <a:lnTo>
                  <a:pt x="2672" y="1621960"/>
                </a:lnTo>
                <a:lnTo>
                  <a:pt x="5988" y="1576162"/>
                </a:lnTo>
                <a:lnTo>
                  <a:pt x="10600" y="1530701"/>
                </a:lnTo>
                <a:lnTo>
                  <a:pt x="16493" y="1485591"/>
                </a:lnTo>
                <a:lnTo>
                  <a:pt x="23648" y="1440847"/>
                </a:lnTo>
                <a:lnTo>
                  <a:pt x="32050" y="1396487"/>
                </a:lnTo>
                <a:lnTo>
                  <a:pt x="41681" y="1352524"/>
                </a:lnTo>
                <a:lnTo>
                  <a:pt x="52524" y="1308975"/>
                </a:lnTo>
                <a:lnTo>
                  <a:pt x="64562" y="1265854"/>
                </a:lnTo>
                <a:lnTo>
                  <a:pt x="77779" y="1223179"/>
                </a:lnTo>
                <a:lnTo>
                  <a:pt x="92157" y="1180964"/>
                </a:lnTo>
                <a:lnTo>
                  <a:pt x="107679" y="1139224"/>
                </a:lnTo>
                <a:lnTo>
                  <a:pt x="124330" y="1097976"/>
                </a:lnTo>
                <a:lnTo>
                  <a:pt x="142091" y="1057235"/>
                </a:lnTo>
                <a:lnTo>
                  <a:pt x="160945" y="1017016"/>
                </a:lnTo>
                <a:lnTo>
                  <a:pt x="180877" y="977335"/>
                </a:lnTo>
                <a:lnTo>
                  <a:pt x="201868" y="938207"/>
                </a:lnTo>
                <a:lnTo>
                  <a:pt x="223902" y="899649"/>
                </a:lnTo>
                <a:lnTo>
                  <a:pt x="246963" y="861675"/>
                </a:lnTo>
                <a:lnTo>
                  <a:pt x="271032" y="824301"/>
                </a:lnTo>
                <a:lnTo>
                  <a:pt x="296093" y="787543"/>
                </a:lnTo>
                <a:lnTo>
                  <a:pt x="322130" y="751417"/>
                </a:lnTo>
                <a:lnTo>
                  <a:pt x="349125" y="715937"/>
                </a:lnTo>
                <a:lnTo>
                  <a:pt x="377062" y="681119"/>
                </a:lnTo>
                <a:lnTo>
                  <a:pt x="405922" y="646980"/>
                </a:lnTo>
                <a:lnTo>
                  <a:pt x="435691" y="613534"/>
                </a:lnTo>
                <a:lnTo>
                  <a:pt x="466350" y="580796"/>
                </a:lnTo>
                <a:lnTo>
                  <a:pt x="497882" y="548784"/>
                </a:lnTo>
                <a:lnTo>
                  <a:pt x="530272" y="517511"/>
                </a:lnTo>
                <a:lnTo>
                  <a:pt x="563501" y="486995"/>
                </a:lnTo>
                <a:lnTo>
                  <a:pt x="597552" y="457249"/>
                </a:lnTo>
                <a:lnTo>
                  <a:pt x="632410" y="428290"/>
                </a:lnTo>
                <a:lnTo>
                  <a:pt x="668057" y="400133"/>
                </a:lnTo>
                <a:lnTo>
                  <a:pt x="704476" y="372795"/>
                </a:lnTo>
                <a:lnTo>
                  <a:pt x="741650" y="346290"/>
                </a:lnTo>
                <a:lnTo>
                  <a:pt x="779562" y="320633"/>
                </a:lnTo>
                <a:lnTo>
                  <a:pt x="818196" y="295841"/>
                </a:lnTo>
                <a:lnTo>
                  <a:pt x="857534" y="271930"/>
                </a:lnTo>
                <a:lnTo>
                  <a:pt x="897559" y="248913"/>
                </a:lnTo>
                <a:lnTo>
                  <a:pt x="938255" y="226808"/>
                </a:lnTo>
                <a:lnTo>
                  <a:pt x="979604" y="205630"/>
                </a:lnTo>
                <a:lnTo>
                  <a:pt x="1021590" y="185394"/>
                </a:lnTo>
                <a:lnTo>
                  <a:pt x="1064196" y="166116"/>
                </a:lnTo>
                <a:lnTo>
                  <a:pt x="1107404" y="147811"/>
                </a:lnTo>
                <a:lnTo>
                  <a:pt x="1151198" y="130495"/>
                </a:lnTo>
                <a:lnTo>
                  <a:pt x="1195561" y="114184"/>
                </a:lnTo>
                <a:lnTo>
                  <a:pt x="1240476" y="98892"/>
                </a:lnTo>
                <a:lnTo>
                  <a:pt x="1285927" y="84636"/>
                </a:lnTo>
                <a:lnTo>
                  <a:pt x="1331895" y="71432"/>
                </a:lnTo>
                <a:lnTo>
                  <a:pt x="1378364" y="59293"/>
                </a:lnTo>
                <a:lnTo>
                  <a:pt x="1425318" y="48238"/>
                </a:lnTo>
                <a:lnTo>
                  <a:pt x="1472739" y="38279"/>
                </a:lnTo>
                <a:lnTo>
                  <a:pt x="1520610" y="29435"/>
                </a:lnTo>
                <a:lnTo>
                  <a:pt x="1568915" y="21719"/>
                </a:lnTo>
                <a:lnTo>
                  <a:pt x="1617637" y="15147"/>
                </a:lnTo>
                <a:lnTo>
                  <a:pt x="1666758" y="9735"/>
                </a:lnTo>
                <a:lnTo>
                  <a:pt x="1716262" y="5499"/>
                </a:lnTo>
                <a:lnTo>
                  <a:pt x="1766131" y="2454"/>
                </a:lnTo>
                <a:lnTo>
                  <a:pt x="1816349" y="616"/>
                </a:lnTo>
                <a:lnTo>
                  <a:pt x="1866900" y="0"/>
                </a:lnTo>
                <a:lnTo>
                  <a:pt x="1917450" y="616"/>
                </a:lnTo>
                <a:lnTo>
                  <a:pt x="1967668" y="2454"/>
                </a:lnTo>
                <a:lnTo>
                  <a:pt x="2017537" y="5499"/>
                </a:lnTo>
                <a:lnTo>
                  <a:pt x="2067041" y="9735"/>
                </a:lnTo>
                <a:lnTo>
                  <a:pt x="2116162" y="15147"/>
                </a:lnTo>
                <a:lnTo>
                  <a:pt x="2164884" y="21719"/>
                </a:lnTo>
                <a:lnTo>
                  <a:pt x="2213189" y="29435"/>
                </a:lnTo>
                <a:lnTo>
                  <a:pt x="2261060" y="38279"/>
                </a:lnTo>
                <a:lnTo>
                  <a:pt x="2308481" y="48238"/>
                </a:lnTo>
                <a:lnTo>
                  <a:pt x="2355435" y="59293"/>
                </a:lnTo>
                <a:lnTo>
                  <a:pt x="2401904" y="71432"/>
                </a:lnTo>
                <a:lnTo>
                  <a:pt x="2447872" y="84636"/>
                </a:lnTo>
                <a:lnTo>
                  <a:pt x="2493323" y="98892"/>
                </a:lnTo>
                <a:lnTo>
                  <a:pt x="2538238" y="114184"/>
                </a:lnTo>
                <a:lnTo>
                  <a:pt x="2582601" y="130495"/>
                </a:lnTo>
                <a:lnTo>
                  <a:pt x="2626395" y="147811"/>
                </a:lnTo>
                <a:lnTo>
                  <a:pt x="2669603" y="166116"/>
                </a:lnTo>
                <a:lnTo>
                  <a:pt x="2712209" y="185394"/>
                </a:lnTo>
                <a:lnTo>
                  <a:pt x="2754195" y="205630"/>
                </a:lnTo>
                <a:lnTo>
                  <a:pt x="2795544" y="226808"/>
                </a:lnTo>
                <a:lnTo>
                  <a:pt x="2836240" y="248913"/>
                </a:lnTo>
                <a:lnTo>
                  <a:pt x="2876265" y="271930"/>
                </a:lnTo>
                <a:lnTo>
                  <a:pt x="2915603" y="295841"/>
                </a:lnTo>
                <a:lnTo>
                  <a:pt x="2954237" y="320633"/>
                </a:lnTo>
                <a:lnTo>
                  <a:pt x="2992149" y="346290"/>
                </a:lnTo>
                <a:lnTo>
                  <a:pt x="3029323" y="372795"/>
                </a:lnTo>
                <a:lnTo>
                  <a:pt x="3065742" y="400133"/>
                </a:lnTo>
                <a:lnTo>
                  <a:pt x="3101389" y="428290"/>
                </a:lnTo>
                <a:lnTo>
                  <a:pt x="3136247" y="457249"/>
                </a:lnTo>
                <a:lnTo>
                  <a:pt x="3170298" y="486995"/>
                </a:lnTo>
                <a:lnTo>
                  <a:pt x="3203527" y="517511"/>
                </a:lnTo>
                <a:lnTo>
                  <a:pt x="3235917" y="548784"/>
                </a:lnTo>
                <a:lnTo>
                  <a:pt x="3267449" y="580796"/>
                </a:lnTo>
                <a:lnTo>
                  <a:pt x="3298108" y="613534"/>
                </a:lnTo>
                <a:lnTo>
                  <a:pt x="3327877" y="646980"/>
                </a:lnTo>
                <a:lnTo>
                  <a:pt x="3356737" y="681119"/>
                </a:lnTo>
                <a:lnTo>
                  <a:pt x="3384674" y="715937"/>
                </a:lnTo>
                <a:lnTo>
                  <a:pt x="3411669" y="751417"/>
                </a:lnTo>
                <a:lnTo>
                  <a:pt x="3437706" y="787543"/>
                </a:lnTo>
                <a:lnTo>
                  <a:pt x="3462767" y="824301"/>
                </a:lnTo>
                <a:lnTo>
                  <a:pt x="3486836" y="861675"/>
                </a:lnTo>
                <a:lnTo>
                  <a:pt x="3509897" y="899649"/>
                </a:lnTo>
                <a:lnTo>
                  <a:pt x="3531931" y="938207"/>
                </a:lnTo>
                <a:lnTo>
                  <a:pt x="3552922" y="977335"/>
                </a:lnTo>
                <a:lnTo>
                  <a:pt x="3572854" y="1017016"/>
                </a:lnTo>
                <a:lnTo>
                  <a:pt x="3591708" y="1057235"/>
                </a:lnTo>
                <a:lnTo>
                  <a:pt x="3609469" y="1097976"/>
                </a:lnTo>
                <a:lnTo>
                  <a:pt x="3626120" y="1139224"/>
                </a:lnTo>
                <a:lnTo>
                  <a:pt x="3641642" y="1180964"/>
                </a:lnTo>
                <a:lnTo>
                  <a:pt x="3656020" y="1223179"/>
                </a:lnTo>
                <a:lnTo>
                  <a:pt x="3669237" y="1265854"/>
                </a:lnTo>
                <a:lnTo>
                  <a:pt x="3681275" y="1308975"/>
                </a:lnTo>
                <a:lnTo>
                  <a:pt x="3692118" y="1352524"/>
                </a:lnTo>
                <a:lnTo>
                  <a:pt x="3701749" y="1396487"/>
                </a:lnTo>
                <a:lnTo>
                  <a:pt x="3710151" y="1440847"/>
                </a:lnTo>
                <a:lnTo>
                  <a:pt x="3717306" y="1485591"/>
                </a:lnTo>
                <a:lnTo>
                  <a:pt x="3723199" y="1530701"/>
                </a:lnTo>
                <a:lnTo>
                  <a:pt x="3727811" y="1576162"/>
                </a:lnTo>
                <a:lnTo>
                  <a:pt x="3731127" y="1621960"/>
                </a:lnTo>
                <a:lnTo>
                  <a:pt x="3733128" y="1668077"/>
                </a:lnTo>
                <a:lnTo>
                  <a:pt x="3733800" y="1714500"/>
                </a:lnTo>
                <a:lnTo>
                  <a:pt x="3733128" y="1760922"/>
                </a:lnTo>
                <a:lnTo>
                  <a:pt x="3731127" y="1807039"/>
                </a:lnTo>
                <a:lnTo>
                  <a:pt x="3727811" y="1852837"/>
                </a:lnTo>
                <a:lnTo>
                  <a:pt x="3723199" y="1898298"/>
                </a:lnTo>
                <a:lnTo>
                  <a:pt x="3717306" y="1943408"/>
                </a:lnTo>
                <a:lnTo>
                  <a:pt x="3710151" y="1988152"/>
                </a:lnTo>
                <a:lnTo>
                  <a:pt x="3701749" y="2032512"/>
                </a:lnTo>
                <a:lnTo>
                  <a:pt x="3692118" y="2076475"/>
                </a:lnTo>
                <a:lnTo>
                  <a:pt x="3681275" y="2120024"/>
                </a:lnTo>
                <a:lnTo>
                  <a:pt x="3669237" y="2163145"/>
                </a:lnTo>
                <a:lnTo>
                  <a:pt x="3656020" y="2205820"/>
                </a:lnTo>
                <a:lnTo>
                  <a:pt x="3641642" y="2248035"/>
                </a:lnTo>
                <a:lnTo>
                  <a:pt x="3626120" y="2289775"/>
                </a:lnTo>
                <a:lnTo>
                  <a:pt x="3609469" y="2331023"/>
                </a:lnTo>
                <a:lnTo>
                  <a:pt x="3591708" y="2371764"/>
                </a:lnTo>
                <a:lnTo>
                  <a:pt x="3572854" y="2411983"/>
                </a:lnTo>
                <a:lnTo>
                  <a:pt x="3552922" y="2451664"/>
                </a:lnTo>
                <a:lnTo>
                  <a:pt x="3531931" y="2490792"/>
                </a:lnTo>
                <a:lnTo>
                  <a:pt x="3509897" y="2529350"/>
                </a:lnTo>
                <a:lnTo>
                  <a:pt x="3486836" y="2567324"/>
                </a:lnTo>
                <a:lnTo>
                  <a:pt x="3462767" y="2604698"/>
                </a:lnTo>
                <a:lnTo>
                  <a:pt x="3437706" y="2641456"/>
                </a:lnTo>
                <a:lnTo>
                  <a:pt x="3411669" y="2677582"/>
                </a:lnTo>
                <a:lnTo>
                  <a:pt x="3384674" y="2713062"/>
                </a:lnTo>
                <a:lnTo>
                  <a:pt x="3356737" y="2747880"/>
                </a:lnTo>
                <a:lnTo>
                  <a:pt x="3327877" y="2782019"/>
                </a:lnTo>
                <a:lnTo>
                  <a:pt x="3298108" y="2815465"/>
                </a:lnTo>
                <a:lnTo>
                  <a:pt x="3267449" y="2848203"/>
                </a:lnTo>
                <a:lnTo>
                  <a:pt x="3235917" y="2880215"/>
                </a:lnTo>
                <a:lnTo>
                  <a:pt x="3203527" y="2911488"/>
                </a:lnTo>
                <a:lnTo>
                  <a:pt x="3170298" y="2942004"/>
                </a:lnTo>
                <a:lnTo>
                  <a:pt x="3136247" y="2971750"/>
                </a:lnTo>
                <a:lnTo>
                  <a:pt x="3101389" y="3000709"/>
                </a:lnTo>
                <a:lnTo>
                  <a:pt x="3065742" y="3028866"/>
                </a:lnTo>
                <a:lnTo>
                  <a:pt x="3029323" y="3056204"/>
                </a:lnTo>
                <a:lnTo>
                  <a:pt x="2992149" y="3082709"/>
                </a:lnTo>
                <a:lnTo>
                  <a:pt x="2954237" y="3108366"/>
                </a:lnTo>
                <a:lnTo>
                  <a:pt x="2915603" y="3133158"/>
                </a:lnTo>
                <a:lnTo>
                  <a:pt x="2876265" y="3157069"/>
                </a:lnTo>
                <a:lnTo>
                  <a:pt x="2836240" y="3180086"/>
                </a:lnTo>
                <a:lnTo>
                  <a:pt x="2795544" y="3202191"/>
                </a:lnTo>
                <a:lnTo>
                  <a:pt x="2754195" y="3223369"/>
                </a:lnTo>
                <a:lnTo>
                  <a:pt x="2712209" y="3243605"/>
                </a:lnTo>
                <a:lnTo>
                  <a:pt x="2669603" y="3262883"/>
                </a:lnTo>
                <a:lnTo>
                  <a:pt x="2626395" y="3281188"/>
                </a:lnTo>
                <a:lnTo>
                  <a:pt x="2582601" y="3298504"/>
                </a:lnTo>
                <a:lnTo>
                  <a:pt x="2538238" y="3314815"/>
                </a:lnTo>
                <a:lnTo>
                  <a:pt x="2493323" y="3330107"/>
                </a:lnTo>
                <a:lnTo>
                  <a:pt x="2447872" y="3344363"/>
                </a:lnTo>
                <a:lnTo>
                  <a:pt x="2401904" y="3357567"/>
                </a:lnTo>
                <a:lnTo>
                  <a:pt x="2355435" y="3369706"/>
                </a:lnTo>
                <a:lnTo>
                  <a:pt x="2308481" y="3380761"/>
                </a:lnTo>
                <a:lnTo>
                  <a:pt x="2261060" y="3390720"/>
                </a:lnTo>
                <a:lnTo>
                  <a:pt x="2213189" y="3399564"/>
                </a:lnTo>
                <a:lnTo>
                  <a:pt x="2164884" y="3407280"/>
                </a:lnTo>
                <a:lnTo>
                  <a:pt x="2116162" y="3413852"/>
                </a:lnTo>
                <a:lnTo>
                  <a:pt x="2067041" y="3419264"/>
                </a:lnTo>
                <a:lnTo>
                  <a:pt x="2017537" y="3423500"/>
                </a:lnTo>
                <a:lnTo>
                  <a:pt x="1967668" y="3426545"/>
                </a:lnTo>
                <a:lnTo>
                  <a:pt x="1917450" y="3428383"/>
                </a:lnTo>
                <a:lnTo>
                  <a:pt x="1866900" y="3429000"/>
                </a:lnTo>
                <a:lnTo>
                  <a:pt x="1816349" y="3428383"/>
                </a:lnTo>
                <a:lnTo>
                  <a:pt x="1766131" y="3426545"/>
                </a:lnTo>
                <a:lnTo>
                  <a:pt x="1716262" y="3423500"/>
                </a:lnTo>
                <a:lnTo>
                  <a:pt x="1666758" y="3419264"/>
                </a:lnTo>
                <a:lnTo>
                  <a:pt x="1617637" y="3413852"/>
                </a:lnTo>
                <a:lnTo>
                  <a:pt x="1568915" y="3407280"/>
                </a:lnTo>
                <a:lnTo>
                  <a:pt x="1520610" y="3399564"/>
                </a:lnTo>
                <a:lnTo>
                  <a:pt x="1472739" y="3390720"/>
                </a:lnTo>
                <a:lnTo>
                  <a:pt x="1425318" y="3380761"/>
                </a:lnTo>
                <a:lnTo>
                  <a:pt x="1378364" y="3369706"/>
                </a:lnTo>
                <a:lnTo>
                  <a:pt x="1331895" y="3357567"/>
                </a:lnTo>
                <a:lnTo>
                  <a:pt x="1285927" y="3344363"/>
                </a:lnTo>
                <a:lnTo>
                  <a:pt x="1240476" y="3330107"/>
                </a:lnTo>
                <a:lnTo>
                  <a:pt x="1195561" y="3314815"/>
                </a:lnTo>
                <a:lnTo>
                  <a:pt x="1151198" y="3298504"/>
                </a:lnTo>
                <a:lnTo>
                  <a:pt x="1107404" y="3281188"/>
                </a:lnTo>
                <a:lnTo>
                  <a:pt x="1064196" y="3262883"/>
                </a:lnTo>
                <a:lnTo>
                  <a:pt x="1021590" y="3243605"/>
                </a:lnTo>
                <a:lnTo>
                  <a:pt x="979604" y="3223369"/>
                </a:lnTo>
                <a:lnTo>
                  <a:pt x="938255" y="3202191"/>
                </a:lnTo>
                <a:lnTo>
                  <a:pt x="897559" y="3180086"/>
                </a:lnTo>
                <a:lnTo>
                  <a:pt x="857534" y="3157069"/>
                </a:lnTo>
                <a:lnTo>
                  <a:pt x="818196" y="3133158"/>
                </a:lnTo>
                <a:lnTo>
                  <a:pt x="779562" y="3108366"/>
                </a:lnTo>
                <a:lnTo>
                  <a:pt x="741650" y="3082709"/>
                </a:lnTo>
                <a:lnTo>
                  <a:pt x="704476" y="3056204"/>
                </a:lnTo>
                <a:lnTo>
                  <a:pt x="668057" y="3028866"/>
                </a:lnTo>
                <a:lnTo>
                  <a:pt x="632410" y="3000709"/>
                </a:lnTo>
                <a:lnTo>
                  <a:pt x="597552" y="2971750"/>
                </a:lnTo>
                <a:lnTo>
                  <a:pt x="563501" y="2942004"/>
                </a:lnTo>
                <a:lnTo>
                  <a:pt x="530272" y="2911488"/>
                </a:lnTo>
                <a:lnTo>
                  <a:pt x="497882" y="2880215"/>
                </a:lnTo>
                <a:lnTo>
                  <a:pt x="466350" y="2848203"/>
                </a:lnTo>
                <a:lnTo>
                  <a:pt x="435691" y="2815465"/>
                </a:lnTo>
                <a:lnTo>
                  <a:pt x="405922" y="2782019"/>
                </a:lnTo>
                <a:lnTo>
                  <a:pt x="377062" y="2747880"/>
                </a:lnTo>
                <a:lnTo>
                  <a:pt x="349125" y="2713062"/>
                </a:lnTo>
                <a:lnTo>
                  <a:pt x="322130" y="2677582"/>
                </a:lnTo>
                <a:lnTo>
                  <a:pt x="296093" y="2641456"/>
                </a:lnTo>
                <a:lnTo>
                  <a:pt x="271032" y="2604698"/>
                </a:lnTo>
                <a:lnTo>
                  <a:pt x="246963" y="2567324"/>
                </a:lnTo>
                <a:lnTo>
                  <a:pt x="223902" y="2529350"/>
                </a:lnTo>
                <a:lnTo>
                  <a:pt x="201868" y="2490792"/>
                </a:lnTo>
                <a:lnTo>
                  <a:pt x="180877" y="2451664"/>
                </a:lnTo>
                <a:lnTo>
                  <a:pt x="160945" y="2411983"/>
                </a:lnTo>
                <a:lnTo>
                  <a:pt x="142091" y="2371764"/>
                </a:lnTo>
                <a:lnTo>
                  <a:pt x="124330" y="2331023"/>
                </a:lnTo>
                <a:lnTo>
                  <a:pt x="107679" y="2289775"/>
                </a:lnTo>
                <a:lnTo>
                  <a:pt x="92157" y="2248035"/>
                </a:lnTo>
                <a:lnTo>
                  <a:pt x="77779" y="2205820"/>
                </a:lnTo>
                <a:lnTo>
                  <a:pt x="64562" y="2163145"/>
                </a:lnTo>
                <a:lnTo>
                  <a:pt x="52524" y="2120024"/>
                </a:lnTo>
                <a:lnTo>
                  <a:pt x="41681" y="2076475"/>
                </a:lnTo>
                <a:lnTo>
                  <a:pt x="32050" y="2032512"/>
                </a:lnTo>
                <a:lnTo>
                  <a:pt x="23648" y="1988152"/>
                </a:lnTo>
                <a:lnTo>
                  <a:pt x="16493" y="1943408"/>
                </a:lnTo>
                <a:lnTo>
                  <a:pt x="10600" y="1898298"/>
                </a:lnTo>
                <a:lnTo>
                  <a:pt x="5988" y="1852837"/>
                </a:lnTo>
                <a:lnTo>
                  <a:pt x="2672" y="1807039"/>
                </a:lnTo>
                <a:lnTo>
                  <a:pt x="671" y="1760922"/>
                </a:lnTo>
                <a:lnTo>
                  <a:pt x="0" y="1714500"/>
                </a:lnTo>
                <a:close/>
              </a:path>
            </a:pathLst>
          </a:custGeom>
          <a:ln w="9144">
            <a:solidFill>
              <a:srgbClr val="4E160F"/>
            </a:solidFill>
          </a:ln>
        </p:spPr>
        <p:txBody>
          <a:bodyPr wrap="square" lIns="0" tIns="0" rIns="0" bIns="0" rtlCol="0"/>
          <a:lstStyle/>
          <a:p>
            <a:endParaRPr/>
          </a:p>
        </p:txBody>
      </p:sp>
      <p:sp>
        <p:nvSpPr>
          <p:cNvPr id="4" name="object 4"/>
          <p:cNvSpPr/>
          <p:nvPr/>
        </p:nvSpPr>
        <p:spPr>
          <a:xfrm>
            <a:off x="2896361" y="5639561"/>
            <a:ext cx="3581400" cy="927100"/>
          </a:xfrm>
          <a:custGeom>
            <a:avLst/>
            <a:gdLst/>
            <a:ahLst/>
            <a:cxnLst/>
            <a:rect l="l" t="t" r="r" b="b"/>
            <a:pathLst>
              <a:path w="3581400" h="927100">
                <a:moveTo>
                  <a:pt x="3410204" y="0"/>
                </a:moveTo>
                <a:lnTo>
                  <a:pt x="171195" y="0"/>
                </a:lnTo>
                <a:lnTo>
                  <a:pt x="125706" y="6117"/>
                </a:lnTo>
                <a:lnTo>
                  <a:pt x="84817" y="23380"/>
                </a:lnTo>
                <a:lnTo>
                  <a:pt x="50164" y="50157"/>
                </a:lnTo>
                <a:lnTo>
                  <a:pt x="23386" y="84815"/>
                </a:lnTo>
                <a:lnTo>
                  <a:pt x="6119" y="125722"/>
                </a:lnTo>
                <a:lnTo>
                  <a:pt x="0" y="171246"/>
                </a:lnTo>
                <a:lnTo>
                  <a:pt x="0" y="755345"/>
                </a:lnTo>
                <a:lnTo>
                  <a:pt x="6119" y="800869"/>
                </a:lnTo>
                <a:lnTo>
                  <a:pt x="23386" y="841776"/>
                </a:lnTo>
                <a:lnTo>
                  <a:pt x="50165" y="876434"/>
                </a:lnTo>
                <a:lnTo>
                  <a:pt x="84817" y="903211"/>
                </a:lnTo>
                <a:lnTo>
                  <a:pt x="125706" y="920474"/>
                </a:lnTo>
                <a:lnTo>
                  <a:pt x="171195" y="926591"/>
                </a:lnTo>
                <a:lnTo>
                  <a:pt x="3410204" y="926591"/>
                </a:lnTo>
                <a:lnTo>
                  <a:pt x="3455693" y="920474"/>
                </a:lnTo>
                <a:lnTo>
                  <a:pt x="3496582" y="903211"/>
                </a:lnTo>
                <a:lnTo>
                  <a:pt x="3531235" y="876434"/>
                </a:lnTo>
                <a:lnTo>
                  <a:pt x="3558013" y="841776"/>
                </a:lnTo>
                <a:lnTo>
                  <a:pt x="3575280" y="800869"/>
                </a:lnTo>
                <a:lnTo>
                  <a:pt x="3581400" y="755345"/>
                </a:lnTo>
                <a:lnTo>
                  <a:pt x="3581400" y="171246"/>
                </a:lnTo>
                <a:lnTo>
                  <a:pt x="3575280" y="125722"/>
                </a:lnTo>
                <a:lnTo>
                  <a:pt x="3558013" y="84815"/>
                </a:lnTo>
                <a:lnTo>
                  <a:pt x="3531235" y="50157"/>
                </a:lnTo>
                <a:lnTo>
                  <a:pt x="3496582" y="23380"/>
                </a:lnTo>
                <a:lnTo>
                  <a:pt x="3455693" y="6117"/>
                </a:lnTo>
                <a:lnTo>
                  <a:pt x="3410204" y="0"/>
                </a:lnTo>
                <a:close/>
              </a:path>
            </a:pathLst>
          </a:custGeom>
          <a:solidFill>
            <a:srgbClr val="F9D9CD"/>
          </a:solidFill>
        </p:spPr>
        <p:txBody>
          <a:bodyPr wrap="square" lIns="0" tIns="0" rIns="0" bIns="0" rtlCol="0"/>
          <a:lstStyle/>
          <a:p>
            <a:endParaRPr/>
          </a:p>
        </p:txBody>
      </p:sp>
      <p:sp>
        <p:nvSpPr>
          <p:cNvPr id="5" name="object 5"/>
          <p:cNvSpPr/>
          <p:nvPr/>
        </p:nvSpPr>
        <p:spPr>
          <a:xfrm>
            <a:off x="2896361" y="5639561"/>
            <a:ext cx="3581400" cy="927100"/>
          </a:xfrm>
          <a:custGeom>
            <a:avLst/>
            <a:gdLst/>
            <a:ahLst/>
            <a:cxnLst/>
            <a:rect l="l" t="t" r="r" b="b"/>
            <a:pathLst>
              <a:path w="3581400" h="927100">
                <a:moveTo>
                  <a:pt x="0" y="171246"/>
                </a:moveTo>
                <a:lnTo>
                  <a:pt x="6119" y="125722"/>
                </a:lnTo>
                <a:lnTo>
                  <a:pt x="23386" y="84815"/>
                </a:lnTo>
                <a:lnTo>
                  <a:pt x="50164" y="50157"/>
                </a:lnTo>
                <a:lnTo>
                  <a:pt x="84817" y="23380"/>
                </a:lnTo>
                <a:lnTo>
                  <a:pt x="125706" y="6117"/>
                </a:lnTo>
                <a:lnTo>
                  <a:pt x="171195" y="0"/>
                </a:lnTo>
                <a:lnTo>
                  <a:pt x="3410204" y="0"/>
                </a:lnTo>
                <a:lnTo>
                  <a:pt x="3455693" y="6117"/>
                </a:lnTo>
                <a:lnTo>
                  <a:pt x="3496582" y="23380"/>
                </a:lnTo>
                <a:lnTo>
                  <a:pt x="3531235" y="50157"/>
                </a:lnTo>
                <a:lnTo>
                  <a:pt x="3558013" y="84815"/>
                </a:lnTo>
                <a:lnTo>
                  <a:pt x="3575280" y="125722"/>
                </a:lnTo>
                <a:lnTo>
                  <a:pt x="3581400" y="171246"/>
                </a:lnTo>
                <a:lnTo>
                  <a:pt x="3581400" y="755345"/>
                </a:lnTo>
                <a:lnTo>
                  <a:pt x="3575280" y="800869"/>
                </a:lnTo>
                <a:lnTo>
                  <a:pt x="3558013" y="841776"/>
                </a:lnTo>
                <a:lnTo>
                  <a:pt x="3531235" y="876434"/>
                </a:lnTo>
                <a:lnTo>
                  <a:pt x="3496582" y="903211"/>
                </a:lnTo>
                <a:lnTo>
                  <a:pt x="3455693" y="920474"/>
                </a:lnTo>
                <a:lnTo>
                  <a:pt x="3410204" y="926591"/>
                </a:lnTo>
                <a:lnTo>
                  <a:pt x="171195" y="926591"/>
                </a:lnTo>
                <a:lnTo>
                  <a:pt x="125706" y="920474"/>
                </a:lnTo>
                <a:lnTo>
                  <a:pt x="84817" y="903211"/>
                </a:lnTo>
                <a:lnTo>
                  <a:pt x="50165" y="876434"/>
                </a:lnTo>
                <a:lnTo>
                  <a:pt x="23386" y="841776"/>
                </a:lnTo>
                <a:lnTo>
                  <a:pt x="6119" y="800869"/>
                </a:lnTo>
                <a:lnTo>
                  <a:pt x="0" y="755345"/>
                </a:lnTo>
                <a:lnTo>
                  <a:pt x="0" y="171246"/>
                </a:lnTo>
                <a:close/>
              </a:path>
            </a:pathLst>
          </a:custGeom>
          <a:ln w="19812">
            <a:solidFill>
              <a:srgbClr val="C00000"/>
            </a:solidFill>
          </a:ln>
        </p:spPr>
        <p:txBody>
          <a:bodyPr wrap="square" lIns="0" tIns="0" rIns="0" bIns="0" rtlCol="0"/>
          <a:lstStyle/>
          <a:p>
            <a:endParaRPr/>
          </a:p>
        </p:txBody>
      </p:sp>
      <p:sp>
        <p:nvSpPr>
          <p:cNvPr id="6" name="object 6"/>
          <p:cNvSpPr txBox="1"/>
          <p:nvPr/>
        </p:nvSpPr>
        <p:spPr>
          <a:xfrm>
            <a:off x="3109341" y="5734507"/>
            <a:ext cx="3155315" cy="735965"/>
          </a:xfrm>
          <a:prstGeom prst="rect">
            <a:avLst/>
          </a:prstGeom>
        </p:spPr>
        <p:txBody>
          <a:bodyPr vert="horz" wrap="square" lIns="0" tIns="0" rIns="0" bIns="0" rtlCol="0">
            <a:spAutoFit/>
          </a:bodyPr>
          <a:lstStyle/>
          <a:p>
            <a:pPr marL="360045" marR="5080" indent="-347980">
              <a:lnSpc>
                <a:spcPct val="100000"/>
              </a:lnSpc>
            </a:pPr>
            <a:r>
              <a:rPr sz="2400" b="1" spc="-5" dirty="0">
                <a:latin typeface="Verdana"/>
                <a:cs typeface="Verdana"/>
              </a:rPr>
              <a:t>Thức ăn chăn nuôi  </a:t>
            </a:r>
            <a:r>
              <a:rPr sz="2400" b="1" dirty="0">
                <a:latin typeface="Verdana"/>
                <a:cs typeface="Verdana"/>
              </a:rPr>
              <a:t>và </a:t>
            </a:r>
            <a:r>
              <a:rPr sz="2400" b="1" spc="-5" dirty="0">
                <a:latin typeface="Verdana"/>
                <a:cs typeface="Verdana"/>
              </a:rPr>
              <a:t>NLSX</a:t>
            </a:r>
            <a:r>
              <a:rPr sz="2400" b="1" spc="-65" dirty="0">
                <a:latin typeface="Verdana"/>
                <a:cs typeface="Verdana"/>
              </a:rPr>
              <a:t> </a:t>
            </a:r>
            <a:r>
              <a:rPr sz="2400" b="1" spc="-5" dirty="0">
                <a:latin typeface="Verdana"/>
                <a:cs typeface="Verdana"/>
              </a:rPr>
              <a:t>TĂCN</a:t>
            </a:r>
            <a:endParaRPr sz="2400">
              <a:latin typeface="Verdana"/>
              <a:cs typeface="Verdana"/>
            </a:endParaRPr>
          </a:p>
        </p:txBody>
      </p:sp>
      <p:sp>
        <p:nvSpPr>
          <p:cNvPr id="7" name="object 7"/>
          <p:cNvSpPr/>
          <p:nvPr/>
        </p:nvSpPr>
        <p:spPr>
          <a:xfrm>
            <a:off x="6477761" y="2896361"/>
            <a:ext cx="2438400" cy="1134110"/>
          </a:xfrm>
          <a:custGeom>
            <a:avLst/>
            <a:gdLst/>
            <a:ahLst/>
            <a:cxnLst/>
            <a:rect l="l" t="t" r="r" b="b"/>
            <a:pathLst>
              <a:path w="2438400" h="1134110">
                <a:moveTo>
                  <a:pt x="2228849" y="0"/>
                </a:moveTo>
                <a:lnTo>
                  <a:pt x="209549" y="0"/>
                </a:lnTo>
                <a:lnTo>
                  <a:pt x="161512" y="5536"/>
                </a:lnTo>
                <a:lnTo>
                  <a:pt x="117410" y="21304"/>
                </a:lnTo>
                <a:lnTo>
                  <a:pt x="78501" y="46046"/>
                </a:lnTo>
                <a:lnTo>
                  <a:pt x="46046" y="78501"/>
                </a:lnTo>
                <a:lnTo>
                  <a:pt x="21304" y="117410"/>
                </a:lnTo>
                <a:lnTo>
                  <a:pt x="5536" y="161512"/>
                </a:lnTo>
                <a:lnTo>
                  <a:pt x="0" y="209550"/>
                </a:lnTo>
                <a:lnTo>
                  <a:pt x="0" y="924306"/>
                </a:lnTo>
                <a:lnTo>
                  <a:pt x="5536" y="972343"/>
                </a:lnTo>
                <a:lnTo>
                  <a:pt x="21304" y="1016445"/>
                </a:lnTo>
                <a:lnTo>
                  <a:pt x="46046" y="1055354"/>
                </a:lnTo>
                <a:lnTo>
                  <a:pt x="78501" y="1087809"/>
                </a:lnTo>
                <a:lnTo>
                  <a:pt x="117410" y="1112551"/>
                </a:lnTo>
                <a:lnTo>
                  <a:pt x="161512" y="1128319"/>
                </a:lnTo>
                <a:lnTo>
                  <a:pt x="209549" y="1133856"/>
                </a:lnTo>
                <a:lnTo>
                  <a:pt x="2228849" y="1133856"/>
                </a:lnTo>
                <a:lnTo>
                  <a:pt x="2276887" y="1128319"/>
                </a:lnTo>
                <a:lnTo>
                  <a:pt x="2320989" y="1112551"/>
                </a:lnTo>
                <a:lnTo>
                  <a:pt x="2359898" y="1087809"/>
                </a:lnTo>
                <a:lnTo>
                  <a:pt x="2392353" y="1055354"/>
                </a:lnTo>
                <a:lnTo>
                  <a:pt x="2417095" y="1016445"/>
                </a:lnTo>
                <a:lnTo>
                  <a:pt x="2432863" y="972343"/>
                </a:lnTo>
                <a:lnTo>
                  <a:pt x="2438399" y="924306"/>
                </a:lnTo>
                <a:lnTo>
                  <a:pt x="2438399" y="209550"/>
                </a:lnTo>
                <a:lnTo>
                  <a:pt x="2432863" y="161512"/>
                </a:lnTo>
                <a:lnTo>
                  <a:pt x="2417095" y="117410"/>
                </a:lnTo>
                <a:lnTo>
                  <a:pt x="2392353" y="78501"/>
                </a:lnTo>
                <a:lnTo>
                  <a:pt x="2359898" y="46046"/>
                </a:lnTo>
                <a:lnTo>
                  <a:pt x="2320989" y="21304"/>
                </a:lnTo>
                <a:lnTo>
                  <a:pt x="2276887" y="5536"/>
                </a:lnTo>
                <a:lnTo>
                  <a:pt x="2228849" y="0"/>
                </a:lnTo>
                <a:close/>
              </a:path>
            </a:pathLst>
          </a:custGeom>
          <a:solidFill>
            <a:srgbClr val="FFFF00"/>
          </a:solidFill>
        </p:spPr>
        <p:txBody>
          <a:bodyPr wrap="square" lIns="0" tIns="0" rIns="0" bIns="0" rtlCol="0"/>
          <a:lstStyle/>
          <a:p>
            <a:endParaRPr/>
          </a:p>
        </p:txBody>
      </p:sp>
      <p:sp>
        <p:nvSpPr>
          <p:cNvPr id="8" name="object 8"/>
          <p:cNvSpPr/>
          <p:nvPr/>
        </p:nvSpPr>
        <p:spPr>
          <a:xfrm>
            <a:off x="6477761" y="2896361"/>
            <a:ext cx="2438400" cy="1134110"/>
          </a:xfrm>
          <a:custGeom>
            <a:avLst/>
            <a:gdLst/>
            <a:ahLst/>
            <a:cxnLst/>
            <a:rect l="l" t="t" r="r" b="b"/>
            <a:pathLst>
              <a:path w="2438400" h="1134110">
                <a:moveTo>
                  <a:pt x="0" y="209550"/>
                </a:moveTo>
                <a:lnTo>
                  <a:pt x="5536" y="161512"/>
                </a:lnTo>
                <a:lnTo>
                  <a:pt x="21304" y="117410"/>
                </a:lnTo>
                <a:lnTo>
                  <a:pt x="46046" y="78501"/>
                </a:lnTo>
                <a:lnTo>
                  <a:pt x="78501" y="46046"/>
                </a:lnTo>
                <a:lnTo>
                  <a:pt x="117410" y="21304"/>
                </a:lnTo>
                <a:lnTo>
                  <a:pt x="161512" y="5536"/>
                </a:lnTo>
                <a:lnTo>
                  <a:pt x="209549" y="0"/>
                </a:lnTo>
                <a:lnTo>
                  <a:pt x="2228849" y="0"/>
                </a:lnTo>
                <a:lnTo>
                  <a:pt x="2276887" y="5536"/>
                </a:lnTo>
                <a:lnTo>
                  <a:pt x="2320989" y="21304"/>
                </a:lnTo>
                <a:lnTo>
                  <a:pt x="2359898" y="46046"/>
                </a:lnTo>
                <a:lnTo>
                  <a:pt x="2392353" y="78501"/>
                </a:lnTo>
                <a:lnTo>
                  <a:pt x="2417095" y="117410"/>
                </a:lnTo>
                <a:lnTo>
                  <a:pt x="2432863" y="161512"/>
                </a:lnTo>
                <a:lnTo>
                  <a:pt x="2438399" y="209550"/>
                </a:lnTo>
                <a:lnTo>
                  <a:pt x="2438399" y="924306"/>
                </a:lnTo>
                <a:lnTo>
                  <a:pt x="2432863" y="972343"/>
                </a:lnTo>
                <a:lnTo>
                  <a:pt x="2417095" y="1016445"/>
                </a:lnTo>
                <a:lnTo>
                  <a:pt x="2392353" y="1055354"/>
                </a:lnTo>
                <a:lnTo>
                  <a:pt x="2359898" y="1087809"/>
                </a:lnTo>
                <a:lnTo>
                  <a:pt x="2320989" y="1112551"/>
                </a:lnTo>
                <a:lnTo>
                  <a:pt x="2276887" y="1128319"/>
                </a:lnTo>
                <a:lnTo>
                  <a:pt x="2228849" y="1133856"/>
                </a:lnTo>
                <a:lnTo>
                  <a:pt x="209549" y="1133856"/>
                </a:lnTo>
                <a:lnTo>
                  <a:pt x="161512" y="1128319"/>
                </a:lnTo>
                <a:lnTo>
                  <a:pt x="117410" y="1112551"/>
                </a:lnTo>
                <a:lnTo>
                  <a:pt x="78501" y="1087809"/>
                </a:lnTo>
                <a:lnTo>
                  <a:pt x="46046" y="1055354"/>
                </a:lnTo>
                <a:lnTo>
                  <a:pt x="21304" y="1016445"/>
                </a:lnTo>
                <a:lnTo>
                  <a:pt x="5536" y="972343"/>
                </a:lnTo>
                <a:lnTo>
                  <a:pt x="0" y="924306"/>
                </a:lnTo>
                <a:lnTo>
                  <a:pt x="0" y="209550"/>
                </a:lnTo>
                <a:close/>
              </a:path>
            </a:pathLst>
          </a:custGeom>
          <a:ln w="19811">
            <a:solidFill>
              <a:srgbClr val="634646"/>
            </a:solidFill>
          </a:ln>
        </p:spPr>
        <p:txBody>
          <a:bodyPr wrap="square" lIns="0" tIns="0" rIns="0" bIns="0" rtlCol="0"/>
          <a:lstStyle/>
          <a:p>
            <a:endParaRPr/>
          </a:p>
        </p:txBody>
      </p:sp>
      <p:sp>
        <p:nvSpPr>
          <p:cNvPr id="9" name="object 9"/>
          <p:cNvSpPr txBox="1"/>
          <p:nvPr/>
        </p:nvSpPr>
        <p:spPr>
          <a:xfrm>
            <a:off x="6618478" y="3000628"/>
            <a:ext cx="2157730" cy="920750"/>
          </a:xfrm>
          <a:prstGeom prst="rect">
            <a:avLst/>
          </a:prstGeom>
        </p:spPr>
        <p:txBody>
          <a:bodyPr vert="horz" wrap="square" lIns="0" tIns="0" rIns="0" bIns="0" rtlCol="0">
            <a:spAutoFit/>
          </a:bodyPr>
          <a:lstStyle/>
          <a:p>
            <a:pPr marL="12700" marR="5080" algn="ctr">
              <a:lnSpc>
                <a:spcPct val="100000"/>
              </a:lnSpc>
            </a:pPr>
            <a:r>
              <a:rPr sz="2000" b="1" dirty="0">
                <a:latin typeface="Verdana"/>
                <a:cs typeface="Verdana"/>
              </a:rPr>
              <a:t>Nguồn</a:t>
            </a:r>
            <a:r>
              <a:rPr sz="2000" b="1" spc="-45" dirty="0">
                <a:latin typeface="Verdana"/>
                <a:cs typeface="Verdana"/>
              </a:rPr>
              <a:t> </a:t>
            </a:r>
            <a:r>
              <a:rPr sz="2000" b="1" dirty="0">
                <a:latin typeface="Verdana"/>
                <a:cs typeface="Verdana"/>
              </a:rPr>
              <a:t>gen</a:t>
            </a:r>
            <a:r>
              <a:rPr sz="2000" b="1" spc="-50" dirty="0">
                <a:latin typeface="Verdana"/>
                <a:cs typeface="Verdana"/>
              </a:rPr>
              <a:t> </a:t>
            </a:r>
            <a:r>
              <a:rPr sz="2000" b="1" dirty="0">
                <a:latin typeface="Verdana"/>
                <a:cs typeface="Verdana"/>
              </a:rPr>
              <a:t>của  cây trồng, vật  nuôi, vi</a:t>
            </a:r>
            <a:r>
              <a:rPr sz="2000" b="1" spc="-85" dirty="0">
                <a:latin typeface="Verdana"/>
                <a:cs typeface="Verdana"/>
              </a:rPr>
              <a:t> </a:t>
            </a:r>
            <a:r>
              <a:rPr sz="2000" b="1" spc="-5" dirty="0">
                <a:latin typeface="Verdana"/>
                <a:cs typeface="Verdana"/>
              </a:rPr>
              <a:t>sinh</a:t>
            </a:r>
            <a:endParaRPr sz="2000">
              <a:latin typeface="Verdana"/>
              <a:cs typeface="Verdana"/>
            </a:endParaRPr>
          </a:p>
        </p:txBody>
      </p:sp>
      <p:sp>
        <p:nvSpPr>
          <p:cNvPr id="10" name="object 10"/>
          <p:cNvSpPr txBox="1">
            <a:spLocks noGrp="1"/>
          </p:cNvSpPr>
          <p:nvPr>
            <p:ph type="title"/>
          </p:nvPr>
        </p:nvSpPr>
        <p:spPr>
          <a:xfrm>
            <a:off x="1981961" y="457962"/>
            <a:ext cx="5334000" cy="830580"/>
          </a:xfrm>
          <a:prstGeom prst="rect">
            <a:avLst/>
          </a:prstGeom>
          <a:solidFill>
            <a:srgbClr val="E8DEDE"/>
          </a:solidFill>
          <a:ln w="28956">
            <a:solidFill>
              <a:srgbClr val="C00000"/>
            </a:solidFill>
          </a:ln>
        </p:spPr>
        <p:txBody>
          <a:bodyPr vert="horz" wrap="square" lIns="0" tIns="29209" rIns="0" bIns="0" rtlCol="0">
            <a:spAutoFit/>
          </a:bodyPr>
          <a:lstStyle/>
          <a:p>
            <a:pPr marL="586105" marR="180340" indent="-399415">
              <a:lnSpc>
                <a:spcPct val="100000"/>
              </a:lnSpc>
              <a:spcBef>
                <a:spcPts val="229"/>
              </a:spcBef>
            </a:pPr>
            <a:r>
              <a:rPr sz="2400" spc="-5" dirty="0">
                <a:solidFill>
                  <a:srgbClr val="000000"/>
                </a:solidFill>
              </a:rPr>
              <a:t>Động, thực </a:t>
            </a:r>
            <a:r>
              <a:rPr sz="2400" dirty="0">
                <a:solidFill>
                  <a:srgbClr val="000000"/>
                </a:solidFill>
              </a:rPr>
              <a:t>vật </a:t>
            </a:r>
            <a:r>
              <a:rPr sz="2400" spc="-5" dirty="0">
                <a:solidFill>
                  <a:srgbClr val="000000"/>
                </a:solidFill>
              </a:rPr>
              <a:t>hoang dã quý  hiếm </a:t>
            </a:r>
            <a:r>
              <a:rPr sz="2400" dirty="0">
                <a:solidFill>
                  <a:srgbClr val="000000"/>
                </a:solidFill>
              </a:rPr>
              <a:t>trên </a:t>
            </a:r>
            <a:r>
              <a:rPr sz="2400" spc="-5" dirty="0">
                <a:solidFill>
                  <a:srgbClr val="000000"/>
                </a:solidFill>
              </a:rPr>
              <a:t>cạn, nguy</a:t>
            </a:r>
            <a:r>
              <a:rPr sz="2400" spc="20" dirty="0">
                <a:solidFill>
                  <a:srgbClr val="000000"/>
                </a:solidFill>
              </a:rPr>
              <a:t> </a:t>
            </a:r>
            <a:r>
              <a:rPr sz="2400" spc="-5" dirty="0">
                <a:solidFill>
                  <a:srgbClr val="000000"/>
                </a:solidFill>
              </a:rPr>
              <a:t>cấp</a:t>
            </a:r>
            <a:endParaRPr sz="2400"/>
          </a:p>
        </p:txBody>
      </p:sp>
      <p:sp>
        <p:nvSpPr>
          <p:cNvPr id="11" name="object 11"/>
          <p:cNvSpPr/>
          <p:nvPr/>
        </p:nvSpPr>
        <p:spPr>
          <a:xfrm>
            <a:off x="3124200" y="2286000"/>
            <a:ext cx="2743200" cy="2489200"/>
          </a:xfrm>
          <a:custGeom>
            <a:avLst/>
            <a:gdLst/>
            <a:ahLst/>
            <a:cxnLst/>
            <a:rect l="l" t="t" r="r" b="b"/>
            <a:pathLst>
              <a:path w="2743200" h="2489200">
                <a:moveTo>
                  <a:pt x="1371600" y="0"/>
                </a:moveTo>
                <a:lnTo>
                  <a:pt x="1321314" y="820"/>
                </a:lnTo>
                <a:lnTo>
                  <a:pt x="1271484" y="3264"/>
                </a:lnTo>
                <a:lnTo>
                  <a:pt x="1222141" y="7302"/>
                </a:lnTo>
                <a:lnTo>
                  <a:pt x="1173317" y="12906"/>
                </a:lnTo>
                <a:lnTo>
                  <a:pt x="1125042" y="20049"/>
                </a:lnTo>
                <a:lnTo>
                  <a:pt x="1077347" y="28702"/>
                </a:lnTo>
                <a:lnTo>
                  <a:pt x="1030263" y="38837"/>
                </a:lnTo>
                <a:lnTo>
                  <a:pt x="983821" y="50426"/>
                </a:lnTo>
                <a:lnTo>
                  <a:pt x="938052" y="63441"/>
                </a:lnTo>
                <a:lnTo>
                  <a:pt x="892987" y="77853"/>
                </a:lnTo>
                <a:lnTo>
                  <a:pt x="848657" y="93635"/>
                </a:lnTo>
                <a:lnTo>
                  <a:pt x="805094" y="110759"/>
                </a:lnTo>
                <a:lnTo>
                  <a:pt x="762327" y="129196"/>
                </a:lnTo>
                <a:lnTo>
                  <a:pt x="720388" y="148918"/>
                </a:lnTo>
                <a:lnTo>
                  <a:pt x="679308" y="169897"/>
                </a:lnTo>
                <a:lnTo>
                  <a:pt x="639119" y="192106"/>
                </a:lnTo>
                <a:lnTo>
                  <a:pt x="599850" y="215515"/>
                </a:lnTo>
                <a:lnTo>
                  <a:pt x="561533" y="240097"/>
                </a:lnTo>
                <a:lnTo>
                  <a:pt x="524198" y="265823"/>
                </a:lnTo>
                <a:lnTo>
                  <a:pt x="487878" y="292666"/>
                </a:lnTo>
                <a:lnTo>
                  <a:pt x="452603" y="320597"/>
                </a:lnTo>
                <a:lnTo>
                  <a:pt x="418403" y="349589"/>
                </a:lnTo>
                <a:lnTo>
                  <a:pt x="385310" y="379613"/>
                </a:lnTo>
                <a:lnTo>
                  <a:pt x="353355" y="410641"/>
                </a:lnTo>
                <a:lnTo>
                  <a:pt x="322569" y="442644"/>
                </a:lnTo>
                <a:lnTo>
                  <a:pt x="292983" y="475596"/>
                </a:lnTo>
                <a:lnTo>
                  <a:pt x="264627" y="509467"/>
                </a:lnTo>
                <a:lnTo>
                  <a:pt x="237533" y="544229"/>
                </a:lnTo>
                <a:lnTo>
                  <a:pt x="211732" y="579855"/>
                </a:lnTo>
                <a:lnTo>
                  <a:pt x="187254" y="616316"/>
                </a:lnTo>
                <a:lnTo>
                  <a:pt x="164131" y="653585"/>
                </a:lnTo>
                <a:lnTo>
                  <a:pt x="142394" y="691632"/>
                </a:lnTo>
                <a:lnTo>
                  <a:pt x="122073" y="730431"/>
                </a:lnTo>
                <a:lnTo>
                  <a:pt x="103200" y="769952"/>
                </a:lnTo>
                <a:lnTo>
                  <a:pt x="85806" y="810168"/>
                </a:lnTo>
                <a:lnTo>
                  <a:pt x="69921" y="851050"/>
                </a:lnTo>
                <a:lnTo>
                  <a:pt x="55576" y="892571"/>
                </a:lnTo>
                <a:lnTo>
                  <a:pt x="42803" y="934702"/>
                </a:lnTo>
                <a:lnTo>
                  <a:pt x="31633" y="977415"/>
                </a:lnTo>
                <a:lnTo>
                  <a:pt x="22096" y="1020682"/>
                </a:lnTo>
                <a:lnTo>
                  <a:pt x="14224" y="1064476"/>
                </a:lnTo>
                <a:lnTo>
                  <a:pt x="8047" y="1108767"/>
                </a:lnTo>
                <a:lnTo>
                  <a:pt x="3597" y="1153527"/>
                </a:lnTo>
                <a:lnTo>
                  <a:pt x="904" y="1198730"/>
                </a:lnTo>
                <a:lnTo>
                  <a:pt x="0" y="1244346"/>
                </a:lnTo>
                <a:lnTo>
                  <a:pt x="904" y="1289961"/>
                </a:lnTo>
                <a:lnTo>
                  <a:pt x="3597" y="1335164"/>
                </a:lnTo>
                <a:lnTo>
                  <a:pt x="8047" y="1379924"/>
                </a:lnTo>
                <a:lnTo>
                  <a:pt x="14224" y="1424215"/>
                </a:lnTo>
                <a:lnTo>
                  <a:pt x="22096" y="1468009"/>
                </a:lnTo>
                <a:lnTo>
                  <a:pt x="31633" y="1511276"/>
                </a:lnTo>
                <a:lnTo>
                  <a:pt x="42803" y="1553989"/>
                </a:lnTo>
                <a:lnTo>
                  <a:pt x="55576" y="1596120"/>
                </a:lnTo>
                <a:lnTo>
                  <a:pt x="69921" y="1637641"/>
                </a:lnTo>
                <a:lnTo>
                  <a:pt x="85806" y="1678523"/>
                </a:lnTo>
                <a:lnTo>
                  <a:pt x="103200" y="1718739"/>
                </a:lnTo>
                <a:lnTo>
                  <a:pt x="122073" y="1758260"/>
                </a:lnTo>
                <a:lnTo>
                  <a:pt x="142394" y="1797059"/>
                </a:lnTo>
                <a:lnTo>
                  <a:pt x="164131" y="1835106"/>
                </a:lnTo>
                <a:lnTo>
                  <a:pt x="187254" y="1872375"/>
                </a:lnTo>
                <a:lnTo>
                  <a:pt x="211732" y="1908836"/>
                </a:lnTo>
                <a:lnTo>
                  <a:pt x="237533" y="1944462"/>
                </a:lnTo>
                <a:lnTo>
                  <a:pt x="264627" y="1979224"/>
                </a:lnTo>
                <a:lnTo>
                  <a:pt x="292983" y="2013095"/>
                </a:lnTo>
                <a:lnTo>
                  <a:pt x="322569" y="2046047"/>
                </a:lnTo>
                <a:lnTo>
                  <a:pt x="353355" y="2078050"/>
                </a:lnTo>
                <a:lnTo>
                  <a:pt x="385310" y="2109078"/>
                </a:lnTo>
                <a:lnTo>
                  <a:pt x="418403" y="2139102"/>
                </a:lnTo>
                <a:lnTo>
                  <a:pt x="452603" y="2168094"/>
                </a:lnTo>
                <a:lnTo>
                  <a:pt x="487878" y="2196025"/>
                </a:lnTo>
                <a:lnTo>
                  <a:pt x="524198" y="2222868"/>
                </a:lnTo>
                <a:lnTo>
                  <a:pt x="561533" y="2248594"/>
                </a:lnTo>
                <a:lnTo>
                  <a:pt x="599850" y="2273176"/>
                </a:lnTo>
                <a:lnTo>
                  <a:pt x="639119" y="2296585"/>
                </a:lnTo>
                <a:lnTo>
                  <a:pt x="679308" y="2318794"/>
                </a:lnTo>
                <a:lnTo>
                  <a:pt x="720388" y="2339773"/>
                </a:lnTo>
                <a:lnTo>
                  <a:pt x="762327" y="2359495"/>
                </a:lnTo>
                <a:lnTo>
                  <a:pt x="805094" y="2377932"/>
                </a:lnTo>
                <a:lnTo>
                  <a:pt x="848657" y="2395056"/>
                </a:lnTo>
                <a:lnTo>
                  <a:pt x="892987" y="2410838"/>
                </a:lnTo>
                <a:lnTo>
                  <a:pt x="938052" y="2425250"/>
                </a:lnTo>
                <a:lnTo>
                  <a:pt x="983821" y="2438265"/>
                </a:lnTo>
                <a:lnTo>
                  <a:pt x="1030263" y="2449854"/>
                </a:lnTo>
                <a:lnTo>
                  <a:pt x="1077347" y="2459989"/>
                </a:lnTo>
                <a:lnTo>
                  <a:pt x="1125042" y="2468642"/>
                </a:lnTo>
                <a:lnTo>
                  <a:pt x="1173317" y="2475785"/>
                </a:lnTo>
                <a:lnTo>
                  <a:pt x="1222141" y="2481389"/>
                </a:lnTo>
                <a:lnTo>
                  <a:pt x="1271484" y="2485427"/>
                </a:lnTo>
                <a:lnTo>
                  <a:pt x="1321314" y="2487871"/>
                </a:lnTo>
                <a:lnTo>
                  <a:pt x="1371600" y="2488692"/>
                </a:lnTo>
                <a:lnTo>
                  <a:pt x="1421885" y="2487871"/>
                </a:lnTo>
                <a:lnTo>
                  <a:pt x="1471715" y="2485427"/>
                </a:lnTo>
                <a:lnTo>
                  <a:pt x="1521058" y="2481389"/>
                </a:lnTo>
                <a:lnTo>
                  <a:pt x="1569882" y="2475785"/>
                </a:lnTo>
                <a:lnTo>
                  <a:pt x="1618157" y="2468642"/>
                </a:lnTo>
                <a:lnTo>
                  <a:pt x="1665852" y="2459989"/>
                </a:lnTo>
                <a:lnTo>
                  <a:pt x="1712936" y="2449854"/>
                </a:lnTo>
                <a:lnTo>
                  <a:pt x="1759378" y="2438265"/>
                </a:lnTo>
                <a:lnTo>
                  <a:pt x="1805147" y="2425250"/>
                </a:lnTo>
                <a:lnTo>
                  <a:pt x="1850212" y="2410838"/>
                </a:lnTo>
                <a:lnTo>
                  <a:pt x="1894542" y="2395056"/>
                </a:lnTo>
                <a:lnTo>
                  <a:pt x="1938105" y="2377932"/>
                </a:lnTo>
                <a:lnTo>
                  <a:pt x="1980872" y="2359495"/>
                </a:lnTo>
                <a:lnTo>
                  <a:pt x="2022811" y="2339773"/>
                </a:lnTo>
                <a:lnTo>
                  <a:pt x="2063891" y="2318794"/>
                </a:lnTo>
                <a:lnTo>
                  <a:pt x="2104080" y="2296585"/>
                </a:lnTo>
                <a:lnTo>
                  <a:pt x="2143349" y="2273176"/>
                </a:lnTo>
                <a:lnTo>
                  <a:pt x="2181666" y="2248594"/>
                </a:lnTo>
                <a:lnTo>
                  <a:pt x="2219001" y="2222868"/>
                </a:lnTo>
                <a:lnTo>
                  <a:pt x="2255321" y="2196025"/>
                </a:lnTo>
                <a:lnTo>
                  <a:pt x="2290596" y="2168094"/>
                </a:lnTo>
                <a:lnTo>
                  <a:pt x="2324796" y="2139102"/>
                </a:lnTo>
                <a:lnTo>
                  <a:pt x="2357889" y="2109078"/>
                </a:lnTo>
                <a:lnTo>
                  <a:pt x="2389844" y="2078050"/>
                </a:lnTo>
                <a:lnTo>
                  <a:pt x="2420630" y="2046047"/>
                </a:lnTo>
                <a:lnTo>
                  <a:pt x="2450216" y="2013095"/>
                </a:lnTo>
                <a:lnTo>
                  <a:pt x="2478572" y="1979224"/>
                </a:lnTo>
                <a:lnTo>
                  <a:pt x="2505666" y="1944462"/>
                </a:lnTo>
                <a:lnTo>
                  <a:pt x="2531467" y="1908836"/>
                </a:lnTo>
                <a:lnTo>
                  <a:pt x="2555945" y="1872375"/>
                </a:lnTo>
                <a:lnTo>
                  <a:pt x="2579068" y="1835106"/>
                </a:lnTo>
                <a:lnTo>
                  <a:pt x="2600805" y="1797059"/>
                </a:lnTo>
                <a:lnTo>
                  <a:pt x="2621126" y="1758260"/>
                </a:lnTo>
                <a:lnTo>
                  <a:pt x="2639999" y="1718739"/>
                </a:lnTo>
                <a:lnTo>
                  <a:pt x="2657393" y="1678523"/>
                </a:lnTo>
                <a:lnTo>
                  <a:pt x="2673278" y="1637641"/>
                </a:lnTo>
                <a:lnTo>
                  <a:pt x="2687623" y="1596120"/>
                </a:lnTo>
                <a:lnTo>
                  <a:pt x="2700396" y="1553989"/>
                </a:lnTo>
                <a:lnTo>
                  <a:pt x="2711566" y="1511276"/>
                </a:lnTo>
                <a:lnTo>
                  <a:pt x="2721103" y="1468009"/>
                </a:lnTo>
                <a:lnTo>
                  <a:pt x="2728975" y="1424215"/>
                </a:lnTo>
                <a:lnTo>
                  <a:pt x="2735152" y="1379924"/>
                </a:lnTo>
                <a:lnTo>
                  <a:pt x="2739602" y="1335164"/>
                </a:lnTo>
                <a:lnTo>
                  <a:pt x="2742295" y="1289961"/>
                </a:lnTo>
                <a:lnTo>
                  <a:pt x="2743200" y="1244346"/>
                </a:lnTo>
                <a:lnTo>
                  <a:pt x="2742295" y="1198730"/>
                </a:lnTo>
                <a:lnTo>
                  <a:pt x="2739602" y="1153527"/>
                </a:lnTo>
                <a:lnTo>
                  <a:pt x="2735152" y="1108767"/>
                </a:lnTo>
                <a:lnTo>
                  <a:pt x="2728975" y="1064476"/>
                </a:lnTo>
                <a:lnTo>
                  <a:pt x="2721103" y="1020682"/>
                </a:lnTo>
                <a:lnTo>
                  <a:pt x="2711566" y="977415"/>
                </a:lnTo>
                <a:lnTo>
                  <a:pt x="2700396" y="934702"/>
                </a:lnTo>
                <a:lnTo>
                  <a:pt x="2687623" y="892571"/>
                </a:lnTo>
                <a:lnTo>
                  <a:pt x="2673278" y="851050"/>
                </a:lnTo>
                <a:lnTo>
                  <a:pt x="2657393" y="810168"/>
                </a:lnTo>
                <a:lnTo>
                  <a:pt x="2639999" y="769952"/>
                </a:lnTo>
                <a:lnTo>
                  <a:pt x="2621126" y="730431"/>
                </a:lnTo>
                <a:lnTo>
                  <a:pt x="2600805" y="691632"/>
                </a:lnTo>
                <a:lnTo>
                  <a:pt x="2579068" y="653585"/>
                </a:lnTo>
                <a:lnTo>
                  <a:pt x="2555945" y="616316"/>
                </a:lnTo>
                <a:lnTo>
                  <a:pt x="2531467" y="579855"/>
                </a:lnTo>
                <a:lnTo>
                  <a:pt x="2505666" y="544229"/>
                </a:lnTo>
                <a:lnTo>
                  <a:pt x="2478572" y="509467"/>
                </a:lnTo>
                <a:lnTo>
                  <a:pt x="2450216" y="475596"/>
                </a:lnTo>
                <a:lnTo>
                  <a:pt x="2420630" y="442644"/>
                </a:lnTo>
                <a:lnTo>
                  <a:pt x="2389844" y="410641"/>
                </a:lnTo>
                <a:lnTo>
                  <a:pt x="2357889" y="379613"/>
                </a:lnTo>
                <a:lnTo>
                  <a:pt x="2324796" y="349589"/>
                </a:lnTo>
                <a:lnTo>
                  <a:pt x="2290596" y="320597"/>
                </a:lnTo>
                <a:lnTo>
                  <a:pt x="2255321" y="292666"/>
                </a:lnTo>
                <a:lnTo>
                  <a:pt x="2219001" y="265823"/>
                </a:lnTo>
                <a:lnTo>
                  <a:pt x="2181666" y="240097"/>
                </a:lnTo>
                <a:lnTo>
                  <a:pt x="2143349" y="215515"/>
                </a:lnTo>
                <a:lnTo>
                  <a:pt x="2104080" y="192106"/>
                </a:lnTo>
                <a:lnTo>
                  <a:pt x="2063891" y="169897"/>
                </a:lnTo>
                <a:lnTo>
                  <a:pt x="2022811" y="148918"/>
                </a:lnTo>
                <a:lnTo>
                  <a:pt x="1980872" y="129196"/>
                </a:lnTo>
                <a:lnTo>
                  <a:pt x="1938105" y="110759"/>
                </a:lnTo>
                <a:lnTo>
                  <a:pt x="1894542" y="93635"/>
                </a:lnTo>
                <a:lnTo>
                  <a:pt x="1850212" y="77853"/>
                </a:lnTo>
                <a:lnTo>
                  <a:pt x="1805147" y="63441"/>
                </a:lnTo>
                <a:lnTo>
                  <a:pt x="1759378" y="50426"/>
                </a:lnTo>
                <a:lnTo>
                  <a:pt x="1712936" y="38837"/>
                </a:lnTo>
                <a:lnTo>
                  <a:pt x="1665852" y="28702"/>
                </a:lnTo>
                <a:lnTo>
                  <a:pt x="1618157" y="20049"/>
                </a:lnTo>
                <a:lnTo>
                  <a:pt x="1569882" y="12906"/>
                </a:lnTo>
                <a:lnTo>
                  <a:pt x="1521058" y="7302"/>
                </a:lnTo>
                <a:lnTo>
                  <a:pt x="1471715" y="3264"/>
                </a:lnTo>
                <a:lnTo>
                  <a:pt x="1421885" y="820"/>
                </a:lnTo>
                <a:lnTo>
                  <a:pt x="1371600" y="0"/>
                </a:lnTo>
                <a:close/>
              </a:path>
            </a:pathLst>
          </a:custGeom>
          <a:solidFill>
            <a:srgbClr val="CCEBFF"/>
          </a:solidFill>
        </p:spPr>
        <p:txBody>
          <a:bodyPr wrap="square" lIns="0" tIns="0" rIns="0" bIns="0" rtlCol="0"/>
          <a:lstStyle/>
          <a:p>
            <a:endParaRPr/>
          </a:p>
        </p:txBody>
      </p:sp>
      <p:sp>
        <p:nvSpPr>
          <p:cNvPr id="12" name="object 12"/>
          <p:cNvSpPr/>
          <p:nvPr/>
        </p:nvSpPr>
        <p:spPr>
          <a:xfrm>
            <a:off x="3124200" y="2286000"/>
            <a:ext cx="2743200" cy="2489200"/>
          </a:xfrm>
          <a:custGeom>
            <a:avLst/>
            <a:gdLst/>
            <a:ahLst/>
            <a:cxnLst/>
            <a:rect l="l" t="t" r="r" b="b"/>
            <a:pathLst>
              <a:path w="2743200" h="2489200">
                <a:moveTo>
                  <a:pt x="0" y="1244346"/>
                </a:moveTo>
                <a:lnTo>
                  <a:pt x="904" y="1198730"/>
                </a:lnTo>
                <a:lnTo>
                  <a:pt x="3597" y="1153527"/>
                </a:lnTo>
                <a:lnTo>
                  <a:pt x="8047" y="1108767"/>
                </a:lnTo>
                <a:lnTo>
                  <a:pt x="14224" y="1064476"/>
                </a:lnTo>
                <a:lnTo>
                  <a:pt x="22096" y="1020682"/>
                </a:lnTo>
                <a:lnTo>
                  <a:pt x="31633" y="977415"/>
                </a:lnTo>
                <a:lnTo>
                  <a:pt x="42803" y="934702"/>
                </a:lnTo>
                <a:lnTo>
                  <a:pt x="55576" y="892571"/>
                </a:lnTo>
                <a:lnTo>
                  <a:pt x="69921" y="851050"/>
                </a:lnTo>
                <a:lnTo>
                  <a:pt x="85806" y="810168"/>
                </a:lnTo>
                <a:lnTo>
                  <a:pt x="103200" y="769952"/>
                </a:lnTo>
                <a:lnTo>
                  <a:pt x="122073" y="730431"/>
                </a:lnTo>
                <a:lnTo>
                  <a:pt x="142394" y="691632"/>
                </a:lnTo>
                <a:lnTo>
                  <a:pt x="164131" y="653585"/>
                </a:lnTo>
                <a:lnTo>
                  <a:pt x="187254" y="616316"/>
                </a:lnTo>
                <a:lnTo>
                  <a:pt x="211732" y="579855"/>
                </a:lnTo>
                <a:lnTo>
                  <a:pt x="237533" y="544229"/>
                </a:lnTo>
                <a:lnTo>
                  <a:pt x="264627" y="509467"/>
                </a:lnTo>
                <a:lnTo>
                  <a:pt x="292983" y="475596"/>
                </a:lnTo>
                <a:lnTo>
                  <a:pt x="322569" y="442644"/>
                </a:lnTo>
                <a:lnTo>
                  <a:pt x="353355" y="410641"/>
                </a:lnTo>
                <a:lnTo>
                  <a:pt x="385310" y="379613"/>
                </a:lnTo>
                <a:lnTo>
                  <a:pt x="418403" y="349589"/>
                </a:lnTo>
                <a:lnTo>
                  <a:pt x="452603" y="320597"/>
                </a:lnTo>
                <a:lnTo>
                  <a:pt x="487878" y="292666"/>
                </a:lnTo>
                <a:lnTo>
                  <a:pt x="524198" y="265823"/>
                </a:lnTo>
                <a:lnTo>
                  <a:pt x="561533" y="240097"/>
                </a:lnTo>
                <a:lnTo>
                  <a:pt x="599850" y="215515"/>
                </a:lnTo>
                <a:lnTo>
                  <a:pt x="639119" y="192106"/>
                </a:lnTo>
                <a:lnTo>
                  <a:pt x="679308" y="169897"/>
                </a:lnTo>
                <a:lnTo>
                  <a:pt x="720388" y="148918"/>
                </a:lnTo>
                <a:lnTo>
                  <a:pt x="762327" y="129196"/>
                </a:lnTo>
                <a:lnTo>
                  <a:pt x="805094" y="110759"/>
                </a:lnTo>
                <a:lnTo>
                  <a:pt x="848657" y="93635"/>
                </a:lnTo>
                <a:lnTo>
                  <a:pt x="892987" y="77853"/>
                </a:lnTo>
                <a:lnTo>
                  <a:pt x="938052" y="63441"/>
                </a:lnTo>
                <a:lnTo>
                  <a:pt x="983821" y="50426"/>
                </a:lnTo>
                <a:lnTo>
                  <a:pt x="1030263" y="38837"/>
                </a:lnTo>
                <a:lnTo>
                  <a:pt x="1077347" y="28702"/>
                </a:lnTo>
                <a:lnTo>
                  <a:pt x="1125042" y="20049"/>
                </a:lnTo>
                <a:lnTo>
                  <a:pt x="1173317" y="12906"/>
                </a:lnTo>
                <a:lnTo>
                  <a:pt x="1222141" y="7302"/>
                </a:lnTo>
                <a:lnTo>
                  <a:pt x="1271484" y="3264"/>
                </a:lnTo>
                <a:lnTo>
                  <a:pt x="1321314" y="820"/>
                </a:lnTo>
                <a:lnTo>
                  <a:pt x="1371600" y="0"/>
                </a:lnTo>
                <a:lnTo>
                  <a:pt x="1421885" y="820"/>
                </a:lnTo>
                <a:lnTo>
                  <a:pt x="1471715" y="3264"/>
                </a:lnTo>
                <a:lnTo>
                  <a:pt x="1521058" y="7302"/>
                </a:lnTo>
                <a:lnTo>
                  <a:pt x="1569882" y="12906"/>
                </a:lnTo>
                <a:lnTo>
                  <a:pt x="1618157" y="20049"/>
                </a:lnTo>
                <a:lnTo>
                  <a:pt x="1665852" y="28702"/>
                </a:lnTo>
                <a:lnTo>
                  <a:pt x="1712936" y="38837"/>
                </a:lnTo>
                <a:lnTo>
                  <a:pt x="1759378" y="50426"/>
                </a:lnTo>
                <a:lnTo>
                  <a:pt x="1805147" y="63441"/>
                </a:lnTo>
                <a:lnTo>
                  <a:pt x="1850212" y="77853"/>
                </a:lnTo>
                <a:lnTo>
                  <a:pt x="1894542" y="93635"/>
                </a:lnTo>
                <a:lnTo>
                  <a:pt x="1938105" y="110759"/>
                </a:lnTo>
                <a:lnTo>
                  <a:pt x="1980872" y="129196"/>
                </a:lnTo>
                <a:lnTo>
                  <a:pt x="2022811" y="148918"/>
                </a:lnTo>
                <a:lnTo>
                  <a:pt x="2063891" y="169897"/>
                </a:lnTo>
                <a:lnTo>
                  <a:pt x="2104080" y="192106"/>
                </a:lnTo>
                <a:lnTo>
                  <a:pt x="2143349" y="215515"/>
                </a:lnTo>
                <a:lnTo>
                  <a:pt x="2181666" y="240097"/>
                </a:lnTo>
                <a:lnTo>
                  <a:pt x="2219001" y="265823"/>
                </a:lnTo>
                <a:lnTo>
                  <a:pt x="2255321" y="292666"/>
                </a:lnTo>
                <a:lnTo>
                  <a:pt x="2290596" y="320597"/>
                </a:lnTo>
                <a:lnTo>
                  <a:pt x="2324796" y="349589"/>
                </a:lnTo>
                <a:lnTo>
                  <a:pt x="2357889" y="379613"/>
                </a:lnTo>
                <a:lnTo>
                  <a:pt x="2389844" y="410641"/>
                </a:lnTo>
                <a:lnTo>
                  <a:pt x="2420630" y="442644"/>
                </a:lnTo>
                <a:lnTo>
                  <a:pt x="2450216" y="475596"/>
                </a:lnTo>
                <a:lnTo>
                  <a:pt x="2478572" y="509467"/>
                </a:lnTo>
                <a:lnTo>
                  <a:pt x="2505666" y="544229"/>
                </a:lnTo>
                <a:lnTo>
                  <a:pt x="2531467" y="579855"/>
                </a:lnTo>
                <a:lnTo>
                  <a:pt x="2555945" y="616316"/>
                </a:lnTo>
                <a:lnTo>
                  <a:pt x="2579068" y="653585"/>
                </a:lnTo>
                <a:lnTo>
                  <a:pt x="2600805" y="691632"/>
                </a:lnTo>
                <a:lnTo>
                  <a:pt x="2621126" y="730431"/>
                </a:lnTo>
                <a:lnTo>
                  <a:pt x="2639999" y="769952"/>
                </a:lnTo>
                <a:lnTo>
                  <a:pt x="2657393" y="810168"/>
                </a:lnTo>
                <a:lnTo>
                  <a:pt x="2673278" y="851050"/>
                </a:lnTo>
                <a:lnTo>
                  <a:pt x="2687623" y="892571"/>
                </a:lnTo>
                <a:lnTo>
                  <a:pt x="2700396" y="934702"/>
                </a:lnTo>
                <a:lnTo>
                  <a:pt x="2711566" y="977415"/>
                </a:lnTo>
                <a:lnTo>
                  <a:pt x="2721103" y="1020682"/>
                </a:lnTo>
                <a:lnTo>
                  <a:pt x="2728975" y="1064476"/>
                </a:lnTo>
                <a:lnTo>
                  <a:pt x="2735152" y="1108767"/>
                </a:lnTo>
                <a:lnTo>
                  <a:pt x="2739602" y="1153527"/>
                </a:lnTo>
                <a:lnTo>
                  <a:pt x="2742295" y="1198730"/>
                </a:lnTo>
                <a:lnTo>
                  <a:pt x="2743200" y="1244346"/>
                </a:lnTo>
                <a:lnTo>
                  <a:pt x="2742295" y="1289961"/>
                </a:lnTo>
                <a:lnTo>
                  <a:pt x="2739602" y="1335164"/>
                </a:lnTo>
                <a:lnTo>
                  <a:pt x="2735152" y="1379924"/>
                </a:lnTo>
                <a:lnTo>
                  <a:pt x="2728975" y="1424215"/>
                </a:lnTo>
                <a:lnTo>
                  <a:pt x="2721103" y="1468009"/>
                </a:lnTo>
                <a:lnTo>
                  <a:pt x="2711566" y="1511276"/>
                </a:lnTo>
                <a:lnTo>
                  <a:pt x="2700396" y="1553989"/>
                </a:lnTo>
                <a:lnTo>
                  <a:pt x="2687623" y="1596120"/>
                </a:lnTo>
                <a:lnTo>
                  <a:pt x="2673278" y="1637641"/>
                </a:lnTo>
                <a:lnTo>
                  <a:pt x="2657393" y="1678523"/>
                </a:lnTo>
                <a:lnTo>
                  <a:pt x="2639999" y="1718739"/>
                </a:lnTo>
                <a:lnTo>
                  <a:pt x="2621126" y="1758260"/>
                </a:lnTo>
                <a:lnTo>
                  <a:pt x="2600805" y="1797059"/>
                </a:lnTo>
                <a:lnTo>
                  <a:pt x="2579068" y="1835106"/>
                </a:lnTo>
                <a:lnTo>
                  <a:pt x="2555945" y="1872375"/>
                </a:lnTo>
                <a:lnTo>
                  <a:pt x="2531467" y="1908836"/>
                </a:lnTo>
                <a:lnTo>
                  <a:pt x="2505666" y="1944462"/>
                </a:lnTo>
                <a:lnTo>
                  <a:pt x="2478572" y="1979224"/>
                </a:lnTo>
                <a:lnTo>
                  <a:pt x="2450216" y="2013095"/>
                </a:lnTo>
                <a:lnTo>
                  <a:pt x="2420630" y="2046047"/>
                </a:lnTo>
                <a:lnTo>
                  <a:pt x="2389844" y="2078050"/>
                </a:lnTo>
                <a:lnTo>
                  <a:pt x="2357889" y="2109078"/>
                </a:lnTo>
                <a:lnTo>
                  <a:pt x="2324796" y="2139102"/>
                </a:lnTo>
                <a:lnTo>
                  <a:pt x="2290596" y="2168094"/>
                </a:lnTo>
                <a:lnTo>
                  <a:pt x="2255321" y="2196025"/>
                </a:lnTo>
                <a:lnTo>
                  <a:pt x="2219001" y="2222868"/>
                </a:lnTo>
                <a:lnTo>
                  <a:pt x="2181666" y="2248594"/>
                </a:lnTo>
                <a:lnTo>
                  <a:pt x="2143349" y="2273176"/>
                </a:lnTo>
                <a:lnTo>
                  <a:pt x="2104080" y="2296585"/>
                </a:lnTo>
                <a:lnTo>
                  <a:pt x="2063891" y="2318794"/>
                </a:lnTo>
                <a:lnTo>
                  <a:pt x="2022811" y="2339773"/>
                </a:lnTo>
                <a:lnTo>
                  <a:pt x="1980872" y="2359495"/>
                </a:lnTo>
                <a:lnTo>
                  <a:pt x="1938105" y="2377932"/>
                </a:lnTo>
                <a:lnTo>
                  <a:pt x="1894542" y="2395056"/>
                </a:lnTo>
                <a:lnTo>
                  <a:pt x="1850212" y="2410838"/>
                </a:lnTo>
                <a:lnTo>
                  <a:pt x="1805147" y="2425250"/>
                </a:lnTo>
                <a:lnTo>
                  <a:pt x="1759378" y="2438265"/>
                </a:lnTo>
                <a:lnTo>
                  <a:pt x="1712936" y="2449854"/>
                </a:lnTo>
                <a:lnTo>
                  <a:pt x="1665852" y="2459989"/>
                </a:lnTo>
                <a:lnTo>
                  <a:pt x="1618157" y="2468642"/>
                </a:lnTo>
                <a:lnTo>
                  <a:pt x="1569882" y="2475785"/>
                </a:lnTo>
                <a:lnTo>
                  <a:pt x="1521058" y="2481389"/>
                </a:lnTo>
                <a:lnTo>
                  <a:pt x="1471715" y="2485427"/>
                </a:lnTo>
                <a:lnTo>
                  <a:pt x="1421885" y="2487871"/>
                </a:lnTo>
                <a:lnTo>
                  <a:pt x="1371600" y="2488692"/>
                </a:lnTo>
                <a:lnTo>
                  <a:pt x="1321314" y="2487871"/>
                </a:lnTo>
                <a:lnTo>
                  <a:pt x="1271484" y="2485427"/>
                </a:lnTo>
                <a:lnTo>
                  <a:pt x="1222141" y="2481389"/>
                </a:lnTo>
                <a:lnTo>
                  <a:pt x="1173317" y="2475785"/>
                </a:lnTo>
                <a:lnTo>
                  <a:pt x="1125042" y="2468642"/>
                </a:lnTo>
                <a:lnTo>
                  <a:pt x="1077347" y="2459989"/>
                </a:lnTo>
                <a:lnTo>
                  <a:pt x="1030263" y="2449854"/>
                </a:lnTo>
                <a:lnTo>
                  <a:pt x="983821" y="2438265"/>
                </a:lnTo>
                <a:lnTo>
                  <a:pt x="938052" y="2425250"/>
                </a:lnTo>
                <a:lnTo>
                  <a:pt x="892987" y="2410838"/>
                </a:lnTo>
                <a:lnTo>
                  <a:pt x="848657" y="2395056"/>
                </a:lnTo>
                <a:lnTo>
                  <a:pt x="805094" y="2377932"/>
                </a:lnTo>
                <a:lnTo>
                  <a:pt x="762327" y="2359495"/>
                </a:lnTo>
                <a:lnTo>
                  <a:pt x="720388" y="2339773"/>
                </a:lnTo>
                <a:lnTo>
                  <a:pt x="679308" y="2318794"/>
                </a:lnTo>
                <a:lnTo>
                  <a:pt x="639119" y="2296585"/>
                </a:lnTo>
                <a:lnTo>
                  <a:pt x="599850" y="2273176"/>
                </a:lnTo>
                <a:lnTo>
                  <a:pt x="561533" y="2248594"/>
                </a:lnTo>
                <a:lnTo>
                  <a:pt x="524198" y="2222868"/>
                </a:lnTo>
                <a:lnTo>
                  <a:pt x="487878" y="2196025"/>
                </a:lnTo>
                <a:lnTo>
                  <a:pt x="452603" y="2168094"/>
                </a:lnTo>
                <a:lnTo>
                  <a:pt x="418403" y="2139102"/>
                </a:lnTo>
                <a:lnTo>
                  <a:pt x="385310" y="2109078"/>
                </a:lnTo>
                <a:lnTo>
                  <a:pt x="353355" y="2078050"/>
                </a:lnTo>
                <a:lnTo>
                  <a:pt x="322569" y="2046047"/>
                </a:lnTo>
                <a:lnTo>
                  <a:pt x="292983" y="2013095"/>
                </a:lnTo>
                <a:lnTo>
                  <a:pt x="264627" y="1979224"/>
                </a:lnTo>
                <a:lnTo>
                  <a:pt x="237533" y="1944462"/>
                </a:lnTo>
                <a:lnTo>
                  <a:pt x="211732" y="1908836"/>
                </a:lnTo>
                <a:lnTo>
                  <a:pt x="187254" y="1872375"/>
                </a:lnTo>
                <a:lnTo>
                  <a:pt x="164131" y="1835106"/>
                </a:lnTo>
                <a:lnTo>
                  <a:pt x="142394" y="1797059"/>
                </a:lnTo>
                <a:lnTo>
                  <a:pt x="122073" y="1758260"/>
                </a:lnTo>
                <a:lnTo>
                  <a:pt x="103200" y="1718739"/>
                </a:lnTo>
                <a:lnTo>
                  <a:pt x="85806" y="1678523"/>
                </a:lnTo>
                <a:lnTo>
                  <a:pt x="69921" y="1637641"/>
                </a:lnTo>
                <a:lnTo>
                  <a:pt x="55576" y="1596120"/>
                </a:lnTo>
                <a:lnTo>
                  <a:pt x="42803" y="1553989"/>
                </a:lnTo>
                <a:lnTo>
                  <a:pt x="31633" y="1511276"/>
                </a:lnTo>
                <a:lnTo>
                  <a:pt x="22096" y="1468009"/>
                </a:lnTo>
                <a:lnTo>
                  <a:pt x="14224" y="1424215"/>
                </a:lnTo>
                <a:lnTo>
                  <a:pt x="8047" y="1379924"/>
                </a:lnTo>
                <a:lnTo>
                  <a:pt x="3597" y="1335164"/>
                </a:lnTo>
                <a:lnTo>
                  <a:pt x="904" y="1289961"/>
                </a:lnTo>
                <a:lnTo>
                  <a:pt x="0" y="1244346"/>
                </a:lnTo>
                <a:close/>
              </a:path>
            </a:pathLst>
          </a:custGeom>
          <a:ln w="9144">
            <a:solidFill>
              <a:srgbClr val="4E160F"/>
            </a:solidFill>
          </a:ln>
        </p:spPr>
        <p:txBody>
          <a:bodyPr wrap="square" lIns="0" tIns="0" rIns="0" bIns="0" rtlCol="0"/>
          <a:lstStyle/>
          <a:p>
            <a:endParaRPr/>
          </a:p>
        </p:txBody>
      </p:sp>
      <p:sp>
        <p:nvSpPr>
          <p:cNvPr id="13" name="object 13"/>
          <p:cNvSpPr/>
          <p:nvPr/>
        </p:nvSpPr>
        <p:spPr>
          <a:xfrm>
            <a:off x="4419600" y="5105400"/>
            <a:ext cx="542544" cy="542544"/>
          </a:xfrm>
          <a:prstGeom prst="rect">
            <a:avLst/>
          </a:prstGeom>
          <a:blipFill>
            <a:blip r:embed="rId2" cstate="print"/>
            <a:stretch>
              <a:fillRect/>
            </a:stretch>
          </a:blipFill>
        </p:spPr>
        <p:txBody>
          <a:bodyPr wrap="square" lIns="0" tIns="0" rIns="0" bIns="0" rtlCol="0"/>
          <a:lstStyle/>
          <a:p>
            <a:endParaRPr/>
          </a:p>
        </p:txBody>
      </p:sp>
      <p:sp>
        <p:nvSpPr>
          <p:cNvPr id="14" name="object 14"/>
          <p:cNvSpPr/>
          <p:nvPr/>
        </p:nvSpPr>
        <p:spPr>
          <a:xfrm>
            <a:off x="4419600" y="5105400"/>
            <a:ext cx="271780" cy="271780"/>
          </a:xfrm>
          <a:custGeom>
            <a:avLst/>
            <a:gdLst/>
            <a:ahLst/>
            <a:cxnLst/>
            <a:rect l="l" t="t" r="r" b="b"/>
            <a:pathLst>
              <a:path w="271779" h="271779">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D24717"/>
            </a:solidFill>
          </a:ln>
        </p:spPr>
        <p:txBody>
          <a:bodyPr wrap="square" lIns="0" tIns="0" rIns="0" bIns="0" rtlCol="0"/>
          <a:lstStyle/>
          <a:p>
            <a:endParaRPr/>
          </a:p>
        </p:txBody>
      </p:sp>
      <p:sp>
        <p:nvSpPr>
          <p:cNvPr id="15" name="object 15"/>
          <p:cNvSpPr/>
          <p:nvPr/>
        </p:nvSpPr>
        <p:spPr>
          <a:xfrm>
            <a:off x="4419600" y="5376671"/>
            <a:ext cx="271780" cy="271780"/>
          </a:xfrm>
          <a:custGeom>
            <a:avLst/>
            <a:gdLst/>
            <a:ahLst/>
            <a:cxnLst/>
            <a:rect l="l" t="t" r="r" b="b"/>
            <a:pathLst>
              <a:path w="271779" h="271779">
                <a:moveTo>
                  <a:pt x="271272" y="271271"/>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D24717"/>
            </a:solidFill>
          </a:ln>
        </p:spPr>
        <p:txBody>
          <a:bodyPr wrap="square" lIns="0" tIns="0" rIns="0" bIns="0" rtlCol="0"/>
          <a:lstStyle/>
          <a:p>
            <a:endParaRPr/>
          </a:p>
        </p:txBody>
      </p:sp>
      <p:sp>
        <p:nvSpPr>
          <p:cNvPr id="16" name="object 16"/>
          <p:cNvSpPr/>
          <p:nvPr/>
        </p:nvSpPr>
        <p:spPr>
          <a:xfrm>
            <a:off x="4690871" y="5105400"/>
            <a:ext cx="271780" cy="542925"/>
          </a:xfrm>
          <a:custGeom>
            <a:avLst/>
            <a:gdLst/>
            <a:ahLst/>
            <a:cxnLst/>
            <a:rect l="l" t="t" r="r" b="b"/>
            <a:pathLst>
              <a:path w="271779" h="542925">
                <a:moveTo>
                  <a:pt x="0" y="0"/>
                </a:moveTo>
                <a:lnTo>
                  <a:pt x="48772" y="4369"/>
                </a:lnTo>
                <a:lnTo>
                  <a:pt x="94671" y="16966"/>
                </a:lnTo>
                <a:lnTo>
                  <a:pt x="136934" y="37027"/>
                </a:lnTo>
                <a:lnTo>
                  <a:pt x="174793" y="63786"/>
                </a:lnTo>
                <a:lnTo>
                  <a:pt x="207485" y="96478"/>
                </a:lnTo>
                <a:lnTo>
                  <a:pt x="234244" y="134337"/>
                </a:lnTo>
                <a:lnTo>
                  <a:pt x="254305" y="176600"/>
                </a:lnTo>
                <a:lnTo>
                  <a:pt x="266902" y="222499"/>
                </a:lnTo>
                <a:lnTo>
                  <a:pt x="271272" y="271272"/>
                </a:lnTo>
                <a:lnTo>
                  <a:pt x="266902" y="320044"/>
                </a:lnTo>
                <a:lnTo>
                  <a:pt x="254305" y="365943"/>
                </a:lnTo>
                <a:lnTo>
                  <a:pt x="234244" y="408206"/>
                </a:lnTo>
                <a:lnTo>
                  <a:pt x="207485" y="446065"/>
                </a:lnTo>
                <a:lnTo>
                  <a:pt x="174793" y="478757"/>
                </a:lnTo>
                <a:lnTo>
                  <a:pt x="136934" y="505516"/>
                </a:lnTo>
                <a:lnTo>
                  <a:pt x="94671" y="525577"/>
                </a:lnTo>
                <a:lnTo>
                  <a:pt x="48772" y="538174"/>
                </a:lnTo>
                <a:lnTo>
                  <a:pt x="0" y="542544"/>
                </a:lnTo>
              </a:path>
            </a:pathLst>
          </a:custGeom>
          <a:ln w="6096">
            <a:solidFill>
              <a:srgbClr val="D24717"/>
            </a:solidFill>
          </a:ln>
        </p:spPr>
        <p:txBody>
          <a:bodyPr wrap="square" lIns="0" tIns="0" rIns="0" bIns="0" rtlCol="0"/>
          <a:lstStyle/>
          <a:p>
            <a:endParaRPr/>
          </a:p>
        </p:txBody>
      </p:sp>
      <p:sp>
        <p:nvSpPr>
          <p:cNvPr id="17" name="object 17"/>
          <p:cNvSpPr/>
          <p:nvPr/>
        </p:nvSpPr>
        <p:spPr>
          <a:xfrm>
            <a:off x="4419600" y="5105400"/>
            <a:ext cx="542544" cy="542544"/>
          </a:xfrm>
          <a:prstGeom prst="rect">
            <a:avLst/>
          </a:prstGeom>
          <a:blipFill>
            <a:blip r:embed="rId2" cstate="print"/>
            <a:stretch>
              <a:fillRect/>
            </a:stretch>
          </a:blipFill>
        </p:spPr>
        <p:txBody>
          <a:bodyPr wrap="square" lIns="0" tIns="0" rIns="0" bIns="0" rtlCol="0"/>
          <a:lstStyle/>
          <a:p>
            <a:endParaRPr/>
          </a:p>
        </p:txBody>
      </p:sp>
      <p:sp>
        <p:nvSpPr>
          <p:cNvPr id="18" name="object 18"/>
          <p:cNvSpPr/>
          <p:nvPr/>
        </p:nvSpPr>
        <p:spPr>
          <a:xfrm>
            <a:off x="4419600" y="51054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D24717"/>
            </a:solidFill>
          </a:ln>
        </p:spPr>
        <p:txBody>
          <a:bodyPr wrap="square" lIns="0" tIns="0" rIns="0" bIns="0" rtlCol="0"/>
          <a:lstStyle/>
          <a:p>
            <a:endParaRPr/>
          </a:p>
        </p:txBody>
      </p:sp>
      <p:sp>
        <p:nvSpPr>
          <p:cNvPr id="19" name="object 19"/>
          <p:cNvSpPr/>
          <p:nvPr/>
        </p:nvSpPr>
        <p:spPr>
          <a:xfrm>
            <a:off x="4434840" y="5120640"/>
            <a:ext cx="505968" cy="512064"/>
          </a:xfrm>
          <a:prstGeom prst="rect">
            <a:avLst/>
          </a:prstGeom>
          <a:blipFill>
            <a:blip r:embed="rId3" cstate="print"/>
            <a:stretch>
              <a:fillRect/>
            </a:stretch>
          </a:blipFill>
        </p:spPr>
        <p:txBody>
          <a:bodyPr wrap="square" lIns="0" tIns="0" rIns="0" bIns="0" rtlCol="0"/>
          <a:lstStyle/>
          <a:p>
            <a:endParaRPr/>
          </a:p>
        </p:txBody>
      </p:sp>
      <p:sp>
        <p:nvSpPr>
          <p:cNvPr id="20" name="object 20"/>
          <p:cNvSpPr/>
          <p:nvPr/>
        </p:nvSpPr>
        <p:spPr>
          <a:xfrm>
            <a:off x="4434840" y="5120640"/>
            <a:ext cx="506095" cy="512445"/>
          </a:xfrm>
          <a:custGeom>
            <a:avLst/>
            <a:gdLst/>
            <a:ahLst/>
            <a:cxnLst/>
            <a:rect l="l" t="t" r="r" b="b"/>
            <a:pathLst>
              <a:path w="506095" h="512445">
                <a:moveTo>
                  <a:pt x="0" y="256032"/>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4"/>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4">
            <a:solidFill>
              <a:srgbClr val="D24717"/>
            </a:solidFill>
          </a:ln>
        </p:spPr>
        <p:txBody>
          <a:bodyPr wrap="square" lIns="0" tIns="0" rIns="0" bIns="0" rtlCol="0"/>
          <a:lstStyle/>
          <a:p>
            <a:endParaRPr/>
          </a:p>
        </p:txBody>
      </p:sp>
      <p:sp>
        <p:nvSpPr>
          <p:cNvPr id="21" name="object 21"/>
          <p:cNvSpPr/>
          <p:nvPr/>
        </p:nvSpPr>
        <p:spPr>
          <a:xfrm>
            <a:off x="4267200" y="1295400"/>
            <a:ext cx="618744" cy="542544"/>
          </a:xfrm>
          <a:prstGeom prst="rect">
            <a:avLst/>
          </a:prstGeom>
          <a:blipFill>
            <a:blip r:embed="rId4" cstate="print"/>
            <a:stretch>
              <a:fillRect/>
            </a:stretch>
          </a:blipFill>
        </p:spPr>
        <p:txBody>
          <a:bodyPr wrap="square" lIns="0" tIns="0" rIns="0" bIns="0" rtlCol="0"/>
          <a:lstStyle/>
          <a:p>
            <a:endParaRPr/>
          </a:p>
        </p:txBody>
      </p:sp>
      <p:sp>
        <p:nvSpPr>
          <p:cNvPr id="22" name="object 22"/>
          <p:cNvSpPr/>
          <p:nvPr/>
        </p:nvSpPr>
        <p:spPr>
          <a:xfrm>
            <a:off x="4267200" y="1295400"/>
            <a:ext cx="309880" cy="271780"/>
          </a:xfrm>
          <a:custGeom>
            <a:avLst/>
            <a:gdLst/>
            <a:ahLst/>
            <a:cxnLst/>
            <a:rect l="l" t="t" r="r" b="b"/>
            <a:pathLst>
              <a:path w="309879" h="271780">
                <a:moveTo>
                  <a:pt x="0" y="271272"/>
                </a:moveTo>
                <a:lnTo>
                  <a:pt x="4050" y="227260"/>
                </a:lnTo>
                <a:lnTo>
                  <a:pt x="15776" y="185513"/>
                </a:lnTo>
                <a:lnTo>
                  <a:pt x="34540" y="146588"/>
                </a:lnTo>
                <a:lnTo>
                  <a:pt x="59704" y="111044"/>
                </a:lnTo>
                <a:lnTo>
                  <a:pt x="90630" y="79438"/>
                </a:lnTo>
                <a:lnTo>
                  <a:pt x="126680" y="52328"/>
                </a:lnTo>
                <a:lnTo>
                  <a:pt x="167218" y="30271"/>
                </a:lnTo>
                <a:lnTo>
                  <a:pt x="211604" y="13825"/>
                </a:lnTo>
                <a:lnTo>
                  <a:pt x="259201" y="3549"/>
                </a:lnTo>
                <a:lnTo>
                  <a:pt x="309372" y="0"/>
                </a:lnTo>
              </a:path>
            </a:pathLst>
          </a:custGeom>
          <a:ln w="6096">
            <a:solidFill>
              <a:srgbClr val="9B2C1F"/>
            </a:solidFill>
          </a:ln>
        </p:spPr>
        <p:txBody>
          <a:bodyPr wrap="square" lIns="0" tIns="0" rIns="0" bIns="0" rtlCol="0"/>
          <a:lstStyle/>
          <a:p>
            <a:endParaRPr/>
          </a:p>
        </p:txBody>
      </p:sp>
      <p:sp>
        <p:nvSpPr>
          <p:cNvPr id="23" name="object 23"/>
          <p:cNvSpPr/>
          <p:nvPr/>
        </p:nvSpPr>
        <p:spPr>
          <a:xfrm>
            <a:off x="4267200" y="1566672"/>
            <a:ext cx="309880" cy="271780"/>
          </a:xfrm>
          <a:custGeom>
            <a:avLst/>
            <a:gdLst/>
            <a:ahLst/>
            <a:cxnLst/>
            <a:rect l="l" t="t" r="r" b="b"/>
            <a:pathLst>
              <a:path w="309879" h="271780">
                <a:moveTo>
                  <a:pt x="309372" y="271272"/>
                </a:moveTo>
                <a:lnTo>
                  <a:pt x="259201" y="267722"/>
                </a:lnTo>
                <a:lnTo>
                  <a:pt x="211604" y="257446"/>
                </a:lnTo>
                <a:lnTo>
                  <a:pt x="167218" y="241000"/>
                </a:lnTo>
                <a:lnTo>
                  <a:pt x="126680" y="218943"/>
                </a:lnTo>
                <a:lnTo>
                  <a:pt x="90630" y="191833"/>
                </a:lnTo>
                <a:lnTo>
                  <a:pt x="59704" y="160227"/>
                </a:lnTo>
                <a:lnTo>
                  <a:pt x="34540" y="124683"/>
                </a:lnTo>
                <a:lnTo>
                  <a:pt x="15776" y="85758"/>
                </a:lnTo>
                <a:lnTo>
                  <a:pt x="4050" y="44011"/>
                </a:lnTo>
                <a:lnTo>
                  <a:pt x="0" y="0"/>
                </a:lnTo>
              </a:path>
            </a:pathLst>
          </a:custGeom>
          <a:ln w="6096">
            <a:solidFill>
              <a:srgbClr val="9B2C1F"/>
            </a:solidFill>
          </a:ln>
        </p:spPr>
        <p:txBody>
          <a:bodyPr wrap="square" lIns="0" tIns="0" rIns="0" bIns="0" rtlCol="0"/>
          <a:lstStyle/>
          <a:p>
            <a:endParaRPr/>
          </a:p>
        </p:txBody>
      </p:sp>
      <p:sp>
        <p:nvSpPr>
          <p:cNvPr id="24" name="object 24"/>
          <p:cNvSpPr/>
          <p:nvPr/>
        </p:nvSpPr>
        <p:spPr>
          <a:xfrm>
            <a:off x="4576571" y="1295400"/>
            <a:ext cx="309880" cy="542925"/>
          </a:xfrm>
          <a:custGeom>
            <a:avLst/>
            <a:gdLst/>
            <a:ahLst/>
            <a:cxnLst/>
            <a:rect l="l" t="t" r="r" b="b"/>
            <a:pathLst>
              <a:path w="309879" h="542925">
                <a:moveTo>
                  <a:pt x="0" y="0"/>
                </a:moveTo>
                <a:lnTo>
                  <a:pt x="50170" y="3549"/>
                </a:lnTo>
                <a:lnTo>
                  <a:pt x="97767" y="13825"/>
                </a:lnTo>
                <a:lnTo>
                  <a:pt x="142153" y="30271"/>
                </a:lnTo>
                <a:lnTo>
                  <a:pt x="182691" y="52328"/>
                </a:lnTo>
                <a:lnTo>
                  <a:pt x="218741" y="79438"/>
                </a:lnTo>
                <a:lnTo>
                  <a:pt x="249667" y="111044"/>
                </a:lnTo>
                <a:lnTo>
                  <a:pt x="274831" y="146588"/>
                </a:lnTo>
                <a:lnTo>
                  <a:pt x="293595" y="185513"/>
                </a:lnTo>
                <a:lnTo>
                  <a:pt x="305321" y="227260"/>
                </a:lnTo>
                <a:lnTo>
                  <a:pt x="309372" y="271272"/>
                </a:lnTo>
                <a:lnTo>
                  <a:pt x="305321" y="315283"/>
                </a:lnTo>
                <a:lnTo>
                  <a:pt x="293595" y="357030"/>
                </a:lnTo>
                <a:lnTo>
                  <a:pt x="274831" y="395955"/>
                </a:lnTo>
                <a:lnTo>
                  <a:pt x="249667" y="431499"/>
                </a:lnTo>
                <a:lnTo>
                  <a:pt x="218741" y="463105"/>
                </a:lnTo>
                <a:lnTo>
                  <a:pt x="182691" y="490215"/>
                </a:lnTo>
                <a:lnTo>
                  <a:pt x="142153" y="512272"/>
                </a:lnTo>
                <a:lnTo>
                  <a:pt x="97767" y="528718"/>
                </a:lnTo>
                <a:lnTo>
                  <a:pt x="50170" y="538994"/>
                </a:lnTo>
                <a:lnTo>
                  <a:pt x="0" y="542544"/>
                </a:lnTo>
              </a:path>
            </a:pathLst>
          </a:custGeom>
          <a:ln w="6095">
            <a:solidFill>
              <a:srgbClr val="9B2C1F"/>
            </a:solidFill>
          </a:ln>
        </p:spPr>
        <p:txBody>
          <a:bodyPr wrap="square" lIns="0" tIns="0" rIns="0" bIns="0" rtlCol="0"/>
          <a:lstStyle/>
          <a:p>
            <a:endParaRPr/>
          </a:p>
        </p:txBody>
      </p:sp>
      <p:sp>
        <p:nvSpPr>
          <p:cNvPr id="25" name="object 25"/>
          <p:cNvSpPr/>
          <p:nvPr/>
        </p:nvSpPr>
        <p:spPr>
          <a:xfrm>
            <a:off x="4267200" y="1295400"/>
            <a:ext cx="618744" cy="542544"/>
          </a:xfrm>
          <a:prstGeom prst="rect">
            <a:avLst/>
          </a:prstGeom>
          <a:blipFill>
            <a:blip r:embed="rId4" cstate="print"/>
            <a:stretch>
              <a:fillRect/>
            </a:stretch>
          </a:blipFill>
        </p:spPr>
        <p:txBody>
          <a:bodyPr wrap="square" lIns="0" tIns="0" rIns="0" bIns="0" rtlCol="0"/>
          <a:lstStyle/>
          <a:p>
            <a:endParaRPr/>
          </a:p>
        </p:txBody>
      </p:sp>
      <p:sp>
        <p:nvSpPr>
          <p:cNvPr id="26" name="object 26"/>
          <p:cNvSpPr/>
          <p:nvPr/>
        </p:nvSpPr>
        <p:spPr>
          <a:xfrm>
            <a:off x="4267200" y="1295400"/>
            <a:ext cx="619125" cy="542925"/>
          </a:xfrm>
          <a:custGeom>
            <a:avLst/>
            <a:gdLst/>
            <a:ahLst/>
            <a:cxnLst/>
            <a:rect l="l" t="t" r="r" b="b"/>
            <a:pathLst>
              <a:path w="619125" h="542925">
                <a:moveTo>
                  <a:pt x="0" y="271272"/>
                </a:moveTo>
                <a:lnTo>
                  <a:pt x="4050" y="227260"/>
                </a:lnTo>
                <a:lnTo>
                  <a:pt x="15776" y="185513"/>
                </a:lnTo>
                <a:lnTo>
                  <a:pt x="34540" y="146588"/>
                </a:lnTo>
                <a:lnTo>
                  <a:pt x="59704" y="111044"/>
                </a:lnTo>
                <a:lnTo>
                  <a:pt x="90630" y="79438"/>
                </a:lnTo>
                <a:lnTo>
                  <a:pt x="126680" y="52328"/>
                </a:lnTo>
                <a:lnTo>
                  <a:pt x="167218" y="30271"/>
                </a:lnTo>
                <a:lnTo>
                  <a:pt x="211604" y="13825"/>
                </a:lnTo>
                <a:lnTo>
                  <a:pt x="259201" y="3549"/>
                </a:lnTo>
                <a:lnTo>
                  <a:pt x="309372" y="0"/>
                </a:lnTo>
                <a:lnTo>
                  <a:pt x="359542" y="3549"/>
                </a:lnTo>
                <a:lnTo>
                  <a:pt x="407139" y="13825"/>
                </a:lnTo>
                <a:lnTo>
                  <a:pt x="451525" y="30271"/>
                </a:lnTo>
                <a:lnTo>
                  <a:pt x="492063" y="52328"/>
                </a:lnTo>
                <a:lnTo>
                  <a:pt x="528113" y="79438"/>
                </a:lnTo>
                <a:lnTo>
                  <a:pt x="559039" y="111044"/>
                </a:lnTo>
                <a:lnTo>
                  <a:pt x="584203" y="146588"/>
                </a:lnTo>
                <a:lnTo>
                  <a:pt x="602967" y="185513"/>
                </a:lnTo>
                <a:lnTo>
                  <a:pt x="614693" y="227260"/>
                </a:lnTo>
                <a:lnTo>
                  <a:pt x="618744" y="271272"/>
                </a:lnTo>
                <a:lnTo>
                  <a:pt x="614693" y="315283"/>
                </a:lnTo>
                <a:lnTo>
                  <a:pt x="602967" y="357030"/>
                </a:lnTo>
                <a:lnTo>
                  <a:pt x="584203" y="395955"/>
                </a:lnTo>
                <a:lnTo>
                  <a:pt x="559039" y="431499"/>
                </a:lnTo>
                <a:lnTo>
                  <a:pt x="528113" y="463105"/>
                </a:lnTo>
                <a:lnTo>
                  <a:pt x="492063" y="490215"/>
                </a:lnTo>
                <a:lnTo>
                  <a:pt x="451525" y="512272"/>
                </a:lnTo>
                <a:lnTo>
                  <a:pt x="407139" y="528718"/>
                </a:lnTo>
                <a:lnTo>
                  <a:pt x="359542" y="538994"/>
                </a:lnTo>
                <a:lnTo>
                  <a:pt x="309372" y="542544"/>
                </a:lnTo>
                <a:lnTo>
                  <a:pt x="259201" y="538994"/>
                </a:lnTo>
                <a:lnTo>
                  <a:pt x="211604" y="528718"/>
                </a:lnTo>
                <a:lnTo>
                  <a:pt x="167218" y="512272"/>
                </a:lnTo>
                <a:lnTo>
                  <a:pt x="126680" y="490215"/>
                </a:lnTo>
                <a:lnTo>
                  <a:pt x="90630" y="463105"/>
                </a:lnTo>
                <a:lnTo>
                  <a:pt x="59704" y="431499"/>
                </a:lnTo>
                <a:lnTo>
                  <a:pt x="34540" y="395955"/>
                </a:lnTo>
                <a:lnTo>
                  <a:pt x="15776" y="357030"/>
                </a:lnTo>
                <a:lnTo>
                  <a:pt x="4050" y="315283"/>
                </a:lnTo>
                <a:lnTo>
                  <a:pt x="0" y="271272"/>
                </a:lnTo>
                <a:close/>
              </a:path>
            </a:pathLst>
          </a:custGeom>
          <a:ln w="6096">
            <a:solidFill>
              <a:srgbClr val="9B2C1F"/>
            </a:solidFill>
          </a:ln>
        </p:spPr>
        <p:txBody>
          <a:bodyPr wrap="square" lIns="0" tIns="0" rIns="0" bIns="0" rtlCol="0"/>
          <a:lstStyle/>
          <a:p>
            <a:endParaRPr/>
          </a:p>
        </p:txBody>
      </p:sp>
      <p:sp>
        <p:nvSpPr>
          <p:cNvPr id="27" name="object 27"/>
          <p:cNvSpPr/>
          <p:nvPr/>
        </p:nvSpPr>
        <p:spPr>
          <a:xfrm>
            <a:off x="4285488" y="1310639"/>
            <a:ext cx="579120" cy="512063"/>
          </a:xfrm>
          <a:prstGeom prst="rect">
            <a:avLst/>
          </a:prstGeom>
          <a:blipFill>
            <a:blip r:embed="rId5" cstate="print"/>
            <a:stretch>
              <a:fillRect/>
            </a:stretch>
          </a:blipFill>
        </p:spPr>
        <p:txBody>
          <a:bodyPr wrap="square" lIns="0" tIns="0" rIns="0" bIns="0" rtlCol="0"/>
          <a:lstStyle/>
          <a:p>
            <a:endParaRPr/>
          </a:p>
        </p:txBody>
      </p:sp>
      <p:sp>
        <p:nvSpPr>
          <p:cNvPr id="28" name="object 28"/>
          <p:cNvSpPr/>
          <p:nvPr/>
        </p:nvSpPr>
        <p:spPr>
          <a:xfrm>
            <a:off x="4285488" y="1310639"/>
            <a:ext cx="579120" cy="512445"/>
          </a:xfrm>
          <a:custGeom>
            <a:avLst/>
            <a:gdLst/>
            <a:ahLst/>
            <a:cxnLst/>
            <a:rect l="l" t="t" r="r" b="b"/>
            <a:pathLst>
              <a:path w="579120" h="512444">
                <a:moveTo>
                  <a:pt x="0" y="256032"/>
                </a:moveTo>
                <a:lnTo>
                  <a:pt x="4666" y="210023"/>
                </a:lnTo>
                <a:lnTo>
                  <a:pt x="18118" y="166714"/>
                </a:lnTo>
                <a:lnTo>
                  <a:pt x="39539" y="126830"/>
                </a:lnTo>
                <a:lnTo>
                  <a:pt x="68109" y="91095"/>
                </a:lnTo>
                <a:lnTo>
                  <a:pt x="103011" y="60232"/>
                </a:lnTo>
                <a:lnTo>
                  <a:pt x="143425" y="34967"/>
                </a:lnTo>
                <a:lnTo>
                  <a:pt x="188533" y="16023"/>
                </a:lnTo>
                <a:lnTo>
                  <a:pt x="237518" y="4126"/>
                </a:lnTo>
                <a:lnTo>
                  <a:pt x="289560" y="0"/>
                </a:lnTo>
                <a:lnTo>
                  <a:pt x="341601" y="4126"/>
                </a:lnTo>
                <a:lnTo>
                  <a:pt x="390586" y="16023"/>
                </a:lnTo>
                <a:lnTo>
                  <a:pt x="435694" y="34967"/>
                </a:lnTo>
                <a:lnTo>
                  <a:pt x="476108" y="60232"/>
                </a:lnTo>
                <a:lnTo>
                  <a:pt x="511010" y="91095"/>
                </a:lnTo>
                <a:lnTo>
                  <a:pt x="539580" y="126830"/>
                </a:lnTo>
                <a:lnTo>
                  <a:pt x="561001" y="166714"/>
                </a:lnTo>
                <a:lnTo>
                  <a:pt x="574453" y="210023"/>
                </a:lnTo>
                <a:lnTo>
                  <a:pt x="579120" y="256032"/>
                </a:lnTo>
                <a:lnTo>
                  <a:pt x="574453" y="302040"/>
                </a:lnTo>
                <a:lnTo>
                  <a:pt x="561001" y="345349"/>
                </a:lnTo>
                <a:lnTo>
                  <a:pt x="539580" y="385233"/>
                </a:lnTo>
                <a:lnTo>
                  <a:pt x="511010" y="420968"/>
                </a:lnTo>
                <a:lnTo>
                  <a:pt x="476108" y="451831"/>
                </a:lnTo>
                <a:lnTo>
                  <a:pt x="435694" y="477096"/>
                </a:lnTo>
                <a:lnTo>
                  <a:pt x="390586" y="496040"/>
                </a:lnTo>
                <a:lnTo>
                  <a:pt x="341601" y="507937"/>
                </a:lnTo>
                <a:lnTo>
                  <a:pt x="289560" y="512063"/>
                </a:lnTo>
                <a:lnTo>
                  <a:pt x="237518" y="507937"/>
                </a:lnTo>
                <a:lnTo>
                  <a:pt x="188533" y="496040"/>
                </a:lnTo>
                <a:lnTo>
                  <a:pt x="143425" y="477096"/>
                </a:lnTo>
                <a:lnTo>
                  <a:pt x="103011" y="451831"/>
                </a:lnTo>
                <a:lnTo>
                  <a:pt x="68109" y="420968"/>
                </a:lnTo>
                <a:lnTo>
                  <a:pt x="39539" y="385233"/>
                </a:lnTo>
                <a:lnTo>
                  <a:pt x="18118" y="345349"/>
                </a:lnTo>
                <a:lnTo>
                  <a:pt x="4666" y="302040"/>
                </a:lnTo>
                <a:lnTo>
                  <a:pt x="0" y="256032"/>
                </a:lnTo>
                <a:close/>
              </a:path>
            </a:pathLst>
          </a:custGeom>
          <a:ln w="9144">
            <a:solidFill>
              <a:srgbClr val="9B2C1F"/>
            </a:solidFill>
          </a:ln>
        </p:spPr>
        <p:txBody>
          <a:bodyPr wrap="square" lIns="0" tIns="0" rIns="0" bIns="0" rtlCol="0"/>
          <a:lstStyle/>
          <a:p>
            <a:endParaRPr/>
          </a:p>
        </p:txBody>
      </p:sp>
      <p:sp>
        <p:nvSpPr>
          <p:cNvPr id="29" name="object 29"/>
          <p:cNvSpPr/>
          <p:nvPr/>
        </p:nvSpPr>
        <p:spPr>
          <a:xfrm>
            <a:off x="6400800" y="4495800"/>
            <a:ext cx="2438400" cy="927100"/>
          </a:xfrm>
          <a:custGeom>
            <a:avLst/>
            <a:gdLst/>
            <a:ahLst/>
            <a:cxnLst/>
            <a:rect l="l" t="t" r="r" b="b"/>
            <a:pathLst>
              <a:path w="2438400" h="927100">
                <a:moveTo>
                  <a:pt x="2267204" y="0"/>
                </a:moveTo>
                <a:lnTo>
                  <a:pt x="171196" y="0"/>
                </a:lnTo>
                <a:lnTo>
                  <a:pt x="125706" y="6119"/>
                </a:lnTo>
                <a:lnTo>
                  <a:pt x="84817" y="23386"/>
                </a:lnTo>
                <a:lnTo>
                  <a:pt x="50164" y="50165"/>
                </a:lnTo>
                <a:lnTo>
                  <a:pt x="23386" y="84817"/>
                </a:lnTo>
                <a:lnTo>
                  <a:pt x="6119" y="125706"/>
                </a:lnTo>
                <a:lnTo>
                  <a:pt x="0" y="171195"/>
                </a:lnTo>
                <a:lnTo>
                  <a:pt x="0" y="755396"/>
                </a:lnTo>
                <a:lnTo>
                  <a:pt x="6119" y="800885"/>
                </a:lnTo>
                <a:lnTo>
                  <a:pt x="23386" y="841774"/>
                </a:lnTo>
                <a:lnTo>
                  <a:pt x="50164" y="876426"/>
                </a:lnTo>
                <a:lnTo>
                  <a:pt x="84817" y="903205"/>
                </a:lnTo>
                <a:lnTo>
                  <a:pt x="125706" y="920472"/>
                </a:lnTo>
                <a:lnTo>
                  <a:pt x="171196" y="926591"/>
                </a:lnTo>
                <a:lnTo>
                  <a:pt x="2267204" y="926591"/>
                </a:lnTo>
                <a:lnTo>
                  <a:pt x="2312693" y="920472"/>
                </a:lnTo>
                <a:lnTo>
                  <a:pt x="2353582" y="903205"/>
                </a:lnTo>
                <a:lnTo>
                  <a:pt x="2388235" y="876426"/>
                </a:lnTo>
                <a:lnTo>
                  <a:pt x="2415013" y="841774"/>
                </a:lnTo>
                <a:lnTo>
                  <a:pt x="2432280" y="800885"/>
                </a:lnTo>
                <a:lnTo>
                  <a:pt x="2438400" y="755396"/>
                </a:lnTo>
                <a:lnTo>
                  <a:pt x="2438400" y="171195"/>
                </a:lnTo>
                <a:lnTo>
                  <a:pt x="2432280" y="125706"/>
                </a:lnTo>
                <a:lnTo>
                  <a:pt x="2415013" y="84817"/>
                </a:lnTo>
                <a:lnTo>
                  <a:pt x="2388234" y="50164"/>
                </a:lnTo>
                <a:lnTo>
                  <a:pt x="2353582" y="23386"/>
                </a:lnTo>
                <a:lnTo>
                  <a:pt x="2312693" y="6119"/>
                </a:lnTo>
                <a:lnTo>
                  <a:pt x="2267204" y="0"/>
                </a:lnTo>
                <a:close/>
              </a:path>
            </a:pathLst>
          </a:custGeom>
          <a:solidFill>
            <a:srgbClr val="C1FFDD"/>
          </a:solidFill>
        </p:spPr>
        <p:txBody>
          <a:bodyPr wrap="square" lIns="0" tIns="0" rIns="0" bIns="0" rtlCol="0"/>
          <a:lstStyle/>
          <a:p>
            <a:endParaRPr/>
          </a:p>
        </p:txBody>
      </p:sp>
      <p:sp>
        <p:nvSpPr>
          <p:cNvPr id="30" name="object 30"/>
          <p:cNvSpPr/>
          <p:nvPr/>
        </p:nvSpPr>
        <p:spPr>
          <a:xfrm>
            <a:off x="6400800" y="4495800"/>
            <a:ext cx="2438400" cy="927100"/>
          </a:xfrm>
          <a:custGeom>
            <a:avLst/>
            <a:gdLst/>
            <a:ahLst/>
            <a:cxnLst/>
            <a:rect l="l" t="t" r="r" b="b"/>
            <a:pathLst>
              <a:path w="2438400" h="927100">
                <a:moveTo>
                  <a:pt x="0" y="171195"/>
                </a:moveTo>
                <a:lnTo>
                  <a:pt x="6119" y="125706"/>
                </a:lnTo>
                <a:lnTo>
                  <a:pt x="23386" y="84817"/>
                </a:lnTo>
                <a:lnTo>
                  <a:pt x="50164" y="50165"/>
                </a:lnTo>
                <a:lnTo>
                  <a:pt x="84817" y="23386"/>
                </a:lnTo>
                <a:lnTo>
                  <a:pt x="125706" y="6119"/>
                </a:lnTo>
                <a:lnTo>
                  <a:pt x="171196" y="0"/>
                </a:lnTo>
                <a:lnTo>
                  <a:pt x="2267204" y="0"/>
                </a:lnTo>
                <a:lnTo>
                  <a:pt x="2312693" y="6119"/>
                </a:lnTo>
                <a:lnTo>
                  <a:pt x="2353582" y="23386"/>
                </a:lnTo>
                <a:lnTo>
                  <a:pt x="2388234" y="50164"/>
                </a:lnTo>
                <a:lnTo>
                  <a:pt x="2415013" y="84817"/>
                </a:lnTo>
                <a:lnTo>
                  <a:pt x="2432280" y="125706"/>
                </a:lnTo>
                <a:lnTo>
                  <a:pt x="2438400" y="171195"/>
                </a:lnTo>
                <a:lnTo>
                  <a:pt x="2438400" y="755396"/>
                </a:lnTo>
                <a:lnTo>
                  <a:pt x="2432280" y="800885"/>
                </a:lnTo>
                <a:lnTo>
                  <a:pt x="2415013" y="841774"/>
                </a:lnTo>
                <a:lnTo>
                  <a:pt x="2388235" y="876426"/>
                </a:lnTo>
                <a:lnTo>
                  <a:pt x="2353582" y="903205"/>
                </a:lnTo>
                <a:lnTo>
                  <a:pt x="2312693" y="920472"/>
                </a:lnTo>
                <a:lnTo>
                  <a:pt x="2267204" y="926591"/>
                </a:lnTo>
                <a:lnTo>
                  <a:pt x="171196" y="926591"/>
                </a:lnTo>
                <a:lnTo>
                  <a:pt x="125706" y="920472"/>
                </a:lnTo>
                <a:lnTo>
                  <a:pt x="84817" y="903205"/>
                </a:lnTo>
                <a:lnTo>
                  <a:pt x="50164" y="876426"/>
                </a:lnTo>
                <a:lnTo>
                  <a:pt x="23386" y="841774"/>
                </a:lnTo>
                <a:lnTo>
                  <a:pt x="6119" y="800885"/>
                </a:lnTo>
                <a:lnTo>
                  <a:pt x="0" y="755396"/>
                </a:lnTo>
                <a:lnTo>
                  <a:pt x="0" y="171195"/>
                </a:lnTo>
                <a:close/>
              </a:path>
            </a:pathLst>
          </a:custGeom>
          <a:ln w="12192">
            <a:solidFill>
              <a:srgbClr val="9B2C1F"/>
            </a:solidFill>
          </a:ln>
        </p:spPr>
        <p:txBody>
          <a:bodyPr wrap="square" lIns="0" tIns="0" rIns="0" bIns="0" rtlCol="0"/>
          <a:lstStyle/>
          <a:p>
            <a:endParaRPr/>
          </a:p>
        </p:txBody>
      </p:sp>
      <p:sp>
        <p:nvSpPr>
          <p:cNvPr id="31" name="object 31"/>
          <p:cNvSpPr txBox="1"/>
          <p:nvPr/>
        </p:nvSpPr>
        <p:spPr>
          <a:xfrm>
            <a:off x="6561835" y="4557710"/>
            <a:ext cx="2117725" cy="773430"/>
          </a:xfrm>
          <a:prstGeom prst="rect">
            <a:avLst/>
          </a:prstGeom>
        </p:spPr>
        <p:txBody>
          <a:bodyPr vert="horz" wrap="square" lIns="0" tIns="0" rIns="0" bIns="0" rtlCol="0">
            <a:spAutoFit/>
          </a:bodyPr>
          <a:lstStyle/>
          <a:p>
            <a:pPr marL="344805" marR="5080" indent="-332740">
              <a:lnSpc>
                <a:spcPct val="100400"/>
              </a:lnSpc>
            </a:pPr>
            <a:r>
              <a:rPr sz="2400" b="1" spc="-5" dirty="0">
                <a:latin typeface="Perpetua"/>
                <a:cs typeface="Perpetua"/>
              </a:rPr>
              <a:t>THU</a:t>
            </a:r>
            <a:r>
              <a:rPr sz="2400" b="1" spc="-5" dirty="0">
                <a:latin typeface="Cambria"/>
                <a:cs typeface="Cambria"/>
              </a:rPr>
              <a:t>Ố</a:t>
            </a:r>
            <a:r>
              <a:rPr sz="2400" b="1" spc="-5" dirty="0">
                <a:latin typeface="Perpetua"/>
                <a:cs typeface="Perpetua"/>
              </a:rPr>
              <a:t>C</a:t>
            </a:r>
            <a:r>
              <a:rPr sz="2400" b="1" spc="-65" dirty="0">
                <a:latin typeface="Perpetua"/>
                <a:cs typeface="Perpetua"/>
              </a:rPr>
              <a:t> </a:t>
            </a:r>
            <a:r>
              <a:rPr sz="2400" b="1" spc="40" dirty="0">
                <a:latin typeface="Perpetua"/>
                <a:cs typeface="Perpetua"/>
              </a:rPr>
              <a:t>B</a:t>
            </a:r>
            <a:r>
              <a:rPr sz="2400" b="1" spc="40" dirty="0">
                <a:latin typeface="Cambria"/>
                <a:cs typeface="Cambria"/>
              </a:rPr>
              <a:t>Ả</a:t>
            </a:r>
            <a:r>
              <a:rPr sz="2400" b="1" spc="40" dirty="0">
                <a:latin typeface="Perpetua"/>
                <a:cs typeface="Perpetua"/>
              </a:rPr>
              <a:t>OV</a:t>
            </a:r>
            <a:r>
              <a:rPr sz="2400" b="1" spc="40" dirty="0">
                <a:latin typeface="Cambria"/>
                <a:cs typeface="Cambria"/>
              </a:rPr>
              <a:t>Ệ  </a:t>
            </a:r>
            <a:r>
              <a:rPr sz="2400" b="1" spc="30" dirty="0">
                <a:latin typeface="Perpetua"/>
                <a:cs typeface="Perpetua"/>
              </a:rPr>
              <a:t>TH</a:t>
            </a:r>
            <a:r>
              <a:rPr sz="2400" b="1" spc="30" dirty="0">
                <a:latin typeface="Cambria"/>
                <a:cs typeface="Cambria"/>
              </a:rPr>
              <a:t>Ự</a:t>
            </a:r>
            <a:r>
              <a:rPr sz="2400" b="1" spc="30" dirty="0">
                <a:latin typeface="Perpetua"/>
                <a:cs typeface="Perpetua"/>
              </a:rPr>
              <a:t>CV</a:t>
            </a:r>
            <a:r>
              <a:rPr sz="2400" b="1" spc="30" dirty="0">
                <a:latin typeface="Cambria"/>
                <a:cs typeface="Cambria"/>
              </a:rPr>
              <a:t>Ậ</a:t>
            </a:r>
            <a:r>
              <a:rPr sz="2400" b="1" spc="30" dirty="0">
                <a:latin typeface="Perpetua"/>
                <a:cs typeface="Perpetua"/>
              </a:rPr>
              <a:t>T</a:t>
            </a:r>
            <a:endParaRPr sz="2400">
              <a:latin typeface="Perpetua"/>
              <a:cs typeface="Perpetua"/>
            </a:endParaRPr>
          </a:p>
        </p:txBody>
      </p:sp>
      <p:sp>
        <p:nvSpPr>
          <p:cNvPr id="32" name="object 32"/>
          <p:cNvSpPr/>
          <p:nvPr/>
        </p:nvSpPr>
        <p:spPr>
          <a:xfrm>
            <a:off x="6096000" y="1371600"/>
            <a:ext cx="2743200" cy="1201420"/>
          </a:xfrm>
          <a:custGeom>
            <a:avLst/>
            <a:gdLst/>
            <a:ahLst/>
            <a:cxnLst/>
            <a:rect l="l" t="t" r="r" b="b"/>
            <a:pathLst>
              <a:path w="2743200" h="1201420">
                <a:moveTo>
                  <a:pt x="0" y="1200912"/>
                </a:moveTo>
                <a:lnTo>
                  <a:pt x="2743200" y="1200912"/>
                </a:lnTo>
                <a:lnTo>
                  <a:pt x="2743200" y="0"/>
                </a:lnTo>
                <a:lnTo>
                  <a:pt x="0" y="0"/>
                </a:lnTo>
                <a:lnTo>
                  <a:pt x="0" y="1200912"/>
                </a:lnTo>
                <a:close/>
              </a:path>
            </a:pathLst>
          </a:custGeom>
          <a:solidFill>
            <a:srgbClr val="CCFFFF"/>
          </a:solidFill>
        </p:spPr>
        <p:txBody>
          <a:bodyPr wrap="square" lIns="0" tIns="0" rIns="0" bIns="0" rtlCol="0"/>
          <a:lstStyle/>
          <a:p>
            <a:endParaRPr/>
          </a:p>
        </p:txBody>
      </p:sp>
      <p:sp>
        <p:nvSpPr>
          <p:cNvPr id="33" name="object 33"/>
          <p:cNvSpPr/>
          <p:nvPr/>
        </p:nvSpPr>
        <p:spPr>
          <a:xfrm>
            <a:off x="6096000" y="1371600"/>
            <a:ext cx="2743200" cy="1201420"/>
          </a:xfrm>
          <a:custGeom>
            <a:avLst/>
            <a:gdLst/>
            <a:ahLst/>
            <a:cxnLst/>
            <a:rect l="l" t="t" r="r" b="b"/>
            <a:pathLst>
              <a:path w="2743200" h="1201420">
                <a:moveTo>
                  <a:pt x="0" y="1200912"/>
                </a:moveTo>
                <a:lnTo>
                  <a:pt x="2743200" y="1200912"/>
                </a:lnTo>
                <a:lnTo>
                  <a:pt x="2743200" y="0"/>
                </a:lnTo>
                <a:lnTo>
                  <a:pt x="0" y="0"/>
                </a:lnTo>
                <a:lnTo>
                  <a:pt x="0" y="1200912"/>
                </a:lnTo>
                <a:close/>
              </a:path>
            </a:pathLst>
          </a:custGeom>
          <a:ln w="12192">
            <a:solidFill>
              <a:srgbClr val="6F493C"/>
            </a:solidFill>
          </a:ln>
        </p:spPr>
        <p:txBody>
          <a:bodyPr wrap="square" lIns="0" tIns="0" rIns="0" bIns="0" rtlCol="0"/>
          <a:lstStyle/>
          <a:p>
            <a:endParaRPr/>
          </a:p>
        </p:txBody>
      </p:sp>
      <p:sp>
        <p:nvSpPr>
          <p:cNvPr id="34" name="object 34"/>
          <p:cNvSpPr txBox="1"/>
          <p:nvPr/>
        </p:nvSpPr>
        <p:spPr>
          <a:xfrm>
            <a:off x="6208521" y="1416050"/>
            <a:ext cx="2520315" cy="1102360"/>
          </a:xfrm>
          <a:prstGeom prst="rect">
            <a:avLst/>
          </a:prstGeom>
        </p:spPr>
        <p:txBody>
          <a:bodyPr vert="horz" wrap="square" lIns="0" tIns="0" rIns="0" bIns="0" rtlCol="0">
            <a:spAutoFit/>
          </a:bodyPr>
          <a:lstStyle/>
          <a:p>
            <a:pPr marL="12700" marR="5080" indent="-1905" algn="ctr">
              <a:lnSpc>
                <a:spcPct val="100000"/>
              </a:lnSpc>
            </a:pPr>
            <a:r>
              <a:rPr sz="2400" b="1" spc="-5" dirty="0">
                <a:latin typeface="Verdana"/>
                <a:cs typeface="Verdana"/>
              </a:rPr>
              <a:t>Giống </a:t>
            </a:r>
            <a:r>
              <a:rPr sz="2400" b="1" dirty="0">
                <a:latin typeface="Verdana"/>
                <a:cs typeface="Verdana"/>
              </a:rPr>
              <a:t>cây  </a:t>
            </a:r>
            <a:r>
              <a:rPr sz="2400" b="1" spc="-5" dirty="0">
                <a:latin typeface="Verdana"/>
                <a:cs typeface="Verdana"/>
              </a:rPr>
              <a:t>trồng </a:t>
            </a:r>
            <a:r>
              <a:rPr sz="2400" b="1" dirty="0">
                <a:latin typeface="Verdana"/>
                <a:cs typeface="Verdana"/>
              </a:rPr>
              <a:t>và</a:t>
            </a:r>
            <a:r>
              <a:rPr sz="2400" b="1" spc="-75" dirty="0">
                <a:latin typeface="Verdana"/>
                <a:cs typeface="Verdana"/>
              </a:rPr>
              <a:t> </a:t>
            </a:r>
            <a:r>
              <a:rPr sz="2400" b="1" spc="-5" dirty="0">
                <a:latin typeface="Verdana"/>
                <a:cs typeface="Verdana"/>
              </a:rPr>
              <a:t>giống  </a:t>
            </a:r>
            <a:r>
              <a:rPr sz="2400" b="1" dirty="0">
                <a:latin typeface="Verdana"/>
                <a:cs typeface="Verdana"/>
              </a:rPr>
              <a:t>vật</a:t>
            </a:r>
            <a:r>
              <a:rPr sz="2400" b="1" spc="-100" dirty="0">
                <a:latin typeface="Verdana"/>
                <a:cs typeface="Verdana"/>
              </a:rPr>
              <a:t> </a:t>
            </a:r>
            <a:r>
              <a:rPr sz="2400" b="1" spc="-5" dirty="0">
                <a:latin typeface="Verdana"/>
                <a:cs typeface="Verdana"/>
              </a:rPr>
              <a:t>nuôi</a:t>
            </a:r>
            <a:endParaRPr sz="2400">
              <a:latin typeface="Verdana"/>
              <a:cs typeface="Verdana"/>
            </a:endParaRPr>
          </a:p>
        </p:txBody>
      </p:sp>
      <p:sp>
        <p:nvSpPr>
          <p:cNvPr id="35" name="object 35"/>
          <p:cNvSpPr/>
          <p:nvPr/>
        </p:nvSpPr>
        <p:spPr>
          <a:xfrm>
            <a:off x="686562" y="4648961"/>
            <a:ext cx="2209800" cy="1201420"/>
          </a:xfrm>
          <a:custGeom>
            <a:avLst/>
            <a:gdLst/>
            <a:ahLst/>
            <a:cxnLst/>
            <a:rect l="l" t="t" r="r" b="b"/>
            <a:pathLst>
              <a:path w="2209800" h="1201420">
                <a:moveTo>
                  <a:pt x="0" y="1200912"/>
                </a:moveTo>
                <a:lnTo>
                  <a:pt x="2209800" y="1200912"/>
                </a:lnTo>
                <a:lnTo>
                  <a:pt x="2209800" y="0"/>
                </a:lnTo>
                <a:lnTo>
                  <a:pt x="0" y="0"/>
                </a:lnTo>
                <a:lnTo>
                  <a:pt x="0" y="1200912"/>
                </a:lnTo>
                <a:close/>
              </a:path>
            </a:pathLst>
          </a:custGeom>
          <a:solidFill>
            <a:srgbClr val="FFCCFF"/>
          </a:solidFill>
        </p:spPr>
        <p:txBody>
          <a:bodyPr wrap="square" lIns="0" tIns="0" rIns="0" bIns="0" rtlCol="0"/>
          <a:lstStyle/>
          <a:p>
            <a:endParaRPr/>
          </a:p>
        </p:txBody>
      </p:sp>
      <p:sp>
        <p:nvSpPr>
          <p:cNvPr id="36" name="object 36"/>
          <p:cNvSpPr/>
          <p:nvPr/>
        </p:nvSpPr>
        <p:spPr>
          <a:xfrm>
            <a:off x="686562" y="4648961"/>
            <a:ext cx="2209800" cy="1201420"/>
          </a:xfrm>
          <a:custGeom>
            <a:avLst/>
            <a:gdLst/>
            <a:ahLst/>
            <a:cxnLst/>
            <a:rect l="l" t="t" r="r" b="b"/>
            <a:pathLst>
              <a:path w="2209800" h="1201420">
                <a:moveTo>
                  <a:pt x="0" y="1200912"/>
                </a:moveTo>
                <a:lnTo>
                  <a:pt x="2209800" y="1200912"/>
                </a:lnTo>
                <a:lnTo>
                  <a:pt x="2209800" y="0"/>
                </a:lnTo>
                <a:lnTo>
                  <a:pt x="0" y="0"/>
                </a:lnTo>
                <a:lnTo>
                  <a:pt x="0" y="1200912"/>
                </a:lnTo>
                <a:close/>
              </a:path>
            </a:pathLst>
          </a:custGeom>
          <a:ln w="28956">
            <a:solidFill>
              <a:srgbClr val="FFC000"/>
            </a:solidFill>
          </a:ln>
        </p:spPr>
        <p:txBody>
          <a:bodyPr wrap="square" lIns="0" tIns="0" rIns="0" bIns="0" rtlCol="0"/>
          <a:lstStyle/>
          <a:p>
            <a:endParaRPr/>
          </a:p>
        </p:txBody>
      </p:sp>
      <p:sp>
        <p:nvSpPr>
          <p:cNvPr id="37" name="object 37"/>
          <p:cNvSpPr txBox="1"/>
          <p:nvPr/>
        </p:nvSpPr>
        <p:spPr>
          <a:xfrm>
            <a:off x="771550" y="4693284"/>
            <a:ext cx="2038350" cy="1102360"/>
          </a:xfrm>
          <a:prstGeom prst="rect">
            <a:avLst/>
          </a:prstGeom>
        </p:spPr>
        <p:txBody>
          <a:bodyPr vert="horz" wrap="square" lIns="0" tIns="0" rIns="0" bIns="0" rtlCol="0">
            <a:spAutoFit/>
          </a:bodyPr>
          <a:lstStyle/>
          <a:p>
            <a:pPr marL="12700" marR="5080" algn="ctr">
              <a:lnSpc>
                <a:spcPct val="100000"/>
              </a:lnSpc>
            </a:pPr>
            <a:r>
              <a:rPr sz="2400" b="1" spc="-5" dirty="0">
                <a:latin typeface="Verdana"/>
                <a:cs typeface="Verdana"/>
              </a:rPr>
              <a:t>Thuốc</a:t>
            </a:r>
            <a:r>
              <a:rPr sz="2400" b="1" spc="-20" dirty="0">
                <a:latin typeface="Verdana"/>
                <a:cs typeface="Verdana"/>
              </a:rPr>
              <a:t> </a:t>
            </a:r>
            <a:r>
              <a:rPr sz="2400" b="1" spc="-5" dirty="0">
                <a:latin typeface="Verdana"/>
                <a:cs typeface="Verdana"/>
              </a:rPr>
              <a:t>thú</a:t>
            </a:r>
            <a:r>
              <a:rPr sz="2400" b="1" spc="-35" dirty="0">
                <a:latin typeface="Verdana"/>
                <a:cs typeface="Verdana"/>
              </a:rPr>
              <a:t> </a:t>
            </a:r>
            <a:r>
              <a:rPr sz="2400" b="1" dirty="0">
                <a:latin typeface="Verdana"/>
                <a:cs typeface="Verdana"/>
              </a:rPr>
              <a:t>y  và </a:t>
            </a:r>
            <a:r>
              <a:rPr sz="2400" b="1" spc="-10" dirty="0">
                <a:latin typeface="Verdana"/>
                <a:cs typeface="Verdana"/>
              </a:rPr>
              <a:t>NLSX  </a:t>
            </a:r>
            <a:r>
              <a:rPr sz="2400" b="1" spc="-5" dirty="0">
                <a:latin typeface="Verdana"/>
                <a:cs typeface="Verdana"/>
              </a:rPr>
              <a:t>thuốc thú</a:t>
            </a:r>
            <a:r>
              <a:rPr sz="2400" b="1" spc="-60" dirty="0">
                <a:latin typeface="Verdana"/>
                <a:cs typeface="Verdana"/>
              </a:rPr>
              <a:t> </a:t>
            </a:r>
            <a:r>
              <a:rPr sz="2400" b="1" dirty="0">
                <a:latin typeface="Verdana"/>
                <a:cs typeface="Verdana"/>
              </a:rPr>
              <a:t>y</a:t>
            </a:r>
            <a:endParaRPr sz="2400">
              <a:latin typeface="Verdana"/>
              <a:cs typeface="Verdana"/>
            </a:endParaRPr>
          </a:p>
        </p:txBody>
      </p:sp>
      <p:sp>
        <p:nvSpPr>
          <p:cNvPr id="38" name="object 38"/>
          <p:cNvSpPr/>
          <p:nvPr/>
        </p:nvSpPr>
        <p:spPr>
          <a:xfrm>
            <a:off x="762762" y="3353561"/>
            <a:ext cx="1600200" cy="927100"/>
          </a:xfrm>
          <a:custGeom>
            <a:avLst/>
            <a:gdLst/>
            <a:ahLst/>
            <a:cxnLst/>
            <a:rect l="l" t="t" r="r" b="b"/>
            <a:pathLst>
              <a:path w="1600200" h="927100">
                <a:moveTo>
                  <a:pt x="1429004" y="0"/>
                </a:moveTo>
                <a:lnTo>
                  <a:pt x="171246" y="0"/>
                </a:lnTo>
                <a:lnTo>
                  <a:pt x="125722" y="6119"/>
                </a:lnTo>
                <a:lnTo>
                  <a:pt x="84815" y="23386"/>
                </a:lnTo>
                <a:lnTo>
                  <a:pt x="50157" y="50164"/>
                </a:lnTo>
                <a:lnTo>
                  <a:pt x="23380" y="84817"/>
                </a:lnTo>
                <a:lnTo>
                  <a:pt x="6117" y="125706"/>
                </a:lnTo>
                <a:lnTo>
                  <a:pt x="0" y="171196"/>
                </a:lnTo>
                <a:lnTo>
                  <a:pt x="0" y="755395"/>
                </a:lnTo>
                <a:lnTo>
                  <a:pt x="6117" y="800885"/>
                </a:lnTo>
                <a:lnTo>
                  <a:pt x="23380" y="841774"/>
                </a:lnTo>
                <a:lnTo>
                  <a:pt x="50157" y="876426"/>
                </a:lnTo>
                <a:lnTo>
                  <a:pt x="84815" y="903205"/>
                </a:lnTo>
                <a:lnTo>
                  <a:pt x="125722" y="920472"/>
                </a:lnTo>
                <a:lnTo>
                  <a:pt x="171246" y="926592"/>
                </a:lnTo>
                <a:lnTo>
                  <a:pt x="1429004" y="926592"/>
                </a:lnTo>
                <a:lnTo>
                  <a:pt x="1474493" y="920472"/>
                </a:lnTo>
                <a:lnTo>
                  <a:pt x="1515382" y="903205"/>
                </a:lnTo>
                <a:lnTo>
                  <a:pt x="1550035" y="876426"/>
                </a:lnTo>
                <a:lnTo>
                  <a:pt x="1576813" y="841774"/>
                </a:lnTo>
                <a:lnTo>
                  <a:pt x="1594080" y="800885"/>
                </a:lnTo>
                <a:lnTo>
                  <a:pt x="1600200" y="755395"/>
                </a:lnTo>
                <a:lnTo>
                  <a:pt x="1600200" y="171196"/>
                </a:lnTo>
                <a:lnTo>
                  <a:pt x="1594080" y="125706"/>
                </a:lnTo>
                <a:lnTo>
                  <a:pt x="1576813" y="84817"/>
                </a:lnTo>
                <a:lnTo>
                  <a:pt x="1550034" y="50164"/>
                </a:lnTo>
                <a:lnTo>
                  <a:pt x="1515382" y="23386"/>
                </a:lnTo>
                <a:lnTo>
                  <a:pt x="1474493" y="6119"/>
                </a:lnTo>
                <a:lnTo>
                  <a:pt x="1429004" y="0"/>
                </a:lnTo>
                <a:close/>
              </a:path>
            </a:pathLst>
          </a:custGeom>
          <a:solidFill>
            <a:srgbClr val="CCFFFF"/>
          </a:solidFill>
        </p:spPr>
        <p:txBody>
          <a:bodyPr wrap="square" lIns="0" tIns="0" rIns="0" bIns="0" rtlCol="0"/>
          <a:lstStyle/>
          <a:p>
            <a:endParaRPr/>
          </a:p>
        </p:txBody>
      </p:sp>
      <p:sp>
        <p:nvSpPr>
          <p:cNvPr id="39" name="object 39"/>
          <p:cNvSpPr/>
          <p:nvPr/>
        </p:nvSpPr>
        <p:spPr>
          <a:xfrm>
            <a:off x="762762" y="3353561"/>
            <a:ext cx="1600200" cy="927100"/>
          </a:xfrm>
          <a:custGeom>
            <a:avLst/>
            <a:gdLst/>
            <a:ahLst/>
            <a:cxnLst/>
            <a:rect l="l" t="t" r="r" b="b"/>
            <a:pathLst>
              <a:path w="1600200" h="927100">
                <a:moveTo>
                  <a:pt x="0" y="171196"/>
                </a:moveTo>
                <a:lnTo>
                  <a:pt x="6117" y="125706"/>
                </a:lnTo>
                <a:lnTo>
                  <a:pt x="23380" y="84817"/>
                </a:lnTo>
                <a:lnTo>
                  <a:pt x="50157" y="50164"/>
                </a:lnTo>
                <a:lnTo>
                  <a:pt x="84815" y="23386"/>
                </a:lnTo>
                <a:lnTo>
                  <a:pt x="125722" y="6119"/>
                </a:lnTo>
                <a:lnTo>
                  <a:pt x="171246" y="0"/>
                </a:lnTo>
                <a:lnTo>
                  <a:pt x="1429004" y="0"/>
                </a:lnTo>
                <a:lnTo>
                  <a:pt x="1474493" y="6119"/>
                </a:lnTo>
                <a:lnTo>
                  <a:pt x="1515382" y="23386"/>
                </a:lnTo>
                <a:lnTo>
                  <a:pt x="1550034" y="50164"/>
                </a:lnTo>
                <a:lnTo>
                  <a:pt x="1576813" y="84817"/>
                </a:lnTo>
                <a:lnTo>
                  <a:pt x="1594080" y="125706"/>
                </a:lnTo>
                <a:lnTo>
                  <a:pt x="1600200" y="171196"/>
                </a:lnTo>
                <a:lnTo>
                  <a:pt x="1600200" y="755395"/>
                </a:lnTo>
                <a:lnTo>
                  <a:pt x="1594080" y="800885"/>
                </a:lnTo>
                <a:lnTo>
                  <a:pt x="1576813" y="841774"/>
                </a:lnTo>
                <a:lnTo>
                  <a:pt x="1550035" y="876426"/>
                </a:lnTo>
                <a:lnTo>
                  <a:pt x="1515382" y="903205"/>
                </a:lnTo>
                <a:lnTo>
                  <a:pt x="1474493" y="920472"/>
                </a:lnTo>
                <a:lnTo>
                  <a:pt x="1429004" y="926592"/>
                </a:lnTo>
                <a:lnTo>
                  <a:pt x="171246" y="926592"/>
                </a:lnTo>
                <a:lnTo>
                  <a:pt x="125722" y="920472"/>
                </a:lnTo>
                <a:lnTo>
                  <a:pt x="84815" y="903205"/>
                </a:lnTo>
                <a:lnTo>
                  <a:pt x="50157" y="876426"/>
                </a:lnTo>
                <a:lnTo>
                  <a:pt x="23380" y="841774"/>
                </a:lnTo>
                <a:lnTo>
                  <a:pt x="6117" y="800885"/>
                </a:lnTo>
                <a:lnTo>
                  <a:pt x="0" y="755395"/>
                </a:lnTo>
                <a:lnTo>
                  <a:pt x="0" y="171196"/>
                </a:lnTo>
                <a:close/>
              </a:path>
            </a:pathLst>
          </a:custGeom>
          <a:ln w="19812">
            <a:solidFill>
              <a:srgbClr val="855D5D"/>
            </a:solidFill>
          </a:ln>
        </p:spPr>
        <p:txBody>
          <a:bodyPr wrap="square" lIns="0" tIns="0" rIns="0" bIns="0" rtlCol="0"/>
          <a:lstStyle/>
          <a:p>
            <a:endParaRPr/>
          </a:p>
        </p:txBody>
      </p:sp>
      <p:sp>
        <p:nvSpPr>
          <p:cNvPr id="40" name="object 40"/>
          <p:cNvSpPr txBox="1"/>
          <p:nvPr/>
        </p:nvSpPr>
        <p:spPr>
          <a:xfrm>
            <a:off x="1118717" y="3447922"/>
            <a:ext cx="887094" cy="735965"/>
          </a:xfrm>
          <a:prstGeom prst="rect">
            <a:avLst/>
          </a:prstGeom>
        </p:spPr>
        <p:txBody>
          <a:bodyPr vert="horz" wrap="square" lIns="0" tIns="0" rIns="0" bIns="0" rtlCol="0">
            <a:spAutoFit/>
          </a:bodyPr>
          <a:lstStyle/>
          <a:p>
            <a:pPr algn="ctr">
              <a:lnSpc>
                <a:spcPct val="100000"/>
              </a:lnSpc>
            </a:pPr>
            <a:r>
              <a:rPr sz="2400" b="1" dirty="0">
                <a:latin typeface="Verdana"/>
                <a:cs typeface="Verdana"/>
              </a:rPr>
              <a:t>Phân</a:t>
            </a:r>
            <a:endParaRPr sz="2400">
              <a:latin typeface="Verdana"/>
              <a:cs typeface="Verdana"/>
            </a:endParaRPr>
          </a:p>
          <a:p>
            <a:pPr marL="635" algn="ctr">
              <a:lnSpc>
                <a:spcPct val="100000"/>
              </a:lnSpc>
            </a:pPr>
            <a:r>
              <a:rPr sz="2400" b="1" spc="-5" dirty="0">
                <a:latin typeface="Verdana"/>
                <a:cs typeface="Verdana"/>
              </a:rPr>
              <a:t>bón</a:t>
            </a:r>
            <a:endParaRPr sz="2400">
              <a:latin typeface="Verdana"/>
              <a:cs typeface="Verdana"/>
            </a:endParaRPr>
          </a:p>
        </p:txBody>
      </p:sp>
      <p:sp>
        <p:nvSpPr>
          <p:cNvPr id="41" name="object 41"/>
          <p:cNvSpPr/>
          <p:nvPr/>
        </p:nvSpPr>
        <p:spPr>
          <a:xfrm>
            <a:off x="305561" y="1296161"/>
            <a:ext cx="2743200" cy="1752600"/>
          </a:xfrm>
          <a:custGeom>
            <a:avLst/>
            <a:gdLst/>
            <a:ahLst/>
            <a:cxnLst/>
            <a:rect l="l" t="t" r="r" b="b"/>
            <a:pathLst>
              <a:path w="2743200" h="1752600">
                <a:moveTo>
                  <a:pt x="2419350" y="0"/>
                </a:moveTo>
                <a:lnTo>
                  <a:pt x="323900" y="0"/>
                </a:lnTo>
                <a:lnTo>
                  <a:pt x="276035" y="3512"/>
                </a:lnTo>
                <a:lnTo>
                  <a:pt x="230351" y="13714"/>
                </a:lnTo>
                <a:lnTo>
                  <a:pt x="187349" y="30106"/>
                </a:lnTo>
                <a:lnTo>
                  <a:pt x="147530" y="52184"/>
                </a:lnTo>
                <a:lnTo>
                  <a:pt x="111395" y="79448"/>
                </a:lnTo>
                <a:lnTo>
                  <a:pt x="79445" y="111397"/>
                </a:lnTo>
                <a:lnTo>
                  <a:pt x="52180" y="147528"/>
                </a:lnTo>
                <a:lnTo>
                  <a:pt x="30103" y="187340"/>
                </a:lnTo>
                <a:lnTo>
                  <a:pt x="13713" y="230332"/>
                </a:lnTo>
                <a:lnTo>
                  <a:pt x="3511" y="276003"/>
                </a:lnTo>
                <a:lnTo>
                  <a:pt x="0" y="323850"/>
                </a:lnTo>
                <a:lnTo>
                  <a:pt x="0" y="1428750"/>
                </a:lnTo>
                <a:lnTo>
                  <a:pt x="3511" y="1476596"/>
                </a:lnTo>
                <a:lnTo>
                  <a:pt x="13713" y="1522267"/>
                </a:lnTo>
                <a:lnTo>
                  <a:pt x="30103" y="1565259"/>
                </a:lnTo>
                <a:lnTo>
                  <a:pt x="52180" y="1605071"/>
                </a:lnTo>
                <a:lnTo>
                  <a:pt x="79445" y="1641202"/>
                </a:lnTo>
                <a:lnTo>
                  <a:pt x="111395" y="1673151"/>
                </a:lnTo>
                <a:lnTo>
                  <a:pt x="147530" y="1700415"/>
                </a:lnTo>
                <a:lnTo>
                  <a:pt x="187349" y="1722493"/>
                </a:lnTo>
                <a:lnTo>
                  <a:pt x="230351" y="1738885"/>
                </a:lnTo>
                <a:lnTo>
                  <a:pt x="276035" y="1749087"/>
                </a:lnTo>
                <a:lnTo>
                  <a:pt x="323900" y="1752600"/>
                </a:lnTo>
                <a:lnTo>
                  <a:pt x="2419350" y="1752600"/>
                </a:lnTo>
                <a:lnTo>
                  <a:pt x="2419350" y="0"/>
                </a:lnTo>
                <a:close/>
              </a:path>
              <a:path w="2743200" h="1752600">
                <a:moveTo>
                  <a:pt x="2419350" y="0"/>
                </a:moveTo>
                <a:lnTo>
                  <a:pt x="2419350" y="1752600"/>
                </a:lnTo>
                <a:lnTo>
                  <a:pt x="2467196" y="1749087"/>
                </a:lnTo>
                <a:lnTo>
                  <a:pt x="2512867" y="1738885"/>
                </a:lnTo>
                <a:lnTo>
                  <a:pt x="2555859" y="1722493"/>
                </a:lnTo>
                <a:lnTo>
                  <a:pt x="2595671" y="1700415"/>
                </a:lnTo>
                <a:lnTo>
                  <a:pt x="2631802" y="1673151"/>
                </a:lnTo>
                <a:lnTo>
                  <a:pt x="2663751" y="1641202"/>
                </a:lnTo>
                <a:lnTo>
                  <a:pt x="2691015" y="1605071"/>
                </a:lnTo>
                <a:lnTo>
                  <a:pt x="2713093" y="1565259"/>
                </a:lnTo>
                <a:lnTo>
                  <a:pt x="2729485" y="1522267"/>
                </a:lnTo>
                <a:lnTo>
                  <a:pt x="2739687" y="1476596"/>
                </a:lnTo>
                <a:lnTo>
                  <a:pt x="2743200" y="1428750"/>
                </a:lnTo>
                <a:lnTo>
                  <a:pt x="2743200" y="323850"/>
                </a:lnTo>
                <a:lnTo>
                  <a:pt x="2739687" y="276003"/>
                </a:lnTo>
                <a:lnTo>
                  <a:pt x="2729485" y="230332"/>
                </a:lnTo>
                <a:lnTo>
                  <a:pt x="2713093" y="187340"/>
                </a:lnTo>
                <a:lnTo>
                  <a:pt x="2691015" y="147528"/>
                </a:lnTo>
                <a:lnTo>
                  <a:pt x="2663751" y="111397"/>
                </a:lnTo>
                <a:lnTo>
                  <a:pt x="2631802" y="79448"/>
                </a:lnTo>
                <a:lnTo>
                  <a:pt x="2595671" y="52184"/>
                </a:lnTo>
                <a:lnTo>
                  <a:pt x="2555859" y="30106"/>
                </a:lnTo>
                <a:lnTo>
                  <a:pt x="2512867" y="13714"/>
                </a:lnTo>
                <a:lnTo>
                  <a:pt x="2467196" y="3512"/>
                </a:lnTo>
                <a:lnTo>
                  <a:pt x="2419350" y="0"/>
                </a:lnTo>
                <a:close/>
              </a:path>
            </a:pathLst>
          </a:custGeom>
          <a:solidFill>
            <a:srgbClr val="EBE8E0"/>
          </a:solidFill>
        </p:spPr>
        <p:txBody>
          <a:bodyPr wrap="square" lIns="0" tIns="0" rIns="0" bIns="0" rtlCol="0"/>
          <a:lstStyle/>
          <a:p>
            <a:endParaRPr/>
          </a:p>
        </p:txBody>
      </p:sp>
      <p:sp>
        <p:nvSpPr>
          <p:cNvPr id="42" name="object 42"/>
          <p:cNvSpPr/>
          <p:nvPr/>
        </p:nvSpPr>
        <p:spPr>
          <a:xfrm>
            <a:off x="305561" y="1296161"/>
            <a:ext cx="2419350" cy="323850"/>
          </a:xfrm>
          <a:custGeom>
            <a:avLst/>
            <a:gdLst/>
            <a:ahLst/>
            <a:cxnLst/>
            <a:rect l="l" t="t" r="r" b="b"/>
            <a:pathLst>
              <a:path w="2419350" h="323850">
                <a:moveTo>
                  <a:pt x="0" y="323850"/>
                </a:moveTo>
                <a:lnTo>
                  <a:pt x="3511" y="276003"/>
                </a:lnTo>
                <a:lnTo>
                  <a:pt x="13713" y="230332"/>
                </a:lnTo>
                <a:lnTo>
                  <a:pt x="30103" y="187340"/>
                </a:lnTo>
                <a:lnTo>
                  <a:pt x="52180" y="147528"/>
                </a:lnTo>
                <a:lnTo>
                  <a:pt x="79445" y="111397"/>
                </a:lnTo>
                <a:lnTo>
                  <a:pt x="111395" y="79448"/>
                </a:lnTo>
                <a:lnTo>
                  <a:pt x="147530" y="52184"/>
                </a:lnTo>
                <a:lnTo>
                  <a:pt x="187349" y="30106"/>
                </a:lnTo>
                <a:lnTo>
                  <a:pt x="230351" y="13714"/>
                </a:lnTo>
                <a:lnTo>
                  <a:pt x="276035" y="3512"/>
                </a:lnTo>
                <a:lnTo>
                  <a:pt x="323900" y="0"/>
                </a:lnTo>
                <a:lnTo>
                  <a:pt x="2419350" y="0"/>
                </a:lnTo>
              </a:path>
            </a:pathLst>
          </a:custGeom>
          <a:ln w="28956">
            <a:solidFill>
              <a:srgbClr val="EE8B6A"/>
            </a:solidFill>
          </a:ln>
        </p:spPr>
        <p:txBody>
          <a:bodyPr wrap="square" lIns="0" tIns="0" rIns="0" bIns="0" rtlCol="0"/>
          <a:lstStyle/>
          <a:p>
            <a:endParaRPr/>
          </a:p>
        </p:txBody>
      </p:sp>
      <p:sp>
        <p:nvSpPr>
          <p:cNvPr id="43" name="object 43"/>
          <p:cNvSpPr/>
          <p:nvPr/>
        </p:nvSpPr>
        <p:spPr>
          <a:xfrm>
            <a:off x="305561" y="1620011"/>
            <a:ext cx="2419350" cy="1428750"/>
          </a:xfrm>
          <a:custGeom>
            <a:avLst/>
            <a:gdLst/>
            <a:ahLst/>
            <a:cxnLst/>
            <a:rect l="l" t="t" r="r" b="b"/>
            <a:pathLst>
              <a:path w="2419350" h="1428750">
                <a:moveTo>
                  <a:pt x="2419350" y="1428750"/>
                </a:moveTo>
                <a:lnTo>
                  <a:pt x="323900" y="1428750"/>
                </a:lnTo>
                <a:lnTo>
                  <a:pt x="276035" y="1425237"/>
                </a:lnTo>
                <a:lnTo>
                  <a:pt x="230351" y="1415035"/>
                </a:lnTo>
                <a:lnTo>
                  <a:pt x="187349" y="1398643"/>
                </a:lnTo>
                <a:lnTo>
                  <a:pt x="147530" y="1376565"/>
                </a:lnTo>
                <a:lnTo>
                  <a:pt x="111395" y="1349301"/>
                </a:lnTo>
                <a:lnTo>
                  <a:pt x="79445" y="1317352"/>
                </a:lnTo>
                <a:lnTo>
                  <a:pt x="52180" y="1281221"/>
                </a:lnTo>
                <a:lnTo>
                  <a:pt x="30103" y="1241409"/>
                </a:lnTo>
                <a:lnTo>
                  <a:pt x="13713" y="1198417"/>
                </a:lnTo>
                <a:lnTo>
                  <a:pt x="3511" y="1152746"/>
                </a:lnTo>
                <a:lnTo>
                  <a:pt x="0" y="1104900"/>
                </a:lnTo>
                <a:lnTo>
                  <a:pt x="0" y="0"/>
                </a:lnTo>
              </a:path>
            </a:pathLst>
          </a:custGeom>
          <a:ln w="28956">
            <a:solidFill>
              <a:srgbClr val="EE8B6A"/>
            </a:solidFill>
          </a:ln>
        </p:spPr>
        <p:txBody>
          <a:bodyPr wrap="square" lIns="0" tIns="0" rIns="0" bIns="0" rtlCol="0"/>
          <a:lstStyle/>
          <a:p>
            <a:endParaRPr/>
          </a:p>
        </p:txBody>
      </p:sp>
      <p:sp>
        <p:nvSpPr>
          <p:cNvPr id="44" name="object 44"/>
          <p:cNvSpPr/>
          <p:nvPr/>
        </p:nvSpPr>
        <p:spPr>
          <a:xfrm>
            <a:off x="2724911" y="1296161"/>
            <a:ext cx="323850" cy="1752600"/>
          </a:xfrm>
          <a:custGeom>
            <a:avLst/>
            <a:gdLst/>
            <a:ahLst/>
            <a:cxnLst/>
            <a:rect l="l" t="t" r="r" b="b"/>
            <a:pathLst>
              <a:path w="323850" h="1752600">
                <a:moveTo>
                  <a:pt x="0" y="0"/>
                </a:moveTo>
                <a:lnTo>
                  <a:pt x="47846" y="3512"/>
                </a:lnTo>
                <a:lnTo>
                  <a:pt x="93517" y="13714"/>
                </a:lnTo>
                <a:lnTo>
                  <a:pt x="136509" y="30106"/>
                </a:lnTo>
                <a:lnTo>
                  <a:pt x="176321" y="52184"/>
                </a:lnTo>
                <a:lnTo>
                  <a:pt x="212452" y="79448"/>
                </a:lnTo>
                <a:lnTo>
                  <a:pt x="244401" y="111397"/>
                </a:lnTo>
                <a:lnTo>
                  <a:pt x="271665" y="147528"/>
                </a:lnTo>
                <a:lnTo>
                  <a:pt x="293743" y="187340"/>
                </a:lnTo>
                <a:lnTo>
                  <a:pt x="310135" y="230332"/>
                </a:lnTo>
                <a:lnTo>
                  <a:pt x="320337" y="276003"/>
                </a:lnTo>
                <a:lnTo>
                  <a:pt x="323850" y="323850"/>
                </a:lnTo>
                <a:lnTo>
                  <a:pt x="323850" y="1428750"/>
                </a:lnTo>
                <a:lnTo>
                  <a:pt x="320337" y="1476596"/>
                </a:lnTo>
                <a:lnTo>
                  <a:pt x="310135" y="1522267"/>
                </a:lnTo>
                <a:lnTo>
                  <a:pt x="293743" y="1565259"/>
                </a:lnTo>
                <a:lnTo>
                  <a:pt x="271665" y="1605071"/>
                </a:lnTo>
                <a:lnTo>
                  <a:pt x="244401" y="1641202"/>
                </a:lnTo>
                <a:lnTo>
                  <a:pt x="212452" y="1673151"/>
                </a:lnTo>
                <a:lnTo>
                  <a:pt x="176321" y="1700415"/>
                </a:lnTo>
                <a:lnTo>
                  <a:pt x="136509" y="1722493"/>
                </a:lnTo>
                <a:lnTo>
                  <a:pt x="93517" y="1738885"/>
                </a:lnTo>
                <a:lnTo>
                  <a:pt x="47846" y="1749087"/>
                </a:lnTo>
                <a:lnTo>
                  <a:pt x="0" y="1752600"/>
                </a:lnTo>
              </a:path>
            </a:pathLst>
          </a:custGeom>
          <a:ln w="28956">
            <a:solidFill>
              <a:srgbClr val="EE8B6A"/>
            </a:solidFill>
          </a:ln>
        </p:spPr>
        <p:txBody>
          <a:bodyPr wrap="square" lIns="0" tIns="0" rIns="0" bIns="0" rtlCol="0"/>
          <a:lstStyle/>
          <a:p>
            <a:endParaRPr/>
          </a:p>
        </p:txBody>
      </p:sp>
      <p:sp>
        <p:nvSpPr>
          <p:cNvPr id="45" name="object 45"/>
          <p:cNvSpPr/>
          <p:nvPr/>
        </p:nvSpPr>
        <p:spPr>
          <a:xfrm>
            <a:off x="305561" y="1296161"/>
            <a:ext cx="2743200" cy="1752600"/>
          </a:xfrm>
          <a:custGeom>
            <a:avLst/>
            <a:gdLst/>
            <a:ahLst/>
            <a:cxnLst/>
            <a:rect l="l" t="t" r="r" b="b"/>
            <a:pathLst>
              <a:path w="2743200" h="1752600">
                <a:moveTo>
                  <a:pt x="2419350" y="0"/>
                </a:moveTo>
                <a:lnTo>
                  <a:pt x="323900" y="0"/>
                </a:lnTo>
                <a:lnTo>
                  <a:pt x="276035" y="3512"/>
                </a:lnTo>
                <a:lnTo>
                  <a:pt x="230351" y="13714"/>
                </a:lnTo>
                <a:lnTo>
                  <a:pt x="187349" y="30106"/>
                </a:lnTo>
                <a:lnTo>
                  <a:pt x="147530" y="52184"/>
                </a:lnTo>
                <a:lnTo>
                  <a:pt x="111395" y="79448"/>
                </a:lnTo>
                <a:lnTo>
                  <a:pt x="79445" y="111397"/>
                </a:lnTo>
                <a:lnTo>
                  <a:pt x="52180" y="147528"/>
                </a:lnTo>
                <a:lnTo>
                  <a:pt x="30103" y="187340"/>
                </a:lnTo>
                <a:lnTo>
                  <a:pt x="13713" y="230332"/>
                </a:lnTo>
                <a:lnTo>
                  <a:pt x="3511" y="276003"/>
                </a:lnTo>
                <a:lnTo>
                  <a:pt x="0" y="323850"/>
                </a:lnTo>
                <a:lnTo>
                  <a:pt x="0" y="1428750"/>
                </a:lnTo>
                <a:lnTo>
                  <a:pt x="3511" y="1476596"/>
                </a:lnTo>
                <a:lnTo>
                  <a:pt x="13713" y="1522267"/>
                </a:lnTo>
                <a:lnTo>
                  <a:pt x="30103" y="1565259"/>
                </a:lnTo>
                <a:lnTo>
                  <a:pt x="52180" y="1605071"/>
                </a:lnTo>
                <a:lnTo>
                  <a:pt x="79445" y="1641202"/>
                </a:lnTo>
                <a:lnTo>
                  <a:pt x="111395" y="1673151"/>
                </a:lnTo>
                <a:lnTo>
                  <a:pt x="147530" y="1700415"/>
                </a:lnTo>
                <a:lnTo>
                  <a:pt x="187349" y="1722493"/>
                </a:lnTo>
                <a:lnTo>
                  <a:pt x="230351" y="1738885"/>
                </a:lnTo>
                <a:lnTo>
                  <a:pt x="276035" y="1749087"/>
                </a:lnTo>
                <a:lnTo>
                  <a:pt x="323900" y="1752600"/>
                </a:lnTo>
                <a:lnTo>
                  <a:pt x="2419350" y="1752600"/>
                </a:lnTo>
                <a:lnTo>
                  <a:pt x="2467196" y="1749087"/>
                </a:lnTo>
                <a:lnTo>
                  <a:pt x="2512867" y="1738885"/>
                </a:lnTo>
                <a:lnTo>
                  <a:pt x="2555859" y="1722493"/>
                </a:lnTo>
                <a:lnTo>
                  <a:pt x="2595671" y="1700415"/>
                </a:lnTo>
                <a:lnTo>
                  <a:pt x="2631802" y="1673151"/>
                </a:lnTo>
                <a:lnTo>
                  <a:pt x="2663751" y="1641202"/>
                </a:lnTo>
                <a:lnTo>
                  <a:pt x="2691015" y="1605071"/>
                </a:lnTo>
                <a:lnTo>
                  <a:pt x="2713093" y="1565259"/>
                </a:lnTo>
                <a:lnTo>
                  <a:pt x="2729485" y="1522267"/>
                </a:lnTo>
                <a:lnTo>
                  <a:pt x="2739687" y="1476596"/>
                </a:lnTo>
                <a:lnTo>
                  <a:pt x="2743200" y="1428750"/>
                </a:lnTo>
                <a:lnTo>
                  <a:pt x="2743200" y="323850"/>
                </a:lnTo>
                <a:lnTo>
                  <a:pt x="2739687" y="276003"/>
                </a:lnTo>
                <a:lnTo>
                  <a:pt x="2729485" y="230332"/>
                </a:lnTo>
                <a:lnTo>
                  <a:pt x="2713093" y="187340"/>
                </a:lnTo>
                <a:lnTo>
                  <a:pt x="2691015" y="147528"/>
                </a:lnTo>
                <a:lnTo>
                  <a:pt x="2663751" y="111397"/>
                </a:lnTo>
                <a:lnTo>
                  <a:pt x="2631802" y="79448"/>
                </a:lnTo>
                <a:lnTo>
                  <a:pt x="2595671" y="52184"/>
                </a:lnTo>
                <a:lnTo>
                  <a:pt x="2555859" y="30106"/>
                </a:lnTo>
                <a:lnTo>
                  <a:pt x="2512867" y="13714"/>
                </a:lnTo>
                <a:lnTo>
                  <a:pt x="2467196" y="3512"/>
                </a:lnTo>
                <a:lnTo>
                  <a:pt x="2419350" y="0"/>
                </a:lnTo>
                <a:close/>
              </a:path>
            </a:pathLst>
          </a:custGeom>
          <a:solidFill>
            <a:srgbClr val="EBE8E0"/>
          </a:solidFill>
        </p:spPr>
        <p:txBody>
          <a:bodyPr wrap="square" lIns="0" tIns="0" rIns="0" bIns="0" rtlCol="0"/>
          <a:lstStyle/>
          <a:p>
            <a:endParaRPr/>
          </a:p>
        </p:txBody>
      </p:sp>
      <p:sp>
        <p:nvSpPr>
          <p:cNvPr id="46" name="object 46"/>
          <p:cNvSpPr/>
          <p:nvPr/>
        </p:nvSpPr>
        <p:spPr>
          <a:xfrm>
            <a:off x="305561" y="1296161"/>
            <a:ext cx="2743200" cy="1752600"/>
          </a:xfrm>
          <a:custGeom>
            <a:avLst/>
            <a:gdLst/>
            <a:ahLst/>
            <a:cxnLst/>
            <a:rect l="l" t="t" r="r" b="b"/>
            <a:pathLst>
              <a:path w="2743200" h="1752600">
                <a:moveTo>
                  <a:pt x="0" y="323850"/>
                </a:moveTo>
                <a:lnTo>
                  <a:pt x="3511" y="276003"/>
                </a:lnTo>
                <a:lnTo>
                  <a:pt x="13713" y="230332"/>
                </a:lnTo>
                <a:lnTo>
                  <a:pt x="30103" y="187340"/>
                </a:lnTo>
                <a:lnTo>
                  <a:pt x="52180" y="147528"/>
                </a:lnTo>
                <a:lnTo>
                  <a:pt x="79445" y="111397"/>
                </a:lnTo>
                <a:lnTo>
                  <a:pt x="111395" y="79448"/>
                </a:lnTo>
                <a:lnTo>
                  <a:pt x="147530" y="52184"/>
                </a:lnTo>
                <a:lnTo>
                  <a:pt x="187349" y="30106"/>
                </a:lnTo>
                <a:lnTo>
                  <a:pt x="230351" y="13714"/>
                </a:lnTo>
                <a:lnTo>
                  <a:pt x="276035" y="3512"/>
                </a:lnTo>
                <a:lnTo>
                  <a:pt x="323900" y="0"/>
                </a:lnTo>
                <a:lnTo>
                  <a:pt x="2419350" y="0"/>
                </a:lnTo>
                <a:lnTo>
                  <a:pt x="2467196" y="3512"/>
                </a:lnTo>
                <a:lnTo>
                  <a:pt x="2512867" y="13714"/>
                </a:lnTo>
                <a:lnTo>
                  <a:pt x="2555859" y="30106"/>
                </a:lnTo>
                <a:lnTo>
                  <a:pt x="2595671" y="52184"/>
                </a:lnTo>
                <a:lnTo>
                  <a:pt x="2631802" y="79448"/>
                </a:lnTo>
                <a:lnTo>
                  <a:pt x="2663751" y="111397"/>
                </a:lnTo>
                <a:lnTo>
                  <a:pt x="2691015" y="147528"/>
                </a:lnTo>
                <a:lnTo>
                  <a:pt x="2713093" y="187340"/>
                </a:lnTo>
                <a:lnTo>
                  <a:pt x="2729485" y="230332"/>
                </a:lnTo>
                <a:lnTo>
                  <a:pt x="2739687" y="276003"/>
                </a:lnTo>
                <a:lnTo>
                  <a:pt x="2743200" y="323850"/>
                </a:lnTo>
                <a:lnTo>
                  <a:pt x="2743200" y="1428750"/>
                </a:lnTo>
                <a:lnTo>
                  <a:pt x="2739687" y="1476596"/>
                </a:lnTo>
                <a:lnTo>
                  <a:pt x="2729485" y="1522267"/>
                </a:lnTo>
                <a:lnTo>
                  <a:pt x="2713093" y="1565259"/>
                </a:lnTo>
                <a:lnTo>
                  <a:pt x="2691015" y="1605071"/>
                </a:lnTo>
                <a:lnTo>
                  <a:pt x="2663751" y="1641202"/>
                </a:lnTo>
                <a:lnTo>
                  <a:pt x="2631802" y="1673151"/>
                </a:lnTo>
                <a:lnTo>
                  <a:pt x="2595671" y="1700415"/>
                </a:lnTo>
                <a:lnTo>
                  <a:pt x="2555859" y="1722493"/>
                </a:lnTo>
                <a:lnTo>
                  <a:pt x="2512867" y="1738885"/>
                </a:lnTo>
                <a:lnTo>
                  <a:pt x="2467196" y="1749087"/>
                </a:lnTo>
                <a:lnTo>
                  <a:pt x="2419350" y="1752600"/>
                </a:lnTo>
                <a:lnTo>
                  <a:pt x="323900" y="1752600"/>
                </a:lnTo>
                <a:lnTo>
                  <a:pt x="276035" y="1749087"/>
                </a:lnTo>
                <a:lnTo>
                  <a:pt x="230351" y="1738885"/>
                </a:lnTo>
                <a:lnTo>
                  <a:pt x="187349" y="1722493"/>
                </a:lnTo>
                <a:lnTo>
                  <a:pt x="147530" y="1700415"/>
                </a:lnTo>
                <a:lnTo>
                  <a:pt x="111395" y="1673151"/>
                </a:lnTo>
                <a:lnTo>
                  <a:pt x="79445" y="1641202"/>
                </a:lnTo>
                <a:lnTo>
                  <a:pt x="52180" y="1605071"/>
                </a:lnTo>
                <a:lnTo>
                  <a:pt x="30103" y="1565259"/>
                </a:lnTo>
                <a:lnTo>
                  <a:pt x="13713" y="1522267"/>
                </a:lnTo>
                <a:lnTo>
                  <a:pt x="3511" y="1476596"/>
                </a:lnTo>
                <a:lnTo>
                  <a:pt x="0" y="1428750"/>
                </a:lnTo>
                <a:lnTo>
                  <a:pt x="0" y="323850"/>
                </a:lnTo>
                <a:close/>
              </a:path>
            </a:pathLst>
          </a:custGeom>
          <a:ln w="28956">
            <a:solidFill>
              <a:srgbClr val="EE8B6A"/>
            </a:solidFill>
          </a:ln>
        </p:spPr>
        <p:txBody>
          <a:bodyPr wrap="square" lIns="0" tIns="0" rIns="0" bIns="0" rtlCol="0"/>
          <a:lstStyle/>
          <a:p>
            <a:endParaRPr/>
          </a:p>
        </p:txBody>
      </p:sp>
      <p:sp>
        <p:nvSpPr>
          <p:cNvPr id="47" name="object 47"/>
          <p:cNvSpPr txBox="1"/>
          <p:nvPr/>
        </p:nvSpPr>
        <p:spPr>
          <a:xfrm>
            <a:off x="563981" y="1434719"/>
            <a:ext cx="2223770" cy="1468120"/>
          </a:xfrm>
          <a:prstGeom prst="rect">
            <a:avLst/>
          </a:prstGeom>
        </p:spPr>
        <p:txBody>
          <a:bodyPr vert="horz" wrap="square" lIns="0" tIns="0" rIns="0" bIns="0" rtlCol="0">
            <a:spAutoFit/>
          </a:bodyPr>
          <a:lstStyle/>
          <a:p>
            <a:pPr marL="12700" marR="5080" indent="1905" algn="ctr">
              <a:lnSpc>
                <a:spcPct val="100000"/>
              </a:lnSpc>
            </a:pPr>
            <a:r>
              <a:rPr sz="2400" b="1" spc="-5" dirty="0">
                <a:latin typeface="Verdana"/>
                <a:cs typeface="Verdana"/>
              </a:rPr>
              <a:t>Thuỷ </a:t>
            </a:r>
            <a:r>
              <a:rPr sz="2400" b="1" dirty="0">
                <a:latin typeface="Verdana"/>
                <a:cs typeface="Verdana"/>
              </a:rPr>
              <a:t>sản,  mặt </a:t>
            </a:r>
            <a:r>
              <a:rPr sz="2400" b="1" spc="-5" dirty="0">
                <a:latin typeface="Verdana"/>
                <a:cs typeface="Verdana"/>
              </a:rPr>
              <a:t>hàng  phục</a:t>
            </a:r>
            <a:r>
              <a:rPr sz="2400" b="1" spc="-30" dirty="0">
                <a:latin typeface="Verdana"/>
                <a:cs typeface="Verdana"/>
              </a:rPr>
              <a:t> </a:t>
            </a:r>
            <a:r>
              <a:rPr sz="2400" b="1" spc="-5" dirty="0">
                <a:latin typeface="Verdana"/>
                <a:cs typeface="Verdana"/>
              </a:rPr>
              <a:t>vụ</a:t>
            </a:r>
            <a:r>
              <a:rPr sz="2400" b="1" spc="-30" dirty="0">
                <a:latin typeface="Verdana"/>
                <a:cs typeface="Verdana"/>
              </a:rPr>
              <a:t> </a:t>
            </a:r>
            <a:r>
              <a:rPr sz="2400" b="1" spc="-5" dirty="0">
                <a:latin typeface="Verdana"/>
                <a:cs typeface="Verdana"/>
              </a:rPr>
              <a:t>nuôi </a:t>
            </a:r>
            <a:r>
              <a:rPr sz="2400" b="1" dirty="0">
                <a:latin typeface="Verdana"/>
                <a:cs typeface="Verdana"/>
              </a:rPr>
              <a:t> </a:t>
            </a:r>
            <a:r>
              <a:rPr sz="2400" b="1" spc="-5" dirty="0">
                <a:latin typeface="Verdana"/>
                <a:cs typeface="Verdana"/>
              </a:rPr>
              <a:t>trồng</a:t>
            </a:r>
            <a:r>
              <a:rPr sz="2400" b="1" spc="-70" dirty="0">
                <a:latin typeface="Verdana"/>
                <a:cs typeface="Verdana"/>
              </a:rPr>
              <a:t> </a:t>
            </a:r>
            <a:r>
              <a:rPr sz="2400" b="1" spc="-5" dirty="0">
                <a:latin typeface="Verdana"/>
                <a:cs typeface="Verdana"/>
              </a:rPr>
              <a:t>Th.sản</a:t>
            </a:r>
            <a:endParaRPr sz="2400">
              <a:latin typeface="Verdana"/>
              <a:cs typeface="Verdana"/>
            </a:endParaRPr>
          </a:p>
        </p:txBody>
      </p:sp>
      <p:sp>
        <p:nvSpPr>
          <p:cNvPr id="48" name="object 48"/>
          <p:cNvSpPr txBox="1"/>
          <p:nvPr/>
        </p:nvSpPr>
        <p:spPr>
          <a:xfrm>
            <a:off x="3537965" y="2482215"/>
            <a:ext cx="1840230" cy="1953260"/>
          </a:xfrm>
          <a:prstGeom prst="rect">
            <a:avLst/>
          </a:prstGeom>
        </p:spPr>
        <p:txBody>
          <a:bodyPr vert="horz" wrap="square" lIns="0" tIns="0" rIns="0" bIns="0" rtlCol="0">
            <a:spAutoFit/>
          </a:bodyPr>
          <a:lstStyle/>
          <a:p>
            <a:pPr marL="12700" marR="5080" indent="-635" algn="ctr">
              <a:lnSpc>
                <a:spcPct val="100000"/>
              </a:lnSpc>
            </a:pPr>
            <a:r>
              <a:rPr sz="3200" b="1" dirty="0">
                <a:solidFill>
                  <a:srgbClr val="0000CC"/>
                </a:solidFill>
                <a:latin typeface="Verdana"/>
                <a:cs typeface="Verdana"/>
              </a:rPr>
              <a:t>BỘ  NÔNG  NG</a:t>
            </a:r>
            <a:r>
              <a:rPr sz="3200" b="1" spc="5" dirty="0">
                <a:solidFill>
                  <a:srgbClr val="0000CC"/>
                </a:solidFill>
                <a:latin typeface="Verdana"/>
                <a:cs typeface="Verdana"/>
              </a:rPr>
              <a:t>H</a:t>
            </a:r>
            <a:r>
              <a:rPr sz="3200" b="1" dirty="0">
                <a:solidFill>
                  <a:srgbClr val="0000CC"/>
                </a:solidFill>
                <a:latin typeface="Verdana"/>
                <a:cs typeface="Verdana"/>
              </a:rPr>
              <a:t>IỆP  &amp;</a:t>
            </a:r>
            <a:r>
              <a:rPr sz="3200" b="1" spc="-80" dirty="0">
                <a:solidFill>
                  <a:srgbClr val="0000CC"/>
                </a:solidFill>
                <a:latin typeface="Verdana"/>
                <a:cs typeface="Verdana"/>
              </a:rPr>
              <a:t> </a:t>
            </a:r>
            <a:r>
              <a:rPr sz="3200" b="1" dirty="0">
                <a:solidFill>
                  <a:srgbClr val="0000CC"/>
                </a:solidFill>
                <a:latin typeface="Verdana"/>
                <a:cs typeface="Verdana"/>
              </a:rPr>
              <a:t>PTNT</a:t>
            </a:r>
            <a:endParaRPr sz="3200">
              <a:latin typeface="Verdana"/>
              <a:cs typeface="Verdana"/>
            </a:endParaRPr>
          </a:p>
        </p:txBody>
      </p:sp>
      <p:sp>
        <p:nvSpPr>
          <p:cNvPr id="49" name="object 49"/>
          <p:cNvSpPr/>
          <p:nvPr/>
        </p:nvSpPr>
        <p:spPr>
          <a:xfrm>
            <a:off x="5715000" y="2057400"/>
            <a:ext cx="609600" cy="586740"/>
          </a:xfrm>
          <a:custGeom>
            <a:avLst/>
            <a:gdLst/>
            <a:ahLst/>
            <a:cxnLst/>
            <a:rect l="l" t="t" r="r" b="b"/>
            <a:pathLst>
              <a:path w="609600" h="586739">
                <a:moveTo>
                  <a:pt x="304800" y="0"/>
                </a:moveTo>
                <a:lnTo>
                  <a:pt x="255374" y="3838"/>
                </a:lnTo>
                <a:lnTo>
                  <a:pt x="208483" y="14953"/>
                </a:lnTo>
                <a:lnTo>
                  <a:pt x="164753" y="32740"/>
                </a:lnTo>
                <a:lnTo>
                  <a:pt x="124815" y="56595"/>
                </a:lnTo>
                <a:lnTo>
                  <a:pt x="89296" y="85915"/>
                </a:lnTo>
                <a:lnTo>
                  <a:pt x="58826" y="120097"/>
                </a:lnTo>
                <a:lnTo>
                  <a:pt x="34032" y="158537"/>
                </a:lnTo>
                <a:lnTo>
                  <a:pt x="15544" y="200631"/>
                </a:lnTo>
                <a:lnTo>
                  <a:pt x="3990" y="245777"/>
                </a:lnTo>
                <a:lnTo>
                  <a:pt x="0" y="293370"/>
                </a:lnTo>
                <a:lnTo>
                  <a:pt x="3990" y="340962"/>
                </a:lnTo>
                <a:lnTo>
                  <a:pt x="15544" y="386108"/>
                </a:lnTo>
                <a:lnTo>
                  <a:pt x="34032" y="428202"/>
                </a:lnTo>
                <a:lnTo>
                  <a:pt x="58826" y="466642"/>
                </a:lnTo>
                <a:lnTo>
                  <a:pt x="89296" y="500824"/>
                </a:lnTo>
                <a:lnTo>
                  <a:pt x="124815" y="530144"/>
                </a:lnTo>
                <a:lnTo>
                  <a:pt x="164753" y="553999"/>
                </a:lnTo>
                <a:lnTo>
                  <a:pt x="208483" y="571786"/>
                </a:lnTo>
                <a:lnTo>
                  <a:pt x="255374" y="582901"/>
                </a:lnTo>
                <a:lnTo>
                  <a:pt x="304800" y="586739"/>
                </a:lnTo>
                <a:lnTo>
                  <a:pt x="304800" y="0"/>
                </a:lnTo>
                <a:close/>
              </a:path>
              <a:path w="609600" h="586739">
                <a:moveTo>
                  <a:pt x="304800" y="0"/>
                </a:moveTo>
                <a:lnTo>
                  <a:pt x="304800" y="586739"/>
                </a:lnTo>
                <a:lnTo>
                  <a:pt x="354225" y="582901"/>
                </a:lnTo>
                <a:lnTo>
                  <a:pt x="401116" y="571786"/>
                </a:lnTo>
                <a:lnTo>
                  <a:pt x="444846" y="553999"/>
                </a:lnTo>
                <a:lnTo>
                  <a:pt x="484784" y="530144"/>
                </a:lnTo>
                <a:lnTo>
                  <a:pt x="520303" y="500824"/>
                </a:lnTo>
                <a:lnTo>
                  <a:pt x="550773" y="466642"/>
                </a:lnTo>
                <a:lnTo>
                  <a:pt x="575567" y="428202"/>
                </a:lnTo>
                <a:lnTo>
                  <a:pt x="594055" y="386108"/>
                </a:lnTo>
                <a:lnTo>
                  <a:pt x="605609" y="340962"/>
                </a:lnTo>
                <a:lnTo>
                  <a:pt x="609600" y="293370"/>
                </a:lnTo>
                <a:lnTo>
                  <a:pt x="605609" y="245777"/>
                </a:lnTo>
                <a:lnTo>
                  <a:pt x="594055" y="200631"/>
                </a:lnTo>
                <a:lnTo>
                  <a:pt x="575567" y="158537"/>
                </a:lnTo>
                <a:lnTo>
                  <a:pt x="550773" y="120097"/>
                </a:lnTo>
                <a:lnTo>
                  <a:pt x="520303" y="85915"/>
                </a:lnTo>
                <a:lnTo>
                  <a:pt x="484784" y="56595"/>
                </a:lnTo>
                <a:lnTo>
                  <a:pt x="444846" y="32740"/>
                </a:lnTo>
                <a:lnTo>
                  <a:pt x="401116" y="14953"/>
                </a:lnTo>
                <a:lnTo>
                  <a:pt x="354225" y="3838"/>
                </a:lnTo>
                <a:lnTo>
                  <a:pt x="304800" y="0"/>
                </a:lnTo>
                <a:close/>
              </a:path>
            </a:pathLst>
          </a:custGeom>
          <a:solidFill>
            <a:srgbClr val="CCFFFF"/>
          </a:solidFill>
        </p:spPr>
        <p:txBody>
          <a:bodyPr wrap="square" lIns="0" tIns="0" rIns="0" bIns="0" rtlCol="0"/>
          <a:lstStyle/>
          <a:p>
            <a:endParaRPr/>
          </a:p>
        </p:txBody>
      </p:sp>
      <p:sp>
        <p:nvSpPr>
          <p:cNvPr id="50" name="object 50"/>
          <p:cNvSpPr/>
          <p:nvPr/>
        </p:nvSpPr>
        <p:spPr>
          <a:xfrm>
            <a:off x="5715000" y="2057400"/>
            <a:ext cx="304800" cy="293370"/>
          </a:xfrm>
          <a:custGeom>
            <a:avLst/>
            <a:gdLst/>
            <a:ahLst/>
            <a:cxnLst/>
            <a:rect l="l" t="t" r="r" b="b"/>
            <a:pathLst>
              <a:path w="304800" h="293369">
                <a:moveTo>
                  <a:pt x="0" y="293370"/>
                </a:moveTo>
                <a:lnTo>
                  <a:pt x="3990" y="245777"/>
                </a:lnTo>
                <a:lnTo>
                  <a:pt x="15544" y="200631"/>
                </a:lnTo>
                <a:lnTo>
                  <a:pt x="34032" y="158537"/>
                </a:lnTo>
                <a:lnTo>
                  <a:pt x="58826" y="120097"/>
                </a:lnTo>
                <a:lnTo>
                  <a:pt x="89296" y="85915"/>
                </a:lnTo>
                <a:lnTo>
                  <a:pt x="124815" y="56595"/>
                </a:lnTo>
                <a:lnTo>
                  <a:pt x="164753" y="32740"/>
                </a:lnTo>
                <a:lnTo>
                  <a:pt x="208483" y="14953"/>
                </a:lnTo>
                <a:lnTo>
                  <a:pt x="255374" y="3838"/>
                </a:lnTo>
                <a:lnTo>
                  <a:pt x="304800" y="0"/>
                </a:lnTo>
              </a:path>
            </a:pathLst>
          </a:custGeom>
          <a:ln w="9144">
            <a:solidFill>
              <a:srgbClr val="9B2C1F"/>
            </a:solidFill>
          </a:ln>
        </p:spPr>
        <p:txBody>
          <a:bodyPr wrap="square" lIns="0" tIns="0" rIns="0" bIns="0" rtlCol="0"/>
          <a:lstStyle/>
          <a:p>
            <a:endParaRPr/>
          </a:p>
        </p:txBody>
      </p:sp>
      <p:sp>
        <p:nvSpPr>
          <p:cNvPr id="51" name="object 51"/>
          <p:cNvSpPr/>
          <p:nvPr/>
        </p:nvSpPr>
        <p:spPr>
          <a:xfrm>
            <a:off x="5715000" y="2350770"/>
            <a:ext cx="304800" cy="293370"/>
          </a:xfrm>
          <a:custGeom>
            <a:avLst/>
            <a:gdLst/>
            <a:ahLst/>
            <a:cxnLst/>
            <a:rect l="l" t="t" r="r" b="b"/>
            <a:pathLst>
              <a:path w="304800" h="293369">
                <a:moveTo>
                  <a:pt x="304800" y="293369"/>
                </a:moveTo>
                <a:lnTo>
                  <a:pt x="255374" y="289531"/>
                </a:lnTo>
                <a:lnTo>
                  <a:pt x="208483" y="278416"/>
                </a:lnTo>
                <a:lnTo>
                  <a:pt x="164753" y="260629"/>
                </a:lnTo>
                <a:lnTo>
                  <a:pt x="124815" y="236774"/>
                </a:lnTo>
                <a:lnTo>
                  <a:pt x="89296" y="207454"/>
                </a:lnTo>
                <a:lnTo>
                  <a:pt x="58826" y="173272"/>
                </a:lnTo>
                <a:lnTo>
                  <a:pt x="34032" y="134832"/>
                </a:lnTo>
                <a:lnTo>
                  <a:pt x="15544" y="92738"/>
                </a:lnTo>
                <a:lnTo>
                  <a:pt x="3990" y="47592"/>
                </a:lnTo>
                <a:lnTo>
                  <a:pt x="0" y="0"/>
                </a:lnTo>
              </a:path>
            </a:pathLst>
          </a:custGeom>
          <a:ln w="9144">
            <a:solidFill>
              <a:srgbClr val="9B2C1F"/>
            </a:solidFill>
          </a:ln>
        </p:spPr>
        <p:txBody>
          <a:bodyPr wrap="square" lIns="0" tIns="0" rIns="0" bIns="0" rtlCol="0"/>
          <a:lstStyle/>
          <a:p>
            <a:endParaRPr/>
          </a:p>
        </p:txBody>
      </p:sp>
      <p:sp>
        <p:nvSpPr>
          <p:cNvPr id="52" name="object 52"/>
          <p:cNvSpPr/>
          <p:nvPr/>
        </p:nvSpPr>
        <p:spPr>
          <a:xfrm>
            <a:off x="6019800" y="2057400"/>
            <a:ext cx="304800" cy="586740"/>
          </a:xfrm>
          <a:custGeom>
            <a:avLst/>
            <a:gdLst/>
            <a:ahLst/>
            <a:cxnLst/>
            <a:rect l="l" t="t" r="r" b="b"/>
            <a:pathLst>
              <a:path w="304800" h="586739">
                <a:moveTo>
                  <a:pt x="0" y="0"/>
                </a:moveTo>
                <a:lnTo>
                  <a:pt x="49425" y="3838"/>
                </a:lnTo>
                <a:lnTo>
                  <a:pt x="96316" y="14953"/>
                </a:lnTo>
                <a:lnTo>
                  <a:pt x="140046" y="32740"/>
                </a:lnTo>
                <a:lnTo>
                  <a:pt x="179984" y="56595"/>
                </a:lnTo>
                <a:lnTo>
                  <a:pt x="215503" y="85915"/>
                </a:lnTo>
                <a:lnTo>
                  <a:pt x="245973" y="120097"/>
                </a:lnTo>
                <a:lnTo>
                  <a:pt x="270767" y="158537"/>
                </a:lnTo>
                <a:lnTo>
                  <a:pt x="289255" y="200631"/>
                </a:lnTo>
                <a:lnTo>
                  <a:pt x="300809" y="245777"/>
                </a:lnTo>
                <a:lnTo>
                  <a:pt x="304800" y="293370"/>
                </a:lnTo>
                <a:lnTo>
                  <a:pt x="300809" y="340962"/>
                </a:lnTo>
                <a:lnTo>
                  <a:pt x="289255" y="386108"/>
                </a:lnTo>
                <a:lnTo>
                  <a:pt x="270767" y="428202"/>
                </a:lnTo>
                <a:lnTo>
                  <a:pt x="245973" y="466642"/>
                </a:lnTo>
                <a:lnTo>
                  <a:pt x="215503" y="500824"/>
                </a:lnTo>
                <a:lnTo>
                  <a:pt x="179984" y="530144"/>
                </a:lnTo>
                <a:lnTo>
                  <a:pt x="140046" y="553999"/>
                </a:lnTo>
                <a:lnTo>
                  <a:pt x="96316" y="571786"/>
                </a:lnTo>
                <a:lnTo>
                  <a:pt x="49425" y="582901"/>
                </a:lnTo>
                <a:lnTo>
                  <a:pt x="0" y="586739"/>
                </a:lnTo>
              </a:path>
            </a:pathLst>
          </a:custGeom>
          <a:ln w="9144">
            <a:solidFill>
              <a:srgbClr val="9B2C1F"/>
            </a:solidFill>
          </a:ln>
        </p:spPr>
        <p:txBody>
          <a:bodyPr wrap="square" lIns="0" tIns="0" rIns="0" bIns="0" rtlCol="0"/>
          <a:lstStyle/>
          <a:p>
            <a:endParaRPr/>
          </a:p>
        </p:txBody>
      </p:sp>
      <p:sp>
        <p:nvSpPr>
          <p:cNvPr id="53" name="object 53"/>
          <p:cNvSpPr/>
          <p:nvPr/>
        </p:nvSpPr>
        <p:spPr>
          <a:xfrm>
            <a:off x="5715000" y="2057400"/>
            <a:ext cx="609600" cy="586740"/>
          </a:xfrm>
          <a:custGeom>
            <a:avLst/>
            <a:gdLst/>
            <a:ahLst/>
            <a:cxnLst/>
            <a:rect l="l" t="t" r="r" b="b"/>
            <a:pathLst>
              <a:path w="609600" h="586739">
                <a:moveTo>
                  <a:pt x="304800" y="0"/>
                </a:moveTo>
                <a:lnTo>
                  <a:pt x="255374" y="3838"/>
                </a:lnTo>
                <a:lnTo>
                  <a:pt x="208483" y="14953"/>
                </a:lnTo>
                <a:lnTo>
                  <a:pt x="164753" y="32740"/>
                </a:lnTo>
                <a:lnTo>
                  <a:pt x="124815" y="56595"/>
                </a:lnTo>
                <a:lnTo>
                  <a:pt x="89296" y="85915"/>
                </a:lnTo>
                <a:lnTo>
                  <a:pt x="58826" y="120097"/>
                </a:lnTo>
                <a:lnTo>
                  <a:pt x="34032" y="158537"/>
                </a:lnTo>
                <a:lnTo>
                  <a:pt x="15544" y="200631"/>
                </a:lnTo>
                <a:lnTo>
                  <a:pt x="3990" y="245777"/>
                </a:lnTo>
                <a:lnTo>
                  <a:pt x="0" y="293370"/>
                </a:lnTo>
                <a:lnTo>
                  <a:pt x="3990" y="340962"/>
                </a:lnTo>
                <a:lnTo>
                  <a:pt x="15544" y="386108"/>
                </a:lnTo>
                <a:lnTo>
                  <a:pt x="34032" y="428202"/>
                </a:lnTo>
                <a:lnTo>
                  <a:pt x="58826" y="466642"/>
                </a:lnTo>
                <a:lnTo>
                  <a:pt x="89296" y="500824"/>
                </a:lnTo>
                <a:lnTo>
                  <a:pt x="124815" y="530144"/>
                </a:lnTo>
                <a:lnTo>
                  <a:pt x="164753" y="553999"/>
                </a:lnTo>
                <a:lnTo>
                  <a:pt x="208483" y="571786"/>
                </a:lnTo>
                <a:lnTo>
                  <a:pt x="255374" y="582901"/>
                </a:lnTo>
                <a:lnTo>
                  <a:pt x="304800" y="586739"/>
                </a:lnTo>
                <a:lnTo>
                  <a:pt x="354225" y="582901"/>
                </a:lnTo>
                <a:lnTo>
                  <a:pt x="401116" y="571786"/>
                </a:lnTo>
                <a:lnTo>
                  <a:pt x="444846" y="553999"/>
                </a:lnTo>
                <a:lnTo>
                  <a:pt x="484784" y="530144"/>
                </a:lnTo>
                <a:lnTo>
                  <a:pt x="520303" y="500824"/>
                </a:lnTo>
                <a:lnTo>
                  <a:pt x="550773" y="466642"/>
                </a:lnTo>
                <a:lnTo>
                  <a:pt x="575567" y="428202"/>
                </a:lnTo>
                <a:lnTo>
                  <a:pt x="594055" y="386108"/>
                </a:lnTo>
                <a:lnTo>
                  <a:pt x="605609" y="340962"/>
                </a:lnTo>
                <a:lnTo>
                  <a:pt x="609600" y="293370"/>
                </a:lnTo>
                <a:lnTo>
                  <a:pt x="605609" y="245777"/>
                </a:lnTo>
                <a:lnTo>
                  <a:pt x="594055" y="200631"/>
                </a:lnTo>
                <a:lnTo>
                  <a:pt x="575567" y="158537"/>
                </a:lnTo>
                <a:lnTo>
                  <a:pt x="550773" y="120097"/>
                </a:lnTo>
                <a:lnTo>
                  <a:pt x="520303" y="85915"/>
                </a:lnTo>
                <a:lnTo>
                  <a:pt x="484784" y="56595"/>
                </a:lnTo>
                <a:lnTo>
                  <a:pt x="444846" y="32740"/>
                </a:lnTo>
                <a:lnTo>
                  <a:pt x="401116" y="14953"/>
                </a:lnTo>
                <a:lnTo>
                  <a:pt x="354225" y="3838"/>
                </a:lnTo>
                <a:lnTo>
                  <a:pt x="304800" y="0"/>
                </a:lnTo>
                <a:close/>
              </a:path>
            </a:pathLst>
          </a:custGeom>
          <a:solidFill>
            <a:srgbClr val="CCFFFF"/>
          </a:solidFill>
        </p:spPr>
        <p:txBody>
          <a:bodyPr wrap="square" lIns="0" tIns="0" rIns="0" bIns="0" rtlCol="0"/>
          <a:lstStyle/>
          <a:p>
            <a:endParaRPr/>
          </a:p>
        </p:txBody>
      </p:sp>
      <p:sp>
        <p:nvSpPr>
          <p:cNvPr id="54" name="object 54"/>
          <p:cNvSpPr/>
          <p:nvPr/>
        </p:nvSpPr>
        <p:spPr>
          <a:xfrm>
            <a:off x="5715000" y="2057400"/>
            <a:ext cx="609600" cy="586740"/>
          </a:xfrm>
          <a:custGeom>
            <a:avLst/>
            <a:gdLst/>
            <a:ahLst/>
            <a:cxnLst/>
            <a:rect l="l" t="t" r="r" b="b"/>
            <a:pathLst>
              <a:path w="609600" h="586739">
                <a:moveTo>
                  <a:pt x="0" y="293370"/>
                </a:moveTo>
                <a:lnTo>
                  <a:pt x="3990" y="245777"/>
                </a:lnTo>
                <a:lnTo>
                  <a:pt x="15544" y="200631"/>
                </a:lnTo>
                <a:lnTo>
                  <a:pt x="34032" y="158537"/>
                </a:lnTo>
                <a:lnTo>
                  <a:pt x="58826" y="120097"/>
                </a:lnTo>
                <a:lnTo>
                  <a:pt x="89296" y="85915"/>
                </a:lnTo>
                <a:lnTo>
                  <a:pt x="124815" y="56595"/>
                </a:lnTo>
                <a:lnTo>
                  <a:pt x="164753" y="32740"/>
                </a:lnTo>
                <a:lnTo>
                  <a:pt x="208483" y="14953"/>
                </a:lnTo>
                <a:lnTo>
                  <a:pt x="255374" y="3838"/>
                </a:lnTo>
                <a:lnTo>
                  <a:pt x="304800" y="0"/>
                </a:lnTo>
                <a:lnTo>
                  <a:pt x="354225" y="3838"/>
                </a:lnTo>
                <a:lnTo>
                  <a:pt x="401116" y="14953"/>
                </a:lnTo>
                <a:lnTo>
                  <a:pt x="444846" y="32740"/>
                </a:lnTo>
                <a:lnTo>
                  <a:pt x="484784" y="56595"/>
                </a:lnTo>
                <a:lnTo>
                  <a:pt x="520303" y="85915"/>
                </a:lnTo>
                <a:lnTo>
                  <a:pt x="550773" y="120097"/>
                </a:lnTo>
                <a:lnTo>
                  <a:pt x="575567" y="158537"/>
                </a:lnTo>
                <a:lnTo>
                  <a:pt x="594055" y="200631"/>
                </a:lnTo>
                <a:lnTo>
                  <a:pt x="605609" y="245777"/>
                </a:lnTo>
                <a:lnTo>
                  <a:pt x="609600" y="293370"/>
                </a:lnTo>
                <a:lnTo>
                  <a:pt x="605609" y="340962"/>
                </a:lnTo>
                <a:lnTo>
                  <a:pt x="594055" y="386108"/>
                </a:lnTo>
                <a:lnTo>
                  <a:pt x="575567" y="428202"/>
                </a:lnTo>
                <a:lnTo>
                  <a:pt x="550773" y="466642"/>
                </a:lnTo>
                <a:lnTo>
                  <a:pt x="520303" y="500824"/>
                </a:lnTo>
                <a:lnTo>
                  <a:pt x="484784" y="530144"/>
                </a:lnTo>
                <a:lnTo>
                  <a:pt x="444846" y="553999"/>
                </a:lnTo>
                <a:lnTo>
                  <a:pt x="401116" y="571786"/>
                </a:lnTo>
                <a:lnTo>
                  <a:pt x="354225" y="582901"/>
                </a:lnTo>
                <a:lnTo>
                  <a:pt x="304800" y="586739"/>
                </a:lnTo>
                <a:lnTo>
                  <a:pt x="255374" y="582901"/>
                </a:lnTo>
                <a:lnTo>
                  <a:pt x="208483" y="571786"/>
                </a:lnTo>
                <a:lnTo>
                  <a:pt x="164753" y="553999"/>
                </a:lnTo>
                <a:lnTo>
                  <a:pt x="124815" y="530144"/>
                </a:lnTo>
                <a:lnTo>
                  <a:pt x="89296" y="500824"/>
                </a:lnTo>
                <a:lnTo>
                  <a:pt x="58826" y="466642"/>
                </a:lnTo>
                <a:lnTo>
                  <a:pt x="34032" y="428202"/>
                </a:lnTo>
                <a:lnTo>
                  <a:pt x="15544" y="386108"/>
                </a:lnTo>
                <a:lnTo>
                  <a:pt x="3990" y="340962"/>
                </a:lnTo>
                <a:lnTo>
                  <a:pt x="0" y="293370"/>
                </a:lnTo>
                <a:close/>
              </a:path>
            </a:pathLst>
          </a:custGeom>
          <a:ln w="9144">
            <a:solidFill>
              <a:srgbClr val="9B2C1F"/>
            </a:solidFill>
          </a:ln>
        </p:spPr>
        <p:txBody>
          <a:bodyPr wrap="square" lIns="0" tIns="0" rIns="0" bIns="0" rtlCol="0"/>
          <a:lstStyle/>
          <a:p>
            <a:endParaRPr/>
          </a:p>
        </p:txBody>
      </p:sp>
      <p:sp>
        <p:nvSpPr>
          <p:cNvPr id="55" name="object 55"/>
          <p:cNvSpPr/>
          <p:nvPr/>
        </p:nvSpPr>
        <p:spPr>
          <a:xfrm>
            <a:off x="2971800" y="21336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F4B39B"/>
          </a:solidFill>
        </p:spPr>
        <p:txBody>
          <a:bodyPr wrap="square" lIns="0" tIns="0" rIns="0" bIns="0" rtlCol="0"/>
          <a:lstStyle/>
          <a:p>
            <a:endParaRPr/>
          </a:p>
        </p:txBody>
      </p:sp>
      <p:sp>
        <p:nvSpPr>
          <p:cNvPr id="56" name="object 56"/>
          <p:cNvSpPr/>
          <p:nvPr/>
        </p:nvSpPr>
        <p:spPr>
          <a:xfrm>
            <a:off x="2971800" y="2133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57" name="object 57"/>
          <p:cNvSpPr/>
          <p:nvPr/>
        </p:nvSpPr>
        <p:spPr>
          <a:xfrm>
            <a:off x="2971800" y="21336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F4B39B"/>
          </a:solidFill>
        </p:spPr>
        <p:txBody>
          <a:bodyPr wrap="square" lIns="0" tIns="0" rIns="0" bIns="0" rtlCol="0"/>
          <a:lstStyle/>
          <a:p>
            <a:endParaRPr/>
          </a:p>
        </p:txBody>
      </p:sp>
      <p:sp>
        <p:nvSpPr>
          <p:cNvPr id="58" name="object 58"/>
          <p:cNvSpPr/>
          <p:nvPr/>
        </p:nvSpPr>
        <p:spPr>
          <a:xfrm>
            <a:off x="2971800" y="2133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59" name="object 59"/>
          <p:cNvSpPr/>
          <p:nvPr/>
        </p:nvSpPr>
        <p:spPr>
          <a:xfrm>
            <a:off x="2987039" y="2148839"/>
            <a:ext cx="509270" cy="512445"/>
          </a:xfrm>
          <a:custGeom>
            <a:avLst/>
            <a:gdLst/>
            <a:ahLst/>
            <a:cxnLst/>
            <a:rect l="l" t="t" r="r" b="b"/>
            <a:pathLst>
              <a:path w="509270" h="512444">
                <a:moveTo>
                  <a:pt x="254508" y="0"/>
                </a:moveTo>
                <a:lnTo>
                  <a:pt x="208752" y="4126"/>
                </a:lnTo>
                <a:lnTo>
                  <a:pt x="165690" y="16023"/>
                </a:lnTo>
                <a:lnTo>
                  <a:pt x="126040" y="34967"/>
                </a:lnTo>
                <a:lnTo>
                  <a:pt x="90520" y="60232"/>
                </a:lnTo>
                <a:lnTo>
                  <a:pt x="59847" y="91095"/>
                </a:lnTo>
                <a:lnTo>
                  <a:pt x="34741" y="126830"/>
                </a:lnTo>
                <a:lnTo>
                  <a:pt x="15919" y="166714"/>
                </a:lnTo>
                <a:lnTo>
                  <a:pt x="4099" y="210023"/>
                </a:lnTo>
                <a:lnTo>
                  <a:pt x="0" y="256032"/>
                </a:lnTo>
                <a:lnTo>
                  <a:pt x="4099" y="302040"/>
                </a:lnTo>
                <a:lnTo>
                  <a:pt x="15919" y="345349"/>
                </a:lnTo>
                <a:lnTo>
                  <a:pt x="34741" y="385233"/>
                </a:lnTo>
                <a:lnTo>
                  <a:pt x="59847" y="420968"/>
                </a:lnTo>
                <a:lnTo>
                  <a:pt x="90520" y="451831"/>
                </a:lnTo>
                <a:lnTo>
                  <a:pt x="126040" y="477096"/>
                </a:lnTo>
                <a:lnTo>
                  <a:pt x="165690" y="496040"/>
                </a:lnTo>
                <a:lnTo>
                  <a:pt x="208752" y="507937"/>
                </a:lnTo>
                <a:lnTo>
                  <a:pt x="254508" y="512063"/>
                </a:lnTo>
                <a:lnTo>
                  <a:pt x="300263" y="507937"/>
                </a:lnTo>
                <a:lnTo>
                  <a:pt x="343325" y="496040"/>
                </a:lnTo>
                <a:lnTo>
                  <a:pt x="382975" y="477096"/>
                </a:lnTo>
                <a:lnTo>
                  <a:pt x="418495" y="451831"/>
                </a:lnTo>
                <a:lnTo>
                  <a:pt x="449168" y="420968"/>
                </a:lnTo>
                <a:lnTo>
                  <a:pt x="474274" y="385233"/>
                </a:lnTo>
                <a:lnTo>
                  <a:pt x="493096" y="345349"/>
                </a:lnTo>
                <a:lnTo>
                  <a:pt x="504916" y="302040"/>
                </a:lnTo>
                <a:lnTo>
                  <a:pt x="509015" y="256032"/>
                </a:lnTo>
                <a:lnTo>
                  <a:pt x="504916" y="210023"/>
                </a:lnTo>
                <a:lnTo>
                  <a:pt x="493096" y="166714"/>
                </a:lnTo>
                <a:lnTo>
                  <a:pt x="474274" y="126830"/>
                </a:lnTo>
                <a:lnTo>
                  <a:pt x="449168" y="91095"/>
                </a:lnTo>
                <a:lnTo>
                  <a:pt x="418495" y="60232"/>
                </a:lnTo>
                <a:lnTo>
                  <a:pt x="382975" y="34967"/>
                </a:lnTo>
                <a:lnTo>
                  <a:pt x="343325" y="16023"/>
                </a:lnTo>
                <a:lnTo>
                  <a:pt x="300263" y="4126"/>
                </a:lnTo>
                <a:lnTo>
                  <a:pt x="254508" y="0"/>
                </a:lnTo>
                <a:close/>
              </a:path>
            </a:pathLst>
          </a:custGeom>
          <a:solidFill>
            <a:srgbClr val="F4B39B"/>
          </a:solidFill>
        </p:spPr>
        <p:txBody>
          <a:bodyPr wrap="square" lIns="0" tIns="0" rIns="0" bIns="0" rtlCol="0"/>
          <a:lstStyle/>
          <a:p>
            <a:endParaRPr/>
          </a:p>
        </p:txBody>
      </p:sp>
      <p:sp>
        <p:nvSpPr>
          <p:cNvPr id="60" name="object 60"/>
          <p:cNvSpPr/>
          <p:nvPr/>
        </p:nvSpPr>
        <p:spPr>
          <a:xfrm>
            <a:off x="2987039" y="2148839"/>
            <a:ext cx="509270" cy="512445"/>
          </a:xfrm>
          <a:custGeom>
            <a:avLst/>
            <a:gdLst/>
            <a:ahLst/>
            <a:cxnLst/>
            <a:rect l="l" t="t" r="r" b="b"/>
            <a:pathLst>
              <a:path w="509270" h="512444">
                <a:moveTo>
                  <a:pt x="0" y="256032"/>
                </a:moveTo>
                <a:lnTo>
                  <a:pt x="4099" y="210023"/>
                </a:lnTo>
                <a:lnTo>
                  <a:pt x="15919" y="166714"/>
                </a:lnTo>
                <a:lnTo>
                  <a:pt x="34741" y="126830"/>
                </a:lnTo>
                <a:lnTo>
                  <a:pt x="59847" y="91095"/>
                </a:lnTo>
                <a:lnTo>
                  <a:pt x="90520" y="60232"/>
                </a:lnTo>
                <a:lnTo>
                  <a:pt x="126040" y="34967"/>
                </a:lnTo>
                <a:lnTo>
                  <a:pt x="165690" y="16023"/>
                </a:lnTo>
                <a:lnTo>
                  <a:pt x="208752" y="4126"/>
                </a:lnTo>
                <a:lnTo>
                  <a:pt x="254508" y="0"/>
                </a:lnTo>
                <a:lnTo>
                  <a:pt x="300263" y="4126"/>
                </a:lnTo>
                <a:lnTo>
                  <a:pt x="343325" y="16023"/>
                </a:lnTo>
                <a:lnTo>
                  <a:pt x="382975" y="34967"/>
                </a:lnTo>
                <a:lnTo>
                  <a:pt x="418495" y="60232"/>
                </a:lnTo>
                <a:lnTo>
                  <a:pt x="449168" y="91095"/>
                </a:lnTo>
                <a:lnTo>
                  <a:pt x="474274" y="126830"/>
                </a:lnTo>
                <a:lnTo>
                  <a:pt x="493096" y="166714"/>
                </a:lnTo>
                <a:lnTo>
                  <a:pt x="504916" y="210023"/>
                </a:lnTo>
                <a:lnTo>
                  <a:pt x="509015" y="256032"/>
                </a:lnTo>
                <a:lnTo>
                  <a:pt x="504916" y="302040"/>
                </a:lnTo>
                <a:lnTo>
                  <a:pt x="493096" y="345349"/>
                </a:lnTo>
                <a:lnTo>
                  <a:pt x="474274" y="385233"/>
                </a:lnTo>
                <a:lnTo>
                  <a:pt x="449168" y="420968"/>
                </a:lnTo>
                <a:lnTo>
                  <a:pt x="418495" y="451831"/>
                </a:lnTo>
                <a:lnTo>
                  <a:pt x="382975" y="477096"/>
                </a:lnTo>
                <a:lnTo>
                  <a:pt x="343325" y="496040"/>
                </a:lnTo>
                <a:lnTo>
                  <a:pt x="300263" y="507937"/>
                </a:lnTo>
                <a:lnTo>
                  <a:pt x="254508" y="512063"/>
                </a:lnTo>
                <a:lnTo>
                  <a:pt x="208752" y="507937"/>
                </a:lnTo>
                <a:lnTo>
                  <a:pt x="165690" y="496040"/>
                </a:lnTo>
                <a:lnTo>
                  <a:pt x="126040" y="477096"/>
                </a:lnTo>
                <a:lnTo>
                  <a:pt x="90520" y="451831"/>
                </a:lnTo>
                <a:lnTo>
                  <a:pt x="59847" y="420968"/>
                </a:lnTo>
                <a:lnTo>
                  <a:pt x="34741" y="385233"/>
                </a:lnTo>
                <a:lnTo>
                  <a:pt x="15919" y="345349"/>
                </a:lnTo>
                <a:lnTo>
                  <a:pt x="4099" y="302040"/>
                </a:lnTo>
                <a:lnTo>
                  <a:pt x="0" y="256032"/>
                </a:lnTo>
                <a:close/>
              </a:path>
            </a:pathLst>
          </a:custGeom>
          <a:ln w="9144">
            <a:solidFill>
              <a:srgbClr val="CC9900"/>
            </a:solidFill>
          </a:ln>
        </p:spPr>
        <p:txBody>
          <a:bodyPr wrap="square" lIns="0" tIns="0" rIns="0" bIns="0" rtlCol="0"/>
          <a:lstStyle/>
          <a:p>
            <a:endParaRPr/>
          </a:p>
        </p:txBody>
      </p:sp>
      <p:sp>
        <p:nvSpPr>
          <p:cNvPr id="61" name="object 61"/>
          <p:cNvSpPr/>
          <p:nvPr/>
        </p:nvSpPr>
        <p:spPr>
          <a:xfrm>
            <a:off x="2743200" y="4343400"/>
            <a:ext cx="542544" cy="542544"/>
          </a:xfrm>
          <a:prstGeom prst="rect">
            <a:avLst/>
          </a:prstGeom>
          <a:blipFill>
            <a:blip r:embed="rId6" cstate="print"/>
            <a:stretch>
              <a:fillRect/>
            </a:stretch>
          </a:blipFill>
        </p:spPr>
        <p:txBody>
          <a:bodyPr wrap="square" lIns="0" tIns="0" rIns="0" bIns="0" rtlCol="0"/>
          <a:lstStyle/>
          <a:p>
            <a:endParaRPr/>
          </a:p>
        </p:txBody>
      </p:sp>
      <p:sp>
        <p:nvSpPr>
          <p:cNvPr id="62" name="object 62"/>
          <p:cNvSpPr/>
          <p:nvPr/>
        </p:nvSpPr>
        <p:spPr>
          <a:xfrm>
            <a:off x="2743200" y="4343400"/>
            <a:ext cx="271780" cy="271780"/>
          </a:xfrm>
          <a:custGeom>
            <a:avLst/>
            <a:gdLst/>
            <a:ahLst/>
            <a:cxnLst/>
            <a:rect l="l" t="t" r="r" b="b"/>
            <a:pathLst>
              <a:path w="271780" h="271779">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CC9900"/>
            </a:solidFill>
          </a:ln>
        </p:spPr>
        <p:txBody>
          <a:bodyPr wrap="square" lIns="0" tIns="0" rIns="0" bIns="0" rtlCol="0"/>
          <a:lstStyle/>
          <a:p>
            <a:endParaRPr/>
          </a:p>
        </p:txBody>
      </p:sp>
      <p:sp>
        <p:nvSpPr>
          <p:cNvPr id="63" name="object 63"/>
          <p:cNvSpPr/>
          <p:nvPr/>
        </p:nvSpPr>
        <p:spPr>
          <a:xfrm>
            <a:off x="2743200" y="4614671"/>
            <a:ext cx="271780" cy="271780"/>
          </a:xfrm>
          <a:custGeom>
            <a:avLst/>
            <a:gdLst/>
            <a:ahLst/>
            <a:cxnLst/>
            <a:rect l="l" t="t" r="r" b="b"/>
            <a:pathLst>
              <a:path w="271780" h="271779">
                <a:moveTo>
                  <a:pt x="271272" y="271271"/>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CC9900"/>
            </a:solidFill>
          </a:ln>
        </p:spPr>
        <p:txBody>
          <a:bodyPr wrap="square" lIns="0" tIns="0" rIns="0" bIns="0" rtlCol="0"/>
          <a:lstStyle/>
          <a:p>
            <a:endParaRPr/>
          </a:p>
        </p:txBody>
      </p:sp>
      <p:sp>
        <p:nvSpPr>
          <p:cNvPr id="64" name="object 64"/>
          <p:cNvSpPr/>
          <p:nvPr/>
        </p:nvSpPr>
        <p:spPr>
          <a:xfrm>
            <a:off x="3014472" y="4343400"/>
            <a:ext cx="271780" cy="542925"/>
          </a:xfrm>
          <a:custGeom>
            <a:avLst/>
            <a:gdLst/>
            <a:ahLst/>
            <a:cxnLst/>
            <a:rect l="l" t="t" r="r" b="b"/>
            <a:pathLst>
              <a:path w="271779" h="542925">
                <a:moveTo>
                  <a:pt x="0" y="0"/>
                </a:moveTo>
                <a:lnTo>
                  <a:pt x="48772" y="4369"/>
                </a:lnTo>
                <a:lnTo>
                  <a:pt x="94671" y="16966"/>
                </a:lnTo>
                <a:lnTo>
                  <a:pt x="136934" y="37027"/>
                </a:lnTo>
                <a:lnTo>
                  <a:pt x="174793" y="63786"/>
                </a:lnTo>
                <a:lnTo>
                  <a:pt x="207485" y="96478"/>
                </a:lnTo>
                <a:lnTo>
                  <a:pt x="234244" y="134337"/>
                </a:lnTo>
                <a:lnTo>
                  <a:pt x="254305" y="176600"/>
                </a:lnTo>
                <a:lnTo>
                  <a:pt x="266902" y="222499"/>
                </a:lnTo>
                <a:lnTo>
                  <a:pt x="271272" y="271272"/>
                </a:lnTo>
                <a:lnTo>
                  <a:pt x="266902" y="320044"/>
                </a:lnTo>
                <a:lnTo>
                  <a:pt x="254305" y="365943"/>
                </a:lnTo>
                <a:lnTo>
                  <a:pt x="234244" y="408206"/>
                </a:lnTo>
                <a:lnTo>
                  <a:pt x="207485" y="446065"/>
                </a:lnTo>
                <a:lnTo>
                  <a:pt x="174793" y="478757"/>
                </a:lnTo>
                <a:lnTo>
                  <a:pt x="136934" y="505516"/>
                </a:lnTo>
                <a:lnTo>
                  <a:pt x="94671" y="525577"/>
                </a:lnTo>
                <a:lnTo>
                  <a:pt x="48772" y="538174"/>
                </a:lnTo>
                <a:lnTo>
                  <a:pt x="0" y="542544"/>
                </a:lnTo>
              </a:path>
            </a:pathLst>
          </a:custGeom>
          <a:ln w="6096">
            <a:solidFill>
              <a:srgbClr val="CC9900"/>
            </a:solidFill>
          </a:ln>
        </p:spPr>
        <p:txBody>
          <a:bodyPr wrap="square" lIns="0" tIns="0" rIns="0" bIns="0" rtlCol="0"/>
          <a:lstStyle/>
          <a:p>
            <a:endParaRPr/>
          </a:p>
        </p:txBody>
      </p:sp>
      <p:sp>
        <p:nvSpPr>
          <p:cNvPr id="65" name="object 65"/>
          <p:cNvSpPr/>
          <p:nvPr/>
        </p:nvSpPr>
        <p:spPr>
          <a:xfrm>
            <a:off x="2743200" y="4343400"/>
            <a:ext cx="542544" cy="542544"/>
          </a:xfrm>
          <a:prstGeom prst="rect">
            <a:avLst/>
          </a:prstGeom>
          <a:blipFill>
            <a:blip r:embed="rId6" cstate="print"/>
            <a:stretch>
              <a:fillRect/>
            </a:stretch>
          </a:blipFill>
        </p:spPr>
        <p:txBody>
          <a:bodyPr wrap="square" lIns="0" tIns="0" rIns="0" bIns="0" rtlCol="0"/>
          <a:lstStyle/>
          <a:p>
            <a:endParaRPr/>
          </a:p>
        </p:txBody>
      </p:sp>
      <p:sp>
        <p:nvSpPr>
          <p:cNvPr id="66" name="object 66"/>
          <p:cNvSpPr/>
          <p:nvPr/>
        </p:nvSpPr>
        <p:spPr>
          <a:xfrm>
            <a:off x="2743200" y="43434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67" name="object 67"/>
          <p:cNvSpPr/>
          <p:nvPr/>
        </p:nvSpPr>
        <p:spPr>
          <a:xfrm>
            <a:off x="2758439" y="4358640"/>
            <a:ext cx="505968" cy="512064"/>
          </a:xfrm>
          <a:prstGeom prst="rect">
            <a:avLst/>
          </a:prstGeom>
          <a:blipFill>
            <a:blip r:embed="rId7" cstate="print"/>
            <a:stretch>
              <a:fillRect/>
            </a:stretch>
          </a:blipFill>
        </p:spPr>
        <p:txBody>
          <a:bodyPr wrap="square" lIns="0" tIns="0" rIns="0" bIns="0" rtlCol="0"/>
          <a:lstStyle/>
          <a:p>
            <a:endParaRPr/>
          </a:p>
        </p:txBody>
      </p:sp>
      <p:sp>
        <p:nvSpPr>
          <p:cNvPr id="68" name="object 68"/>
          <p:cNvSpPr/>
          <p:nvPr/>
        </p:nvSpPr>
        <p:spPr>
          <a:xfrm>
            <a:off x="2758439" y="4358640"/>
            <a:ext cx="506095" cy="512445"/>
          </a:xfrm>
          <a:custGeom>
            <a:avLst/>
            <a:gdLst/>
            <a:ahLst/>
            <a:cxnLst/>
            <a:rect l="l" t="t" r="r" b="b"/>
            <a:pathLst>
              <a:path w="506095" h="512445">
                <a:moveTo>
                  <a:pt x="0" y="256032"/>
                </a:moveTo>
                <a:lnTo>
                  <a:pt x="4076" y="210023"/>
                </a:lnTo>
                <a:lnTo>
                  <a:pt x="15829" y="166714"/>
                </a:lnTo>
                <a:lnTo>
                  <a:pt x="34543"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4"/>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3">
            <a:solidFill>
              <a:srgbClr val="CC9900"/>
            </a:solidFill>
          </a:ln>
        </p:spPr>
        <p:txBody>
          <a:bodyPr wrap="square" lIns="0" tIns="0" rIns="0" bIns="0" rtlCol="0"/>
          <a:lstStyle/>
          <a:p>
            <a:endParaRPr/>
          </a:p>
        </p:txBody>
      </p:sp>
      <p:sp>
        <p:nvSpPr>
          <p:cNvPr id="69" name="object 69"/>
          <p:cNvSpPr/>
          <p:nvPr/>
        </p:nvSpPr>
        <p:spPr>
          <a:xfrm>
            <a:off x="5943600" y="31242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999999"/>
          </a:solidFill>
        </p:spPr>
        <p:txBody>
          <a:bodyPr wrap="square" lIns="0" tIns="0" rIns="0" bIns="0" rtlCol="0"/>
          <a:lstStyle/>
          <a:p>
            <a:endParaRPr/>
          </a:p>
        </p:txBody>
      </p:sp>
      <p:sp>
        <p:nvSpPr>
          <p:cNvPr id="70" name="object 70"/>
          <p:cNvSpPr/>
          <p:nvPr/>
        </p:nvSpPr>
        <p:spPr>
          <a:xfrm>
            <a:off x="5943600" y="31242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12192">
            <a:solidFill>
              <a:srgbClr val="9B2C1F"/>
            </a:solidFill>
          </a:ln>
        </p:spPr>
        <p:txBody>
          <a:bodyPr wrap="square" lIns="0" tIns="0" rIns="0" bIns="0" rtlCol="0"/>
          <a:lstStyle/>
          <a:p>
            <a:endParaRPr/>
          </a:p>
        </p:txBody>
      </p:sp>
      <p:sp>
        <p:nvSpPr>
          <p:cNvPr id="71" name="object 71"/>
          <p:cNvSpPr/>
          <p:nvPr/>
        </p:nvSpPr>
        <p:spPr>
          <a:xfrm>
            <a:off x="5958840" y="3139439"/>
            <a:ext cx="509270" cy="512445"/>
          </a:xfrm>
          <a:custGeom>
            <a:avLst/>
            <a:gdLst/>
            <a:ahLst/>
            <a:cxnLst/>
            <a:rect l="l" t="t" r="r" b="b"/>
            <a:pathLst>
              <a:path w="509270" h="512445">
                <a:moveTo>
                  <a:pt x="254508" y="0"/>
                </a:moveTo>
                <a:lnTo>
                  <a:pt x="208752" y="4126"/>
                </a:lnTo>
                <a:lnTo>
                  <a:pt x="165690" y="16023"/>
                </a:lnTo>
                <a:lnTo>
                  <a:pt x="126040" y="34967"/>
                </a:lnTo>
                <a:lnTo>
                  <a:pt x="90520" y="60232"/>
                </a:lnTo>
                <a:lnTo>
                  <a:pt x="59847" y="91095"/>
                </a:lnTo>
                <a:lnTo>
                  <a:pt x="34741" y="126830"/>
                </a:lnTo>
                <a:lnTo>
                  <a:pt x="15919" y="166714"/>
                </a:lnTo>
                <a:lnTo>
                  <a:pt x="4099" y="210023"/>
                </a:lnTo>
                <a:lnTo>
                  <a:pt x="0" y="256032"/>
                </a:lnTo>
                <a:lnTo>
                  <a:pt x="4099" y="302040"/>
                </a:lnTo>
                <a:lnTo>
                  <a:pt x="15919" y="345349"/>
                </a:lnTo>
                <a:lnTo>
                  <a:pt x="34741" y="385233"/>
                </a:lnTo>
                <a:lnTo>
                  <a:pt x="59847" y="420968"/>
                </a:lnTo>
                <a:lnTo>
                  <a:pt x="90520" y="451831"/>
                </a:lnTo>
                <a:lnTo>
                  <a:pt x="126040" y="477096"/>
                </a:lnTo>
                <a:lnTo>
                  <a:pt x="165690" y="496040"/>
                </a:lnTo>
                <a:lnTo>
                  <a:pt x="208752" y="507937"/>
                </a:lnTo>
                <a:lnTo>
                  <a:pt x="254508" y="512064"/>
                </a:lnTo>
                <a:lnTo>
                  <a:pt x="300263" y="507937"/>
                </a:lnTo>
                <a:lnTo>
                  <a:pt x="343325" y="496040"/>
                </a:lnTo>
                <a:lnTo>
                  <a:pt x="382975" y="477096"/>
                </a:lnTo>
                <a:lnTo>
                  <a:pt x="418495" y="451831"/>
                </a:lnTo>
                <a:lnTo>
                  <a:pt x="449168" y="420968"/>
                </a:lnTo>
                <a:lnTo>
                  <a:pt x="474274" y="385233"/>
                </a:lnTo>
                <a:lnTo>
                  <a:pt x="493096" y="345349"/>
                </a:lnTo>
                <a:lnTo>
                  <a:pt x="504916" y="302040"/>
                </a:lnTo>
                <a:lnTo>
                  <a:pt x="509015" y="256032"/>
                </a:lnTo>
                <a:lnTo>
                  <a:pt x="504916" y="210023"/>
                </a:lnTo>
                <a:lnTo>
                  <a:pt x="493096" y="166714"/>
                </a:lnTo>
                <a:lnTo>
                  <a:pt x="474274" y="126830"/>
                </a:lnTo>
                <a:lnTo>
                  <a:pt x="449168" y="91095"/>
                </a:lnTo>
                <a:lnTo>
                  <a:pt x="418495" y="60232"/>
                </a:lnTo>
                <a:lnTo>
                  <a:pt x="382975" y="34967"/>
                </a:lnTo>
                <a:lnTo>
                  <a:pt x="343325" y="16023"/>
                </a:lnTo>
                <a:lnTo>
                  <a:pt x="300263" y="4126"/>
                </a:lnTo>
                <a:lnTo>
                  <a:pt x="254508" y="0"/>
                </a:lnTo>
                <a:close/>
              </a:path>
            </a:pathLst>
          </a:custGeom>
          <a:solidFill>
            <a:srgbClr val="999999"/>
          </a:solidFill>
        </p:spPr>
        <p:txBody>
          <a:bodyPr wrap="square" lIns="0" tIns="0" rIns="0" bIns="0" rtlCol="0"/>
          <a:lstStyle/>
          <a:p>
            <a:endParaRPr/>
          </a:p>
        </p:txBody>
      </p:sp>
      <p:sp>
        <p:nvSpPr>
          <p:cNvPr id="72" name="object 72"/>
          <p:cNvSpPr/>
          <p:nvPr/>
        </p:nvSpPr>
        <p:spPr>
          <a:xfrm>
            <a:off x="5958840" y="3139439"/>
            <a:ext cx="509270" cy="512445"/>
          </a:xfrm>
          <a:custGeom>
            <a:avLst/>
            <a:gdLst/>
            <a:ahLst/>
            <a:cxnLst/>
            <a:rect l="l" t="t" r="r" b="b"/>
            <a:pathLst>
              <a:path w="509270" h="512445">
                <a:moveTo>
                  <a:pt x="0" y="256032"/>
                </a:moveTo>
                <a:lnTo>
                  <a:pt x="4099" y="210023"/>
                </a:lnTo>
                <a:lnTo>
                  <a:pt x="15919" y="166714"/>
                </a:lnTo>
                <a:lnTo>
                  <a:pt x="34741" y="126830"/>
                </a:lnTo>
                <a:lnTo>
                  <a:pt x="59847" y="91095"/>
                </a:lnTo>
                <a:lnTo>
                  <a:pt x="90520" y="60232"/>
                </a:lnTo>
                <a:lnTo>
                  <a:pt x="126040" y="34967"/>
                </a:lnTo>
                <a:lnTo>
                  <a:pt x="165690" y="16023"/>
                </a:lnTo>
                <a:lnTo>
                  <a:pt x="208752" y="4126"/>
                </a:lnTo>
                <a:lnTo>
                  <a:pt x="254508" y="0"/>
                </a:lnTo>
                <a:lnTo>
                  <a:pt x="300263" y="4126"/>
                </a:lnTo>
                <a:lnTo>
                  <a:pt x="343325" y="16023"/>
                </a:lnTo>
                <a:lnTo>
                  <a:pt x="382975" y="34967"/>
                </a:lnTo>
                <a:lnTo>
                  <a:pt x="418495" y="60232"/>
                </a:lnTo>
                <a:lnTo>
                  <a:pt x="449168" y="91095"/>
                </a:lnTo>
                <a:lnTo>
                  <a:pt x="474274" y="126830"/>
                </a:lnTo>
                <a:lnTo>
                  <a:pt x="493096" y="166714"/>
                </a:lnTo>
                <a:lnTo>
                  <a:pt x="504916" y="210023"/>
                </a:lnTo>
                <a:lnTo>
                  <a:pt x="509015" y="256032"/>
                </a:lnTo>
                <a:lnTo>
                  <a:pt x="504916" y="302040"/>
                </a:lnTo>
                <a:lnTo>
                  <a:pt x="493096" y="345349"/>
                </a:lnTo>
                <a:lnTo>
                  <a:pt x="474274" y="385233"/>
                </a:lnTo>
                <a:lnTo>
                  <a:pt x="449168" y="420968"/>
                </a:lnTo>
                <a:lnTo>
                  <a:pt x="418495" y="451831"/>
                </a:lnTo>
                <a:lnTo>
                  <a:pt x="382975" y="477096"/>
                </a:lnTo>
                <a:lnTo>
                  <a:pt x="343325" y="496040"/>
                </a:lnTo>
                <a:lnTo>
                  <a:pt x="300263" y="507937"/>
                </a:lnTo>
                <a:lnTo>
                  <a:pt x="254508" y="512064"/>
                </a:lnTo>
                <a:lnTo>
                  <a:pt x="208752" y="507937"/>
                </a:lnTo>
                <a:lnTo>
                  <a:pt x="165690" y="496040"/>
                </a:lnTo>
                <a:lnTo>
                  <a:pt x="126040" y="477096"/>
                </a:lnTo>
                <a:lnTo>
                  <a:pt x="90520" y="451831"/>
                </a:lnTo>
                <a:lnTo>
                  <a:pt x="59847" y="420968"/>
                </a:lnTo>
                <a:lnTo>
                  <a:pt x="34741" y="385233"/>
                </a:lnTo>
                <a:lnTo>
                  <a:pt x="15919" y="345349"/>
                </a:lnTo>
                <a:lnTo>
                  <a:pt x="4099" y="302040"/>
                </a:lnTo>
                <a:lnTo>
                  <a:pt x="0" y="256032"/>
                </a:lnTo>
                <a:close/>
              </a:path>
            </a:pathLst>
          </a:custGeom>
          <a:ln w="9144">
            <a:solidFill>
              <a:srgbClr val="D24717"/>
            </a:solidFill>
          </a:ln>
        </p:spPr>
        <p:txBody>
          <a:bodyPr wrap="square" lIns="0" tIns="0" rIns="0" bIns="0" rtlCol="0"/>
          <a:lstStyle/>
          <a:p>
            <a:endParaRPr/>
          </a:p>
        </p:txBody>
      </p:sp>
      <p:sp>
        <p:nvSpPr>
          <p:cNvPr id="73" name="object 73"/>
          <p:cNvSpPr/>
          <p:nvPr/>
        </p:nvSpPr>
        <p:spPr>
          <a:xfrm>
            <a:off x="2286000" y="35052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CCFFFF"/>
          </a:solidFill>
        </p:spPr>
        <p:txBody>
          <a:bodyPr wrap="square" lIns="0" tIns="0" rIns="0" bIns="0" rtlCol="0"/>
          <a:lstStyle/>
          <a:p>
            <a:endParaRPr/>
          </a:p>
        </p:txBody>
      </p:sp>
      <p:sp>
        <p:nvSpPr>
          <p:cNvPr id="74" name="object 74"/>
          <p:cNvSpPr/>
          <p:nvPr/>
        </p:nvSpPr>
        <p:spPr>
          <a:xfrm>
            <a:off x="2286000" y="35052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75" name="object 75"/>
          <p:cNvSpPr/>
          <p:nvPr/>
        </p:nvSpPr>
        <p:spPr>
          <a:xfrm>
            <a:off x="2286000" y="35052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CCFFFF"/>
          </a:solidFill>
        </p:spPr>
        <p:txBody>
          <a:bodyPr wrap="square" lIns="0" tIns="0" rIns="0" bIns="0" rtlCol="0"/>
          <a:lstStyle/>
          <a:p>
            <a:endParaRPr/>
          </a:p>
        </p:txBody>
      </p:sp>
      <p:sp>
        <p:nvSpPr>
          <p:cNvPr id="76" name="object 76"/>
          <p:cNvSpPr/>
          <p:nvPr/>
        </p:nvSpPr>
        <p:spPr>
          <a:xfrm>
            <a:off x="2286000" y="35052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77" name="object 77"/>
          <p:cNvSpPr/>
          <p:nvPr/>
        </p:nvSpPr>
        <p:spPr>
          <a:xfrm>
            <a:off x="2301239" y="3520440"/>
            <a:ext cx="509270" cy="512445"/>
          </a:xfrm>
          <a:custGeom>
            <a:avLst/>
            <a:gdLst/>
            <a:ahLst/>
            <a:cxnLst/>
            <a:rect l="l" t="t" r="r" b="b"/>
            <a:pathLst>
              <a:path w="509269" h="512445">
                <a:moveTo>
                  <a:pt x="254508" y="0"/>
                </a:moveTo>
                <a:lnTo>
                  <a:pt x="208752" y="4126"/>
                </a:lnTo>
                <a:lnTo>
                  <a:pt x="165690" y="16023"/>
                </a:lnTo>
                <a:lnTo>
                  <a:pt x="126040" y="34967"/>
                </a:lnTo>
                <a:lnTo>
                  <a:pt x="90520" y="60232"/>
                </a:lnTo>
                <a:lnTo>
                  <a:pt x="59847" y="91095"/>
                </a:lnTo>
                <a:lnTo>
                  <a:pt x="34741" y="126830"/>
                </a:lnTo>
                <a:lnTo>
                  <a:pt x="15919" y="166714"/>
                </a:lnTo>
                <a:lnTo>
                  <a:pt x="4099" y="210023"/>
                </a:lnTo>
                <a:lnTo>
                  <a:pt x="0" y="256032"/>
                </a:lnTo>
                <a:lnTo>
                  <a:pt x="4099" y="302040"/>
                </a:lnTo>
                <a:lnTo>
                  <a:pt x="15919" y="345349"/>
                </a:lnTo>
                <a:lnTo>
                  <a:pt x="34741" y="385233"/>
                </a:lnTo>
                <a:lnTo>
                  <a:pt x="59847" y="420968"/>
                </a:lnTo>
                <a:lnTo>
                  <a:pt x="90520" y="451831"/>
                </a:lnTo>
                <a:lnTo>
                  <a:pt x="126040" y="477096"/>
                </a:lnTo>
                <a:lnTo>
                  <a:pt x="165690" y="496040"/>
                </a:lnTo>
                <a:lnTo>
                  <a:pt x="208752" y="507937"/>
                </a:lnTo>
                <a:lnTo>
                  <a:pt x="254508" y="512064"/>
                </a:lnTo>
                <a:lnTo>
                  <a:pt x="300263" y="507937"/>
                </a:lnTo>
                <a:lnTo>
                  <a:pt x="343325" y="496040"/>
                </a:lnTo>
                <a:lnTo>
                  <a:pt x="382975" y="477096"/>
                </a:lnTo>
                <a:lnTo>
                  <a:pt x="418495" y="451831"/>
                </a:lnTo>
                <a:lnTo>
                  <a:pt x="449168" y="420968"/>
                </a:lnTo>
                <a:lnTo>
                  <a:pt x="474274" y="385233"/>
                </a:lnTo>
                <a:lnTo>
                  <a:pt x="493096" y="345349"/>
                </a:lnTo>
                <a:lnTo>
                  <a:pt x="504916" y="302040"/>
                </a:lnTo>
                <a:lnTo>
                  <a:pt x="509016" y="256032"/>
                </a:lnTo>
                <a:lnTo>
                  <a:pt x="504916" y="210023"/>
                </a:lnTo>
                <a:lnTo>
                  <a:pt x="493096" y="166714"/>
                </a:lnTo>
                <a:lnTo>
                  <a:pt x="474274" y="126830"/>
                </a:lnTo>
                <a:lnTo>
                  <a:pt x="449168" y="91095"/>
                </a:lnTo>
                <a:lnTo>
                  <a:pt x="418495" y="60232"/>
                </a:lnTo>
                <a:lnTo>
                  <a:pt x="382975" y="34967"/>
                </a:lnTo>
                <a:lnTo>
                  <a:pt x="343325" y="16023"/>
                </a:lnTo>
                <a:lnTo>
                  <a:pt x="300263" y="4126"/>
                </a:lnTo>
                <a:lnTo>
                  <a:pt x="254508" y="0"/>
                </a:lnTo>
                <a:close/>
              </a:path>
            </a:pathLst>
          </a:custGeom>
          <a:solidFill>
            <a:srgbClr val="CCFFFF"/>
          </a:solidFill>
        </p:spPr>
        <p:txBody>
          <a:bodyPr wrap="square" lIns="0" tIns="0" rIns="0" bIns="0" rtlCol="0"/>
          <a:lstStyle/>
          <a:p>
            <a:endParaRPr/>
          </a:p>
        </p:txBody>
      </p:sp>
      <p:sp>
        <p:nvSpPr>
          <p:cNvPr id="78" name="object 78"/>
          <p:cNvSpPr/>
          <p:nvPr/>
        </p:nvSpPr>
        <p:spPr>
          <a:xfrm>
            <a:off x="2301239" y="3520440"/>
            <a:ext cx="509270" cy="512445"/>
          </a:xfrm>
          <a:custGeom>
            <a:avLst/>
            <a:gdLst/>
            <a:ahLst/>
            <a:cxnLst/>
            <a:rect l="l" t="t" r="r" b="b"/>
            <a:pathLst>
              <a:path w="509269" h="512445">
                <a:moveTo>
                  <a:pt x="0" y="256032"/>
                </a:moveTo>
                <a:lnTo>
                  <a:pt x="4099" y="210023"/>
                </a:lnTo>
                <a:lnTo>
                  <a:pt x="15919" y="166714"/>
                </a:lnTo>
                <a:lnTo>
                  <a:pt x="34741" y="126830"/>
                </a:lnTo>
                <a:lnTo>
                  <a:pt x="59847" y="91095"/>
                </a:lnTo>
                <a:lnTo>
                  <a:pt x="90520" y="60232"/>
                </a:lnTo>
                <a:lnTo>
                  <a:pt x="126040" y="34967"/>
                </a:lnTo>
                <a:lnTo>
                  <a:pt x="165690" y="16023"/>
                </a:lnTo>
                <a:lnTo>
                  <a:pt x="208752" y="4126"/>
                </a:lnTo>
                <a:lnTo>
                  <a:pt x="254508" y="0"/>
                </a:lnTo>
                <a:lnTo>
                  <a:pt x="300263" y="4126"/>
                </a:lnTo>
                <a:lnTo>
                  <a:pt x="343325" y="16023"/>
                </a:lnTo>
                <a:lnTo>
                  <a:pt x="382975" y="34967"/>
                </a:lnTo>
                <a:lnTo>
                  <a:pt x="418495" y="60232"/>
                </a:lnTo>
                <a:lnTo>
                  <a:pt x="449168" y="91095"/>
                </a:lnTo>
                <a:lnTo>
                  <a:pt x="474274" y="126830"/>
                </a:lnTo>
                <a:lnTo>
                  <a:pt x="493096" y="166714"/>
                </a:lnTo>
                <a:lnTo>
                  <a:pt x="504916" y="210023"/>
                </a:lnTo>
                <a:lnTo>
                  <a:pt x="509016" y="256032"/>
                </a:lnTo>
                <a:lnTo>
                  <a:pt x="504916" y="302040"/>
                </a:lnTo>
                <a:lnTo>
                  <a:pt x="493096" y="345349"/>
                </a:lnTo>
                <a:lnTo>
                  <a:pt x="474274" y="385233"/>
                </a:lnTo>
                <a:lnTo>
                  <a:pt x="449168" y="420968"/>
                </a:lnTo>
                <a:lnTo>
                  <a:pt x="418495" y="451831"/>
                </a:lnTo>
                <a:lnTo>
                  <a:pt x="382975" y="477096"/>
                </a:lnTo>
                <a:lnTo>
                  <a:pt x="343325" y="496040"/>
                </a:lnTo>
                <a:lnTo>
                  <a:pt x="300263" y="507937"/>
                </a:lnTo>
                <a:lnTo>
                  <a:pt x="254508" y="512064"/>
                </a:lnTo>
                <a:lnTo>
                  <a:pt x="208752" y="507937"/>
                </a:lnTo>
                <a:lnTo>
                  <a:pt x="165690" y="496040"/>
                </a:lnTo>
                <a:lnTo>
                  <a:pt x="126040" y="477096"/>
                </a:lnTo>
                <a:lnTo>
                  <a:pt x="90520" y="451831"/>
                </a:lnTo>
                <a:lnTo>
                  <a:pt x="59847" y="420968"/>
                </a:lnTo>
                <a:lnTo>
                  <a:pt x="34741" y="385233"/>
                </a:lnTo>
                <a:lnTo>
                  <a:pt x="15919" y="345349"/>
                </a:lnTo>
                <a:lnTo>
                  <a:pt x="4099" y="302040"/>
                </a:lnTo>
                <a:lnTo>
                  <a:pt x="0" y="256032"/>
                </a:lnTo>
                <a:close/>
              </a:path>
            </a:pathLst>
          </a:custGeom>
          <a:ln w="9144">
            <a:solidFill>
              <a:srgbClr val="95A9A9"/>
            </a:solidFill>
          </a:ln>
        </p:spPr>
        <p:txBody>
          <a:bodyPr wrap="square" lIns="0" tIns="0" rIns="0" bIns="0" rtlCol="0"/>
          <a:lstStyle/>
          <a:p>
            <a:endParaRPr/>
          </a:p>
        </p:txBody>
      </p:sp>
      <p:sp>
        <p:nvSpPr>
          <p:cNvPr id="79" name="object 79"/>
          <p:cNvSpPr/>
          <p:nvPr/>
        </p:nvSpPr>
        <p:spPr>
          <a:xfrm>
            <a:off x="5943600" y="44196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C1FFDD"/>
          </a:solidFill>
        </p:spPr>
        <p:txBody>
          <a:bodyPr wrap="square" lIns="0" tIns="0" rIns="0" bIns="0" rtlCol="0"/>
          <a:lstStyle/>
          <a:p>
            <a:endParaRPr/>
          </a:p>
        </p:txBody>
      </p:sp>
      <p:sp>
        <p:nvSpPr>
          <p:cNvPr id="80" name="object 80"/>
          <p:cNvSpPr/>
          <p:nvPr/>
        </p:nvSpPr>
        <p:spPr>
          <a:xfrm>
            <a:off x="5943600" y="4419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81" name="object 81"/>
          <p:cNvSpPr/>
          <p:nvPr/>
        </p:nvSpPr>
        <p:spPr>
          <a:xfrm>
            <a:off x="5943600" y="44196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C1FFDD"/>
          </a:solidFill>
        </p:spPr>
        <p:txBody>
          <a:bodyPr wrap="square" lIns="0" tIns="0" rIns="0" bIns="0" rtlCol="0"/>
          <a:lstStyle/>
          <a:p>
            <a:endParaRPr/>
          </a:p>
        </p:txBody>
      </p:sp>
      <p:sp>
        <p:nvSpPr>
          <p:cNvPr id="82" name="object 82"/>
          <p:cNvSpPr/>
          <p:nvPr/>
        </p:nvSpPr>
        <p:spPr>
          <a:xfrm>
            <a:off x="5943600" y="4419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5A9A9"/>
            </a:solidFill>
          </a:ln>
        </p:spPr>
        <p:txBody>
          <a:bodyPr wrap="square" lIns="0" tIns="0" rIns="0" bIns="0" rtlCol="0"/>
          <a:lstStyle/>
          <a:p>
            <a:endParaRPr/>
          </a:p>
        </p:txBody>
      </p:sp>
      <p:sp>
        <p:nvSpPr>
          <p:cNvPr id="83" name="object 83"/>
          <p:cNvSpPr/>
          <p:nvPr/>
        </p:nvSpPr>
        <p:spPr>
          <a:xfrm>
            <a:off x="5958840" y="4434840"/>
            <a:ext cx="506095" cy="512445"/>
          </a:xfrm>
          <a:custGeom>
            <a:avLst/>
            <a:gdLst/>
            <a:ahLst/>
            <a:cxnLst/>
            <a:rect l="l" t="t" r="r" b="b"/>
            <a:pathLst>
              <a:path w="506095" h="512445">
                <a:moveTo>
                  <a:pt x="252984" y="0"/>
                </a:moveTo>
                <a:lnTo>
                  <a:pt x="207514" y="4126"/>
                </a:lnTo>
                <a:lnTo>
                  <a:pt x="164717" y="16023"/>
                </a:lnTo>
                <a:lnTo>
                  <a:pt x="125306" y="34967"/>
                </a:lnTo>
                <a:lnTo>
                  <a:pt x="89997" y="60232"/>
                </a:lnTo>
                <a:lnTo>
                  <a:pt x="59504" y="91095"/>
                </a:lnTo>
                <a:lnTo>
                  <a:pt x="34544" y="126830"/>
                </a:lnTo>
                <a:lnTo>
                  <a:pt x="15829" y="166714"/>
                </a:lnTo>
                <a:lnTo>
                  <a:pt x="4076" y="210023"/>
                </a:lnTo>
                <a:lnTo>
                  <a:pt x="0" y="256032"/>
                </a:lnTo>
                <a:lnTo>
                  <a:pt x="4076" y="302040"/>
                </a:lnTo>
                <a:lnTo>
                  <a:pt x="15829" y="345349"/>
                </a:lnTo>
                <a:lnTo>
                  <a:pt x="34543" y="385233"/>
                </a:lnTo>
                <a:lnTo>
                  <a:pt x="59504" y="420968"/>
                </a:lnTo>
                <a:lnTo>
                  <a:pt x="89997" y="451831"/>
                </a:lnTo>
                <a:lnTo>
                  <a:pt x="125306" y="477096"/>
                </a:lnTo>
                <a:lnTo>
                  <a:pt x="164717" y="496040"/>
                </a:lnTo>
                <a:lnTo>
                  <a:pt x="207514" y="507937"/>
                </a:lnTo>
                <a:lnTo>
                  <a:pt x="252984" y="512064"/>
                </a:lnTo>
                <a:lnTo>
                  <a:pt x="298453" y="507937"/>
                </a:lnTo>
                <a:lnTo>
                  <a:pt x="341250" y="496040"/>
                </a:lnTo>
                <a:lnTo>
                  <a:pt x="380661" y="477096"/>
                </a:lnTo>
                <a:lnTo>
                  <a:pt x="415970" y="451831"/>
                </a:lnTo>
                <a:lnTo>
                  <a:pt x="446463" y="420968"/>
                </a:lnTo>
                <a:lnTo>
                  <a:pt x="471424" y="385233"/>
                </a:lnTo>
                <a:lnTo>
                  <a:pt x="490138" y="345349"/>
                </a:lnTo>
                <a:lnTo>
                  <a:pt x="501891" y="302040"/>
                </a:lnTo>
                <a:lnTo>
                  <a:pt x="505968" y="256032"/>
                </a:lnTo>
                <a:lnTo>
                  <a:pt x="501891" y="210023"/>
                </a:lnTo>
                <a:lnTo>
                  <a:pt x="490138" y="166714"/>
                </a:lnTo>
                <a:lnTo>
                  <a:pt x="471424" y="126830"/>
                </a:lnTo>
                <a:lnTo>
                  <a:pt x="446463" y="91095"/>
                </a:lnTo>
                <a:lnTo>
                  <a:pt x="415970" y="60232"/>
                </a:lnTo>
                <a:lnTo>
                  <a:pt x="380661" y="34967"/>
                </a:lnTo>
                <a:lnTo>
                  <a:pt x="341250" y="16023"/>
                </a:lnTo>
                <a:lnTo>
                  <a:pt x="298453" y="4126"/>
                </a:lnTo>
                <a:lnTo>
                  <a:pt x="252984" y="0"/>
                </a:lnTo>
                <a:close/>
              </a:path>
            </a:pathLst>
          </a:custGeom>
          <a:solidFill>
            <a:srgbClr val="C1FFDD"/>
          </a:solidFill>
        </p:spPr>
        <p:txBody>
          <a:bodyPr wrap="square" lIns="0" tIns="0" rIns="0" bIns="0" rtlCol="0"/>
          <a:lstStyle/>
          <a:p>
            <a:endParaRPr/>
          </a:p>
        </p:txBody>
      </p:sp>
      <p:sp>
        <p:nvSpPr>
          <p:cNvPr id="84" name="object 84"/>
          <p:cNvSpPr/>
          <p:nvPr/>
        </p:nvSpPr>
        <p:spPr>
          <a:xfrm>
            <a:off x="5958840" y="4434840"/>
            <a:ext cx="506095" cy="512445"/>
          </a:xfrm>
          <a:custGeom>
            <a:avLst/>
            <a:gdLst/>
            <a:ahLst/>
            <a:cxnLst/>
            <a:rect l="l" t="t" r="r" b="b"/>
            <a:pathLst>
              <a:path w="506095" h="512445">
                <a:moveTo>
                  <a:pt x="0" y="256032"/>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4"/>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3">
            <a:solidFill>
              <a:srgbClr val="95A9A9"/>
            </a:solidFill>
          </a:ln>
        </p:spPr>
        <p:txBody>
          <a:bodyPr wrap="square" lIns="0" tIns="0" rIns="0" bIns="0" rtlCol="0"/>
          <a:lstStyle/>
          <a:p>
            <a:endParaRPr/>
          </a:p>
        </p:txBody>
      </p:sp>
      <p:sp>
        <p:nvSpPr>
          <p:cNvPr id="85" name="object 85"/>
          <p:cNvSpPr txBox="1"/>
          <p:nvPr/>
        </p:nvSpPr>
        <p:spPr>
          <a:xfrm>
            <a:off x="7654290" y="6318402"/>
            <a:ext cx="916940" cy="224790"/>
          </a:xfrm>
          <a:prstGeom prst="rect">
            <a:avLst/>
          </a:prstGeom>
        </p:spPr>
        <p:txBody>
          <a:bodyPr vert="horz" wrap="square" lIns="0" tIns="0" rIns="0" bIns="0" rtlCol="0">
            <a:spAutoFit/>
          </a:bodyPr>
          <a:lstStyle/>
          <a:p>
            <a:pPr marL="12700">
              <a:lnSpc>
                <a:spcPct val="100000"/>
              </a:lnSpc>
            </a:pPr>
            <a:r>
              <a:rPr sz="1400" spc="-5" dirty="0">
                <a:solidFill>
                  <a:srgbClr val="696363"/>
                </a:solidFill>
                <a:latin typeface="Arial"/>
                <a:cs typeface="Arial"/>
              </a:rPr>
              <a:t>01/05/2016</a:t>
            </a:r>
            <a:endParaRPr sz="1400">
              <a:latin typeface="Arial"/>
              <a:cs typeface="Arial"/>
            </a:endParaRPr>
          </a:p>
        </p:txBody>
      </p:sp>
      <p:sp>
        <p:nvSpPr>
          <p:cNvPr id="87" name="object 8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8" name="object 88"/>
          <p:cNvSpPr txBox="1"/>
          <p:nvPr/>
        </p:nvSpPr>
        <p:spPr>
          <a:xfrm>
            <a:off x="255828" y="6327851"/>
            <a:ext cx="236220" cy="224790"/>
          </a:xfrm>
          <a:prstGeom prst="rect">
            <a:avLst/>
          </a:prstGeom>
        </p:spPr>
        <p:txBody>
          <a:bodyPr vert="horz" wrap="square" lIns="0" tIns="0" rIns="0" bIns="0" rtlCol="0">
            <a:spAutoFit/>
          </a:bodyPr>
          <a:lstStyle/>
          <a:p>
            <a:pPr marL="12700">
              <a:lnSpc>
                <a:spcPct val="100000"/>
              </a:lnSpc>
            </a:pPr>
            <a:r>
              <a:rPr sz="1400" dirty="0">
                <a:solidFill>
                  <a:srgbClr val="FFFFFF"/>
                </a:solidFill>
                <a:latin typeface="Franklin Gothic Book"/>
                <a:cs typeface="Franklin Gothic Book"/>
              </a:rPr>
              <a:t>42</a:t>
            </a:r>
            <a:endParaRPr sz="1400">
              <a:latin typeface="Franklin Gothic Book"/>
              <a:cs typeface="Franklin Gothic Book"/>
            </a:endParaRPr>
          </a:p>
        </p:txBody>
      </p:sp>
      <p:sp>
        <p:nvSpPr>
          <p:cNvPr id="89" name="Date Placeholder 88"/>
          <p:cNvSpPr>
            <a:spLocks noGrp="1"/>
          </p:cNvSpPr>
          <p:nvPr>
            <p:ph type="dt" sz="half" idx="6"/>
          </p:nvPr>
        </p:nvSpPr>
        <p:spPr/>
        <p:txBody>
          <a:bodyPr/>
          <a:lstStyle/>
          <a:p>
            <a:pPr marL="12700">
              <a:lnSpc>
                <a:spcPts val="1520"/>
              </a:lnSpc>
            </a:pPr>
            <a:fld id="{6E0C014E-733F-452B-A242-0E0507533552}" type="datetime1">
              <a:rPr lang="en-US" spc="-5" smtClean="0"/>
              <a:pPr marL="12700">
                <a:lnSpc>
                  <a:spcPts val="1520"/>
                </a:lnSpc>
              </a:pPr>
              <a:t>1/12/2019</a:t>
            </a:fld>
            <a:endParaRPr lang="en-US" spc="-5" dirty="0"/>
          </a:p>
        </p:txBody>
      </p:sp>
      <p:sp>
        <p:nvSpPr>
          <p:cNvPr id="90" name="Slide Number Placeholder 89"/>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42</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05200" y="2057400"/>
            <a:ext cx="2438400" cy="381000"/>
          </a:xfrm>
          <a:custGeom>
            <a:avLst/>
            <a:gdLst/>
            <a:ahLst/>
            <a:cxnLst/>
            <a:rect l="l" t="t" r="r" b="b"/>
            <a:pathLst>
              <a:path w="2438400" h="381000">
                <a:moveTo>
                  <a:pt x="635380" y="635"/>
                </a:moveTo>
                <a:lnTo>
                  <a:pt x="772795" y="297688"/>
                </a:lnTo>
                <a:lnTo>
                  <a:pt x="0" y="298958"/>
                </a:lnTo>
                <a:lnTo>
                  <a:pt x="1236345" y="381000"/>
                </a:lnTo>
                <a:lnTo>
                  <a:pt x="2438400" y="298958"/>
                </a:lnTo>
                <a:lnTo>
                  <a:pt x="1717166" y="298958"/>
                </a:lnTo>
                <a:lnTo>
                  <a:pt x="1700022" y="0"/>
                </a:lnTo>
                <a:lnTo>
                  <a:pt x="635380" y="635"/>
                </a:lnTo>
                <a:close/>
              </a:path>
            </a:pathLst>
          </a:custGeom>
          <a:ln w="9144">
            <a:solidFill>
              <a:srgbClr val="0000CC"/>
            </a:solidFill>
          </a:ln>
        </p:spPr>
        <p:txBody>
          <a:bodyPr wrap="square" lIns="0" tIns="0" rIns="0" bIns="0" rtlCol="0"/>
          <a:lstStyle/>
          <a:p>
            <a:endParaRPr/>
          </a:p>
        </p:txBody>
      </p:sp>
      <p:sp>
        <p:nvSpPr>
          <p:cNvPr id="3" name="object 3"/>
          <p:cNvSpPr txBox="1">
            <a:spLocks noGrp="1"/>
          </p:cNvSpPr>
          <p:nvPr>
            <p:ph type="title"/>
          </p:nvPr>
        </p:nvSpPr>
        <p:spPr>
          <a:xfrm>
            <a:off x="461873" y="652526"/>
            <a:ext cx="8372475" cy="553998"/>
          </a:xfrm>
          <a:prstGeom prst="rect">
            <a:avLst/>
          </a:prstGeom>
        </p:spPr>
        <p:txBody>
          <a:bodyPr vert="horz" wrap="square" lIns="0" tIns="0" rIns="0" bIns="0" rtlCol="0">
            <a:spAutoFit/>
          </a:bodyPr>
          <a:lstStyle/>
          <a:p>
            <a:pPr marL="1870710" marR="5080" indent="-1858645">
              <a:lnSpc>
                <a:spcPct val="100000"/>
              </a:lnSpc>
            </a:pPr>
            <a:r>
              <a:rPr sz="3600" dirty="0">
                <a:solidFill>
                  <a:srgbClr val="0033CC"/>
                </a:solidFill>
              </a:rPr>
              <a:t>Thông </a:t>
            </a:r>
            <a:r>
              <a:rPr sz="3600">
                <a:solidFill>
                  <a:srgbClr val="0033CC"/>
                </a:solidFill>
              </a:rPr>
              <a:t>tư</a:t>
            </a:r>
            <a:r>
              <a:rPr sz="3600" spc="-45">
                <a:solidFill>
                  <a:srgbClr val="0033CC"/>
                </a:solidFill>
              </a:rPr>
              <a:t> </a:t>
            </a:r>
            <a:r>
              <a:rPr lang="vi-VN" sz="3600" b="0" dirty="0" smtClean="0"/>
              <a:t>20/2017/TT-BNNPTNT</a:t>
            </a:r>
            <a:endParaRPr sz="3600"/>
          </a:p>
        </p:txBody>
      </p:sp>
      <p:sp>
        <p:nvSpPr>
          <p:cNvPr id="4" name="object 4"/>
          <p:cNvSpPr txBox="1"/>
          <p:nvPr/>
        </p:nvSpPr>
        <p:spPr>
          <a:xfrm>
            <a:off x="383540" y="2635122"/>
            <a:ext cx="8378190" cy="1723549"/>
          </a:xfrm>
          <a:prstGeom prst="rect">
            <a:avLst/>
          </a:prstGeom>
        </p:spPr>
        <p:txBody>
          <a:bodyPr vert="horz" wrap="square" lIns="0" tIns="0" rIns="0" bIns="0" rtlCol="0">
            <a:spAutoFit/>
          </a:bodyPr>
          <a:lstStyle/>
          <a:p>
            <a:pPr marL="12700" marR="5080" algn="just">
              <a:lnSpc>
                <a:spcPct val="100000"/>
              </a:lnSpc>
            </a:pPr>
            <a:r>
              <a:rPr sz="2800" spc="-5" dirty="0">
                <a:latin typeface="Verdana"/>
                <a:cs typeface="Verdana"/>
              </a:rPr>
              <a:t>Hướng dẫn </a:t>
            </a:r>
            <a:r>
              <a:rPr sz="2800" dirty="0">
                <a:latin typeface="Verdana"/>
                <a:cs typeface="Verdana"/>
              </a:rPr>
              <a:t>thực </a:t>
            </a:r>
            <a:r>
              <a:rPr sz="2800" spc="-5" dirty="0">
                <a:latin typeface="Verdana"/>
                <a:cs typeface="Verdana"/>
              </a:rPr>
              <a:t>hiện một </a:t>
            </a:r>
            <a:r>
              <a:rPr sz="2800" dirty="0">
                <a:latin typeface="Verdana"/>
                <a:cs typeface="Verdana"/>
              </a:rPr>
              <a:t>số </a:t>
            </a:r>
            <a:r>
              <a:rPr sz="2800" spc="-5" dirty="0">
                <a:latin typeface="Verdana"/>
                <a:cs typeface="Verdana"/>
              </a:rPr>
              <a:t>nội </a:t>
            </a:r>
            <a:r>
              <a:rPr sz="2800" dirty="0">
                <a:latin typeface="Verdana"/>
                <a:cs typeface="Verdana"/>
              </a:rPr>
              <a:t>dung </a:t>
            </a:r>
            <a:r>
              <a:rPr sz="2800" spc="-5" dirty="0">
                <a:latin typeface="Verdana"/>
                <a:cs typeface="Verdana"/>
              </a:rPr>
              <a:t>của  nghị </a:t>
            </a:r>
            <a:r>
              <a:rPr sz="2800" spc="-5">
                <a:latin typeface="Verdana"/>
                <a:cs typeface="Verdana"/>
              </a:rPr>
              <a:t>định </a:t>
            </a:r>
            <a:r>
              <a:rPr lang="vi-VN" sz="2800" dirty="0" smtClean="0"/>
              <a:t>39/2017/NĐ-CP</a:t>
            </a:r>
            <a:r>
              <a:rPr sz="2800" spc="-5" smtClean="0">
                <a:latin typeface="Verdana"/>
                <a:cs typeface="Verdana"/>
              </a:rPr>
              <a:t> của </a:t>
            </a:r>
            <a:r>
              <a:rPr sz="2800" spc="-5" dirty="0">
                <a:latin typeface="Verdana"/>
                <a:cs typeface="Verdana"/>
              </a:rPr>
              <a:t>Chính phủ quy </a:t>
            </a:r>
            <a:r>
              <a:rPr sz="2800" dirty="0">
                <a:latin typeface="Verdana"/>
                <a:cs typeface="Verdana"/>
              </a:rPr>
              <a:t>định chi </a:t>
            </a:r>
            <a:r>
              <a:rPr sz="2800" spc="-5">
                <a:latin typeface="Verdana"/>
                <a:cs typeface="Verdana"/>
              </a:rPr>
              <a:t>tiết </a:t>
            </a:r>
            <a:r>
              <a:rPr lang="vi-VN" sz="2800" dirty="0" smtClean="0"/>
              <a:t>VỀ QUẢN LÝ THỨC ĂN CHĂN NUÔI, THỦY SẢN</a:t>
            </a:r>
            <a:endParaRPr sz="2800">
              <a:latin typeface="Verdana"/>
              <a:cs typeface="Verdana"/>
            </a:endParaRPr>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74997DDD-EF82-4843-8CD6-CF3671CE7F0D}"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43</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338326"/>
            <a:ext cx="8454390" cy="1448435"/>
          </a:xfrm>
          <a:prstGeom prst="rect">
            <a:avLst/>
          </a:prstGeom>
        </p:spPr>
        <p:txBody>
          <a:bodyPr vert="horz" wrap="square" lIns="0" tIns="0" rIns="0" bIns="0" rtlCol="0">
            <a:spAutoFit/>
          </a:bodyPr>
          <a:lstStyle/>
          <a:p>
            <a:pPr marL="12700">
              <a:lnSpc>
                <a:spcPct val="100000"/>
              </a:lnSpc>
            </a:pPr>
            <a:r>
              <a:rPr sz="3000" b="1" dirty="0">
                <a:solidFill>
                  <a:srgbClr val="800000"/>
                </a:solidFill>
                <a:latin typeface="Verdana"/>
                <a:cs typeface="Verdana"/>
              </a:rPr>
              <a:t>1. </a:t>
            </a:r>
            <a:r>
              <a:rPr sz="3000" b="1" u="heavy" dirty="0">
                <a:solidFill>
                  <a:srgbClr val="CC9900"/>
                </a:solidFill>
                <a:latin typeface="Verdana"/>
                <a:cs typeface="Verdana"/>
              </a:rPr>
              <a:t>Giấy </a:t>
            </a:r>
            <a:r>
              <a:rPr sz="3000" b="1" u="heavy" spc="-5" dirty="0">
                <a:solidFill>
                  <a:srgbClr val="CC9900"/>
                </a:solidFill>
                <a:latin typeface="Verdana"/>
                <a:cs typeface="Verdana"/>
              </a:rPr>
              <a:t>phép</a:t>
            </a:r>
            <a:r>
              <a:rPr sz="3000" b="1" u="heavy" spc="-90" dirty="0">
                <a:solidFill>
                  <a:srgbClr val="CC9900"/>
                </a:solidFill>
                <a:latin typeface="Verdana"/>
                <a:cs typeface="Verdana"/>
              </a:rPr>
              <a:t> </a:t>
            </a:r>
            <a:r>
              <a:rPr sz="3000" b="1" spc="-5" dirty="0">
                <a:solidFill>
                  <a:srgbClr val="800000"/>
                </a:solidFill>
                <a:latin typeface="Verdana"/>
                <a:cs typeface="Verdana"/>
              </a:rPr>
              <a:t>CITES</a:t>
            </a:r>
            <a:endParaRPr sz="3000">
              <a:latin typeface="Verdana"/>
              <a:cs typeface="Verdana"/>
            </a:endParaRPr>
          </a:p>
          <a:p>
            <a:pPr marL="12700">
              <a:lnSpc>
                <a:spcPct val="100000"/>
              </a:lnSpc>
              <a:spcBef>
                <a:spcPts val="600"/>
              </a:spcBef>
              <a:tabLst>
                <a:tab pos="4631055" algn="l"/>
              </a:tabLst>
            </a:pPr>
            <a:r>
              <a:rPr sz="3000" dirty="0">
                <a:latin typeface="Courier New"/>
                <a:cs typeface="Courier New"/>
              </a:rPr>
              <a:t>o </a:t>
            </a:r>
            <a:r>
              <a:rPr sz="3000" dirty="0">
                <a:latin typeface="Verdana"/>
                <a:cs typeface="Verdana"/>
              </a:rPr>
              <a:t>Gỗ </a:t>
            </a:r>
            <a:r>
              <a:rPr sz="3000" spc="-5" dirty="0">
                <a:latin typeface="Verdana"/>
                <a:cs typeface="Verdana"/>
              </a:rPr>
              <a:t>và sản</a:t>
            </a:r>
            <a:r>
              <a:rPr sz="3000" spc="490" dirty="0">
                <a:latin typeface="Verdana"/>
                <a:cs typeface="Verdana"/>
              </a:rPr>
              <a:t> </a:t>
            </a:r>
            <a:r>
              <a:rPr sz="3000" dirty="0">
                <a:latin typeface="Verdana"/>
                <a:cs typeface="Verdana"/>
              </a:rPr>
              <a:t>phẩm </a:t>
            </a:r>
            <a:r>
              <a:rPr sz="3000" spc="-5" dirty="0">
                <a:latin typeface="Verdana"/>
                <a:cs typeface="Verdana"/>
              </a:rPr>
              <a:t>làm	từ </a:t>
            </a:r>
            <a:r>
              <a:rPr sz="3000" dirty="0">
                <a:latin typeface="Verdana"/>
                <a:cs typeface="Verdana"/>
              </a:rPr>
              <a:t>gỗ </a:t>
            </a:r>
            <a:r>
              <a:rPr sz="3000" spc="-5" dirty="0">
                <a:latin typeface="Verdana"/>
                <a:cs typeface="Verdana"/>
              </a:rPr>
              <a:t>thuộc các</a:t>
            </a:r>
            <a:r>
              <a:rPr sz="3000" spc="-30" dirty="0">
                <a:latin typeface="Verdana"/>
                <a:cs typeface="Verdana"/>
              </a:rPr>
              <a:t> </a:t>
            </a:r>
            <a:r>
              <a:rPr sz="3000" dirty="0">
                <a:latin typeface="Verdana"/>
                <a:cs typeface="Verdana"/>
              </a:rPr>
              <a:t>Phụ</a:t>
            </a:r>
            <a:endParaRPr sz="3000">
              <a:latin typeface="Verdana"/>
              <a:cs typeface="Verdana"/>
            </a:endParaRPr>
          </a:p>
          <a:p>
            <a:pPr marL="527685">
              <a:lnSpc>
                <a:spcPct val="100000"/>
              </a:lnSpc>
            </a:pPr>
            <a:r>
              <a:rPr sz="3000" spc="-5" dirty="0">
                <a:latin typeface="Verdana"/>
                <a:cs typeface="Verdana"/>
              </a:rPr>
              <a:t>lục của</a:t>
            </a:r>
            <a:r>
              <a:rPr sz="3000" spc="-70" dirty="0">
                <a:latin typeface="Verdana"/>
                <a:cs typeface="Verdana"/>
              </a:rPr>
              <a:t> </a:t>
            </a:r>
            <a:r>
              <a:rPr sz="3000" spc="-5" dirty="0">
                <a:latin typeface="Verdana"/>
                <a:cs typeface="Verdana"/>
              </a:rPr>
              <a:t>CITES</a:t>
            </a:r>
            <a:endParaRPr sz="3000">
              <a:latin typeface="Verdana"/>
              <a:cs typeface="Verdana"/>
            </a:endParaRPr>
          </a:p>
        </p:txBody>
      </p:sp>
      <p:sp>
        <p:nvSpPr>
          <p:cNvPr id="3" name="object 3"/>
          <p:cNvSpPr txBox="1"/>
          <p:nvPr/>
        </p:nvSpPr>
        <p:spPr>
          <a:xfrm>
            <a:off x="383540" y="2862707"/>
            <a:ext cx="1487170" cy="1374775"/>
          </a:xfrm>
          <a:prstGeom prst="rect">
            <a:avLst/>
          </a:prstGeom>
        </p:spPr>
        <p:txBody>
          <a:bodyPr vert="horz" wrap="square" lIns="0" tIns="0" rIns="0" bIns="0" rtlCol="0">
            <a:spAutoFit/>
          </a:bodyPr>
          <a:lstStyle/>
          <a:p>
            <a:pPr marL="527685" marR="5080" indent="-515620">
              <a:lnSpc>
                <a:spcPct val="100000"/>
              </a:lnSpc>
            </a:pPr>
            <a:r>
              <a:rPr sz="3000" dirty="0">
                <a:latin typeface="Courier New"/>
                <a:cs typeface="Courier New"/>
              </a:rPr>
              <a:t>o </a:t>
            </a:r>
            <a:r>
              <a:rPr sz="3000" dirty="0">
                <a:latin typeface="Verdana"/>
                <a:cs typeface="Verdana"/>
              </a:rPr>
              <a:t>Mẫu  nguy  định</a:t>
            </a:r>
            <a:endParaRPr sz="3000">
              <a:latin typeface="Verdana"/>
              <a:cs typeface="Verdana"/>
            </a:endParaRPr>
          </a:p>
        </p:txBody>
      </p:sp>
      <p:sp>
        <p:nvSpPr>
          <p:cNvPr id="4" name="object 4"/>
          <p:cNvSpPr txBox="1"/>
          <p:nvPr/>
        </p:nvSpPr>
        <p:spPr>
          <a:xfrm>
            <a:off x="1918461" y="2862707"/>
            <a:ext cx="6918325" cy="1374775"/>
          </a:xfrm>
          <a:prstGeom prst="rect">
            <a:avLst/>
          </a:prstGeom>
        </p:spPr>
        <p:txBody>
          <a:bodyPr vert="horz" wrap="square" lIns="0" tIns="0" rIns="0" bIns="0" rtlCol="0">
            <a:spAutoFit/>
          </a:bodyPr>
          <a:lstStyle/>
          <a:p>
            <a:pPr marL="53340" marR="5080" indent="-41275" algn="just">
              <a:lnSpc>
                <a:spcPct val="100000"/>
              </a:lnSpc>
            </a:pPr>
            <a:r>
              <a:rPr sz="3000" spc="-5" dirty="0">
                <a:latin typeface="Verdana"/>
                <a:cs typeface="Verdana"/>
              </a:rPr>
              <a:t>vật </a:t>
            </a:r>
            <a:r>
              <a:rPr sz="3000" dirty="0">
                <a:latin typeface="Verdana"/>
                <a:cs typeface="Verdana"/>
              </a:rPr>
              <a:t>động vật, </a:t>
            </a:r>
            <a:r>
              <a:rPr sz="3000" spc="-5" dirty="0">
                <a:latin typeface="Verdana"/>
                <a:cs typeface="Verdana"/>
              </a:rPr>
              <a:t>thực </a:t>
            </a:r>
            <a:r>
              <a:rPr sz="3000" dirty="0">
                <a:latin typeface="Verdana"/>
                <a:cs typeface="Verdana"/>
              </a:rPr>
              <a:t>vật hoang </a:t>
            </a:r>
            <a:r>
              <a:rPr sz="3000" spc="-5" dirty="0">
                <a:latin typeface="Verdana"/>
                <a:cs typeface="Verdana"/>
              </a:rPr>
              <a:t>dã,  </a:t>
            </a:r>
            <a:r>
              <a:rPr sz="3000" spc="-10" dirty="0">
                <a:latin typeface="Verdana"/>
                <a:cs typeface="Verdana"/>
              </a:rPr>
              <a:t>cấp, </a:t>
            </a:r>
            <a:r>
              <a:rPr sz="3000" spc="-5" dirty="0">
                <a:latin typeface="Verdana"/>
                <a:cs typeface="Verdana"/>
              </a:rPr>
              <a:t>quý, </a:t>
            </a:r>
            <a:r>
              <a:rPr sz="3000" dirty="0">
                <a:latin typeface="Verdana"/>
                <a:cs typeface="Verdana"/>
              </a:rPr>
              <a:t>hiếm từ </a:t>
            </a:r>
            <a:r>
              <a:rPr sz="3000" spc="-5" dirty="0">
                <a:latin typeface="Verdana"/>
                <a:cs typeface="Verdana"/>
              </a:rPr>
              <a:t>tự nhiên quy  tại</a:t>
            </a:r>
            <a:r>
              <a:rPr sz="3000" spc="810" dirty="0">
                <a:latin typeface="Verdana"/>
                <a:cs typeface="Verdana"/>
              </a:rPr>
              <a:t> </a:t>
            </a:r>
            <a:r>
              <a:rPr sz="3000" dirty="0">
                <a:latin typeface="Verdana"/>
                <a:cs typeface="Verdana"/>
              </a:rPr>
              <a:t>Phục</a:t>
            </a:r>
            <a:r>
              <a:rPr sz="3000" spc="790" dirty="0">
                <a:latin typeface="Verdana"/>
                <a:cs typeface="Verdana"/>
              </a:rPr>
              <a:t> </a:t>
            </a:r>
            <a:r>
              <a:rPr sz="3000" spc="-5" dirty="0">
                <a:latin typeface="Verdana"/>
                <a:cs typeface="Verdana"/>
              </a:rPr>
              <a:t>lục</a:t>
            </a:r>
            <a:r>
              <a:rPr sz="3000" spc="785" dirty="0">
                <a:latin typeface="Verdana"/>
                <a:cs typeface="Verdana"/>
              </a:rPr>
              <a:t> </a:t>
            </a:r>
            <a:r>
              <a:rPr sz="3000" dirty="0">
                <a:latin typeface="Verdana"/>
                <a:cs typeface="Verdana"/>
              </a:rPr>
              <a:t>II,</a:t>
            </a:r>
            <a:r>
              <a:rPr sz="3000" spc="770" dirty="0">
                <a:latin typeface="Verdana"/>
                <a:cs typeface="Verdana"/>
              </a:rPr>
              <a:t> </a:t>
            </a:r>
            <a:r>
              <a:rPr sz="3000" spc="-5" dirty="0">
                <a:latin typeface="Verdana"/>
                <a:cs typeface="Verdana"/>
              </a:rPr>
              <a:t>III</a:t>
            </a:r>
            <a:r>
              <a:rPr sz="3000" spc="805" dirty="0">
                <a:latin typeface="Verdana"/>
                <a:cs typeface="Verdana"/>
              </a:rPr>
              <a:t> </a:t>
            </a:r>
            <a:r>
              <a:rPr sz="3000" spc="-5" dirty="0">
                <a:latin typeface="Verdana"/>
                <a:cs typeface="Verdana"/>
              </a:rPr>
              <a:t>của</a:t>
            </a:r>
            <a:r>
              <a:rPr sz="3000" spc="770" dirty="0">
                <a:latin typeface="Verdana"/>
                <a:cs typeface="Verdana"/>
              </a:rPr>
              <a:t> </a:t>
            </a:r>
            <a:r>
              <a:rPr sz="3000" u="heavy" spc="-5" dirty="0">
                <a:solidFill>
                  <a:srgbClr val="CC9900"/>
                </a:solidFill>
                <a:latin typeface="Verdana"/>
                <a:cs typeface="Verdana"/>
              </a:rPr>
              <a:t>Công</a:t>
            </a:r>
            <a:r>
              <a:rPr sz="3000" u="heavy" spc="805" dirty="0">
                <a:solidFill>
                  <a:srgbClr val="CC9900"/>
                </a:solidFill>
                <a:latin typeface="Verdana"/>
                <a:cs typeface="Verdana"/>
              </a:rPr>
              <a:t> </a:t>
            </a:r>
            <a:r>
              <a:rPr sz="3000" u="heavy" spc="-5" dirty="0">
                <a:solidFill>
                  <a:srgbClr val="CC9900"/>
                </a:solidFill>
                <a:latin typeface="Verdana"/>
                <a:cs typeface="Verdana"/>
              </a:rPr>
              <a:t>ước</a:t>
            </a:r>
            <a:endParaRPr sz="3000">
              <a:latin typeface="Verdana"/>
              <a:cs typeface="Verdana"/>
            </a:endParaRPr>
          </a:p>
        </p:txBody>
      </p:sp>
      <p:sp>
        <p:nvSpPr>
          <p:cNvPr id="5" name="object 5"/>
          <p:cNvSpPr txBox="1"/>
          <p:nvPr/>
        </p:nvSpPr>
        <p:spPr>
          <a:xfrm>
            <a:off x="383540" y="4234560"/>
            <a:ext cx="8453755" cy="1374775"/>
          </a:xfrm>
          <a:prstGeom prst="rect">
            <a:avLst/>
          </a:prstGeom>
        </p:spPr>
        <p:txBody>
          <a:bodyPr vert="horz" wrap="square" lIns="0" tIns="0" rIns="0" bIns="0" rtlCol="0">
            <a:spAutoFit/>
          </a:bodyPr>
          <a:lstStyle/>
          <a:p>
            <a:pPr marL="527685">
              <a:lnSpc>
                <a:spcPct val="100000"/>
              </a:lnSpc>
            </a:pPr>
            <a:r>
              <a:rPr sz="3000" spc="-5" dirty="0">
                <a:latin typeface="Verdana"/>
                <a:cs typeface="Verdana"/>
              </a:rPr>
              <a:t>CITES;</a:t>
            </a:r>
            <a:endParaRPr sz="3000">
              <a:latin typeface="Verdana"/>
              <a:cs typeface="Verdana"/>
            </a:endParaRPr>
          </a:p>
          <a:p>
            <a:pPr algn="ctr">
              <a:lnSpc>
                <a:spcPct val="100000"/>
              </a:lnSpc>
            </a:pPr>
            <a:r>
              <a:rPr sz="3000" dirty="0">
                <a:latin typeface="Courier New"/>
                <a:cs typeface="Courier New"/>
              </a:rPr>
              <a:t>o </a:t>
            </a:r>
            <a:r>
              <a:rPr sz="3000" dirty="0">
                <a:latin typeface="Verdana"/>
                <a:cs typeface="Verdana"/>
              </a:rPr>
              <a:t>Mẫu vật thực vật rừng từ tự </a:t>
            </a:r>
            <a:r>
              <a:rPr sz="3000" spc="-5" dirty="0">
                <a:latin typeface="Verdana"/>
                <a:cs typeface="Verdana"/>
              </a:rPr>
              <a:t>nhiên </a:t>
            </a:r>
            <a:r>
              <a:rPr sz="3000" spc="780" dirty="0">
                <a:latin typeface="Verdana"/>
                <a:cs typeface="Verdana"/>
              </a:rPr>
              <a:t> </a:t>
            </a:r>
            <a:r>
              <a:rPr sz="3000" dirty="0">
                <a:latin typeface="Verdana"/>
                <a:cs typeface="Verdana"/>
              </a:rPr>
              <a:t>thuộc</a:t>
            </a:r>
            <a:endParaRPr sz="3000">
              <a:latin typeface="Verdana"/>
              <a:cs typeface="Verdana"/>
            </a:endParaRPr>
          </a:p>
          <a:p>
            <a:pPr marL="527685">
              <a:lnSpc>
                <a:spcPct val="100000"/>
              </a:lnSpc>
            </a:pPr>
            <a:r>
              <a:rPr sz="3000" dirty="0">
                <a:latin typeface="Verdana"/>
                <a:cs typeface="Verdana"/>
              </a:rPr>
              <a:t>nhóm IIA </a:t>
            </a:r>
            <a:r>
              <a:rPr sz="3000" spc="-5" dirty="0">
                <a:latin typeface="Verdana"/>
                <a:cs typeface="Verdana"/>
              </a:rPr>
              <a:t>theo quy </a:t>
            </a:r>
            <a:r>
              <a:rPr sz="3000" dirty="0">
                <a:latin typeface="Verdana"/>
                <a:cs typeface="Verdana"/>
              </a:rPr>
              <a:t>định </a:t>
            </a:r>
            <a:r>
              <a:rPr sz="3000" spc="-5" dirty="0">
                <a:latin typeface="Verdana"/>
                <a:cs typeface="Verdana"/>
              </a:rPr>
              <a:t>của </a:t>
            </a:r>
            <a:r>
              <a:rPr sz="3000" dirty="0">
                <a:latin typeface="Verdana"/>
                <a:cs typeface="Verdana"/>
              </a:rPr>
              <a:t>Chính</a:t>
            </a:r>
            <a:r>
              <a:rPr sz="3000" spc="-90" dirty="0">
                <a:latin typeface="Verdana"/>
                <a:cs typeface="Verdana"/>
              </a:rPr>
              <a:t> </a:t>
            </a:r>
            <a:r>
              <a:rPr sz="3000" dirty="0">
                <a:latin typeface="Verdana"/>
                <a:cs typeface="Verdana"/>
              </a:rPr>
              <a:t>phủ</a:t>
            </a:r>
            <a:endParaRPr sz="3000">
              <a:latin typeface="Verdana"/>
              <a:cs typeface="Verdana"/>
            </a:endParaRPr>
          </a:p>
        </p:txBody>
      </p:sp>
      <p:sp>
        <p:nvSpPr>
          <p:cNvPr id="6" name="object 6"/>
          <p:cNvSpPr txBox="1">
            <a:spLocks noGrp="1"/>
          </p:cNvSpPr>
          <p:nvPr>
            <p:ph type="title"/>
          </p:nvPr>
        </p:nvSpPr>
        <p:spPr>
          <a:prstGeom prst="rect">
            <a:avLst/>
          </a:prstGeom>
        </p:spPr>
        <p:txBody>
          <a:bodyPr vert="horz" wrap="square" lIns="0" tIns="168529" rIns="0" bIns="0" rtlCol="0">
            <a:spAutoFit/>
          </a:bodyPr>
          <a:lstStyle/>
          <a:p>
            <a:pPr marL="1541145">
              <a:lnSpc>
                <a:spcPct val="100000"/>
              </a:lnSpc>
            </a:pPr>
            <a:r>
              <a:rPr sz="3600" spc="-5" dirty="0">
                <a:solidFill>
                  <a:srgbClr val="000099"/>
                </a:solidFill>
              </a:rPr>
              <a:t>I. HÀNG </a:t>
            </a:r>
            <a:r>
              <a:rPr sz="3600" dirty="0">
                <a:solidFill>
                  <a:srgbClr val="000099"/>
                </a:solidFill>
              </a:rPr>
              <a:t>XUẤT</a:t>
            </a:r>
            <a:r>
              <a:rPr sz="3600" spc="-60" dirty="0">
                <a:solidFill>
                  <a:srgbClr val="000099"/>
                </a:solidFill>
              </a:rPr>
              <a:t> </a:t>
            </a:r>
            <a:r>
              <a:rPr sz="3600" spc="-5" dirty="0">
                <a:solidFill>
                  <a:srgbClr val="000099"/>
                </a:solidFill>
              </a:rPr>
              <a:t>KHẨU</a:t>
            </a:r>
            <a:endParaRPr sz="3600"/>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A1330F27-082A-45F9-AD55-43A4F9E6F1A9}" type="datetime1">
              <a:rPr lang="en-US" spc="-5" smtClean="0"/>
              <a:pPr marL="12700">
                <a:lnSpc>
                  <a:spcPts val="1520"/>
                </a:lnSpc>
              </a:pPr>
              <a:t>1/12/2019</a:t>
            </a:fld>
            <a:endParaRPr spc="-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44</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74015" y="2660326"/>
          <a:ext cx="8320389" cy="1227248"/>
        </p:xfrm>
        <a:graphic>
          <a:graphicData uri="http://schemas.openxmlformats.org/drawingml/2006/table">
            <a:tbl>
              <a:tblPr firstRow="1" bandRow="1">
                <a:tableStyleId>{2D5ABB26-0587-4C30-8999-92F81FD0307C}</a:tableStyleId>
              </a:tblPr>
              <a:tblGrid>
                <a:gridCol w="2388029"/>
                <a:gridCol w="1103720"/>
                <a:gridCol w="1130795"/>
                <a:gridCol w="1769861"/>
                <a:gridCol w="1084114"/>
                <a:gridCol w="843870"/>
              </a:tblGrid>
              <a:tr h="456519">
                <a:tc>
                  <a:txBody>
                    <a:bodyPr/>
                    <a:lstStyle/>
                    <a:p>
                      <a:pPr marR="77470" algn="r">
                        <a:lnSpc>
                          <a:spcPct val="100000"/>
                        </a:lnSpc>
                        <a:spcBef>
                          <a:spcPts val="30"/>
                        </a:spcBef>
                        <a:tabLst>
                          <a:tab pos="514984" algn="l"/>
                        </a:tabLst>
                      </a:pPr>
                      <a:r>
                        <a:rPr sz="2700" dirty="0">
                          <a:latin typeface="Courier New"/>
                          <a:cs typeface="Courier New"/>
                        </a:rPr>
                        <a:t>o	</a:t>
                      </a:r>
                      <a:r>
                        <a:rPr sz="2700" spc="-5" dirty="0">
                          <a:latin typeface="Verdana"/>
                          <a:cs typeface="Verdana"/>
                        </a:rPr>
                        <a:t>Giống</a:t>
                      </a:r>
                      <a:r>
                        <a:rPr sz="2700" spc="375" dirty="0">
                          <a:latin typeface="Verdana"/>
                          <a:cs typeface="Verdana"/>
                        </a:rPr>
                        <a:t> </a:t>
                      </a:r>
                      <a:r>
                        <a:rPr sz="2700" dirty="0">
                          <a:latin typeface="Verdana"/>
                          <a:cs typeface="Verdana"/>
                        </a:rPr>
                        <a:t>cây</a:t>
                      </a:r>
                      <a:endParaRPr sz="2700">
                        <a:latin typeface="Verdana"/>
                        <a:cs typeface="Verdana"/>
                      </a:endParaRPr>
                    </a:p>
                  </a:txBody>
                  <a:tcPr marL="0" marR="0" marT="0" marB="0"/>
                </a:tc>
                <a:tc>
                  <a:txBody>
                    <a:bodyPr/>
                    <a:lstStyle/>
                    <a:p>
                      <a:pPr marL="3175" algn="ctr">
                        <a:lnSpc>
                          <a:spcPct val="100000"/>
                        </a:lnSpc>
                        <a:spcBef>
                          <a:spcPts val="30"/>
                        </a:spcBef>
                      </a:pPr>
                      <a:r>
                        <a:rPr sz="2700" dirty="0">
                          <a:latin typeface="Verdana"/>
                          <a:cs typeface="Verdana"/>
                        </a:rPr>
                        <a:t>trồng</a:t>
                      </a:r>
                      <a:endParaRPr sz="2700">
                        <a:latin typeface="Verdana"/>
                        <a:cs typeface="Verdana"/>
                      </a:endParaRPr>
                    </a:p>
                  </a:txBody>
                  <a:tcPr marL="0" marR="0" marT="0" marB="0"/>
                </a:tc>
                <a:tc>
                  <a:txBody>
                    <a:bodyPr/>
                    <a:lstStyle/>
                    <a:p>
                      <a:pPr marL="89535">
                        <a:lnSpc>
                          <a:spcPct val="100000"/>
                        </a:lnSpc>
                        <a:spcBef>
                          <a:spcPts val="30"/>
                        </a:spcBef>
                      </a:pPr>
                      <a:r>
                        <a:rPr sz="2700" dirty="0">
                          <a:latin typeface="Verdana"/>
                          <a:cs typeface="Verdana"/>
                        </a:rPr>
                        <a:t>không</a:t>
                      </a:r>
                      <a:endParaRPr sz="2700">
                        <a:latin typeface="Verdana"/>
                        <a:cs typeface="Verdana"/>
                      </a:endParaRPr>
                    </a:p>
                  </a:txBody>
                  <a:tcPr marL="0" marR="0" marT="0" marB="0"/>
                </a:tc>
                <a:tc>
                  <a:txBody>
                    <a:bodyPr/>
                    <a:lstStyle/>
                    <a:p>
                      <a:pPr marL="197485">
                        <a:lnSpc>
                          <a:spcPct val="100000"/>
                        </a:lnSpc>
                        <a:spcBef>
                          <a:spcPts val="30"/>
                        </a:spcBef>
                      </a:pPr>
                      <a:r>
                        <a:rPr sz="2700" spc="-5" dirty="0">
                          <a:latin typeface="Verdana"/>
                          <a:cs typeface="Verdana"/>
                        </a:rPr>
                        <a:t>có</a:t>
                      </a:r>
                      <a:r>
                        <a:rPr sz="2700" spc="385" dirty="0">
                          <a:latin typeface="Verdana"/>
                          <a:cs typeface="Verdana"/>
                        </a:rPr>
                        <a:t> </a:t>
                      </a:r>
                      <a:r>
                        <a:rPr sz="2700" spc="-5" dirty="0">
                          <a:latin typeface="Verdana"/>
                          <a:cs typeface="Verdana"/>
                        </a:rPr>
                        <a:t>trong</a:t>
                      </a:r>
                      <a:endParaRPr sz="2700">
                        <a:latin typeface="Verdana"/>
                        <a:cs typeface="Verdana"/>
                      </a:endParaRPr>
                    </a:p>
                  </a:txBody>
                  <a:tcPr marL="0" marR="0" marT="0" marB="0"/>
                </a:tc>
                <a:tc>
                  <a:txBody>
                    <a:bodyPr/>
                    <a:lstStyle/>
                    <a:p>
                      <a:pPr marL="92710">
                        <a:lnSpc>
                          <a:spcPct val="100000"/>
                        </a:lnSpc>
                        <a:spcBef>
                          <a:spcPts val="30"/>
                        </a:spcBef>
                      </a:pPr>
                      <a:r>
                        <a:rPr sz="2700" spc="-5" dirty="0">
                          <a:latin typeface="Verdana"/>
                          <a:cs typeface="Verdana"/>
                        </a:rPr>
                        <a:t>Danh</a:t>
                      </a:r>
                      <a:endParaRPr sz="2700">
                        <a:latin typeface="Verdana"/>
                        <a:cs typeface="Verdana"/>
                      </a:endParaRPr>
                    </a:p>
                  </a:txBody>
                  <a:tcPr marL="0" marR="0" marT="0" marB="0"/>
                </a:tc>
                <a:tc>
                  <a:txBody>
                    <a:bodyPr/>
                    <a:lstStyle/>
                    <a:p>
                      <a:pPr marR="14604" algn="r">
                        <a:lnSpc>
                          <a:spcPct val="100000"/>
                        </a:lnSpc>
                        <a:spcBef>
                          <a:spcPts val="30"/>
                        </a:spcBef>
                      </a:pPr>
                      <a:r>
                        <a:rPr sz="2700" dirty="0">
                          <a:latin typeface="Verdana"/>
                          <a:cs typeface="Verdana"/>
                        </a:rPr>
                        <a:t>mục</a:t>
                      </a:r>
                      <a:endParaRPr sz="2700">
                        <a:latin typeface="Verdana"/>
                        <a:cs typeface="Verdana"/>
                      </a:endParaRPr>
                    </a:p>
                  </a:txBody>
                  <a:tcPr marL="0" marR="0" marT="0" marB="0"/>
                </a:tc>
              </a:tr>
              <a:tr h="404288">
                <a:tc>
                  <a:txBody>
                    <a:bodyPr/>
                    <a:lstStyle/>
                    <a:p>
                      <a:pPr marR="107314" algn="r">
                        <a:lnSpc>
                          <a:spcPts val="2920"/>
                        </a:lnSpc>
                        <a:tabLst>
                          <a:tab pos="1147445" algn="l"/>
                        </a:tabLst>
                      </a:pPr>
                      <a:r>
                        <a:rPr sz="2700" dirty="0">
                          <a:latin typeface="Verdana"/>
                          <a:cs typeface="Verdana"/>
                        </a:rPr>
                        <a:t>giống	cây</a:t>
                      </a:r>
                      <a:endParaRPr sz="2700">
                        <a:latin typeface="Verdana"/>
                        <a:cs typeface="Verdana"/>
                      </a:endParaRPr>
                    </a:p>
                  </a:txBody>
                  <a:tcPr marL="0" marR="0" marT="0" marB="0"/>
                </a:tc>
                <a:tc>
                  <a:txBody>
                    <a:bodyPr/>
                    <a:lstStyle/>
                    <a:p>
                      <a:pPr marR="3810" algn="ctr">
                        <a:lnSpc>
                          <a:spcPts val="2920"/>
                        </a:lnSpc>
                      </a:pPr>
                      <a:r>
                        <a:rPr sz="2700" dirty="0">
                          <a:latin typeface="Verdana"/>
                          <a:cs typeface="Verdana"/>
                        </a:rPr>
                        <a:t>trồng</a:t>
                      </a:r>
                      <a:endParaRPr sz="2700">
                        <a:latin typeface="Verdana"/>
                        <a:cs typeface="Verdana"/>
                      </a:endParaRPr>
                    </a:p>
                  </a:txBody>
                  <a:tcPr marL="0" marR="0" marT="0" marB="0"/>
                </a:tc>
                <a:tc>
                  <a:txBody>
                    <a:bodyPr/>
                    <a:lstStyle/>
                    <a:p>
                      <a:pPr marL="102870">
                        <a:lnSpc>
                          <a:spcPts val="2920"/>
                        </a:lnSpc>
                      </a:pPr>
                      <a:r>
                        <a:rPr sz="2700" spc="-5" dirty="0">
                          <a:latin typeface="Verdana"/>
                          <a:cs typeface="Verdana"/>
                        </a:rPr>
                        <a:t>được</a:t>
                      </a:r>
                      <a:endParaRPr sz="2700">
                        <a:latin typeface="Verdana"/>
                        <a:cs typeface="Verdana"/>
                      </a:endParaRPr>
                    </a:p>
                  </a:txBody>
                  <a:tcPr marL="0" marR="0" marT="0" marB="0"/>
                </a:tc>
                <a:tc>
                  <a:txBody>
                    <a:bodyPr/>
                    <a:lstStyle/>
                    <a:p>
                      <a:pPr>
                        <a:lnSpc>
                          <a:spcPts val="2920"/>
                        </a:lnSpc>
                        <a:tabLst>
                          <a:tab pos="1049655" algn="l"/>
                        </a:tabLst>
                      </a:pPr>
                      <a:r>
                        <a:rPr sz="2700" spc="-5" dirty="0">
                          <a:latin typeface="Verdana"/>
                          <a:cs typeface="Verdana"/>
                        </a:rPr>
                        <a:t>phép	</a:t>
                      </a:r>
                      <a:r>
                        <a:rPr sz="2700" dirty="0">
                          <a:latin typeface="Verdana"/>
                          <a:cs typeface="Verdana"/>
                        </a:rPr>
                        <a:t>sản</a:t>
                      </a:r>
                      <a:endParaRPr sz="2700">
                        <a:latin typeface="Verdana"/>
                        <a:cs typeface="Verdana"/>
                      </a:endParaRPr>
                    </a:p>
                  </a:txBody>
                  <a:tcPr marL="0" marR="0" marT="0" marB="0"/>
                </a:tc>
                <a:tc>
                  <a:txBody>
                    <a:bodyPr/>
                    <a:lstStyle/>
                    <a:p>
                      <a:pPr marL="85090">
                        <a:lnSpc>
                          <a:spcPts val="2920"/>
                        </a:lnSpc>
                      </a:pPr>
                      <a:r>
                        <a:rPr sz="2700" spc="-5" dirty="0">
                          <a:latin typeface="Verdana"/>
                          <a:cs typeface="Verdana"/>
                        </a:rPr>
                        <a:t>xuất,</a:t>
                      </a:r>
                      <a:endParaRPr sz="2700">
                        <a:latin typeface="Verdana"/>
                        <a:cs typeface="Verdana"/>
                      </a:endParaRPr>
                    </a:p>
                  </a:txBody>
                  <a:tcPr marL="0" marR="0" marT="0" marB="0"/>
                </a:tc>
                <a:tc>
                  <a:txBody>
                    <a:bodyPr/>
                    <a:lstStyle/>
                    <a:p>
                      <a:pPr marR="17145" algn="r">
                        <a:lnSpc>
                          <a:spcPts val="2920"/>
                        </a:lnSpc>
                      </a:pPr>
                      <a:r>
                        <a:rPr sz="2700" dirty="0">
                          <a:latin typeface="Verdana"/>
                          <a:cs typeface="Verdana"/>
                        </a:rPr>
                        <a:t>kinh</a:t>
                      </a:r>
                      <a:endParaRPr sz="2700">
                        <a:latin typeface="Verdana"/>
                        <a:cs typeface="Verdana"/>
                      </a:endParaRPr>
                    </a:p>
                  </a:txBody>
                  <a:tcPr marL="0" marR="0" marT="0" marB="0"/>
                </a:tc>
              </a:tr>
            </a:tbl>
          </a:graphicData>
        </a:graphic>
      </p:graphicFrame>
      <p:sp>
        <p:nvSpPr>
          <p:cNvPr id="3" name="object 3"/>
          <p:cNvSpPr txBox="1"/>
          <p:nvPr/>
        </p:nvSpPr>
        <p:spPr>
          <a:xfrm>
            <a:off x="383540" y="1263141"/>
            <a:ext cx="8303259" cy="4773930"/>
          </a:xfrm>
          <a:prstGeom prst="rect">
            <a:avLst/>
          </a:prstGeom>
        </p:spPr>
        <p:txBody>
          <a:bodyPr vert="horz" wrap="square" lIns="0" tIns="0" rIns="0" bIns="0" rtlCol="0">
            <a:spAutoFit/>
          </a:bodyPr>
          <a:lstStyle/>
          <a:p>
            <a:pPr marL="12700">
              <a:lnSpc>
                <a:spcPct val="100000"/>
              </a:lnSpc>
            </a:pPr>
            <a:r>
              <a:rPr sz="2800" b="1" spc="-5" dirty="0">
                <a:solidFill>
                  <a:srgbClr val="800000"/>
                </a:solidFill>
                <a:latin typeface="Verdana"/>
                <a:cs typeface="Verdana"/>
              </a:rPr>
              <a:t>2. Giấy phép của Bộ</a:t>
            </a:r>
            <a:r>
              <a:rPr sz="2800" b="1" spc="45" dirty="0">
                <a:solidFill>
                  <a:srgbClr val="800000"/>
                </a:solidFill>
                <a:latin typeface="Verdana"/>
                <a:cs typeface="Verdana"/>
              </a:rPr>
              <a:t> </a:t>
            </a:r>
            <a:r>
              <a:rPr sz="2800" b="1" spc="-5" dirty="0">
                <a:solidFill>
                  <a:srgbClr val="800000"/>
                </a:solidFill>
                <a:latin typeface="Verdana"/>
                <a:cs typeface="Verdana"/>
              </a:rPr>
              <a:t>NNPTNT</a:t>
            </a:r>
            <a:endParaRPr sz="2800" dirty="0">
              <a:latin typeface="Verdana"/>
              <a:cs typeface="Verdana"/>
            </a:endParaRPr>
          </a:p>
          <a:p>
            <a:pPr marL="527685" indent="-514984">
              <a:lnSpc>
                <a:spcPct val="100000"/>
              </a:lnSpc>
              <a:spcBef>
                <a:spcPts val="590"/>
              </a:spcBef>
              <a:buFont typeface="Courier New"/>
              <a:buChar char="o"/>
              <a:tabLst>
                <a:tab pos="527685" algn="l"/>
                <a:tab pos="528320" algn="l"/>
              </a:tabLst>
            </a:pPr>
            <a:r>
              <a:rPr sz="2700" spc="-5" dirty="0">
                <a:latin typeface="Verdana"/>
                <a:cs typeface="Verdana"/>
              </a:rPr>
              <a:t>Giống </a:t>
            </a:r>
            <a:r>
              <a:rPr sz="2700" dirty="0">
                <a:latin typeface="Verdana"/>
                <a:cs typeface="Verdana"/>
              </a:rPr>
              <a:t>cây trồng </a:t>
            </a:r>
            <a:r>
              <a:rPr sz="2700" spc="-5" dirty="0">
                <a:latin typeface="Verdana"/>
                <a:cs typeface="Verdana"/>
              </a:rPr>
              <a:t>có </a:t>
            </a:r>
            <a:r>
              <a:rPr sz="2700" dirty="0">
                <a:latin typeface="Verdana"/>
                <a:cs typeface="Verdana"/>
              </a:rPr>
              <a:t>trong Danh mục   </a:t>
            </a:r>
            <a:r>
              <a:rPr sz="2700" spc="195" dirty="0">
                <a:latin typeface="Verdana"/>
                <a:cs typeface="Verdana"/>
              </a:rPr>
              <a:t> </a:t>
            </a:r>
            <a:r>
              <a:rPr sz="2700" dirty="0">
                <a:latin typeface="Verdana"/>
                <a:cs typeface="Verdana"/>
              </a:rPr>
              <a:t>nguồn</a:t>
            </a:r>
          </a:p>
          <a:p>
            <a:pPr marL="527685">
              <a:lnSpc>
                <a:spcPct val="100000"/>
              </a:lnSpc>
            </a:pPr>
            <a:r>
              <a:rPr sz="2700" spc="-5" dirty="0">
                <a:latin typeface="Verdana"/>
                <a:cs typeface="Verdana"/>
              </a:rPr>
              <a:t>gen cây </a:t>
            </a:r>
            <a:r>
              <a:rPr sz="2700" dirty="0">
                <a:latin typeface="Verdana"/>
                <a:cs typeface="Verdana"/>
              </a:rPr>
              <a:t>trồng </a:t>
            </a:r>
            <a:r>
              <a:rPr sz="2700" spc="-5" dirty="0">
                <a:latin typeface="Verdana"/>
                <a:cs typeface="Verdana"/>
              </a:rPr>
              <a:t>quý</a:t>
            </a:r>
            <a:r>
              <a:rPr sz="2700" spc="-25" dirty="0">
                <a:latin typeface="Verdana"/>
                <a:cs typeface="Verdana"/>
              </a:rPr>
              <a:t> </a:t>
            </a:r>
            <a:r>
              <a:rPr sz="2700" spc="-5" dirty="0">
                <a:latin typeface="Verdana"/>
                <a:cs typeface="Verdana"/>
              </a:rPr>
              <a:t>hiếm</a:t>
            </a:r>
            <a:endParaRPr sz="2700" dirty="0">
              <a:latin typeface="Verdana"/>
              <a:cs typeface="Verdana"/>
            </a:endParaRPr>
          </a:p>
          <a:p>
            <a:pPr>
              <a:lnSpc>
                <a:spcPct val="100000"/>
              </a:lnSpc>
            </a:pPr>
            <a:endParaRPr sz="2700" dirty="0" smtClean="0">
              <a:latin typeface="Times New Roman"/>
              <a:cs typeface="Times New Roman"/>
            </a:endParaRPr>
          </a:p>
          <a:p>
            <a:pPr>
              <a:lnSpc>
                <a:spcPct val="100000"/>
              </a:lnSpc>
              <a:spcBef>
                <a:spcPts val="5"/>
              </a:spcBef>
            </a:pPr>
            <a:endParaRPr sz="3450" dirty="0" smtClean="0">
              <a:latin typeface="Times New Roman"/>
              <a:cs typeface="Times New Roman"/>
            </a:endParaRPr>
          </a:p>
          <a:p>
            <a:pPr marL="527685">
              <a:lnSpc>
                <a:spcPct val="100000"/>
              </a:lnSpc>
            </a:pPr>
            <a:r>
              <a:rPr sz="2700" spc="-5" dirty="0" smtClean="0">
                <a:latin typeface="Verdana"/>
                <a:cs typeface="Verdana"/>
              </a:rPr>
              <a:t>doanh tại </a:t>
            </a:r>
            <a:r>
              <a:rPr sz="2700" dirty="0" smtClean="0">
                <a:latin typeface="Verdana"/>
                <a:cs typeface="Verdana"/>
              </a:rPr>
              <a:t>Việt</a:t>
            </a:r>
            <a:r>
              <a:rPr sz="2700" spc="-50" dirty="0" smtClean="0">
                <a:latin typeface="Verdana"/>
                <a:cs typeface="Verdana"/>
              </a:rPr>
              <a:t> </a:t>
            </a:r>
            <a:r>
              <a:rPr sz="2700" spc="-5" dirty="0" smtClean="0">
                <a:latin typeface="Verdana"/>
                <a:cs typeface="Verdana"/>
              </a:rPr>
              <a:t>Nam</a:t>
            </a:r>
            <a:endParaRPr sz="2700" dirty="0" smtClean="0">
              <a:latin typeface="Verdana"/>
              <a:cs typeface="Verdana"/>
            </a:endParaRPr>
          </a:p>
          <a:p>
            <a:pPr marL="527685" marR="6350" indent="-514984" algn="just">
              <a:lnSpc>
                <a:spcPct val="100000"/>
              </a:lnSpc>
              <a:spcBef>
                <a:spcPts val="600"/>
              </a:spcBef>
              <a:buFont typeface="Courier New"/>
              <a:buChar char="o"/>
              <a:tabLst>
                <a:tab pos="528320" algn="l"/>
              </a:tabLst>
            </a:pPr>
            <a:r>
              <a:rPr sz="2700" spc="-5" dirty="0" smtClean="0">
                <a:latin typeface="Verdana"/>
                <a:cs typeface="Verdana"/>
              </a:rPr>
              <a:t>Giống </a:t>
            </a:r>
            <a:r>
              <a:rPr sz="2700" dirty="0">
                <a:latin typeface="Verdana"/>
                <a:cs typeface="Verdana"/>
              </a:rPr>
              <a:t>vật nuôi quý </a:t>
            </a:r>
            <a:r>
              <a:rPr sz="2700" spc="-5" dirty="0">
                <a:latin typeface="Verdana"/>
                <a:cs typeface="Verdana"/>
              </a:rPr>
              <a:t>hiếm có trong Danh </a:t>
            </a:r>
            <a:r>
              <a:rPr sz="2700" dirty="0">
                <a:latin typeface="Verdana"/>
                <a:cs typeface="Verdana"/>
              </a:rPr>
              <a:t>mục  </a:t>
            </a:r>
            <a:r>
              <a:rPr sz="2700" spc="-5" dirty="0">
                <a:latin typeface="Verdana"/>
                <a:cs typeface="Verdana"/>
              </a:rPr>
              <a:t>giống </a:t>
            </a:r>
            <a:r>
              <a:rPr sz="2700" dirty="0">
                <a:latin typeface="Verdana"/>
                <a:cs typeface="Verdana"/>
              </a:rPr>
              <a:t>vật nuôi quý hiếm cấm xuất khẩu và  </a:t>
            </a:r>
            <a:r>
              <a:rPr sz="2700" spc="-5" dirty="0">
                <a:latin typeface="Verdana"/>
                <a:cs typeface="Verdana"/>
              </a:rPr>
              <a:t>Danh </a:t>
            </a:r>
            <a:r>
              <a:rPr sz="2700" dirty="0">
                <a:latin typeface="Verdana"/>
                <a:cs typeface="Verdana"/>
              </a:rPr>
              <a:t>mục nguồn </a:t>
            </a:r>
            <a:r>
              <a:rPr sz="2700" spc="-5" dirty="0">
                <a:latin typeface="Verdana"/>
                <a:cs typeface="Verdana"/>
              </a:rPr>
              <a:t>gen </a:t>
            </a:r>
            <a:r>
              <a:rPr sz="2700" dirty="0">
                <a:latin typeface="Verdana"/>
                <a:cs typeface="Verdana"/>
              </a:rPr>
              <a:t>vật nuôi quý hiếm cần  </a:t>
            </a:r>
            <a:r>
              <a:rPr sz="2700" spc="-5" dirty="0">
                <a:latin typeface="Verdana"/>
                <a:cs typeface="Verdana"/>
              </a:rPr>
              <a:t>bảo </a:t>
            </a:r>
            <a:r>
              <a:rPr sz="2700" dirty="0">
                <a:latin typeface="Verdana"/>
                <a:cs typeface="Verdana"/>
              </a:rPr>
              <a:t>tồn để phục vụ nghiên cứu khoa học  hoặc </a:t>
            </a:r>
            <a:r>
              <a:rPr sz="2700" spc="-5" dirty="0">
                <a:latin typeface="Verdana"/>
                <a:cs typeface="Verdana"/>
              </a:rPr>
              <a:t>các </a:t>
            </a:r>
            <a:r>
              <a:rPr sz="2700" dirty="0">
                <a:latin typeface="Verdana"/>
                <a:cs typeface="Verdana"/>
              </a:rPr>
              <a:t>mục </a:t>
            </a:r>
            <a:r>
              <a:rPr sz="2700" spc="-10" dirty="0">
                <a:latin typeface="Verdana"/>
                <a:cs typeface="Verdana"/>
              </a:rPr>
              <a:t>đích </a:t>
            </a:r>
            <a:r>
              <a:rPr sz="2700" spc="-5" dirty="0">
                <a:latin typeface="Verdana"/>
                <a:cs typeface="Verdana"/>
              </a:rPr>
              <a:t>đặc </a:t>
            </a:r>
            <a:r>
              <a:rPr sz="2700" spc="-10" dirty="0">
                <a:latin typeface="Verdana"/>
                <a:cs typeface="Verdana"/>
              </a:rPr>
              <a:t>biệt</a:t>
            </a:r>
            <a:r>
              <a:rPr sz="2700" spc="80" dirty="0">
                <a:latin typeface="Verdana"/>
                <a:cs typeface="Verdana"/>
              </a:rPr>
              <a:t> </a:t>
            </a:r>
            <a:r>
              <a:rPr sz="2700" spc="-5" dirty="0">
                <a:latin typeface="Verdana"/>
                <a:cs typeface="Verdana"/>
              </a:rPr>
              <a:t>khác</a:t>
            </a:r>
            <a:endParaRPr sz="2700" dirty="0">
              <a:latin typeface="Verdana"/>
              <a:cs typeface="Verdana"/>
            </a:endParaRPr>
          </a:p>
        </p:txBody>
      </p:sp>
      <p:sp>
        <p:nvSpPr>
          <p:cNvPr id="4" name="object 4"/>
          <p:cNvSpPr txBox="1">
            <a:spLocks noGrp="1"/>
          </p:cNvSpPr>
          <p:nvPr>
            <p:ph type="title"/>
          </p:nvPr>
        </p:nvSpPr>
        <p:spPr>
          <a:prstGeom prst="rect">
            <a:avLst/>
          </a:prstGeom>
        </p:spPr>
        <p:txBody>
          <a:bodyPr vert="horz" wrap="square" lIns="0" tIns="168529" rIns="0" bIns="0" rtlCol="0">
            <a:spAutoFit/>
          </a:bodyPr>
          <a:lstStyle/>
          <a:p>
            <a:pPr marL="1541145">
              <a:lnSpc>
                <a:spcPct val="100000"/>
              </a:lnSpc>
            </a:pPr>
            <a:r>
              <a:rPr sz="3600" spc="-5" dirty="0">
                <a:solidFill>
                  <a:srgbClr val="000099"/>
                </a:solidFill>
              </a:rPr>
              <a:t>I. HÀNG </a:t>
            </a:r>
            <a:r>
              <a:rPr sz="3600" dirty="0">
                <a:solidFill>
                  <a:srgbClr val="000099"/>
                </a:solidFill>
              </a:rPr>
              <a:t>XUẤT</a:t>
            </a:r>
            <a:r>
              <a:rPr sz="3600" spc="-60" dirty="0">
                <a:solidFill>
                  <a:srgbClr val="000099"/>
                </a:solidFill>
              </a:rPr>
              <a:t> </a:t>
            </a:r>
            <a:r>
              <a:rPr sz="3600" spc="-5" dirty="0">
                <a:solidFill>
                  <a:srgbClr val="000099"/>
                </a:solidFill>
              </a:rPr>
              <a:t>KHẨU</a:t>
            </a:r>
            <a:endParaRPr sz="3600"/>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408AA5C6-F662-41CD-96C9-5C97C2080432}"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45</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490726"/>
            <a:ext cx="8151495" cy="4322445"/>
          </a:xfrm>
          <a:prstGeom prst="rect">
            <a:avLst/>
          </a:prstGeom>
        </p:spPr>
        <p:txBody>
          <a:bodyPr vert="horz" wrap="square" lIns="0" tIns="0" rIns="0" bIns="0" rtlCol="0">
            <a:spAutoFit/>
          </a:bodyPr>
          <a:lstStyle/>
          <a:p>
            <a:pPr marL="527685" marR="5715" indent="-515620" algn="just">
              <a:lnSpc>
                <a:spcPct val="100000"/>
              </a:lnSpc>
            </a:pPr>
            <a:r>
              <a:rPr sz="3000" b="1" dirty="0">
                <a:solidFill>
                  <a:srgbClr val="A40020"/>
                </a:solidFill>
                <a:latin typeface="Verdana"/>
                <a:cs typeface="Verdana"/>
              </a:rPr>
              <a:t>3. Công bố điều kiện </a:t>
            </a:r>
            <a:r>
              <a:rPr sz="3000" b="1" spc="-5" dirty="0">
                <a:solidFill>
                  <a:srgbClr val="A40020"/>
                </a:solidFill>
                <a:latin typeface="Verdana"/>
                <a:cs typeface="Verdana"/>
              </a:rPr>
              <a:t>và </a:t>
            </a:r>
            <a:r>
              <a:rPr sz="3000" b="1" spc="5" dirty="0">
                <a:solidFill>
                  <a:srgbClr val="A40020"/>
                </a:solidFill>
                <a:latin typeface="Verdana"/>
                <a:cs typeface="Verdana"/>
              </a:rPr>
              <a:t>hồ </a:t>
            </a:r>
            <a:r>
              <a:rPr sz="3000" b="1" spc="-5" dirty="0">
                <a:solidFill>
                  <a:srgbClr val="A40020"/>
                </a:solidFill>
                <a:latin typeface="Verdana"/>
                <a:cs typeface="Verdana"/>
              </a:rPr>
              <a:t>sơ </a:t>
            </a:r>
            <a:r>
              <a:rPr sz="3000" b="1" dirty="0">
                <a:solidFill>
                  <a:srgbClr val="A40020"/>
                </a:solidFill>
                <a:latin typeface="Verdana"/>
                <a:cs typeface="Verdana"/>
              </a:rPr>
              <a:t>xuất  </a:t>
            </a:r>
            <a:r>
              <a:rPr sz="3000" b="1" spc="-5" dirty="0">
                <a:solidFill>
                  <a:srgbClr val="A40020"/>
                </a:solidFill>
                <a:latin typeface="Verdana"/>
                <a:cs typeface="Verdana"/>
              </a:rPr>
              <a:t>khẩu</a:t>
            </a:r>
            <a:endParaRPr sz="3000">
              <a:latin typeface="Verdana"/>
              <a:cs typeface="Verdana"/>
            </a:endParaRPr>
          </a:p>
          <a:p>
            <a:pPr marL="584200" marR="5080" indent="-571500" algn="just">
              <a:lnSpc>
                <a:spcPct val="100000"/>
              </a:lnSpc>
              <a:spcBef>
                <a:spcPts val="405"/>
              </a:spcBef>
              <a:buFont typeface="Courier New"/>
              <a:buChar char="o"/>
              <a:tabLst>
                <a:tab pos="584835" algn="l"/>
              </a:tabLst>
            </a:pPr>
            <a:r>
              <a:rPr sz="3000" spc="-5" dirty="0">
                <a:latin typeface="Verdana"/>
                <a:cs typeface="Verdana"/>
              </a:rPr>
              <a:t>Cây cảnh, cây bóng </a:t>
            </a:r>
            <a:r>
              <a:rPr sz="3000" dirty="0">
                <a:latin typeface="Verdana"/>
                <a:cs typeface="Verdana"/>
              </a:rPr>
              <a:t>mát, </a:t>
            </a:r>
            <a:r>
              <a:rPr sz="3000" u="heavy" spc="-5" dirty="0">
                <a:solidFill>
                  <a:srgbClr val="CC9900"/>
                </a:solidFill>
                <a:latin typeface="Verdana"/>
                <a:cs typeface="Verdana"/>
              </a:rPr>
              <a:t>cây cổ </a:t>
            </a:r>
            <a:r>
              <a:rPr sz="3000" u="heavy" dirty="0">
                <a:solidFill>
                  <a:srgbClr val="CC9900"/>
                </a:solidFill>
                <a:latin typeface="Verdana"/>
                <a:cs typeface="Verdana"/>
              </a:rPr>
              <a:t>thụ </a:t>
            </a:r>
            <a:r>
              <a:rPr sz="3000" spc="5" dirty="0">
                <a:latin typeface="Verdana"/>
                <a:cs typeface="Verdana"/>
              </a:rPr>
              <a:t>từ  </a:t>
            </a:r>
            <a:r>
              <a:rPr sz="3000" dirty="0">
                <a:latin typeface="Verdana"/>
                <a:cs typeface="Verdana"/>
              </a:rPr>
              <a:t>rừng trồng trong</a:t>
            </a:r>
            <a:r>
              <a:rPr sz="3000" spc="-105" dirty="0">
                <a:latin typeface="Verdana"/>
                <a:cs typeface="Verdana"/>
              </a:rPr>
              <a:t> </a:t>
            </a:r>
            <a:r>
              <a:rPr sz="3000" dirty="0">
                <a:latin typeface="Verdana"/>
                <a:cs typeface="Verdana"/>
              </a:rPr>
              <a:t>nước</a:t>
            </a:r>
            <a:endParaRPr sz="3000">
              <a:latin typeface="Verdana"/>
              <a:cs typeface="Verdana"/>
            </a:endParaRPr>
          </a:p>
          <a:p>
            <a:pPr marL="584200" indent="-571500">
              <a:lnSpc>
                <a:spcPct val="100000"/>
              </a:lnSpc>
              <a:spcBef>
                <a:spcPts val="600"/>
              </a:spcBef>
              <a:buFont typeface="Courier New"/>
              <a:buChar char="o"/>
              <a:tabLst>
                <a:tab pos="584200" algn="l"/>
                <a:tab pos="584835" algn="l"/>
              </a:tabLst>
            </a:pPr>
            <a:r>
              <a:rPr sz="3000" dirty="0">
                <a:latin typeface="Verdana"/>
                <a:cs typeface="Verdana"/>
              </a:rPr>
              <a:t>Củi, </a:t>
            </a:r>
            <a:r>
              <a:rPr sz="3000" spc="-5" dirty="0">
                <a:latin typeface="Verdana"/>
                <a:cs typeface="Verdana"/>
              </a:rPr>
              <a:t>than </a:t>
            </a:r>
            <a:r>
              <a:rPr sz="3000" dirty="0">
                <a:latin typeface="Verdana"/>
                <a:cs typeface="Verdana"/>
              </a:rPr>
              <a:t>làm </a:t>
            </a:r>
            <a:r>
              <a:rPr sz="3000" spc="-5" dirty="0">
                <a:latin typeface="Verdana"/>
                <a:cs typeface="Verdana"/>
              </a:rPr>
              <a:t>từ </a:t>
            </a:r>
            <a:r>
              <a:rPr sz="3000" dirty="0">
                <a:latin typeface="Verdana"/>
                <a:cs typeface="Verdana"/>
              </a:rPr>
              <a:t>gỗ hoặc </a:t>
            </a:r>
            <a:r>
              <a:rPr sz="3000" spc="-5" dirty="0">
                <a:latin typeface="Verdana"/>
                <a:cs typeface="Verdana"/>
              </a:rPr>
              <a:t>củi </a:t>
            </a:r>
            <a:r>
              <a:rPr sz="3000" spc="-10" dirty="0">
                <a:latin typeface="Verdana"/>
                <a:cs typeface="Verdana"/>
              </a:rPr>
              <a:t>có </a:t>
            </a:r>
            <a:r>
              <a:rPr sz="3000" spc="695" dirty="0">
                <a:latin typeface="Verdana"/>
                <a:cs typeface="Verdana"/>
              </a:rPr>
              <a:t> </a:t>
            </a:r>
            <a:r>
              <a:rPr sz="3000" dirty="0">
                <a:latin typeface="Verdana"/>
                <a:cs typeface="Verdana"/>
              </a:rPr>
              <a:t>nguồn</a:t>
            </a:r>
            <a:endParaRPr sz="3000">
              <a:latin typeface="Verdana"/>
              <a:cs typeface="Verdana"/>
            </a:endParaRPr>
          </a:p>
          <a:p>
            <a:pPr marL="584200">
              <a:lnSpc>
                <a:spcPct val="100000"/>
              </a:lnSpc>
            </a:pPr>
            <a:r>
              <a:rPr sz="3000" dirty="0">
                <a:latin typeface="Verdana"/>
                <a:cs typeface="Verdana"/>
              </a:rPr>
              <a:t>gốc từ gỗ rừng tự nhiên trong</a:t>
            </a:r>
            <a:r>
              <a:rPr sz="3000" spc="-135" dirty="0">
                <a:latin typeface="Verdana"/>
                <a:cs typeface="Verdana"/>
              </a:rPr>
              <a:t> </a:t>
            </a:r>
            <a:r>
              <a:rPr sz="3000" dirty="0">
                <a:latin typeface="Verdana"/>
                <a:cs typeface="Verdana"/>
              </a:rPr>
              <a:t>nước</a:t>
            </a:r>
            <a:endParaRPr sz="3000">
              <a:latin typeface="Verdana"/>
              <a:cs typeface="Verdana"/>
            </a:endParaRPr>
          </a:p>
          <a:p>
            <a:pPr marL="584200" marR="8890" indent="-571500" algn="just">
              <a:lnSpc>
                <a:spcPct val="100000"/>
              </a:lnSpc>
              <a:spcBef>
                <a:spcPts val="600"/>
              </a:spcBef>
              <a:buFont typeface="Courier New"/>
              <a:buChar char="o"/>
              <a:tabLst>
                <a:tab pos="584835" algn="l"/>
              </a:tabLst>
            </a:pPr>
            <a:r>
              <a:rPr sz="3000" spc="-5" dirty="0">
                <a:latin typeface="Verdana"/>
                <a:cs typeface="Verdana"/>
              </a:rPr>
              <a:t>Gỗ </a:t>
            </a:r>
            <a:r>
              <a:rPr sz="3000" dirty="0">
                <a:latin typeface="Verdana"/>
                <a:cs typeface="Verdana"/>
              </a:rPr>
              <a:t>và </a:t>
            </a:r>
            <a:r>
              <a:rPr sz="3000" spc="-5" dirty="0">
                <a:latin typeface="Verdana"/>
                <a:cs typeface="Verdana"/>
              </a:rPr>
              <a:t>sản </a:t>
            </a:r>
            <a:r>
              <a:rPr sz="3000" dirty="0">
                <a:latin typeface="Verdana"/>
                <a:cs typeface="Verdana"/>
              </a:rPr>
              <a:t>phẩm </a:t>
            </a:r>
            <a:r>
              <a:rPr sz="3000" spc="-5" dirty="0">
                <a:latin typeface="Verdana"/>
                <a:cs typeface="Verdana"/>
              </a:rPr>
              <a:t>chế </a:t>
            </a:r>
            <a:r>
              <a:rPr sz="3000" dirty="0">
                <a:latin typeface="Verdana"/>
                <a:cs typeface="Verdana"/>
              </a:rPr>
              <a:t>biến </a:t>
            </a:r>
            <a:r>
              <a:rPr sz="3000" spc="-5" dirty="0">
                <a:latin typeface="Verdana"/>
                <a:cs typeface="Verdana"/>
              </a:rPr>
              <a:t>từ </a:t>
            </a:r>
            <a:r>
              <a:rPr sz="3000" dirty="0">
                <a:latin typeface="Verdana"/>
                <a:cs typeface="Verdana"/>
              </a:rPr>
              <a:t>gỗ </a:t>
            </a:r>
            <a:r>
              <a:rPr sz="3000" spc="-10" dirty="0">
                <a:latin typeface="Verdana"/>
                <a:cs typeface="Verdana"/>
              </a:rPr>
              <a:t>chỉ  </a:t>
            </a:r>
            <a:r>
              <a:rPr sz="3000" dirty="0">
                <a:latin typeface="Verdana"/>
                <a:cs typeface="Verdana"/>
              </a:rPr>
              <a:t>được </a:t>
            </a:r>
            <a:r>
              <a:rPr sz="3000" spc="-5" dirty="0">
                <a:latin typeface="Verdana"/>
                <a:cs typeface="Verdana"/>
              </a:rPr>
              <a:t>xuất khẩu </a:t>
            </a:r>
            <a:r>
              <a:rPr sz="3000" dirty="0">
                <a:latin typeface="Verdana"/>
                <a:cs typeface="Verdana"/>
              </a:rPr>
              <a:t>khi </a:t>
            </a:r>
            <a:r>
              <a:rPr sz="3000" spc="-5" dirty="0">
                <a:latin typeface="Verdana"/>
                <a:cs typeface="Verdana"/>
              </a:rPr>
              <a:t>có hồ sơ </a:t>
            </a:r>
            <a:r>
              <a:rPr sz="3000" dirty="0">
                <a:latin typeface="Verdana"/>
                <a:cs typeface="Verdana"/>
              </a:rPr>
              <a:t>lâm </a:t>
            </a:r>
            <a:r>
              <a:rPr sz="3000" spc="-10" dirty="0">
                <a:latin typeface="Verdana"/>
                <a:cs typeface="Verdana"/>
              </a:rPr>
              <a:t>sản  </a:t>
            </a:r>
            <a:r>
              <a:rPr sz="3000" dirty="0">
                <a:latin typeface="Verdana"/>
                <a:cs typeface="Verdana"/>
              </a:rPr>
              <a:t>hợp</a:t>
            </a:r>
            <a:r>
              <a:rPr sz="3000" spc="-100" dirty="0">
                <a:latin typeface="Verdana"/>
                <a:cs typeface="Verdana"/>
              </a:rPr>
              <a:t> </a:t>
            </a:r>
            <a:r>
              <a:rPr sz="3000" spc="-5" dirty="0">
                <a:latin typeface="Verdana"/>
                <a:cs typeface="Verdana"/>
              </a:rPr>
              <a:t>pháp</a:t>
            </a:r>
            <a:endParaRPr sz="3000">
              <a:latin typeface="Verdana"/>
              <a:cs typeface="Verdana"/>
            </a:endParaRPr>
          </a:p>
        </p:txBody>
      </p:sp>
      <p:sp>
        <p:nvSpPr>
          <p:cNvPr id="3" name="object 3"/>
          <p:cNvSpPr txBox="1">
            <a:spLocks noGrp="1"/>
          </p:cNvSpPr>
          <p:nvPr>
            <p:ph type="title"/>
          </p:nvPr>
        </p:nvSpPr>
        <p:spPr>
          <a:prstGeom prst="rect">
            <a:avLst/>
          </a:prstGeom>
        </p:spPr>
        <p:txBody>
          <a:bodyPr vert="horz" wrap="square" lIns="0" tIns="244729" rIns="0" bIns="0" rtlCol="0">
            <a:spAutoFit/>
          </a:bodyPr>
          <a:lstStyle/>
          <a:p>
            <a:pPr marL="1464945">
              <a:lnSpc>
                <a:spcPct val="100000"/>
              </a:lnSpc>
            </a:pPr>
            <a:r>
              <a:rPr sz="3600" spc="-5" dirty="0">
                <a:solidFill>
                  <a:srgbClr val="000099"/>
                </a:solidFill>
              </a:rPr>
              <a:t>I. HÀNG </a:t>
            </a:r>
            <a:r>
              <a:rPr sz="3600" dirty="0">
                <a:solidFill>
                  <a:srgbClr val="000099"/>
                </a:solidFill>
              </a:rPr>
              <a:t>XUẤT</a:t>
            </a:r>
            <a:r>
              <a:rPr sz="3600" spc="-60" dirty="0">
                <a:solidFill>
                  <a:srgbClr val="000099"/>
                </a:solidFill>
              </a:rPr>
              <a:t> </a:t>
            </a:r>
            <a:r>
              <a:rPr sz="3600" spc="-5" dirty="0">
                <a:solidFill>
                  <a:srgbClr val="000099"/>
                </a:solidFill>
              </a:rPr>
              <a:t>KHẨU</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DE6E023B-29CE-487E-834D-DEBF21A2165F}"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46</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338326"/>
            <a:ext cx="4096385" cy="457200"/>
          </a:xfrm>
          <a:prstGeom prst="rect">
            <a:avLst/>
          </a:prstGeom>
        </p:spPr>
        <p:txBody>
          <a:bodyPr vert="horz" wrap="square" lIns="0" tIns="0" rIns="0" bIns="0" rtlCol="0">
            <a:spAutoFit/>
          </a:bodyPr>
          <a:lstStyle/>
          <a:p>
            <a:pPr marL="12700">
              <a:lnSpc>
                <a:spcPct val="100000"/>
              </a:lnSpc>
            </a:pPr>
            <a:r>
              <a:rPr sz="3000" b="1" spc="-5" dirty="0">
                <a:solidFill>
                  <a:srgbClr val="800000"/>
                </a:solidFill>
                <a:latin typeface="Verdana"/>
                <a:cs typeface="Verdana"/>
              </a:rPr>
              <a:t>1. </a:t>
            </a:r>
            <a:r>
              <a:rPr sz="3000" b="1" dirty="0">
                <a:solidFill>
                  <a:srgbClr val="800000"/>
                </a:solidFill>
                <a:latin typeface="Verdana"/>
                <a:cs typeface="Verdana"/>
              </a:rPr>
              <a:t>Giấy </a:t>
            </a:r>
            <a:r>
              <a:rPr sz="3000" b="1" spc="-5" dirty="0">
                <a:solidFill>
                  <a:srgbClr val="800000"/>
                </a:solidFill>
                <a:latin typeface="Verdana"/>
                <a:cs typeface="Verdana"/>
              </a:rPr>
              <a:t>phép</a:t>
            </a:r>
            <a:r>
              <a:rPr sz="3000" b="1" spc="-65" dirty="0">
                <a:solidFill>
                  <a:srgbClr val="800000"/>
                </a:solidFill>
                <a:latin typeface="Verdana"/>
                <a:cs typeface="Verdana"/>
              </a:rPr>
              <a:t> </a:t>
            </a:r>
            <a:r>
              <a:rPr sz="3000" b="1" spc="-5" dirty="0">
                <a:solidFill>
                  <a:srgbClr val="800000"/>
                </a:solidFill>
                <a:latin typeface="Verdana"/>
                <a:cs typeface="Verdana"/>
              </a:rPr>
              <a:t>CITES</a:t>
            </a:r>
            <a:endParaRPr sz="3000">
              <a:latin typeface="Verdana"/>
              <a:cs typeface="Verdana"/>
            </a:endParaRPr>
          </a:p>
        </p:txBody>
      </p:sp>
      <p:sp>
        <p:nvSpPr>
          <p:cNvPr id="3" name="object 3"/>
          <p:cNvSpPr txBox="1"/>
          <p:nvPr/>
        </p:nvSpPr>
        <p:spPr>
          <a:xfrm>
            <a:off x="383540" y="1871726"/>
            <a:ext cx="2009139" cy="447040"/>
          </a:xfrm>
          <a:prstGeom prst="rect">
            <a:avLst/>
          </a:prstGeom>
        </p:spPr>
        <p:txBody>
          <a:bodyPr vert="horz" wrap="square" lIns="0" tIns="0" rIns="0" bIns="0" rtlCol="0">
            <a:spAutoFit/>
          </a:bodyPr>
          <a:lstStyle/>
          <a:p>
            <a:pPr marL="12700">
              <a:lnSpc>
                <a:spcPct val="100000"/>
              </a:lnSpc>
              <a:tabLst>
                <a:tab pos="527685" algn="l"/>
                <a:tab pos="1452880" algn="l"/>
              </a:tabLst>
            </a:pPr>
            <a:r>
              <a:rPr sz="2700" dirty="0">
                <a:latin typeface="Courier New"/>
                <a:cs typeface="Courier New"/>
              </a:rPr>
              <a:t>o	</a:t>
            </a:r>
            <a:r>
              <a:rPr sz="2700" dirty="0">
                <a:latin typeface="Verdana"/>
                <a:cs typeface="Verdana"/>
              </a:rPr>
              <a:t>Mẫu	</a:t>
            </a:r>
            <a:r>
              <a:rPr sz="2700" spc="-5" dirty="0">
                <a:latin typeface="Verdana"/>
                <a:cs typeface="Verdana"/>
              </a:rPr>
              <a:t>vật</a:t>
            </a:r>
            <a:endParaRPr sz="2700">
              <a:latin typeface="Verdana"/>
              <a:cs typeface="Verdana"/>
            </a:endParaRPr>
          </a:p>
        </p:txBody>
      </p:sp>
      <p:sp>
        <p:nvSpPr>
          <p:cNvPr id="4" name="object 4"/>
          <p:cNvSpPr txBox="1"/>
          <p:nvPr/>
        </p:nvSpPr>
        <p:spPr>
          <a:xfrm>
            <a:off x="2582926" y="1871726"/>
            <a:ext cx="6256020" cy="415290"/>
          </a:xfrm>
          <a:prstGeom prst="rect">
            <a:avLst/>
          </a:prstGeom>
        </p:spPr>
        <p:txBody>
          <a:bodyPr vert="horz" wrap="square" lIns="0" tIns="0" rIns="0" bIns="0" rtlCol="0">
            <a:spAutoFit/>
          </a:bodyPr>
          <a:lstStyle/>
          <a:p>
            <a:pPr marL="12700">
              <a:lnSpc>
                <a:spcPct val="100000"/>
              </a:lnSpc>
              <a:tabLst>
                <a:tab pos="789940" algn="l"/>
                <a:tab pos="1605280" algn="l"/>
                <a:tab pos="2673985" algn="l"/>
                <a:tab pos="3556000" algn="l"/>
                <a:tab pos="4527550" algn="l"/>
                <a:tab pos="5285105" algn="l"/>
              </a:tabLst>
            </a:pPr>
            <a:r>
              <a:rPr sz="2700" dirty="0">
                <a:latin typeface="Verdana"/>
                <a:cs typeface="Verdana"/>
              </a:rPr>
              <a:t>c</a:t>
            </a:r>
            <a:r>
              <a:rPr sz="2700" spc="5" dirty="0">
                <a:latin typeface="Verdana"/>
                <a:cs typeface="Verdana"/>
              </a:rPr>
              <a:t>á</a:t>
            </a:r>
            <a:r>
              <a:rPr sz="2700" dirty="0">
                <a:latin typeface="Verdana"/>
                <a:cs typeface="Verdana"/>
              </a:rPr>
              <a:t>c	</a:t>
            </a:r>
            <a:r>
              <a:rPr sz="2700" spc="-10" dirty="0">
                <a:latin typeface="Verdana"/>
                <a:cs typeface="Verdana"/>
              </a:rPr>
              <a:t>lo</a:t>
            </a:r>
            <a:r>
              <a:rPr sz="2700" spc="10" dirty="0">
                <a:latin typeface="Verdana"/>
                <a:cs typeface="Verdana"/>
              </a:rPr>
              <a:t>à</a:t>
            </a:r>
            <a:r>
              <a:rPr sz="2700" dirty="0">
                <a:latin typeface="Verdana"/>
                <a:cs typeface="Verdana"/>
              </a:rPr>
              <a:t>i	động	vật,	thực	</a:t>
            </a:r>
            <a:r>
              <a:rPr sz="2700" spc="-5" dirty="0">
                <a:latin typeface="Verdana"/>
                <a:cs typeface="Verdana"/>
              </a:rPr>
              <a:t>vậ</a:t>
            </a:r>
            <a:r>
              <a:rPr sz="2700" dirty="0">
                <a:latin typeface="Verdana"/>
                <a:cs typeface="Verdana"/>
              </a:rPr>
              <a:t>t	t</a:t>
            </a:r>
            <a:r>
              <a:rPr sz="2700" spc="5" dirty="0">
                <a:latin typeface="Verdana"/>
                <a:cs typeface="Verdana"/>
              </a:rPr>
              <a:t>h</a:t>
            </a:r>
            <a:r>
              <a:rPr sz="2700" dirty="0">
                <a:latin typeface="Verdana"/>
                <a:cs typeface="Verdana"/>
              </a:rPr>
              <a:t>uộc</a:t>
            </a:r>
            <a:endParaRPr sz="2700">
              <a:latin typeface="Verdana"/>
              <a:cs typeface="Verdana"/>
            </a:endParaRPr>
          </a:p>
        </p:txBody>
      </p:sp>
      <p:sp>
        <p:nvSpPr>
          <p:cNvPr id="5" name="object 5"/>
          <p:cNvSpPr txBox="1"/>
          <p:nvPr/>
        </p:nvSpPr>
        <p:spPr>
          <a:xfrm>
            <a:off x="383540" y="2283586"/>
            <a:ext cx="8455025" cy="3783965"/>
          </a:xfrm>
          <a:prstGeom prst="rect">
            <a:avLst/>
          </a:prstGeom>
        </p:spPr>
        <p:txBody>
          <a:bodyPr vert="horz" wrap="square" lIns="0" tIns="0" rIns="0" bIns="0" rtlCol="0">
            <a:spAutoFit/>
          </a:bodyPr>
          <a:lstStyle/>
          <a:p>
            <a:pPr marL="527685" marR="5715" algn="just">
              <a:lnSpc>
                <a:spcPct val="100000"/>
              </a:lnSpc>
            </a:pPr>
            <a:r>
              <a:rPr sz="2700" dirty="0">
                <a:latin typeface="Verdana"/>
                <a:cs typeface="Verdana"/>
              </a:rPr>
              <a:t>Phụ </a:t>
            </a:r>
            <a:r>
              <a:rPr sz="2700" spc="-5" dirty="0">
                <a:latin typeface="Verdana"/>
                <a:cs typeface="Verdana"/>
              </a:rPr>
              <a:t>lục </a:t>
            </a:r>
            <a:r>
              <a:rPr sz="2700" dirty="0">
                <a:latin typeface="Verdana"/>
                <a:cs typeface="Verdana"/>
              </a:rPr>
              <a:t>I </a:t>
            </a:r>
            <a:r>
              <a:rPr sz="2700" spc="-5" dirty="0">
                <a:latin typeface="Verdana"/>
                <a:cs typeface="Verdana"/>
              </a:rPr>
              <a:t>CITES </a:t>
            </a:r>
            <a:r>
              <a:rPr sz="2700" dirty="0">
                <a:latin typeface="Verdana"/>
                <a:cs typeface="Verdana"/>
              </a:rPr>
              <a:t>có nguồn gốc từ </a:t>
            </a:r>
            <a:r>
              <a:rPr sz="2700" spc="5" dirty="0">
                <a:latin typeface="Verdana"/>
                <a:cs typeface="Verdana"/>
              </a:rPr>
              <a:t>tự </a:t>
            </a:r>
            <a:r>
              <a:rPr sz="2700" dirty="0">
                <a:latin typeface="Verdana"/>
                <a:cs typeface="Verdana"/>
              </a:rPr>
              <a:t>nhiên </a:t>
            </a:r>
            <a:r>
              <a:rPr sz="2700" spc="-5" dirty="0">
                <a:latin typeface="Verdana"/>
                <a:cs typeface="Verdana"/>
              </a:rPr>
              <a:t>chỉ  được </a:t>
            </a:r>
            <a:r>
              <a:rPr sz="2700" dirty="0">
                <a:latin typeface="Verdana"/>
                <a:cs typeface="Verdana"/>
              </a:rPr>
              <a:t>nhập khẩu cho mục </a:t>
            </a:r>
            <a:r>
              <a:rPr sz="2700" spc="-5" dirty="0">
                <a:latin typeface="Verdana"/>
                <a:cs typeface="Verdana"/>
              </a:rPr>
              <a:t>đích </a:t>
            </a:r>
            <a:r>
              <a:rPr sz="2700" dirty="0">
                <a:latin typeface="Verdana"/>
                <a:cs typeface="Verdana"/>
              </a:rPr>
              <a:t>phục </a:t>
            </a:r>
            <a:r>
              <a:rPr sz="2700" spc="-5" dirty="0">
                <a:latin typeface="Verdana"/>
                <a:cs typeface="Verdana"/>
              </a:rPr>
              <a:t>vụ </a:t>
            </a:r>
            <a:r>
              <a:rPr sz="2700" dirty="0">
                <a:latin typeface="Verdana"/>
                <a:cs typeface="Verdana"/>
              </a:rPr>
              <a:t>ngoại  </a:t>
            </a:r>
            <a:r>
              <a:rPr sz="2700" spc="-15" dirty="0">
                <a:latin typeface="Verdana"/>
                <a:cs typeface="Verdana"/>
              </a:rPr>
              <a:t>giao, </a:t>
            </a:r>
            <a:r>
              <a:rPr sz="2700" spc="-5" dirty="0">
                <a:latin typeface="Verdana"/>
                <a:cs typeface="Verdana"/>
              </a:rPr>
              <a:t>nghiên </a:t>
            </a:r>
            <a:r>
              <a:rPr sz="2700" dirty="0">
                <a:latin typeface="Verdana"/>
                <a:cs typeface="Verdana"/>
              </a:rPr>
              <a:t>cứu khoa </a:t>
            </a:r>
            <a:r>
              <a:rPr sz="2700" spc="-5" dirty="0">
                <a:latin typeface="Verdana"/>
                <a:cs typeface="Verdana"/>
              </a:rPr>
              <a:t>học… </a:t>
            </a:r>
            <a:r>
              <a:rPr sz="2700" dirty="0">
                <a:latin typeface="Verdana"/>
                <a:cs typeface="Verdana"/>
              </a:rPr>
              <a:t>không </a:t>
            </a:r>
            <a:r>
              <a:rPr sz="2700" spc="5" dirty="0">
                <a:latin typeface="Verdana"/>
                <a:cs typeface="Verdana"/>
              </a:rPr>
              <a:t>vì </a:t>
            </a:r>
            <a:r>
              <a:rPr sz="2700" dirty="0">
                <a:latin typeface="Verdana"/>
                <a:cs typeface="Verdana"/>
              </a:rPr>
              <a:t>mục  </a:t>
            </a:r>
            <a:r>
              <a:rPr sz="2700" spc="-5" dirty="0">
                <a:latin typeface="Verdana"/>
                <a:cs typeface="Verdana"/>
              </a:rPr>
              <a:t>đích lợi </a:t>
            </a:r>
            <a:r>
              <a:rPr sz="2700" dirty="0">
                <a:latin typeface="Verdana"/>
                <a:cs typeface="Verdana"/>
              </a:rPr>
              <a:t>nhuận, </a:t>
            </a:r>
            <a:r>
              <a:rPr sz="2700" spc="-10" dirty="0">
                <a:latin typeface="Verdana"/>
                <a:cs typeface="Verdana"/>
              </a:rPr>
              <a:t>trao </a:t>
            </a:r>
            <a:r>
              <a:rPr sz="2700" dirty="0">
                <a:latin typeface="Verdana"/>
                <a:cs typeface="Verdana"/>
              </a:rPr>
              <a:t>trả mẫu </a:t>
            </a:r>
            <a:r>
              <a:rPr sz="2700" spc="-5" dirty="0">
                <a:latin typeface="Verdana"/>
                <a:cs typeface="Verdana"/>
              </a:rPr>
              <a:t>vật giữa Cơ </a:t>
            </a:r>
            <a:r>
              <a:rPr sz="2700" dirty="0">
                <a:latin typeface="Verdana"/>
                <a:cs typeface="Verdana"/>
              </a:rPr>
              <a:t>quan  </a:t>
            </a:r>
            <a:r>
              <a:rPr sz="2700" spc="-5" dirty="0">
                <a:latin typeface="Verdana"/>
                <a:cs typeface="Verdana"/>
              </a:rPr>
              <a:t>Quản lý CITES các</a:t>
            </a:r>
            <a:r>
              <a:rPr sz="2700" dirty="0">
                <a:latin typeface="Verdana"/>
                <a:cs typeface="Verdana"/>
              </a:rPr>
              <a:t> </a:t>
            </a:r>
            <a:r>
              <a:rPr sz="2700" spc="-5" dirty="0">
                <a:latin typeface="Verdana"/>
                <a:cs typeface="Verdana"/>
              </a:rPr>
              <a:t>nước</a:t>
            </a:r>
            <a:endParaRPr sz="2700">
              <a:latin typeface="Verdana"/>
              <a:cs typeface="Verdana"/>
            </a:endParaRPr>
          </a:p>
          <a:p>
            <a:pPr marL="527685" marR="5080" indent="-515620" algn="just">
              <a:lnSpc>
                <a:spcPct val="100000"/>
              </a:lnSpc>
              <a:spcBef>
                <a:spcPts val="600"/>
              </a:spcBef>
            </a:pPr>
            <a:r>
              <a:rPr sz="2700" dirty="0">
                <a:latin typeface="Courier New"/>
                <a:cs typeface="Courier New"/>
              </a:rPr>
              <a:t>o </a:t>
            </a:r>
            <a:r>
              <a:rPr sz="2700" dirty="0">
                <a:latin typeface="Verdana"/>
                <a:cs typeface="Verdana"/>
              </a:rPr>
              <a:t>Mẫu vật động vật, thực vật thuộc Phụ </a:t>
            </a:r>
            <a:r>
              <a:rPr sz="2700" spc="-5" dirty="0">
                <a:latin typeface="Verdana"/>
                <a:cs typeface="Verdana"/>
              </a:rPr>
              <a:t>lục </a:t>
            </a:r>
            <a:r>
              <a:rPr sz="2700" dirty="0">
                <a:latin typeface="Verdana"/>
                <a:cs typeface="Verdana"/>
              </a:rPr>
              <a:t>I </a:t>
            </a:r>
            <a:r>
              <a:rPr sz="2700" spc="-5" dirty="0">
                <a:latin typeface="Verdana"/>
                <a:cs typeface="Verdana"/>
              </a:rPr>
              <a:t>có  </a:t>
            </a:r>
            <a:r>
              <a:rPr sz="2700" dirty="0">
                <a:latin typeface="Verdana"/>
                <a:cs typeface="Verdana"/>
              </a:rPr>
              <a:t>nguồn gốc từ </a:t>
            </a:r>
            <a:r>
              <a:rPr sz="2700" spc="-5" dirty="0">
                <a:latin typeface="Verdana"/>
                <a:cs typeface="Verdana"/>
              </a:rPr>
              <a:t>trại </a:t>
            </a:r>
            <a:r>
              <a:rPr sz="2700" dirty="0">
                <a:latin typeface="Verdana"/>
                <a:cs typeface="Verdana"/>
              </a:rPr>
              <a:t>nuôi sinh sản, </a:t>
            </a:r>
            <a:r>
              <a:rPr sz="2700" spc="-5" dirty="0">
                <a:latin typeface="Verdana"/>
                <a:cs typeface="Verdana"/>
              </a:rPr>
              <a:t>cơ sở </a:t>
            </a:r>
            <a:r>
              <a:rPr sz="2700" dirty="0">
                <a:latin typeface="Verdana"/>
                <a:cs typeface="Verdana"/>
              </a:rPr>
              <a:t>trồng  </a:t>
            </a:r>
            <a:r>
              <a:rPr sz="2700" spc="-5" dirty="0">
                <a:latin typeface="Verdana"/>
                <a:cs typeface="Verdana"/>
              </a:rPr>
              <a:t>cấy </a:t>
            </a:r>
            <a:r>
              <a:rPr sz="2700" dirty="0">
                <a:latin typeface="Verdana"/>
                <a:cs typeface="Verdana"/>
              </a:rPr>
              <a:t>nhân tạo </a:t>
            </a:r>
            <a:r>
              <a:rPr sz="2700" spc="5" dirty="0">
                <a:latin typeface="Verdana"/>
                <a:cs typeface="Verdana"/>
              </a:rPr>
              <a:t>và </a:t>
            </a:r>
            <a:r>
              <a:rPr sz="2700" dirty="0">
                <a:latin typeface="Verdana"/>
                <a:cs typeface="Verdana"/>
              </a:rPr>
              <a:t>mẫu vật động vật, thực vật  thuộc Phụ </a:t>
            </a:r>
            <a:r>
              <a:rPr sz="2700" spc="-5" dirty="0">
                <a:latin typeface="Verdana"/>
                <a:cs typeface="Verdana"/>
              </a:rPr>
              <a:t>II và </a:t>
            </a:r>
            <a:r>
              <a:rPr sz="2700" spc="-10" dirty="0">
                <a:latin typeface="Verdana"/>
                <a:cs typeface="Verdana"/>
              </a:rPr>
              <a:t>III </a:t>
            </a:r>
            <a:r>
              <a:rPr sz="2700" dirty="0">
                <a:latin typeface="Verdana"/>
                <a:cs typeface="Verdana"/>
              </a:rPr>
              <a:t>của </a:t>
            </a:r>
            <a:r>
              <a:rPr sz="2700" spc="-5" dirty="0">
                <a:latin typeface="Verdana"/>
                <a:cs typeface="Verdana"/>
              </a:rPr>
              <a:t>Công </a:t>
            </a:r>
            <a:r>
              <a:rPr sz="2700" dirty="0">
                <a:latin typeface="Verdana"/>
                <a:cs typeface="Verdana"/>
              </a:rPr>
              <a:t>ước</a:t>
            </a:r>
            <a:r>
              <a:rPr sz="2700" spc="30" dirty="0">
                <a:latin typeface="Verdana"/>
                <a:cs typeface="Verdana"/>
              </a:rPr>
              <a:t> </a:t>
            </a:r>
            <a:r>
              <a:rPr sz="2700" spc="-10" dirty="0">
                <a:latin typeface="Verdana"/>
                <a:cs typeface="Verdana"/>
              </a:rPr>
              <a:t>CITES</a:t>
            </a:r>
            <a:endParaRPr sz="2700">
              <a:latin typeface="Verdana"/>
              <a:cs typeface="Verdana"/>
            </a:endParaRPr>
          </a:p>
        </p:txBody>
      </p:sp>
      <p:sp>
        <p:nvSpPr>
          <p:cNvPr id="6" name="object 6"/>
          <p:cNvSpPr txBox="1">
            <a:spLocks noGrp="1"/>
          </p:cNvSpPr>
          <p:nvPr>
            <p:ph type="title"/>
          </p:nvPr>
        </p:nvSpPr>
        <p:spPr>
          <a:prstGeom prst="rect">
            <a:avLst/>
          </a:prstGeom>
        </p:spPr>
        <p:txBody>
          <a:bodyPr vert="horz" wrap="square" lIns="0" tIns="168529" rIns="0" bIns="0" rtlCol="0">
            <a:spAutoFit/>
          </a:bodyPr>
          <a:lstStyle/>
          <a:p>
            <a:pPr marL="1504950">
              <a:lnSpc>
                <a:spcPct val="100000"/>
              </a:lnSpc>
            </a:pPr>
            <a:r>
              <a:rPr sz="3600" spc="-5" dirty="0">
                <a:solidFill>
                  <a:srgbClr val="006600"/>
                </a:solidFill>
              </a:rPr>
              <a:t>I. HÀNG NHẬP</a:t>
            </a:r>
            <a:r>
              <a:rPr sz="3600" spc="-40" dirty="0">
                <a:solidFill>
                  <a:srgbClr val="006600"/>
                </a:solidFill>
              </a:rPr>
              <a:t> </a:t>
            </a:r>
            <a:r>
              <a:rPr sz="3600" spc="-5" dirty="0">
                <a:solidFill>
                  <a:srgbClr val="006600"/>
                </a:solidFill>
              </a:rPr>
              <a:t>KHẨU</a:t>
            </a:r>
            <a:endParaRPr sz="3600"/>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91FC47C-73C4-4768-A7AE-C52BCC521473}" type="datetime1">
              <a:rPr lang="en-US" spc="-5" smtClean="0"/>
              <a:pPr marL="12700">
                <a:lnSpc>
                  <a:spcPts val="1520"/>
                </a:lnSpc>
              </a:pPr>
              <a:t>1/12/2019</a:t>
            </a:fld>
            <a:endParaRPr spc="-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47</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338326"/>
            <a:ext cx="2694305" cy="457200"/>
          </a:xfrm>
          <a:prstGeom prst="rect">
            <a:avLst/>
          </a:prstGeom>
        </p:spPr>
        <p:txBody>
          <a:bodyPr vert="horz" wrap="square" lIns="0" tIns="0" rIns="0" bIns="0" rtlCol="0">
            <a:spAutoFit/>
          </a:bodyPr>
          <a:lstStyle/>
          <a:p>
            <a:pPr marL="12700">
              <a:lnSpc>
                <a:spcPct val="100000"/>
              </a:lnSpc>
            </a:pPr>
            <a:r>
              <a:rPr sz="3000" b="1" spc="-5" dirty="0">
                <a:solidFill>
                  <a:srgbClr val="800000"/>
                </a:solidFill>
                <a:latin typeface="Verdana"/>
                <a:cs typeface="Verdana"/>
              </a:rPr>
              <a:t>2. </a:t>
            </a:r>
            <a:r>
              <a:rPr sz="3000" b="1" dirty="0">
                <a:solidFill>
                  <a:srgbClr val="800000"/>
                </a:solidFill>
                <a:latin typeface="Verdana"/>
                <a:cs typeface="Verdana"/>
              </a:rPr>
              <a:t>Giấy</a:t>
            </a:r>
            <a:r>
              <a:rPr sz="3000" b="1" spc="-65" dirty="0">
                <a:solidFill>
                  <a:srgbClr val="800000"/>
                </a:solidFill>
                <a:latin typeface="Verdana"/>
                <a:cs typeface="Verdana"/>
              </a:rPr>
              <a:t> </a:t>
            </a:r>
            <a:r>
              <a:rPr sz="3000" b="1" spc="-5" dirty="0">
                <a:solidFill>
                  <a:srgbClr val="800000"/>
                </a:solidFill>
                <a:latin typeface="Verdana"/>
                <a:cs typeface="Verdana"/>
              </a:rPr>
              <a:t>phép</a:t>
            </a:r>
            <a:endParaRPr sz="3000">
              <a:latin typeface="Verdana"/>
              <a:cs typeface="Verdana"/>
            </a:endParaRPr>
          </a:p>
        </p:txBody>
      </p:sp>
      <p:sp>
        <p:nvSpPr>
          <p:cNvPr id="3" name="object 3"/>
          <p:cNvSpPr txBox="1"/>
          <p:nvPr/>
        </p:nvSpPr>
        <p:spPr>
          <a:xfrm>
            <a:off x="383540" y="1872741"/>
            <a:ext cx="1575435" cy="462915"/>
          </a:xfrm>
          <a:prstGeom prst="rect">
            <a:avLst/>
          </a:prstGeom>
        </p:spPr>
        <p:txBody>
          <a:bodyPr vert="horz" wrap="square" lIns="0" tIns="0" rIns="0" bIns="0" rtlCol="0">
            <a:spAutoFit/>
          </a:bodyPr>
          <a:lstStyle/>
          <a:p>
            <a:pPr marL="12700">
              <a:lnSpc>
                <a:spcPct val="100000"/>
              </a:lnSpc>
            </a:pPr>
            <a:r>
              <a:rPr sz="2800" spc="-5" dirty="0">
                <a:latin typeface="Courier New"/>
                <a:cs typeface="Courier New"/>
              </a:rPr>
              <a:t>o</a:t>
            </a:r>
            <a:r>
              <a:rPr sz="2800" spc="610" dirty="0">
                <a:latin typeface="Courier New"/>
                <a:cs typeface="Courier New"/>
              </a:rPr>
              <a:t> </a:t>
            </a:r>
            <a:r>
              <a:rPr sz="2800" spc="-5" dirty="0">
                <a:latin typeface="Verdana"/>
                <a:cs typeface="Verdana"/>
              </a:rPr>
              <a:t>Giống</a:t>
            </a:r>
            <a:endParaRPr sz="2800">
              <a:latin typeface="Verdana"/>
              <a:cs typeface="Verdana"/>
            </a:endParaRPr>
          </a:p>
        </p:txBody>
      </p:sp>
      <p:sp>
        <p:nvSpPr>
          <p:cNvPr id="4" name="object 4"/>
          <p:cNvSpPr txBox="1"/>
          <p:nvPr/>
        </p:nvSpPr>
        <p:spPr>
          <a:xfrm>
            <a:off x="2160777" y="1872741"/>
            <a:ext cx="6677025" cy="429895"/>
          </a:xfrm>
          <a:prstGeom prst="rect">
            <a:avLst/>
          </a:prstGeom>
        </p:spPr>
        <p:txBody>
          <a:bodyPr vert="horz" wrap="square" lIns="0" tIns="0" rIns="0" bIns="0" rtlCol="0">
            <a:spAutoFit/>
          </a:bodyPr>
          <a:lstStyle/>
          <a:p>
            <a:pPr marL="12700">
              <a:lnSpc>
                <a:spcPct val="100000"/>
              </a:lnSpc>
              <a:tabLst>
                <a:tab pos="847725" algn="l"/>
                <a:tab pos="2028825" algn="l"/>
                <a:tab pos="3115945" algn="l"/>
                <a:tab pos="3740785" algn="l"/>
                <a:tab pos="4544060" algn="l"/>
                <a:tab pos="5723890" algn="l"/>
              </a:tabLst>
            </a:pPr>
            <a:r>
              <a:rPr sz="2800" spc="-5" dirty="0">
                <a:latin typeface="Verdana"/>
                <a:cs typeface="Verdana"/>
              </a:rPr>
              <a:t>cây	tr</a:t>
            </a:r>
            <a:r>
              <a:rPr sz="2800" dirty="0">
                <a:latin typeface="Verdana"/>
                <a:cs typeface="Verdana"/>
              </a:rPr>
              <a:t>ồ</a:t>
            </a:r>
            <a:r>
              <a:rPr sz="2800" spc="-5" dirty="0">
                <a:latin typeface="Verdana"/>
                <a:cs typeface="Verdana"/>
              </a:rPr>
              <a:t>ng</a:t>
            </a:r>
            <a:r>
              <a:rPr sz="2800" dirty="0">
                <a:latin typeface="Verdana"/>
                <a:cs typeface="Verdana"/>
              </a:rPr>
              <a:t>	</a:t>
            </a:r>
            <a:r>
              <a:rPr sz="2800" spc="-5" dirty="0">
                <a:latin typeface="Verdana"/>
                <a:cs typeface="Verdana"/>
              </a:rPr>
              <a:t>ch</a:t>
            </a:r>
            <a:r>
              <a:rPr sz="2800" dirty="0">
                <a:latin typeface="Verdana"/>
                <a:cs typeface="Verdana"/>
              </a:rPr>
              <a:t>ưa	c</a:t>
            </a:r>
            <a:r>
              <a:rPr sz="2800" spc="-5" dirty="0">
                <a:latin typeface="Verdana"/>
                <a:cs typeface="Verdana"/>
              </a:rPr>
              <a:t>ó</a:t>
            </a:r>
            <a:r>
              <a:rPr sz="2800" dirty="0">
                <a:latin typeface="Verdana"/>
                <a:cs typeface="Verdana"/>
              </a:rPr>
              <a:t>	</a:t>
            </a:r>
            <a:r>
              <a:rPr sz="2800" spc="-10" dirty="0">
                <a:latin typeface="Verdana"/>
                <a:cs typeface="Verdana"/>
              </a:rPr>
              <a:t>tê</a:t>
            </a:r>
            <a:r>
              <a:rPr sz="2800" spc="-5" dirty="0">
                <a:latin typeface="Verdana"/>
                <a:cs typeface="Verdana"/>
              </a:rPr>
              <a:t>n</a:t>
            </a:r>
            <a:r>
              <a:rPr sz="2800" dirty="0">
                <a:latin typeface="Verdana"/>
                <a:cs typeface="Verdana"/>
              </a:rPr>
              <a:t>	</a:t>
            </a:r>
            <a:r>
              <a:rPr sz="2800" spc="-10" dirty="0">
                <a:latin typeface="Verdana"/>
                <a:cs typeface="Verdana"/>
              </a:rPr>
              <a:t>tron</a:t>
            </a:r>
            <a:r>
              <a:rPr sz="2800" spc="-5" dirty="0">
                <a:latin typeface="Verdana"/>
                <a:cs typeface="Verdana"/>
              </a:rPr>
              <a:t>g</a:t>
            </a:r>
            <a:r>
              <a:rPr sz="2800" dirty="0">
                <a:latin typeface="Verdana"/>
                <a:cs typeface="Verdana"/>
              </a:rPr>
              <a:t>	</a:t>
            </a:r>
            <a:r>
              <a:rPr sz="2800" spc="0" dirty="0">
                <a:latin typeface="Verdana"/>
                <a:cs typeface="Verdana"/>
              </a:rPr>
              <a:t>D</a:t>
            </a:r>
            <a:r>
              <a:rPr sz="2800" dirty="0">
                <a:latin typeface="Verdana"/>
                <a:cs typeface="Verdana"/>
              </a:rPr>
              <a:t>a</a:t>
            </a:r>
            <a:r>
              <a:rPr sz="2800" spc="-5" dirty="0">
                <a:latin typeface="Verdana"/>
                <a:cs typeface="Verdana"/>
              </a:rPr>
              <a:t>nh</a:t>
            </a:r>
            <a:endParaRPr sz="2800">
              <a:latin typeface="Verdana"/>
              <a:cs typeface="Verdana"/>
            </a:endParaRPr>
          </a:p>
        </p:txBody>
      </p:sp>
      <p:sp>
        <p:nvSpPr>
          <p:cNvPr id="5" name="object 5"/>
          <p:cNvSpPr txBox="1"/>
          <p:nvPr/>
        </p:nvSpPr>
        <p:spPr>
          <a:xfrm>
            <a:off x="383540" y="2299842"/>
            <a:ext cx="8453755" cy="3569970"/>
          </a:xfrm>
          <a:prstGeom prst="rect">
            <a:avLst/>
          </a:prstGeom>
        </p:spPr>
        <p:txBody>
          <a:bodyPr vert="horz" wrap="square" lIns="0" tIns="0" rIns="0" bIns="0" rtlCol="0">
            <a:spAutoFit/>
          </a:bodyPr>
          <a:lstStyle/>
          <a:p>
            <a:pPr marL="527685" marR="5080">
              <a:lnSpc>
                <a:spcPct val="100000"/>
              </a:lnSpc>
            </a:pPr>
            <a:r>
              <a:rPr sz="2800" spc="-5" dirty="0">
                <a:latin typeface="Verdana"/>
                <a:cs typeface="Verdana"/>
              </a:rPr>
              <a:t>mục giống cây </a:t>
            </a:r>
            <a:r>
              <a:rPr sz="2800" dirty="0">
                <a:latin typeface="Verdana"/>
                <a:cs typeface="Verdana"/>
              </a:rPr>
              <a:t>trồng </a:t>
            </a:r>
            <a:r>
              <a:rPr sz="2800" spc="-5" dirty="0">
                <a:latin typeface="Verdana"/>
                <a:cs typeface="Verdana"/>
              </a:rPr>
              <a:t>giống cây </a:t>
            </a:r>
            <a:r>
              <a:rPr sz="2800" dirty="0">
                <a:latin typeface="Verdana"/>
                <a:cs typeface="Verdana"/>
              </a:rPr>
              <a:t>trồng được  </a:t>
            </a:r>
            <a:r>
              <a:rPr sz="2800" spc="-10" dirty="0">
                <a:latin typeface="Verdana"/>
                <a:cs typeface="Verdana"/>
              </a:rPr>
              <a:t>phép </a:t>
            </a:r>
            <a:r>
              <a:rPr sz="2800" spc="-5" dirty="0">
                <a:latin typeface="Verdana"/>
                <a:cs typeface="Verdana"/>
              </a:rPr>
              <a:t>sản xuất, </a:t>
            </a:r>
            <a:r>
              <a:rPr sz="2800" spc="-10" dirty="0">
                <a:latin typeface="Verdana"/>
                <a:cs typeface="Verdana"/>
              </a:rPr>
              <a:t>kinh doanh </a:t>
            </a:r>
            <a:r>
              <a:rPr sz="2800" spc="-5" dirty="0">
                <a:latin typeface="Verdana"/>
                <a:cs typeface="Verdana"/>
              </a:rPr>
              <a:t>ở </a:t>
            </a:r>
            <a:r>
              <a:rPr sz="2800" spc="-10" dirty="0">
                <a:latin typeface="Verdana"/>
                <a:cs typeface="Verdana"/>
              </a:rPr>
              <a:t>Việt</a:t>
            </a:r>
            <a:r>
              <a:rPr sz="2800" spc="165" dirty="0">
                <a:latin typeface="Verdana"/>
                <a:cs typeface="Verdana"/>
              </a:rPr>
              <a:t> </a:t>
            </a:r>
            <a:r>
              <a:rPr sz="2800" spc="-10" dirty="0">
                <a:latin typeface="Verdana"/>
                <a:cs typeface="Verdana"/>
              </a:rPr>
              <a:t>Nam</a:t>
            </a:r>
            <a:endParaRPr sz="2800">
              <a:latin typeface="Verdana"/>
              <a:cs typeface="Verdana"/>
            </a:endParaRPr>
          </a:p>
          <a:p>
            <a:pPr marL="527685" marR="5080" indent="-514984" algn="just">
              <a:lnSpc>
                <a:spcPct val="100000"/>
              </a:lnSpc>
              <a:spcBef>
                <a:spcPts val="600"/>
              </a:spcBef>
              <a:buFont typeface="Courier New"/>
              <a:buChar char="o"/>
              <a:tabLst>
                <a:tab pos="528320" algn="l"/>
              </a:tabLst>
            </a:pPr>
            <a:r>
              <a:rPr sz="2800" spc="-5" dirty="0">
                <a:latin typeface="Verdana"/>
                <a:cs typeface="Verdana"/>
              </a:rPr>
              <a:t>Giống </a:t>
            </a:r>
            <a:r>
              <a:rPr sz="2800" dirty="0">
                <a:latin typeface="Verdana"/>
                <a:cs typeface="Verdana"/>
              </a:rPr>
              <a:t>vật </a:t>
            </a:r>
            <a:r>
              <a:rPr sz="2800" spc="-5" dirty="0">
                <a:latin typeface="Verdana"/>
                <a:cs typeface="Verdana"/>
              </a:rPr>
              <a:t>nuôi </a:t>
            </a:r>
            <a:r>
              <a:rPr sz="2800" dirty="0">
                <a:latin typeface="Verdana"/>
                <a:cs typeface="Verdana"/>
              </a:rPr>
              <a:t>ngoài Danh mục </a:t>
            </a:r>
            <a:r>
              <a:rPr sz="2800" spc="-5" dirty="0">
                <a:latin typeface="Verdana"/>
                <a:cs typeface="Verdana"/>
              </a:rPr>
              <a:t>giống vật  nuôi </a:t>
            </a:r>
            <a:r>
              <a:rPr sz="2800" dirty="0">
                <a:latin typeface="Verdana"/>
                <a:cs typeface="Verdana"/>
              </a:rPr>
              <a:t>được </a:t>
            </a:r>
            <a:r>
              <a:rPr sz="2800" spc="-5" dirty="0">
                <a:latin typeface="Verdana"/>
                <a:cs typeface="Verdana"/>
              </a:rPr>
              <a:t>phép </a:t>
            </a:r>
            <a:r>
              <a:rPr sz="2800" dirty="0">
                <a:latin typeface="Verdana"/>
                <a:cs typeface="Verdana"/>
              </a:rPr>
              <a:t>sản xuất, </a:t>
            </a:r>
            <a:r>
              <a:rPr sz="2800" spc="-5" dirty="0">
                <a:latin typeface="Verdana"/>
                <a:cs typeface="Verdana"/>
              </a:rPr>
              <a:t>kinh doanh tại  </a:t>
            </a:r>
            <a:r>
              <a:rPr sz="2800" spc="-10" dirty="0">
                <a:latin typeface="Verdana"/>
                <a:cs typeface="Verdana"/>
              </a:rPr>
              <a:t>Việt</a:t>
            </a:r>
            <a:r>
              <a:rPr sz="2800" spc="-80" dirty="0">
                <a:latin typeface="Verdana"/>
                <a:cs typeface="Verdana"/>
              </a:rPr>
              <a:t> </a:t>
            </a:r>
            <a:r>
              <a:rPr sz="2800" spc="-10" dirty="0">
                <a:latin typeface="Verdana"/>
                <a:cs typeface="Verdana"/>
              </a:rPr>
              <a:t>Nam</a:t>
            </a:r>
            <a:endParaRPr sz="2800">
              <a:latin typeface="Verdana"/>
              <a:cs typeface="Verdana"/>
            </a:endParaRPr>
          </a:p>
          <a:p>
            <a:pPr marL="527685" marR="5080" indent="-514984" algn="just">
              <a:lnSpc>
                <a:spcPct val="100000"/>
              </a:lnSpc>
              <a:spcBef>
                <a:spcPts val="600"/>
              </a:spcBef>
              <a:buFont typeface="Courier New"/>
              <a:buChar char="o"/>
              <a:tabLst>
                <a:tab pos="528320" algn="l"/>
              </a:tabLst>
            </a:pPr>
            <a:r>
              <a:rPr sz="2800" spc="-10" dirty="0">
                <a:latin typeface="Verdana"/>
                <a:cs typeface="Verdana"/>
              </a:rPr>
              <a:t>Tinh, </a:t>
            </a:r>
            <a:r>
              <a:rPr sz="2800" spc="-5" dirty="0">
                <a:latin typeface="Verdana"/>
                <a:cs typeface="Verdana"/>
              </a:rPr>
              <a:t>phôi, môi trường pha loãng bảo tồn  tinh giống </a:t>
            </a:r>
            <a:r>
              <a:rPr sz="2800" dirty="0">
                <a:latin typeface="Verdana"/>
                <a:cs typeface="Verdana"/>
              </a:rPr>
              <a:t>vật </a:t>
            </a:r>
            <a:r>
              <a:rPr sz="2800" spc="-5" dirty="0">
                <a:latin typeface="Verdana"/>
                <a:cs typeface="Verdana"/>
              </a:rPr>
              <a:t>nuôi phải </a:t>
            </a:r>
            <a:r>
              <a:rPr sz="2800" dirty="0">
                <a:latin typeface="Verdana"/>
                <a:cs typeface="Verdana"/>
              </a:rPr>
              <a:t>được </a:t>
            </a:r>
            <a:r>
              <a:rPr sz="2800" spc="-10" dirty="0">
                <a:latin typeface="Verdana"/>
                <a:cs typeface="Verdana"/>
              </a:rPr>
              <a:t>sự </a:t>
            </a:r>
            <a:r>
              <a:rPr sz="2800" spc="-5" dirty="0">
                <a:latin typeface="Verdana"/>
                <a:cs typeface="Verdana"/>
              </a:rPr>
              <a:t>đồng ý  bằng văn bản </a:t>
            </a:r>
            <a:r>
              <a:rPr sz="2800" spc="-10" dirty="0">
                <a:latin typeface="Verdana"/>
                <a:cs typeface="Verdana"/>
              </a:rPr>
              <a:t>của </a:t>
            </a:r>
            <a:r>
              <a:rPr sz="2800" spc="-5" dirty="0">
                <a:latin typeface="Verdana"/>
                <a:cs typeface="Verdana"/>
              </a:rPr>
              <a:t>Cục Chăn</a:t>
            </a:r>
            <a:r>
              <a:rPr sz="2800" spc="135" dirty="0">
                <a:latin typeface="Verdana"/>
                <a:cs typeface="Verdana"/>
              </a:rPr>
              <a:t> </a:t>
            </a:r>
            <a:r>
              <a:rPr sz="2800" spc="-15" dirty="0">
                <a:latin typeface="Verdana"/>
                <a:cs typeface="Verdana"/>
              </a:rPr>
              <a:t>nuôi</a:t>
            </a:r>
            <a:endParaRPr sz="2800">
              <a:latin typeface="Verdana"/>
              <a:cs typeface="Verdana"/>
            </a:endParaRPr>
          </a:p>
        </p:txBody>
      </p:sp>
      <p:sp>
        <p:nvSpPr>
          <p:cNvPr id="6" name="object 6"/>
          <p:cNvSpPr txBox="1">
            <a:spLocks noGrp="1"/>
          </p:cNvSpPr>
          <p:nvPr>
            <p:ph type="title"/>
          </p:nvPr>
        </p:nvSpPr>
        <p:spPr>
          <a:prstGeom prst="rect">
            <a:avLst/>
          </a:prstGeom>
        </p:spPr>
        <p:txBody>
          <a:bodyPr vert="horz" wrap="square" lIns="0" tIns="168529" rIns="0" bIns="0" rtlCol="0">
            <a:spAutoFit/>
          </a:bodyPr>
          <a:lstStyle/>
          <a:p>
            <a:pPr marL="1504950">
              <a:lnSpc>
                <a:spcPct val="100000"/>
              </a:lnSpc>
            </a:pPr>
            <a:r>
              <a:rPr sz="3600" spc="-5" dirty="0">
                <a:solidFill>
                  <a:srgbClr val="006600"/>
                </a:solidFill>
              </a:rPr>
              <a:t>I. HÀNG NHẬP</a:t>
            </a:r>
            <a:r>
              <a:rPr sz="3600" spc="-40" dirty="0">
                <a:solidFill>
                  <a:srgbClr val="006600"/>
                </a:solidFill>
              </a:rPr>
              <a:t> </a:t>
            </a:r>
            <a:r>
              <a:rPr sz="3600" spc="-5" dirty="0">
                <a:solidFill>
                  <a:srgbClr val="006600"/>
                </a:solidFill>
              </a:rPr>
              <a:t>KHẨU</a:t>
            </a:r>
            <a:endParaRPr sz="3600"/>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53E0E2F-8A7F-4919-8FEF-EC116FC75394}" type="datetime1">
              <a:rPr lang="en-US" spc="-5" smtClean="0"/>
              <a:pPr marL="12700">
                <a:lnSpc>
                  <a:spcPts val="1520"/>
                </a:lnSpc>
              </a:pPr>
              <a:t>1/12/2019</a:t>
            </a:fld>
            <a:endParaRPr spc="-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48</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74015" y="4858518"/>
          <a:ext cx="8396372" cy="892121"/>
        </p:xfrm>
        <a:graphic>
          <a:graphicData uri="http://schemas.openxmlformats.org/drawingml/2006/table">
            <a:tbl>
              <a:tblPr firstRow="1" bandRow="1">
                <a:tableStyleId>{2D5ABB26-0587-4C30-8999-92F81FD0307C}</a:tableStyleId>
              </a:tblPr>
              <a:tblGrid>
                <a:gridCol w="2647812"/>
                <a:gridCol w="1633158"/>
                <a:gridCol w="973626"/>
                <a:gridCol w="3141776"/>
              </a:tblGrid>
              <a:tr h="471255">
                <a:tc>
                  <a:txBody>
                    <a:bodyPr/>
                    <a:lstStyle/>
                    <a:p>
                      <a:pPr marL="22225">
                        <a:lnSpc>
                          <a:spcPct val="100000"/>
                        </a:lnSpc>
                        <a:spcBef>
                          <a:spcPts val="15"/>
                        </a:spcBef>
                        <a:tabLst>
                          <a:tab pos="1841500" algn="l"/>
                        </a:tabLst>
                      </a:pPr>
                      <a:r>
                        <a:rPr sz="2800" spc="-5" dirty="0">
                          <a:latin typeface="Courier New"/>
                          <a:cs typeface="Courier New"/>
                        </a:rPr>
                        <a:t>o</a:t>
                      </a:r>
                      <a:r>
                        <a:rPr sz="2800" spc="695" dirty="0">
                          <a:latin typeface="Courier New"/>
                          <a:cs typeface="Courier New"/>
                        </a:rPr>
                        <a:t> </a:t>
                      </a:r>
                      <a:r>
                        <a:rPr sz="2800" dirty="0">
                          <a:latin typeface="Verdana"/>
                          <a:cs typeface="Verdana"/>
                        </a:rPr>
                        <a:t>Thuốc	bảo</a:t>
                      </a:r>
                      <a:endParaRPr sz="2800">
                        <a:latin typeface="Verdana"/>
                        <a:cs typeface="Verdana"/>
                      </a:endParaRPr>
                    </a:p>
                  </a:txBody>
                  <a:tcPr marL="0" marR="0" marT="0" marB="0"/>
                </a:tc>
                <a:tc>
                  <a:txBody>
                    <a:bodyPr/>
                    <a:lstStyle/>
                    <a:p>
                      <a:pPr marR="104775" algn="r">
                        <a:lnSpc>
                          <a:spcPct val="100000"/>
                        </a:lnSpc>
                        <a:spcBef>
                          <a:spcPts val="15"/>
                        </a:spcBef>
                        <a:tabLst>
                          <a:tab pos="654685" algn="l"/>
                        </a:tabLst>
                      </a:pPr>
                      <a:r>
                        <a:rPr sz="2800" spc="-5" dirty="0">
                          <a:latin typeface="Verdana"/>
                          <a:cs typeface="Verdana"/>
                        </a:rPr>
                        <a:t>v</a:t>
                      </a:r>
                      <a:r>
                        <a:rPr sz="2800" dirty="0">
                          <a:latin typeface="Verdana"/>
                          <a:cs typeface="Verdana"/>
                        </a:rPr>
                        <a:t>ệ	thực</a:t>
                      </a:r>
                      <a:endParaRPr sz="2800">
                        <a:latin typeface="Verdana"/>
                        <a:cs typeface="Verdana"/>
                      </a:endParaRPr>
                    </a:p>
                  </a:txBody>
                  <a:tcPr marL="0" marR="0" marT="0" marB="0"/>
                </a:tc>
                <a:tc>
                  <a:txBody>
                    <a:bodyPr/>
                    <a:lstStyle/>
                    <a:p>
                      <a:pPr marL="121920">
                        <a:lnSpc>
                          <a:spcPct val="100000"/>
                        </a:lnSpc>
                        <a:spcBef>
                          <a:spcPts val="15"/>
                        </a:spcBef>
                      </a:pPr>
                      <a:r>
                        <a:rPr sz="2800" dirty="0">
                          <a:latin typeface="Verdana"/>
                          <a:cs typeface="Verdana"/>
                        </a:rPr>
                        <a:t>vật,</a:t>
                      </a:r>
                      <a:endParaRPr sz="2800">
                        <a:latin typeface="Verdana"/>
                        <a:cs typeface="Verdana"/>
                      </a:endParaRPr>
                    </a:p>
                  </a:txBody>
                  <a:tcPr marL="0" marR="0" marT="0" marB="0"/>
                </a:tc>
                <a:tc>
                  <a:txBody>
                    <a:bodyPr/>
                    <a:lstStyle/>
                    <a:p>
                      <a:pPr marR="14604" algn="r">
                        <a:lnSpc>
                          <a:spcPct val="100000"/>
                        </a:lnSpc>
                        <a:spcBef>
                          <a:spcPts val="15"/>
                        </a:spcBef>
                        <a:tabLst>
                          <a:tab pos="1553210" algn="l"/>
                          <a:tab pos="2416810" algn="l"/>
                        </a:tabLst>
                      </a:pPr>
                      <a:r>
                        <a:rPr sz="2800" dirty="0">
                          <a:latin typeface="Verdana"/>
                          <a:cs typeface="Verdana"/>
                        </a:rPr>
                        <a:t>nguyên	l</a:t>
                      </a:r>
                      <a:r>
                        <a:rPr sz="2800" spc="-15" dirty="0">
                          <a:latin typeface="Verdana"/>
                          <a:cs typeface="Verdana"/>
                        </a:rPr>
                        <a:t>i</a:t>
                      </a:r>
                      <a:r>
                        <a:rPr sz="2800" spc="5" dirty="0">
                          <a:latin typeface="Verdana"/>
                          <a:cs typeface="Verdana"/>
                        </a:rPr>
                        <a:t>ệ</a:t>
                      </a:r>
                      <a:r>
                        <a:rPr sz="2800" dirty="0">
                          <a:latin typeface="Verdana"/>
                          <a:cs typeface="Verdana"/>
                        </a:rPr>
                        <a:t>u	s</a:t>
                      </a:r>
                      <a:r>
                        <a:rPr sz="2800" spc="10" dirty="0">
                          <a:latin typeface="Verdana"/>
                          <a:cs typeface="Verdana"/>
                        </a:rPr>
                        <a:t>ả</a:t>
                      </a:r>
                      <a:r>
                        <a:rPr sz="2800" dirty="0">
                          <a:latin typeface="Verdana"/>
                          <a:cs typeface="Verdana"/>
                        </a:rPr>
                        <a:t>n</a:t>
                      </a:r>
                      <a:endParaRPr sz="2800">
                        <a:latin typeface="Verdana"/>
                        <a:cs typeface="Verdana"/>
                      </a:endParaRPr>
                    </a:p>
                  </a:txBody>
                  <a:tcPr marL="0" marR="0" marT="0" marB="0"/>
                </a:tc>
              </a:tr>
              <a:tr h="420866">
                <a:tc>
                  <a:txBody>
                    <a:bodyPr/>
                    <a:lstStyle/>
                    <a:p>
                      <a:pPr marL="537210">
                        <a:lnSpc>
                          <a:spcPts val="3025"/>
                        </a:lnSpc>
                        <a:tabLst>
                          <a:tab pos="1576705" algn="l"/>
                        </a:tabLst>
                      </a:pPr>
                      <a:r>
                        <a:rPr sz="2800" spc="-5" dirty="0">
                          <a:latin typeface="Verdana"/>
                          <a:cs typeface="Verdana"/>
                        </a:rPr>
                        <a:t>xuất	thuốc</a:t>
                      </a:r>
                      <a:endParaRPr sz="2800">
                        <a:latin typeface="Verdana"/>
                        <a:cs typeface="Verdana"/>
                      </a:endParaRPr>
                    </a:p>
                  </a:txBody>
                  <a:tcPr marL="0" marR="0" marT="0" marB="0"/>
                </a:tc>
                <a:tc>
                  <a:txBody>
                    <a:bodyPr/>
                    <a:lstStyle/>
                    <a:p>
                      <a:pPr marR="129539" algn="r">
                        <a:lnSpc>
                          <a:spcPts val="3025"/>
                        </a:lnSpc>
                        <a:tabLst>
                          <a:tab pos="901700" algn="l"/>
                        </a:tabLst>
                      </a:pPr>
                      <a:r>
                        <a:rPr sz="2800" spc="5" dirty="0">
                          <a:latin typeface="Verdana"/>
                          <a:cs typeface="Verdana"/>
                        </a:rPr>
                        <a:t>b</a:t>
                      </a:r>
                      <a:r>
                        <a:rPr sz="2800" dirty="0">
                          <a:latin typeface="Verdana"/>
                          <a:cs typeface="Verdana"/>
                        </a:rPr>
                        <a:t>ảo	vệ</a:t>
                      </a:r>
                      <a:endParaRPr sz="2800">
                        <a:latin typeface="Verdana"/>
                        <a:cs typeface="Verdana"/>
                      </a:endParaRPr>
                    </a:p>
                  </a:txBody>
                  <a:tcPr marL="0" marR="0" marT="0" marB="0"/>
                </a:tc>
                <a:tc>
                  <a:txBody>
                    <a:bodyPr/>
                    <a:lstStyle/>
                    <a:p>
                      <a:pPr marL="112395">
                        <a:lnSpc>
                          <a:spcPts val="3025"/>
                        </a:lnSpc>
                      </a:pPr>
                      <a:r>
                        <a:rPr sz="2800" spc="-5" dirty="0">
                          <a:latin typeface="Verdana"/>
                          <a:cs typeface="Verdana"/>
                        </a:rPr>
                        <a:t>thực</a:t>
                      </a:r>
                      <a:endParaRPr sz="2800">
                        <a:latin typeface="Verdana"/>
                        <a:cs typeface="Verdana"/>
                      </a:endParaRPr>
                    </a:p>
                  </a:txBody>
                  <a:tcPr marL="0" marR="0" marT="0" marB="0"/>
                </a:tc>
                <a:tc>
                  <a:txBody>
                    <a:bodyPr/>
                    <a:lstStyle/>
                    <a:p>
                      <a:pPr marR="17145" algn="r">
                        <a:lnSpc>
                          <a:spcPts val="3025"/>
                        </a:lnSpc>
                        <a:tabLst>
                          <a:tab pos="815340" algn="l"/>
                          <a:tab pos="2057400" algn="l"/>
                        </a:tabLst>
                      </a:pPr>
                      <a:r>
                        <a:rPr sz="2800" spc="10" dirty="0">
                          <a:latin typeface="Verdana"/>
                          <a:cs typeface="Verdana"/>
                        </a:rPr>
                        <a:t>v</a:t>
                      </a:r>
                      <a:r>
                        <a:rPr sz="2800" dirty="0">
                          <a:latin typeface="Verdana"/>
                          <a:cs typeface="Verdana"/>
                        </a:rPr>
                        <a:t>ật	t</a:t>
                      </a:r>
                      <a:r>
                        <a:rPr sz="2800" spc="5" dirty="0">
                          <a:latin typeface="Verdana"/>
                          <a:cs typeface="Verdana"/>
                        </a:rPr>
                        <a:t>h</a:t>
                      </a:r>
                      <a:r>
                        <a:rPr sz="2800" dirty="0">
                          <a:latin typeface="Verdana"/>
                          <a:cs typeface="Verdana"/>
                        </a:rPr>
                        <a:t>uộc	</a:t>
                      </a:r>
                      <a:r>
                        <a:rPr sz="2800" spc="5" dirty="0">
                          <a:latin typeface="Verdana"/>
                          <a:cs typeface="Verdana"/>
                        </a:rPr>
                        <a:t>da</a:t>
                      </a:r>
                      <a:r>
                        <a:rPr sz="2800" dirty="0">
                          <a:latin typeface="Verdana"/>
                          <a:cs typeface="Verdana"/>
                        </a:rPr>
                        <a:t>nh</a:t>
                      </a:r>
                      <a:endParaRPr sz="2800">
                        <a:latin typeface="Verdana"/>
                        <a:cs typeface="Verdana"/>
                      </a:endParaRPr>
                    </a:p>
                  </a:txBody>
                  <a:tcPr marL="0" marR="0" marT="0" marB="0"/>
                </a:tc>
              </a:tr>
            </a:tbl>
          </a:graphicData>
        </a:graphic>
      </p:graphicFrame>
      <p:sp>
        <p:nvSpPr>
          <p:cNvPr id="3" name="object 3"/>
          <p:cNvSpPr txBox="1"/>
          <p:nvPr/>
        </p:nvSpPr>
        <p:spPr>
          <a:xfrm>
            <a:off x="383540" y="1185926"/>
            <a:ext cx="8378190" cy="4958080"/>
          </a:xfrm>
          <a:prstGeom prst="rect">
            <a:avLst/>
          </a:prstGeom>
        </p:spPr>
        <p:txBody>
          <a:bodyPr vert="horz" wrap="square" lIns="0" tIns="0" rIns="0" bIns="0" rtlCol="0">
            <a:spAutoFit/>
          </a:bodyPr>
          <a:lstStyle/>
          <a:p>
            <a:pPr marL="12700">
              <a:lnSpc>
                <a:spcPct val="100000"/>
              </a:lnSpc>
            </a:pPr>
            <a:r>
              <a:rPr sz="3000" b="1" spc="-5" dirty="0">
                <a:solidFill>
                  <a:srgbClr val="800000"/>
                </a:solidFill>
                <a:latin typeface="Verdana"/>
                <a:cs typeface="Verdana"/>
              </a:rPr>
              <a:t>2. </a:t>
            </a:r>
            <a:r>
              <a:rPr sz="3000" b="1" dirty="0">
                <a:solidFill>
                  <a:srgbClr val="800000"/>
                </a:solidFill>
                <a:latin typeface="Verdana"/>
                <a:cs typeface="Verdana"/>
              </a:rPr>
              <a:t>Giấy </a:t>
            </a:r>
            <a:r>
              <a:rPr sz="3000" b="1" spc="-5" dirty="0">
                <a:solidFill>
                  <a:srgbClr val="800000"/>
                </a:solidFill>
                <a:latin typeface="Verdana"/>
                <a:cs typeface="Verdana"/>
              </a:rPr>
              <a:t>phép</a:t>
            </a:r>
            <a:r>
              <a:rPr sz="3000" b="1" spc="-75" dirty="0">
                <a:solidFill>
                  <a:srgbClr val="800000"/>
                </a:solidFill>
                <a:latin typeface="Verdana"/>
                <a:cs typeface="Verdana"/>
              </a:rPr>
              <a:t> </a:t>
            </a:r>
            <a:r>
              <a:rPr sz="3000" b="1" dirty="0">
                <a:solidFill>
                  <a:srgbClr val="800000"/>
                </a:solidFill>
                <a:latin typeface="Verdana"/>
                <a:cs typeface="Verdana"/>
              </a:rPr>
              <a:t>(tt)</a:t>
            </a:r>
            <a:endParaRPr sz="3000">
              <a:latin typeface="Verdana"/>
              <a:cs typeface="Verdana"/>
            </a:endParaRPr>
          </a:p>
          <a:p>
            <a:pPr marL="527685" marR="5080" indent="-514984" algn="just">
              <a:lnSpc>
                <a:spcPct val="100000"/>
              </a:lnSpc>
              <a:spcBef>
                <a:spcPts val="605"/>
              </a:spcBef>
              <a:buFont typeface="Courier New"/>
              <a:buChar char="o"/>
              <a:tabLst>
                <a:tab pos="528320" algn="l"/>
              </a:tabLst>
            </a:pPr>
            <a:r>
              <a:rPr sz="2800" dirty="0">
                <a:latin typeface="Verdana"/>
                <a:cs typeface="Verdana"/>
              </a:rPr>
              <a:t>Thuốc thú </a:t>
            </a:r>
            <a:r>
              <a:rPr sz="2800" spc="-5" dirty="0">
                <a:latin typeface="Verdana"/>
                <a:cs typeface="Verdana"/>
              </a:rPr>
              <a:t>y </a:t>
            </a:r>
            <a:r>
              <a:rPr sz="2800" b="1" dirty="0">
                <a:latin typeface="Verdana"/>
                <a:cs typeface="Verdana"/>
              </a:rPr>
              <a:t>chưa </a:t>
            </a:r>
            <a:r>
              <a:rPr sz="2800" b="1" spc="-5" dirty="0">
                <a:latin typeface="Verdana"/>
                <a:cs typeface="Verdana"/>
              </a:rPr>
              <a:t>có </a:t>
            </a:r>
            <a:r>
              <a:rPr sz="2800" spc="-5" dirty="0">
                <a:latin typeface="Verdana"/>
                <a:cs typeface="Verdana"/>
              </a:rPr>
              <a:t>giấy </a:t>
            </a:r>
            <a:r>
              <a:rPr sz="2800" dirty="0">
                <a:latin typeface="Verdana"/>
                <a:cs typeface="Verdana"/>
              </a:rPr>
              <a:t>chứng </a:t>
            </a:r>
            <a:r>
              <a:rPr sz="2800" spc="-5" dirty="0">
                <a:latin typeface="Verdana"/>
                <a:cs typeface="Verdana"/>
              </a:rPr>
              <a:t>nhận lưu  hành </a:t>
            </a:r>
            <a:r>
              <a:rPr sz="2800" dirty="0">
                <a:latin typeface="Verdana"/>
                <a:cs typeface="Verdana"/>
              </a:rPr>
              <a:t>hoặc chưa </a:t>
            </a:r>
            <a:r>
              <a:rPr sz="2800" spc="-5" dirty="0">
                <a:latin typeface="Verdana"/>
                <a:cs typeface="Verdana"/>
              </a:rPr>
              <a:t>có trong </a:t>
            </a:r>
            <a:r>
              <a:rPr sz="2800" dirty="0">
                <a:latin typeface="Verdana"/>
                <a:cs typeface="Verdana"/>
              </a:rPr>
              <a:t>Danh </a:t>
            </a:r>
            <a:r>
              <a:rPr sz="2800" spc="-5" dirty="0">
                <a:latin typeface="Verdana"/>
                <a:cs typeface="Verdana"/>
              </a:rPr>
              <a:t>mục </a:t>
            </a:r>
            <a:r>
              <a:rPr sz="2800" dirty="0">
                <a:latin typeface="Verdana"/>
                <a:cs typeface="Verdana"/>
              </a:rPr>
              <a:t>được  </a:t>
            </a:r>
            <a:r>
              <a:rPr sz="2800" spc="-10" dirty="0">
                <a:latin typeface="Verdana"/>
                <a:cs typeface="Verdana"/>
              </a:rPr>
              <a:t>phép </a:t>
            </a:r>
            <a:r>
              <a:rPr sz="2800" spc="-5" dirty="0">
                <a:latin typeface="Verdana"/>
                <a:cs typeface="Verdana"/>
              </a:rPr>
              <a:t>lưu hành tại </a:t>
            </a:r>
            <a:r>
              <a:rPr sz="2800" spc="-10" dirty="0">
                <a:latin typeface="Verdana"/>
                <a:cs typeface="Verdana"/>
              </a:rPr>
              <a:t>Việt</a:t>
            </a:r>
            <a:r>
              <a:rPr sz="2800" spc="60" dirty="0">
                <a:latin typeface="Verdana"/>
                <a:cs typeface="Verdana"/>
              </a:rPr>
              <a:t> </a:t>
            </a:r>
            <a:r>
              <a:rPr sz="2800" spc="-10" dirty="0">
                <a:latin typeface="Verdana"/>
                <a:cs typeface="Verdana"/>
              </a:rPr>
              <a:t>Nam</a:t>
            </a:r>
            <a:endParaRPr sz="2800">
              <a:latin typeface="Verdana"/>
              <a:cs typeface="Verdana"/>
            </a:endParaRPr>
          </a:p>
          <a:p>
            <a:pPr marL="527685" marR="6350" indent="-514984" algn="just">
              <a:lnSpc>
                <a:spcPct val="100000"/>
              </a:lnSpc>
              <a:spcBef>
                <a:spcPts val="600"/>
              </a:spcBef>
              <a:buFont typeface="Courier New"/>
              <a:buChar char="o"/>
              <a:tabLst>
                <a:tab pos="528320" algn="l"/>
              </a:tabLst>
            </a:pPr>
            <a:r>
              <a:rPr sz="2800" spc="-5" dirty="0">
                <a:latin typeface="Verdana"/>
                <a:cs typeface="Verdana"/>
              </a:rPr>
              <a:t>Thuốc bảo vệ thực vật </a:t>
            </a:r>
            <a:r>
              <a:rPr sz="2800" b="1" spc="-5" dirty="0">
                <a:latin typeface="Verdana"/>
                <a:cs typeface="Verdana"/>
              </a:rPr>
              <a:t>chưa </a:t>
            </a:r>
            <a:r>
              <a:rPr sz="2800" b="1" dirty="0">
                <a:latin typeface="Verdana"/>
                <a:cs typeface="Verdana"/>
              </a:rPr>
              <a:t>có </a:t>
            </a:r>
            <a:r>
              <a:rPr sz="2800" spc="-5" dirty="0">
                <a:latin typeface="Verdana"/>
                <a:cs typeface="Verdana"/>
              </a:rPr>
              <a:t>trong </a:t>
            </a:r>
            <a:r>
              <a:rPr sz="2800" dirty="0">
                <a:latin typeface="Verdana"/>
                <a:cs typeface="Verdana"/>
              </a:rPr>
              <a:t>Danh  </a:t>
            </a:r>
            <a:r>
              <a:rPr sz="2800" spc="-5" dirty="0">
                <a:latin typeface="Verdana"/>
                <a:cs typeface="Verdana"/>
              </a:rPr>
              <a:t>mục </a:t>
            </a:r>
            <a:r>
              <a:rPr sz="2800" dirty="0">
                <a:latin typeface="Verdana"/>
                <a:cs typeface="Verdana"/>
              </a:rPr>
              <a:t>thuốc bảo </a:t>
            </a:r>
            <a:r>
              <a:rPr sz="2800" spc="-5" dirty="0">
                <a:latin typeface="Verdana"/>
                <a:cs typeface="Verdana"/>
              </a:rPr>
              <a:t>vệ </a:t>
            </a:r>
            <a:r>
              <a:rPr sz="2800" dirty="0">
                <a:latin typeface="Verdana"/>
                <a:cs typeface="Verdana"/>
              </a:rPr>
              <a:t>thực </a:t>
            </a:r>
            <a:r>
              <a:rPr sz="2800" spc="-5" dirty="0">
                <a:latin typeface="Verdana"/>
                <a:cs typeface="Verdana"/>
              </a:rPr>
              <a:t>vật </a:t>
            </a:r>
            <a:r>
              <a:rPr sz="2800" dirty="0">
                <a:latin typeface="Verdana"/>
                <a:cs typeface="Verdana"/>
              </a:rPr>
              <a:t>được </a:t>
            </a:r>
            <a:r>
              <a:rPr sz="2800" spc="-5" dirty="0">
                <a:latin typeface="Verdana"/>
                <a:cs typeface="Verdana"/>
              </a:rPr>
              <a:t>phép </a:t>
            </a:r>
            <a:r>
              <a:rPr sz="2800" spc="-10" dirty="0">
                <a:latin typeface="Verdana"/>
                <a:cs typeface="Verdana"/>
              </a:rPr>
              <a:t>sử  </a:t>
            </a:r>
            <a:r>
              <a:rPr sz="2800" spc="-5" dirty="0">
                <a:latin typeface="Verdana"/>
                <a:cs typeface="Verdana"/>
              </a:rPr>
              <a:t>dụng tại </a:t>
            </a:r>
            <a:r>
              <a:rPr sz="2800" dirty="0">
                <a:latin typeface="Verdana"/>
                <a:cs typeface="Verdana"/>
              </a:rPr>
              <a:t>VN hoặc ngoài danh </a:t>
            </a:r>
            <a:r>
              <a:rPr sz="2800" spc="-5" dirty="0">
                <a:latin typeface="Verdana"/>
                <a:cs typeface="Verdana"/>
              </a:rPr>
              <a:t>mục </a:t>
            </a:r>
            <a:r>
              <a:rPr sz="2800" dirty="0">
                <a:latin typeface="Verdana"/>
                <a:cs typeface="Verdana"/>
              </a:rPr>
              <a:t>được  </a:t>
            </a:r>
            <a:r>
              <a:rPr sz="2800" spc="-10" dirty="0">
                <a:latin typeface="Verdana"/>
                <a:cs typeface="Verdana"/>
              </a:rPr>
              <a:t>phép </a:t>
            </a:r>
            <a:r>
              <a:rPr sz="2800" spc="-5" dirty="0">
                <a:latin typeface="Verdana"/>
                <a:cs typeface="Verdana"/>
              </a:rPr>
              <a:t>sử </a:t>
            </a:r>
            <a:r>
              <a:rPr sz="2800" spc="-10" dirty="0">
                <a:latin typeface="Verdana"/>
                <a:cs typeface="Verdana"/>
              </a:rPr>
              <a:t>dụng </a:t>
            </a:r>
            <a:r>
              <a:rPr sz="2800" spc="-5" dirty="0">
                <a:latin typeface="Verdana"/>
                <a:cs typeface="Verdana"/>
              </a:rPr>
              <a:t>tại </a:t>
            </a:r>
            <a:r>
              <a:rPr sz="2800" spc="-10" dirty="0">
                <a:latin typeface="Verdana"/>
                <a:cs typeface="Verdana"/>
              </a:rPr>
              <a:t>Việt</a:t>
            </a:r>
            <a:r>
              <a:rPr sz="2800" spc="80" dirty="0">
                <a:latin typeface="Verdana"/>
                <a:cs typeface="Verdana"/>
              </a:rPr>
              <a:t> </a:t>
            </a:r>
            <a:r>
              <a:rPr sz="2800" spc="-10" dirty="0">
                <a:latin typeface="Verdana"/>
                <a:cs typeface="Verdana"/>
              </a:rPr>
              <a:t>Nam</a:t>
            </a:r>
            <a:endParaRPr sz="2800">
              <a:latin typeface="Verdana"/>
              <a:cs typeface="Verdana"/>
            </a:endParaRPr>
          </a:p>
          <a:p>
            <a:pPr>
              <a:lnSpc>
                <a:spcPct val="100000"/>
              </a:lnSpc>
            </a:pPr>
            <a:endParaRPr sz="2800">
              <a:latin typeface="Times New Roman"/>
              <a:cs typeface="Times New Roman"/>
            </a:endParaRPr>
          </a:p>
          <a:p>
            <a:pPr>
              <a:lnSpc>
                <a:spcPct val="100000"/>
              </a:lnSpc>
              <a:spcBef>
                <a:spcPts val="20"/>
              </a:spcBef>
            </a:pPr>
            <a:endParaRPr sz="3550">
              <a:latin typeface="Times New Roman"/>
              <a:cs typeface="Times New Roman"/>
            </a:endParaRPr>
          </a:p>
          <a:p>
            <a:pPr marL="527685">
              <a:lnSpc>
                <a:spcPct val="100000"/>
              </a:lnSpc>
            </a:pPr>
            <a:r>
              <a:rPr sz="2800" spc="-5" dirty="0">
                <a:latin typeface="Verdana"/>
                <a:cs typeface="Verdana"/>
              </a:rPr>
              <a:t>mục hạn chế sử</a:t>
            </a:r>
            <a:r>
              <a:rPr sz="2800" spc="15" dirty="0">
                <a:latin typeface="Verdana"/>
                <a:cs typeface="Verdana"/>
              </a:rPr>
              <a:t> </a:t>
            </a:r>
            <a:r>
              <a:rPr sz="2800" spc="-10" dirty="0">
                <a:latin typeface="Verdana"/>
                <a:cs typeface="Verdana"/>
              </a:rPr>
              <a:t>dụng</a:t>
            </a:r>
            <a:endParaRPr sz="2800">
              <a:latin typeface="Verdana"/>
              <a:cs typeface="Verdana"/>
            </a:endParaRPr>
          </a:p>
        </p:txBody>
      </p:sp>
      <p:sp>
        <p:nvSpPr>
          <p:cNvPr id="4" name="object 4"/>
          <p:cNvSpPr txBox="1">
            <a:spLocks noGrp="1"/>
          </p:cNvSpPr>
          <p:nvPr>
            <p:ph type="title"/>
          </p:nvPr>
        </p:nvSpPr>
        <p:spPr>
          <a:prstGeom prst="rect">
            <a:avLst/>
          </a:prstGeom>
        </p:spPr>
        <p:txBody>
          <a:bodyPr vert="horz" wrap="square" lIns="0" tIns="92329" rIns="0" bIns="0" rtlCol="0">
            <a:spAutoFit/>
          </a:bodyPr>
          <a:lstStyle/>
          <a:p>
            <a:pPr marL="1504950">
              <a:lnSpc>
                <a:spcPct val="100000"/>
              </a:lnSpc>
            </a:pPr>
            <a:r>
              <a:rPr sz="3600" spc="-5" dirty="0">
                <a:solidFill>
                  <a:srgbClr val="006600"/>
                </a:solidFill>
              </a:rPr>
              <a:t>I. HÀNG NHẬP</a:t>
            </a:r>
            <a:r>
              <a:rPr sz="3600" spc="-40" dirty="0">
                <a:solidFill>
                  <a:srgbClr val="006600"/>
                </a:solidFill>
              </a:rPr>
              <a:t> </a:t>
            </a:r>
            <a:r>
              <a:rPr sz="3600" spc="-5" dirty="0">
                <a:solidFill>
                  <a:srgbClr val="006600"/>
                </a:solidFill>
              </a:rPr>
              <a:t>KHẨU</a:t>
            </a:r>
            <a:endParaRPr sz="3600"/>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26467B51-E6F3-49DC-A4C6-28125C8667F9}"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49</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338326"/>
            <a:ext cx="8074025" cy="4686935"/>
          </a:xfrm>
          <a:prstGeom prst="rect">
            <a:avLst/>
          </a:prstGeom>
        </p:spPr>
        <p:txBody>
          <a:bodyPr vert="horz" wrap="square" lIns="0" tIns="0" rIns="0" bIns="0" rtlCol="0">
            <a:spAutoFit/>
          </a:bodyPr>
          <a:lstStyle/>
          <a:p>
            <a:pPr marL="427990">
              <a:lnSpc>
                <a:spcPct val="100000"/>
              </a:lnSpc>
            </a:pPr>
            <a:r>
              <a:rPr sz="3600" b="1" spc="-5" dirty="0">
                <a:solidFill>
                  <a:srgbClr val="000099"/>
                </a:solidFill>
                <a:latin typeface="Verdana"/>
                <a:cs typeface="Verdana"/>
              </a:rPr>
              <a:t>2. RÀO </a:t>
            </a:r>
            <a:r>
              <a:rPr sz="3600" b="1" dirty="0">
                <a:solidFill>
                  <a:srgbClr val="000099"/>
                </a:solidFill>
                <a:latin typeface="Verdana"/>
                <a:cs typeface="Verdana"/>
              </a:rPr>
              <a:t>CẢN PHI THUẾ</a:t>
            </a:r>
            <a:r>
              <a:rPr sz="3600" b="1" spc="-85" dirty="0">
                <a:solidFill>
                  <a:srgbClr val="000099"/>
                </a:solidFill>
                <a:latin typeface="Verdana"/>
                <a:cs typeface="Verdana"/>
              </a:rPr>
              <a:t> </a:t>
            </a:r>
            <a:r>
              <a:rPr sz="3600" b="1" dirty="0">
                <a:solidFill>
                  <a:srgbClr val="000099"/>
                </a:solidFill>
                <a:latin typeface="Verdana"/>
                <a:cs typeface="Verdana"/>
              </a:rPr>
              <a:t>QUAN</a:t>
            </a:r>
            <a:endParaRPr sz="3600">
              <a:latin typeface="Verdana"/>
              <a:cs typeface="Verdana"/>
            </a:endParaRPr>
          </a:p>
          <a:p>
            <a:pPr marL="12700" marR="5080" algn="just">
              <a:lnSpc>
                <a:spcPct val="114100"/>
              </a:lnSpc>
              <a:spcBef>
                <a:spcPts val="1300"/>
              </a:spcBef>
              <a:buChar char="-"/>
              <a:tabLst>
                <a:tab pos="299720" algn="l"/>
              </a:tabLst>
            </a:pPr>
            <a:r>
              <a:rPr sz="2800" dirty="0">
                <a:latin typeface="Verdana"/>
                <a:cs typeface="Verdana"/>
              </a:rPr>
              <a:t>Là những </a:t>
            </a:r>
            <a:r>
              <a:rPr sz="2800" spc="-5" dirty="0">
                <a:latin typeface="Verdana"/>
                <a:cs typeface="Verdana"/>
              </a:rPr>
              <a:t>biện pháp nằm ngoài phạm vi  thuế </a:t>
            </a:r>
            <a:r>
              <a:rPr sz="2800" dirty="0">
                <a:latin typeface="Verdana"/>
                <a:cs typeface="Verdana"/>
              </a:rPr>
              <a:t>quan, có </a:t>
            </a:r>
            <a:r>
              <a:rPr sz="2800" spc="-5" dirty="0">
                <a:latin typeface="Verdana"/>
                <a:cs typeface="Verdana"/>
              </a:rPr>
              <a:t>thể </a:t>
            </a:r>
            <a:r>
              <a:rPr sz="2800" dirty="0">
                <a:latin typeface="Verdana"/>
                <a:cs typeface="Verdana"/>
              </a:rPr>
              <a:t>được </a:t>
            </a:r>
            <a:r>
              <a:rPr sz="2800" spc="-5" dirty="0">
                <a:latin typeface="Verdana"/>
                <a:cs typeface="Verdana"/>
              </a:rPr>
              <a:t>các </a:t>
            </a:r>
            <a:r>
              <a:rPr sz="2800" dirty="0">
                <a:latin typeface="Verdana"/>
                <a:cs typeface="Verdana"/>
              </a:rPr>
              <a:t>quốc </a:t>
            </a:r>
            <a:r>
              <a:rPr sz="2800" spc="-5" dirty="0">
                <a:latin typeface="Verdana"/>
                <a:cs typeface="Verdana"/>
              </a:rPr>
              <a:t>gia </a:t>
            </a:r>
            <a:r>
              <a:rPr sz="2800" spc="-10" dirty="0">
                <a:latin typeface="Verdana"/>
                <a:cs typeface="Verdana"/>
              </a:rPr>
              <a:t>sử  </a:t>
            </a:r>
            <a:r>
              <a:rPr sz="2800" spc="-5" dirty="0">
                <a:latin typeface="Verdana"/>
                <a:cs typeface="Verdana"/>
              </a:rPr>
              <a:t>dụng nhằm hạn chế </a:t>
            </a:r>
            <a:r>
              <a:rPr sz="2800" dirty="0">
                <a:latin typeface="Verdana"/>
                <a:cs typeface="Verdana"/>
              </a:rPr>
              <a:t>nhập khẩu </a:t>
            </a:r>
            <a:r>
              <a:rPr sz="2800" spc="-5" dirty="0">
                <a:latin typeface="Verdana"/>
                <a:cs typeface="Verdana"/>
              </a:rPr>
              <a:t>và </a:t>
            </a:r>
            <a:r>
              <a:rPr sz="2800" dirty="0">
                <a:latin typeface="Verdana"/>
                <a:cs typeface="Verdana"/>
              </a:rPr>
              <a:t>bảo </a:t>
            </a:r>
            <a:r>
              <a:rPr sz="2800" spc="-5" dirty="0">
                <a:latin typeface="Verdana"/>
                <a:cs typeface="Verdana"/>
              </a:rPr>
              <a:t>vệ  hàng </a:t>
            </a:r>
            <a:r>
              <a:rPr sz="2800" spc="-10" dirty="0">
                <a:latin typeface="Verdana"/>
                <a:cs typeface="Verdana"/>
              </a:rPr>
              <a:t>hóa </a:t>
            </a:r>
            <a:r>
              <a:rPr sz="2800" spc="-5" dirty="0">
                <a:latin typeface="Verdana"/>
                <a:cs typeface="Verdana"/>
              </a:rPr>
              <a:t>sản xuất </a:t>
            </a:r>
            <a:r>
              <a:rPr sz="2800" spc="-10" dirty="0">
                <a:latin typeface="Verdana"/>
                <a:cs typeface="Verdana"/>
              </a:rPr>
              <a:t>trong</a:t>
            </a:r>
            <a:r>
              <a:rPr sz="2800" spc="100" dirty="0">
                <a:latin typeface="Verdana"/>
                <a:cs typeface="Verdana"/>
              </a:rPr>
              <a:t> </a:t>
            </a:r>
            <a:r>
              <a:rPr sz="2800" spc="-5" dirty="0">
                <a:latin typeface="Verdana"/>
                <a:cs typeface="Verdana"/>
              </a:rPr>
              <a:t>nước;</a:t>
            </a:r>
            <a:endParaRPr sz="2800">
              <a:latin typeface="Verdana"/>
              <a:cs typeface="Verdana"/>
            </a:endParaRPr>
          </a:p>
          <a:p>
            <a:pPr marL="12700" marR="5715" algn="just">
              <a:lnSpc>
                <a:spcPct val="114100"/>
              </a:lnSpc>
              <a:spcBef>
                <a:spcPts val="595"/>
              </a:spcBef>
              <a:buChar char="-"/>
              <a:tabLst>
                <a:tab pos="299720" algn="l"/>
              </a:tabLst>
            </a:pPr>
            <a:r>
              <a:rPr sz="2800" spc="-5" dirty="0">
                <a:latin typeface="Verdana"/>
                <a:cs typeface="Verdana"/>
              </a:rPr>
              <a:t>Có thể bao </a:t>
            </a:r>
            <a:r>
              <a:rPr sz="2800" dirty="0">
                <a:latin typeface="Verdana"/>
                <a:cs typeface="Verdana"/>
              </a:rPr>
              <a:t>gồm: </a:t>
            </a:r>
            <a:r>
              <a:rPr sz="2800" spc="-10" dirty="0">
                <a:latin typeface="Verdana"/>
                <a:cs typeface="Verdana"/>
              </a:rPr>
              <a:t>tiêu </a:t>
            </a:r>
            <a:r>
              <a:rPr sz="2800" dirty="0">
                <a:latin typeface="Verdana"/>
                <a:cs typeface="Verdana"/>
              </a:rPr>
              <a:t>chuẩn kỹ </a:t>
            </a:r>
            <a:r>
              <a:rPr sz="2800" spc="-5" dirty="0">
                <a:latin typeface="Verdana"/>
                <a:cs typeface="Verdana"/>
              </a:rPr>
              <a:t>thuật, chất  lượng, </a:t>
            </a:r>
            <a:r>
              <a:rPr sz="2800" dirty="0">
                <a:latin typeface="Verdana"/>
                <a:cs typeface="Verdana"/>
              </a:rPr>
              <a:t>an toàn </a:t>
            </a:r>
            <a:r>
              <a:rPr sz="2800" spc="-5" dirty="0">
                <a:latin typeface="Verdana"/>
                <a:cs typeface="Verdana"/>
              </a:rPr>
              <a:t>thực phẩm, </a:t>
            </a:r>
            <a:r>
              <a:rPr sz="2800" dirty="0">
                <a:latin typeface="Verdana"/>
                <a:cs typeface="Verdana"/>
              </a:rPr>
              <a:t>bảo </a:t>
            </a:r>
            <a:r>
              <a:rPr sz="2800" spc="-5" dirty="0">
                <a:latin typeface="Verdana"/>
                <a:cs typeface="Verdana"/>
              </a:rPr>
              <a:t>vệ môi  trường, sức </a:t>
            </a:r>
            <a:r>
              <a:rPr sz="2800" dirty="0">
                <a:latin typeface="Verdana"/>
                <a:cs typeface="Verdana"/>
              </a:rPr>
              <a:t>khỏe con </a:t>
            </a:r>
            <a:r>
              <a:rPr sz="2800" spc="-5" dirty="0">
                <a:latin typeface="Verdana"/>
                <a:cs typeface="Verdana"/>
              </a:rPr>
              <a:t>người, kiểm dịch  động/thực vật, an </a:t>
            </a:r>
            <a:r>
              <a:rPr sz="2800" spc="-10" dirty="0">
                <a:latin typeface="Verdana"/>
                <a:cs typeface="Verdana"/>
              </a:rPr>
              <a:t>sinh </a:t>
            </a:r>
            <a:r>
              <a:rPr sz="2800" spc="-5" dirty="0">
                <a:latin typeface="Verdana"/>
                <a:cs typeface="Verdana"/>
              </a:rPr>
              <a:t>xã</a:t>
            </a:r>
            <a:r>
              <a:rPr sz="2800" spc="105" dirty="0">
                <a:latin typeface="Verdana"/>
                <a:cs typeface="Verdana"/>
              </a:rPr>
              <a:t> </a:t>
            </a:r>
            <a:r>
              <a:rPr sz="2800" spc="-10" dirty="0">
                <a:latin typeface="Verdana"/>
                <a:cs typeface="Verdana"/>
              </a:rPr>
              <a:t>hội….</a:t>
            </a:r>
            <a:endParaRPr sz="2800">
              <a:latin typeface="Verdana"/>
              <a:cs typeface="Verdana"/>
            </a:endParaRPr>
          </a:p>
        </p:txBody>
      </p:sp>
      <p:sp>
        <p:nvSpPr>
          <p:cNvPr id="3" name="object 3"/>
          <p:cNvSpPr txBox="1">
            <a:spLocks noGrp="1"/>
          </p:cNvSpPr>
          <p:nvPr>
            <p:ph type="title"/>
          </p:nvPr>
        </p:nvSpPr>
        <p:spPr>
          <a:xfrm>
            <a:off x="609600" y="381000"/>
            <a:ext cx="7924800" cy="708660"/>
          </a:xfrm>
          <a:prstGeom prst="rect">
            <a:avLst/>
          </a:prstGeom>
          <a:ln w="12192">
            <a:solidFill>
              <a:srgbClr val="9B2C1F"/>
            </a:solidFill>
          </a:ln>
        </p:spPr>
        <p:txBody>
          <a:bodyPr vert="horz" wrap="square" lIns="0" tIns="36195" rIns="0" bIns="0" rtlCol="0">
            <a:spAutoFit/>
          </a:bodyPr>
          <a:lstStyle/>
          <a:p>
            <a:pPr marL="657225">
              <a:lnSpc>
                <a:spcPct val="100000"/>
              </a:lnSpc>
              <a:spcBef>
                <a:spcPts val="285"/>
              </a:spcBef>
            </a:pPr>
            <a:r>
              <a:rPr sz="4000" spc="-5" dirty="0">
                <a:solidFill>
                  <a:srgbClr val="000000"/>
                </a:solidFill>
              </a:rPr>
              <a:t>RÀO CẢN THƯƠNG</a:t>
            </a:r>
            <a:r>
              <a:rPr sz="4000" spc="-60" dirty="0">
                <a:solidFill>
                  <a:srgbClr val="000000"/>
                </a:solidFill>
              </a:rPr>
              <a:t> </a:t>
            </a:r>
            <a:r>
              <a:rPr sz="4000" spc="-5" dirty="0">
                <a:solidFill>
                  <a:srgbClr val="000000"/>
                </a:solidFill>
              </a:rPr>
              <a:t>MẠI</a:t>
            </a:r>
            <a:endParaRPr sz="40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71D86E63-71F0-4A62-9C39-322569540D97}"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5</a:t>
            </a:fld>
            <a:endParaRPr sz="1400">
              <a:latin typeface="Franklin Gothic Book"/>
              <a:cs typeface="Franklin Gothic Book"/>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185926"/>
            <a:ext cx="8379459" cy="1391285"/>
          </a:xfrm>
          <a:prstGeom prst="rect">
            <a:avLst/>
          </a:prstGeom>
        </p:spPr>
        <p:txBody>
          <a:bodyPr vert="horz" wrap="square" lIns="0" tIns="0" rIns="0" bIns="0" rtlCol="0">
            <a:spAutoFit/>
          </a:bodyPr>
          <a:lstStyle/>
          <a:p>
            <a:pPr marL="12700">
              <a:lnSpc>
                <a:spcPct val="100000"/>
              </a:lnSpc>
            </a:pPr>
            <a:r>
              <a:rPr sz="3000" b="1" spc="-5" dirty="0">
                <a:solidFill>
                  <a:srgbClr val="800000"/>
                </a:solidFill>
                <a:latin typeface="Verdana"/>
                <a:cs typeface="Verdana"/>
              </a:rPr>
              <a:t>2. </a:t>
            </a:r>
            <a:r>
              <a:rPr sz="3000" b="1" dirty="0">
                <a:solidFill>
                  <a:srgbClr val="800000"/>
                </a:solidFill>
                <a:latin typeface="Verdana"/>
                <a:cs typeface="Verdana"/>
              </a:rPr>
              <a:t>Giấy </a:t>
            </a:r>
            <a:r>
              <a:rPr sz="3000" b="1" spc="-5" dirty="0">
                <a:solidFill>
                  <a:srgbClr val="800000"/>
                </a:solidFill>
                <a:latin typeface="Verdana"/>
                <a:cs typeface="Verdana"/>
              </a:rPr>
              <a:t>phép</a:t>
            </a:r>
            <a:r>
              <a:rPr sz="3000" b="1" spc="-75" dirty="0">
                <a:solidFill>
                  <a:srgbClr val="800000"/>
                </a:solidFill>
                <a:latin typeface="Verdana"/>
                <a:cs typeface="Verdana"/>
              </a:rPr>
              <a:t> </a:t>
            </a:r>
            <a:r>
              <a:rPr sz="3000" b="1" dirty="0">
                <a:solidFill>
                  <a:srgbClr val="800000"/>
                </a:solidFill>
                <a:latin typeface="Verdana"/>
                <a:cs typeface="Verdana"/>
              </a:rPr>
              <a:t>(tt)</a:t>
            </a:r>
            <a:endParaRPr sz="3000">
              <a:latin typeface="Verdana"/>
              <a:cs typeface="Verdana"/>
            </a:endParaRPr>
          </a:p>
          <a:p>
            <a:pPr marL="12700">
              <a:lnSpc>
                <a:spcPct val="100000"/>
              </a:lnSpc>
              <a:spcBef>
                <a:spcPts val="605"/>
              </a:spcBef>
            </a:pPr>
            <a:r>
              <a:rPr sz="2800" spc="-5" dirty="0">
                <a:latin typeface="Courier New"/>
                <a:cs typeface="Courier New"/>
              </a:rPr>
              <a:t>o </a:t>
            </a:r>
            <a:r>
              <a:rPr sz="2800" dirty="0">
                <a:latin typeface="Verdana"/>
                <a:cs typeface="Verdana"/>
              </a:rPr>
              <a:t>Thức </a:t>
            </a:r>
            <a:r>
              <a:rPr sz="2800" spc="5" dirty="0">
                <a:latin typeface="Verdana"/>
                <a:cs typeface="Verdana"/>
              </a:rPr>
              <a:t>ăn </a:t>
            </a:r>
            <a:r>
              <a:rPr sz="2800" dirty="0">
                <a:latin typeface="Verdana"/>
                <a:cs typeface="Verdana"/>
              </a:rPr>
              <a:t>chăn nuôi </a:t>
            </a:r>
            <a:r>
              <a:rPr sz="2800" spc="-5" dirty="0">
                <a:latin typeface="Verdana"/>
                <a:cs typeface="Verdana"/>
              </a:rPr>
              <a:t>và </a:t>
            </a:r>
            <a:r>
              <a:rPr sz="2800" dirty="0">
                <a:latin typeface="Verdana"/>
                <a:cs typeface="Verdana"/>
              </a:rPr>
              <a:t>nguyên </a:t>
            </a:r>
            <a:r>
              <a:rPr sz="2800" spc="-5" dirty="0">
                <a:latin typeface="Verdana"/>
                <a:cs typeface="Verdana"/>
              </a:rPr>
              <a:t>liệu sản </a:t>
            </a:r>
            <a:r>
              <a:rPr sz="2800" spc="665" dirty="0">
                <a:latin typeface="Verdana"/>
                <a:cs typeface="Verdana"/>
              </a:rPr>
              <a:t> </a:t>
            </a:r>
            <a:r>
              <a:rPr sz="2800" dirty="0">
                <a:latin typeface="Verdana"/>
                <a:cs typeface="Verdana"/>
              </a:rPr>
              <a:t>xuất</a:t>
            </a:r>
            <a:endParaRPr sz="2800">
              <a:latin typeface="Verdana"/>
              <a:cs typeface="Verdana"/>
            </a:endParaRPr>
          </a:p>
          <a:p>
            <a:pPr marL="527685">
              <a:lnSpc>
                <a:spcPct val="100000"/>
              </a:lnSpc>
              <a:tabLst>
                <a:tab pos="1522730" algn="l"/>
                <a:tab pos="2172335" algn="l"/>
                <a:tab pos="3233420" algn="l"/>
                <a:tab pos="4367530" algn="l"/>
                <a:tab pos="5443220" algn="l"/>
                <a:tab pos="6092190" algn="l"/>
                <a:tab pos="7105015" algn="l"/>
                <a:tab pos="7938134" algn="l"/>
              </a:tabLst>
            </a:pPr>
            <a:r>
              <a:rPr sz="2800" spc="-5" dirty="0">
                <a:latin typeface="Verdana"/>
                <a:cs typeface="Verdana"/>
              </a:rPr>
              <a:t>th</a:t>
            </a:r>
            <a:r>
              <a:rPr sz="2800" dirty="0">
                <a:latin typeface="Verdana"/>
                <a:cs typeface="Verdana"/>
              </a:rPr>
              <a:t>ứ</a:t>
            </a:r>
            <a:r>
              <a:rPr sz="2800" spc="-5" dirty="0">
                <a:latin typeface="Verdana"/>
                <a:cs typeface="Verdana"/>
              </a:rPr>
              <a:t>c</a:t>
            </a:r>
            <a:r>
              <a:rPr sz="2800" dirty="0">
                <a:latin typeface="Verdana"/>
                <a:cs typeface="Verdana"/>
              </a:rPr>
              <a:t>	</a:t>
            </a:r>
            <a:r>
              <a:rPr sz="2800" spc="0" dirty="0">
                <a:latin typeface="Verdana"/>
                <a:cs typeface="Verdana"/>
              </a:rPr>
              <a:t>ă</a:t>
            </a:r>
            <a:r>
              <a:rPr sz="2800" spc="-5" dirty="0">
                <a:latin typeface="Verdana"/>
                <a:cs typeface="Verdana"/>
              </a:rPr>
              <a:t>n</a:t>
            </a:r>
            <a:r>
              <a:rPr sz="2800" dirty="0">
                <a:latin typeface="Verdana"/>
                <a:cs typeface="Verdana"/>
              </a:rPr>
              <a:t>	ch</a:t>
            </a:r>
            <a:r>
              <a:rPr sz="2800" spc="0" dirty="0">
                <a:latin typeface="Verdana"/>
                <a:cs typeface="Verdana"/>
              </a:rPr>
              <a:t>ă</a:t>
            </a:r>
            <a:r>
              <a:rPr sz="2800" spc="-5" dirty="0">
                <a:latin typeface="Verdana"/>
                <a:cs typeface="Verdana"/>
              </a:rPr>
              <a:t>n</a:t>
            </a:r>
            <a:r>
              <a:rPr sz="2800" dirty="0">
                <a:latin typeface="Verdana"/>
                <a:cs typeface="Verdana"/>
              </a:rPr>
              <a:t>	</a:t>
            </a:r>
            <a:r>
              <a:rPr sz="2800" spc="-5" dirty="0">
                <a:latin typeface="Verdana"/>
                <a:cs typeface="Verdana"/>
              </a:rPr>
              <a:t>n</a:t>
            </a:r>
            <a:r>
              <a:rPr sz="2800" dirty="0">
                <a:latin typeface="Verdana"/>
                <a:cs typeface="Verdana"/>
              </a:rPr>
              <a:t>u</a:t>
            </a:r>
            <a:r>
              <a:rPr sz="2800" spc="-5" dirty="0">
                <a:latin typeface="Verdana"/>
                <a:cs typeface="Verdana"/>
              </a:rPr>
              <a:t>ô</a:t>
            </a:r>
            <a:r>
              <a:rPr sz="2800" spc="-20" dirty="0">
                <a:latin typeface="Verdana"/>
                <a:cs typeface="Verdana"/>
              </a:rPr>
              <a:t>i</a:t>
            </a:r>
            <a:r>
              <a:rPr sz="2800" spc="-5" dirty="0">
                <a:latin typeface="Verdana"/>
                <a:cs typeface="Verdana"/>
              </a:rPr>
              <a:t>;</a:t>
            </a:r>
            <a:r>
              <a:rPr sz="2800" dirty="0">
                <a:latin typeface="Verdana"/>
                <a:cs typeface="Verdana"/>
              </a:rPr>
              <a:t>	</a:t>
            </a:r>
            <a:r>
              <a:rPr sz="2800" spc="0" dirty="0">
                <a:latin typeface="Verdana"/>
                <a:cs typeface="Verdana"/>
              </a:rPr>
              <a:t>T</a:t>
            </a:r>
            <a:r>
              <a:rPr sz="2800" spc="-5" dirty="0">
                <a:latin typeface="Verdana"/>
                <a:cs typeface="Verdana"/>
              </a:rPr>
              <a:t>h</a:t>
            </a:r>
            <a:r>
              <a:rPr sz="2800" dirty="0">
                <a:latin typeface="Verdana"/>
                <a:cs typeface="Verdana"/>
              </a:rPr>
              <a:t>ứ</a:t>
            </a:r>
            <a:r>
              <a:rPr sz="2800" spc="-5" dirty="0">
                <a:latin typeface="Verdana"/>
                <a:cs typeface="Verdana"/>
              </a:rPr>
              <a:t>c</a:t>
            </a:r>
            <a:r>
              <a:rPr sz="2800" dirty="0">
                <a:latin typeface="Verdana"/>
                <a:cs typeface="Verdana"/>
              </a:rPr>
              <a:t>	</a:t>
            </a:r>
            <a:r>
              <a:rPr sz="2800" spc="0" dirty="0">
                <a:latin typeface="Verdana"/>
                <a:cs typeface="Verdana"/>
              </a:rPr>
              <a:t>ă</a:t>
            </a:r>
            <a:r>
              <a:rPr sz="2800" spc="-5" dirty="0">
                <a:latin typeface="Verdana"/>
                <a:cs typeface="Verdana"/>
              </a:rPr>
              <a:t>n</a:t>
            </a:r>
            <a:r>
              <a:rPr sz="2800" dirty="0">
                <a:latin typeface="Verdana"/>
                <a:cs typeface="Verdana"/>
              </a:rPr>
              <a:t>	</a:t>
            </a:r>
            <a:r>
              <a:rPr sz="2800" spc="-5" dirty="0">
                <a:latin typeface="Verdana"/>
                <a:cs typeface="Verdana"/>
              </a:rPr>
              <a:t>t</a:t>
            </a:r>
            <a:r>
              <a:rPr sz="2800" spc="0" dirty="0">
                <a:latin typeface="Verdana"/>
                <a:cs typeface="Verdana"/>
              </a:rPr>
              <a:t>h</a:t>
            </a:r>
            <a:r>
              <a:rPr sz="2800" spc="-5" dirty="0">
                <a:latin typeface="Verdana"/>
                <a:cs typeface="Verdana"/>
              </a:rPr>
              <a:t>ủy</a:t>
            </a:r>
            <a:r>
              <a:rPr sz="2800" dirty="0">
                <a:latin typeface="Verdana"/>
                <a:cs typeface="Verdana"/>
              </a:rPr>
              <a:t>	</a:t>
            </a:r>
            <a:r>
              <a:rPr sz="2800" spc="-5" dirty="0">
                <a:latin typeface="Verdana"/>
                <a:cs typeface="Verdana"/>
              </a:rPr>
              <a:t>sản</a:t>
            </a:r>
            <a:r>
              <a:rPr sz="2800" dirty="0">
                <a:latin typeface="Verdana"/>
                <a:cs typeface="Verdana"/>
              </a:rPr>
              <a:t>	</a:t>
            </a:r>
            <a:r>
              <a:rPr sz="2800" spc="5" dirty="0">
                <a:latin typeface="Verdana"/>
                <a:cs typeface="Verdana"/>
              </a:rPr>
              <a:t>và</a:t>
            </a:r>
            <a:endParaRPr sz="2800">
              <a:latin typeface="Verdana"/>
              <a:cs typeface="Verdana"/>
            </a:endParaRPr>
          </a:p>
        </p:txBody>
      </p:sp>
      <p:sp>
        <p:nvSpPr>
          <p:cNvPr id="3" name="object 3"/>
          <p:cNvSpPr txBox="1"/>
          <p:nvPr/>
        </p:nvSpPr>
        <p:spPr>
          <a:xfrm>
            <a:off x="898956" y="2574163"/>
            <a:ext cx="3121660" cy="856615"/>
          </a:xfrm>
          <a:prstGeom prst="rect">
            <a:avLst/>
          </a:prstGeom>
        </p:spPr>
        <p:txBody>
          <a:bodyPr vert="horz" wrap="square" lIns="0" tIns="0" rIns="0" bIns="0" rtlCol="0">
            <a:spAutoFit/>
          </a:bodyPr>
          <a:lstStyle/>
          <a:p>
            <a:pPr marL="12700" marR="5080">
              <a:lnSpc>
                <a:spcPct val="100000"/>
              </a:lnSpc>
              <a:tabLst>
                <a:tab pos="1211580" algn="l"/>
                <a:tab pos="1592580" algn="l"/>
                <a:tab pos="2322830" algn="l"/>
                <a:tab pos="2482850" algn="l"/>
              </a:tabLst>
            </a:pPr>
            <a:r>
              <a:rPr sz="2800" spc="-5" dirty="0">
                <a:latin typeface="Verdana"/>
                <a:cs typeface="Verdana"/>
              </a:rPr>
              <a:t>n</a:t>
            </a:r>
            <a:r>
              <a:rPr sz="2800" spc="0" dirty="0">
                <a:latin typeface="Verdana"/>
                <a:cs typeface="Verdana"/>
              </a:rPr>
              <a:t>g</a:t>
            </a:r>
            <a:r>
              <a:rPr sz="2800" spc="-5" dirty="0">
                <a:latin typeface="Verdana"/>
                <a:cs typeface="Verdana"/>
              </a:rPr>
              <a:t>uy</a:t>
            </a:r>
            <a:r>
              <a:rPr sz="2800" dirty="0">
                <a:latin typeface="Verdana"/>
                <a:cs typeface="Verdana"/>
              </a:rPr>
              <a:t>ê</a:t>
            </a:r>
            <a:r>
              <a:rPr sz="2800" spc="-5" dirty="0">
                <a:latin typeface="Verdana"/>
                <a:cs typeface="Verdana"/>
              </a:rPr>
              <a:t>n</a:t>
            </a:r>
            <a:r>
              <a:rPr sz="2800" dirty="0">
                <a:latin typeface="Verdana"/>
                <a:cs typeface="Verdana"/>
              </a:rPr>
              <a:t>	</a:t>
            </a:r>
            <a:r>
              <a:rPr sz="2800" spc="-10" dirty="0">
                <a:latin typeface="Verdana"/>
                <a:cs typeface="Verdana"/>
              </a:rPr>
              <a:t>l</a:t>
            </a:r>
            <a:r>
              <a:rPr sz="2800" spc="-20" dirty="0">
                <a:latin typeface="Verdana"/>
                <a:cs typeface="Verdana"/>
              </a:rPr>
              <a:t>i</a:t>
            </a:r>
            <a:r>
              <a:rPr sz="2800" spc="0" dirty="0">
                <a:latin typeface="Verdana"/>
                <a:cs typeface="Verdana"/>
              </a:rPr>
              <a:t>ệ</a:t>
            </a:r>
            <a:r>
              <a:rPr sz="2800" spc="-5" dirty="0">
                <a:latin typeface="Verdana"/>
                <a:cs typeface="Verdana"/>
              </a:rPr>
              <a:t>u</a:t>
            </a:r>
            <a:r>
              <a:rPr sz="2800" dirty="0">
                <a:latin typeface="Verdana"/>
                <a:cs typeface="Verdana"/>
              </a:rPr>
              <a:t>		</a:t>
            </a:r>
            <a:r>
              <a:rPr sz="2800" spc="-5" dirty="0">
                <a:latin typeface="Verdana"/>
                <a:cs typeface="Verdana"/>
              </a:rPr>
              <a:t>s</a:t>
            </a:r>
            <a:r>
              <a:rPr sz="2800" spc="5" dirty="0">
                <a:latin typeface="Verdana"/>
                <a:cs typeface="Verdana"/>
              </a:rPr>
              <a:t>ả</a:t>
            </a:r>
            <a:r>
              <a:rPr sz="2800" spc="-5" dirty="0">
                <a:latin typeface="Verdana"/>
                <a:cs typeface="Verdana"/>
              </a:rPr>
              <a:t>n  ngoài	</a:t>
            </a:r>
            <a:r>
              <a:rPr sz="2800" dirty="0">
                <a:latin typeface="Verdana"/>
                <a:cs typeface="Verdana"/>
              </a:rPr>
              <a:t>danh	mục</a:t>
            </a:r>
            <a:endParaRPr sz="2800">
              <a:latin typeface="Verdana"/>
              <a:cs typeface="Verdana"/>
            </a:endParaRPr>
          </a:p>
        </p:txBody>
      </p:sp>
      <p:sp>
        <p:nvSpPr>
          <p:cNvPr id="4" name="object 4"/>
          <p:cNvSpPr txBox="1"/>
          <p:nvPr/>
        </p:nvSpPr>
        <p:spPr>
          <a:xfrm>
            <a:off x="4194175" y="2574163"/>
            <a:ext cx="882015" cy="856615"/>
          </a:xfrm>
          <a:prstGeom prst="rect">
            <a:avLst/>
          </a:prstGeom>
        </p:spPr>
        <p:txBody>
          <a:bodyPr vert="horz" wrap="square" lIns="0" tIns="0" rIns="0" bIns="0" rtlCol="0">
            <a:spAutoFit/>
          </a:bodyPr>
          <a:lstStyle/>
          <a:p>
            <a:pPr marL="12700" marR="5080" indent="60960">
              <a:lnSpc>
                <a:spcPct val="100000"/>
              </a:lnSpc>
            </a:pPr>
            <a:r>
              <a:rPr sz="2800" spc="0" dirty="0">
                <a:latin typeface="Verdana"/>
                <a:cs typeface="Verdana"/>
              </a:rPr>
              <a:t>x</a:t>
            </a:r>
            <a:r>
              <a:rPr sz="2800" spc="-5" dirty="0">
                <a:latin typeface="Verdana"/>
                <a:cs typeface="Verdana"/>
              </a:rPr>
              <a:t>uất  được</a:t>
            </a:r>
            <a:endParaRPr sz="2800">
              <a:latin typeface="Verdana"/>
              <a:cs typeface="Verdana"/>
            </a:endParaRPr>
          </a:p>
        </p:txBody>
      </p:sp>
      <p:sp>
        <p:nvSpPr>
          <p:cNvPr id="5" name="object 5"/>
          <p:cNvSpPr txBox="1"/>
          <p:nvPr/>
        </p:nvSpPr>
        <p:spPr>
          <a:xfrm>
            <a:off x="5277992" y="2574163"/>
            <a:ext cx="3482975" cy="856615"/>
          </a:xfrm>
          <a:prstGeom prst="rect">
            <a:avLst/>
          </a:prstGeom>
        </p:spPr>
        <p:txBody>
          <a:bodyPr vert="horz" wrap="square" lIns="0" tIns="0" rIns="0" bIns="0" rtlCol="0">
            <a:spAutoFit/>
          </a:bodyPr>
          <a:lstStyle/>
          <a:p>
            <a:pPr marL="12700" marR="5080" indent="27305">
              <a:lnSpc>
                <a:spcPct val="100000"/>
              </a:lnSpc>
              <a:tabLst>
                <a:tab pos="1083945" algn="l"/>
                <a:tab pos="1118870" algn="l"/>
                <a:tab pos="1783714" algn="l"/>
                <a:tab pos="1902460" algn="l"/>
                <a:tab pos="2844165" algn="l"/>
                <a:tab pos="3018155" algn="l"/>
              </a:tabLst>
            </a:pPr>
            <a:r>
              <a:rPr sz="2800" spc="-5" dirty="0">
                <a:latin typeface="Verdana"/>
                <a:cs typeface="Verdana"/>
              </a:rPr>
              <a:t>th</a:t>
            </a:r>
            <a:r>
              <a:rPr sz="2800" dirty="0">
                <a:latin typeface="Verdana"/>
                <a:cs typeface="Verdana"/>
              </a:rPr>
              <a:t>ứ</a:t>
            </a:r>
            <a:r>
              <a:rPr sz="2800" spc="-5" dirty="0">
                <a:latin typeface="Verdana"/>
                <a:cs typeface="Verdana"/>
              </a:rPr>
              <a:t>c</a:t>
            </a:r>
            <a:r>
              <a:rPr sz="2800" dirty="0">
                <a:latin typeface="Verdana"/>
                <a:cs typeface="Verdana"/>
              </a:rPr>
              <a:t>	</a:t>
            </a:r>
            <a:r>
              <a:rPr sz="2800" spc="0" dirty="0">
                <a:latin typeface="Verdana"/>
                <a:cs typeface="Verdana"/>
              </a:rPr>
              <a:t>ă</a:t>
            </a:r>
            <a:r>
              <a:rPr sz="2800" spc="-5" dirty="0">
                <a:latin typeface="Verdana"/>
                <a:cs typeface="Verdana"/>
              </a:rPr>
              <a:t>n</a:t>
            </a:r>
            <a:r>
              <a:rPr sz="2800" dirty="0">
                <a:latin typeface="Verdana"/>
                <a:cs typeface="Verdana"/>
              </a:rPr>
              <a:t>	</a:t>
            </a:r>
            <a:r>
              <a:rPr sz="2800" spc="-5" dirty="0">
                <a:latin typeface="Verdana"/>
                <a:cs typeface="Verdana"/>
              </a:rPr>
              <a:t>t</a:t>
            </a:r>
            <a:r>
              <a:rPr sz="2800" dirty="0">
                <a:latin typeface="Verdana"/>
                <a:cs typeface="Verdana"/>
              </a:rPr>
              <a:t>h</a:t>
            </a:r>
            <a:r>
              <a:rPr sz="2800" spc="-5" dirty="0">
                <a:latin typeface="Verdana"/>
                <a:cs typeface="Verdana"/>
              </a:rPr>
              <a:t>ủy</a:t>
            </a:r>
            <a:r>
              <a:rPr sz="2800" dirty="0">
                <a:latin typeface="Verdana"/>
                <a:cs typeface="Verdana"/>
              </a:rPr>
              <a:t>	</a:t>
            </a:r>
            <a:r>
              <a:rPr sz="2800" spc="-5" dirty="0">
                <a:latin typeface="Verdana"/>
                <a:cs typeface="Verdana"/>
              </a:rPr>
              <a:t>s</a:t>
            </a:r>
            <a:r>
              <a:rPr sz="2800" spc="5" dirty="0">
                <a:latin typeface="Verdana"/>
                <a:cs typeface="Verdana"/>
              </a:rPr>
              <a:t>ả</a:t>
            </a:r>
            <a:r>
              <a:rPr sz="2800" spc="-5" dirty="0">
                <a:latin typeface="Verdana"/>
                <a:cs typeface="Verdana"/>
              </a:rPr>
              <a:t>n  </a:t>
            </a:r>
            <a:r>
              <a:rPr sz="2800" dirty="0">
                <a:latin typeface="Verdana"/>
                <a:cs typeface="Verdana"/>
              </a:rPr>
              <a:t>p</a:t>
            </a:r>
            <a:r>
              <a:rPr sz="2800" spc="-5" dirty="0">
                <a:latin typeface="Verdana"/>
                <a:cs typeface="Verdana"/>
              </a:rPr>
              <a:t>hép</a:t>
            </a:r>
            <a:r>
              <a:rPr sz="2800" dirty="0">
                <a:latin typeface="Verdana"/>
                <a:cs typeface="Verdana"/>
              </a:rPr>
              <a:t>		</a:t>
            </a:r>
            <a:r>
              <a:rPr sz="2800" spc="-5" dirty="0">
                <a:latin typeface="Verdana"/>
                <a:cs typeface="Verdana"/>
              </a:rPr>
              <a:t>l</a:t>
            </a:r>
            <a:r>
              <a:rPr sz="2800" dirty="0">
                <a:latin typeface="Verdana"/>
                <a:cs typeface="Verdana"/>
              </a:rPr>
              <a:t>ư</a:t>
            </a:r>
            <a:r>
              <a:rPr sz="2800" spc="-5" dirty="0">
                <a:latin typeface="Verdana"/>
                <a:cs typeface="Verdana"/>
              </a:rPr>
              <a:t>u</a:t>
            </a:r>
            <a:r>
              <a:rPr sz="2800" dirty="0">
                <a:latin typeface="Verdana"/>
                <a:cs typeface="Verdana"/>
              </a:rPr>
              <a:t>		</a:t>
            </a:r>
            <a:r>
              <a:rPr sz="2800" spc="-5" dirty="0">
                <a:latin typeface="Verdana"/>
                <a:cs typeface="Verdana"/>
              </a:rPr>
              <a:t>hà</a:t>
            </a:r>
            <a:r>
              <a:rPr sz="2800" dirty="0">
                <a:latin typeface="Verdana"/>
                <a:cs typeface="Verdana"/>
              </a:rPr>
              <a:t>n</a:t>
            </a:r>
            <a:r>
              <a:rPr sz="2800" spc="-5" dirty="0">
                <a:latin typeface="Verdana"/>
                <a:cs typeface="Verdana"/>
              </a:rPr>
              <a:t>h</a:t>
            </a:r>
            <a:r>
              <a:rPr sz="2800" dirty="0">
                <a:latin typeface="Verdana"/>
                <a:cs typeface="Verdana"/>
              </a:rPr>
              <a:t>		</a:t>
            </a:r>
            <a:r>
              <a:rPr sz="2800" spc="-5" dirty="0">
                <a:latin typeface="Verdana"/>
                <a:cs typeface="Verdana"/>
              </a:rPr>
              <a:t>tại</a:t>
            </a:r>
            <a:endParaRPr sz="2800">
              <a:latin typeface="Verdana"/>
              <a:cs typeface="Verdana"/>
            </a:endParaRPr>
          </a:p>
        </p:txBody>
      </p:sp>
      <p:sp>
        <p:nvSpPr>
          <p:cNvPr id="6" name="object 6"/>
          <p:cNvSpPr txBox="1"/>
          <p:nvPr/>
        </p:nvSpPr>
        <p:spPr>
          <a:xfrm>
            <a:off x="383540" y="3427603"/>
            <a:ext cx="8376920" cy="965835"/>
          </a:xfrm>
          <a:prstGeom prst="rect">
            <a:avLst/>
          </a:prstGeom>
        </p:spPr>
        <p:txBody>
          <a:bodyPr vert="horz" wrap="square" lIns="0" tIns="0" rIns="0" bIns="0" rtlCol="0">
            <a:spAutoFit/>
          </a:bodyPr>
          <a:lstStyle/>
          <a:p>
            <a:pPr marL="527685">
              <a:lnSpc>
                <a:spcPct val="100000"/>
              </a:lnSpc>
            </a:pPr>
            <a:r>
              <a:rPr sz="2800" spc="-10" dirty="0">
                <a:latin typeface="Verdana"/>
                <a:cs typeface="Verdana"/>
              </a:rPr>
              <a:t>Việt</a:t>
            </a:r>
            <a:r>
              <a:rPr sz="2800" spc="-75" dirty="0">
                <a:latin typeface="Verdana"/>
                <a:cs typeface="Verdana"/>
              </a:rPr>
              <a:t> </a:t>
            </a:r>
            <a:r>
              <a:rPr sz="2800" spc="-10" dirty="0">
                <a:latin typeface="Verdana"/>
                <a:cs typeface="Verdana"/>
              </a:rPr>
              <a:t>Nam</a:t>
            </a:r>
            <a:endParaRPr sz="2800">
              <a:latin typeface="Verdana"/>
              <a:cs typeface="Verdana"/>
            </a:endParaRPr>
          </a:p>
          <a:p>
            <a:pPr marL="12700">
              <a:lnSpc>
                <a:spcPct val="100000"/>
              </a:lnSpc>
              <a:spcBef>
                <a:spcPts val="600"/>
              </a:spcBef>
              <a:tabLst>
                <a:tab pos="1408430" algn="l"/>
                <a:tab pos="2614295" algn="l"/>
                <a:tab pos="3257550" algn="l"/>
                <a:tab pos="3894454" algn="l"/>
                <a:tab pos="4586605" algn="l"/>
                <a:tab pos="5354955" algn="l"/>
                <a:tab pos="6211570" algn="l"/>
                <a:tab pos="7600315" algn="l"/>
              </a:tabLst>
            </a:pPr>
            <a:r>
              <a:rPr sz="2800" spc="-5" dirty="0">
                <a:latin typeface="Courier New"/>
                <a:cs typeface="Courier New"/>
              </a:rPr>
              <a:t>o</a:t>
            </a:r>
            <a:r>
              <a:rPr sz="2800" spc="700" dirty="0">
                <a:latin typeface="Courier New"/>
                <a:cs typeface="Courier New"/>
              </a:rPr>
              <a:t> </a:t>
            </a:r>
            <a:r>
              <a:rPr sz="2800" spc="-5" dirty="0">
                <a:latin typeface="Verdana"/>
                <a:cs typeface="Verdana"/>
              </a:rPr>
              <a:t>Sản</a:t>
            </a:r>
            <a:r>
              <a:rPr sz="2800" dirty="0">
                <a:latin typeface="Verdana"/>
                <a:cs typeface="Verdana"/>
              </a:rPr>
              <a:t>	</a:t>
            </a:r>
            <a:r>
              <a:rPr sz="2800" spc="-5" dirty="0">
                <a:latin typeface="Verdana"/>
                <a:cs typeface="Verdana"/>
              </a:rPr>
              <a:t>ph</a:t>
            </a:r>
            <a:r>
              <a:rPr sz="2800" spc="0" dirty="0">
                <a:latin typeface="Verdana"/>
                <a:cs typeface="Verdana"/>
              </a:rPr>
              <a:t>ẩ</a:t>
            </a:r>
            <a:r>
              <a:rPr sz="2800" spc="-5" dirty="0">
                <a:latin typeface="Verdana"/>
                <a:cs typeface="Verdana"/>
              </a:rPr>
              <a:t>m</a:t>
            </a:r>
            <a:r>
              <a:rPr sz="2800" dirty="0">
                <a:latin typeface="Verdana"/>
                <a:cs typeface="Verdana"/>
              </a:rPr>
              <a:t>	</a:t>
            </a:r>
            <a:r>
              <a:rPr sz="2800" spc="-5" dirty="0">
                <a:latin typeface="Verdana"/>
                <a:cs typeface="Verdana"/>
              </a:rPr>
              <a:t>xử</a:t>
            </a:r>
            <a:r>
              <a:rPr sz="2800" dirty="0">
                <a:latin typeface="Verdana"/>
                <a:cs typeface="Verdana"/>
              </a:rPr>
              <a:t>	</a:t>
            </a:r>
            <a:r>
              <a:rPr sz="2800" spc="-15" dirty="0">
                <a:latin typeface="Verdana"/>
                <a:cs typeface="Verdana"/>
              </a:rPr>
              <a:t>l</a:t>
            </a:r>
            <a:r>
              <a:rPr sz="2800" spc="5" dirty="0">
                <a:latin typeface="Verdana"/>
                <a:cs typeface="Verdana"/>
              </a:rPr>
              <a:t>ý</a:t>
            </a:r>
            <a:r>
              <a:rPr sz="2800" spc="-5" dirty="0">
                <a:latin typeface="Verdana"/>
                <a:cs typeface="Verdana"/>
              </a:rPr>
              <a:t>,</a:t>
            </a:r>
            <a:r>
              <a:rPr sz="2800" dirty="0">
                <a:latin typeface="Verdana"/>
                <a:cs typeface="Verdana"/>
              </a:rPr>
              <a:t>	</a:t>
            </a:r>
            <a:r>
              <a:rPr sz="2800" spc="-5" dirty="0">
                <a:latin typeface="Verdana"/>
                <a:cs typeface="Verdana"/>
              </a:rPr>
              <a:t>cải</a:t>
            </a:r>
            <a:r>
              <a:rPr sz="2800" dirty="0">
                <a:latin typeface="Verdana"/>
                <a:cs typeface="Verdana"/>
              </a:rPr>
              <a:t>	</a:t>
            </a:r>
            <a:r>
              <a:rPr sz="2800" spc="-5" dirty="0">
                <a:latin typeface="Verdana"/>
                <a:cs typeface="Verdana"/>
              </a:rPr>
              <a:t>t</a:t>
            </a:r>
            <a:r>
              <a:rPr sz="2800" spc="0" dirty="0">
                <a:latin typeface="Verdana"/>
                <a:cs typeface="Verdana"/>
              </a:rPr>
              <a:t>ạ</a:t>
            </a:r>
            <a:r>
              <a:rPr sz="2800" spc="-5" dirty="0">
                <a:latin typeface="Verdana"/>
                <a:cs typeface="Verdana"/>
              </a:rPr>
              <a:t>o</a:t>
            </a:r>
            <a:r>
              <a:rPr sz="2800" dirty="0">
                <a:latin typeface="Verdana"/>
                <a:cs typeface="Verdana"/>
              </a:rPr>
              <a:t>	</a:t>
            </a:r>
            <a:r>
              <a:rPr sz="2800" spc="-5" dirty="0">
                <a:latin typeface="Verdana"/>
                <a:cs typeface="Verdana"/>
              </a:rPr>
              <a:t>m</a:t>
            </a:r>
            <a:r>
              <a:rPr sz="2800" dirty="0">
                <a:latin typeface="Verdana"/>
                <a:cs typeface="Verdana"/>
              </a:rPr>
              <a:t>ô</a:t>
            </a:r>
            <a:r>
              <a:rPr sz="2800" spc="-5" dirty="0">
                <a:latin typeface="Verdana"/>
                <a:cs typeface="Verdana"/>
              </a:rPr>
              <a:t>i</a:t>
            </a:r>
            <a:r>
              <a:rPr sz="2800" dirty="0">
                <a:latin typeface="Verdana"/>
                <a:cs typeface="Verdana"/>
              </a:rPr>
              <a:t>	</a:t>
            </a:r>
            <a:r>
              <a:rPr sz="2800" spc="-5" dirty="0">
                <a:latin typeface="Verdana"/>
                <a:cs typeface="Verdana"/>
              </a:rPr>
              <a:t>tr</a:t>
            </a:r>
            <a:r>
              <a:rPr sz="2800" dirty="0">
                <a:latin typeface="Verdana"/>
                <a:cs typeface="Verdana"/>
              </a:rPr>
              <a:t>ư</a:t>
            </a:r>
            <a:r>
              <a:rPr sz="2800" spc="-5" dirty="0">
                <a:latin typeface="Verdana"/>
                <a:cs typeface="Verdana"/>
              </a:rPr>
              <a:t>ờ</a:t>
            </a:r>
            <a:r>
              <a:rPr sz="2800" spc="0" dirty="0">
                <a:latin typeface="Verdana"/>
                <a:cs typeface="Verdana"/>
              </a:rPr>
              <a:t>n</a:t>
            </a:r>
            <a:r>
              <a:rPr sz="2800" spc="-5" dirty="0">
                <a:latin typeface="Verdana"/>
                <a:cs typeface="Verdana"/>
              </a:rPr>
              <a:t>g</a:t>
            </a:r>
            <a:r>
              <a:rPr sz="2800" dirty="0">
                <a:latin typeface="Verdana"/>
                <a:cs typeface="Verdana"/>
              </a:rPr>
              <a:t>	</a:t>
            </a:r>
            <a:r>
              <a:rPr sz="2800" spc="-5" dirty="0">
                <a:latin typeface="Verdana"/>
                <a:cs typeface="Verdana"/>
              </a:rPr>
              <a:t>n</a:t>
            </a:r>
            <a:r>
              <a:rPr sz="2800" dirty="0">
                <a:latin typeface="Verdana"/>
                <a:cs typeface="Verdana"/>
              </a:rPr>
              <a:t>u</a:t>
            </a:r>
            <a:r>
              <a:rPr sz="2800" spc="-5" dirty="0">
                <a:latin typeface="Verdana"/>
                <a:cs typeface="Verdana"/>
              </a:rPr>
              <a:t>ôi</a:t>
            </a:r>
            <a:endParaRPr sz="2800">
              <a:latin typeface="Verdana"/>
              <a:cs typeface="Verdana"/>
            </a:endParaRPr>
          </a:p>
        </p:txBody>
      </p:sp>
      <p:sp>
        <p:nvSpPr>
          <p:cNvPr id="7" name="object 7"/>
          <p:cNvSpPr txBox="1"/>
          <p:nvPr/>
        </p:nvSpPr>
        <p:spPr>
          <a:xfrm>
            <a:off x="898956" y="4784217"/>
            <a:ext cx="6760845" cy="429895"/>
          </a:xfrm>
          <a:prstGeom prst="rect">
            <a:avLst/>
          </a:prstGeom>
        </p:spPr>
        <p:txBody>
          <a:bodyPr vert="horz" wrap="square" lIns="0" tIns="0" rIns="0" bIns="0" rtlCol="0">
            <a:spAutoFit/>
          </a:bodyPr>
          <a:lstStyle/>
          <a:p>
            <a:pPr marL="12700">
              <a:lnSpc>
                <a:spcPct val="100000"/>
              </a:lnSpc>
              <a:tabLst>
                <a:tab pos="1043940" algn="l"/>
                <a:tab pos="2178050" algn="l"/>
                <a:tab pos="3333750" algn="l"/>
                <a:tab pos="4165600" algn="l"/>
                <a:tab pos="5330190" algn="l"/>
                <a:tab pos="6057265" algn="l"/>
              </a:tabLst>
            </a:pPr>
            <a:r>
              <a:rPr sz="2800" spc="-5" dirty="0">
                <a:latin typeface="Verdana"/>
                <a:cs typeface="Verdana"/>
              </a:rPr>
              <a:t>mục	đ</a:t>
            </a:r>
            <a:r>
              <a:rPr sz="2800" dirty="0">
                <a:latin typeface="Verdana"/>
                <a:cs typeface="Verdana"/>
              </a:rPr>
              <a:t>ư</a:t>
            </a:r>
            <a:r>
              <a:rPr sz="2800" spc="-5" dirty="0">
                <a:latin typeface="Verdana"/>
                <a:cs typeface="Verdana"/>
              </a:rPr>
              <a:t>ợc</a:t>
            </a:r>
            <a:r>
              <a:rPr sz="2800" dirty="0">
                <a:latin typeface="Verdana"/>
                <a:cs typeface="Verdana"/>
              </a:rPr>
              <a:t>	</a:t>
            </a:r>
            <a:r>
              <a:rPr sz="2800" spc="-10" dirty="0">
                <a:latin typeface="Verdana"/>
                <a:cs typeface="Verdana"/>
              </a:rPr>
              <a:t>p</a:t>
            </a:r>
            <a:r>
              <a:rPr sz="2800" spc="-20" dirty="0">
                <a:latin typeface="Verdana"/>
                <a:cs typeface="Verdana"/>
              </a:rPr>
              <a:t>h</a:t>
            </a:r>
            <a:r>
              <a:rPr sz="2800" dirty="0">
                <a:latin typeface="Verdana"/>
                <a:cs typeface="Verdana"/>
              </a:rPr>
              <a:t>é</a:t>
            </a:r>
            <a:r>
              <a:rPr sz="2800" spc="-5" dirty="0">
                <a:latin typeface="Verdana"/>
                <a:cs typeface="Verdana"/>
              </a:rPr>
              <a:t>p</a:t>
            </a:r>
            <a:r>
              <a:rPr sz="2800" dirty="0">
                <a:latin typeface="Verdana"/>
                <a:cs typeface="Verdana"/>
              </a:rPr>
              <a:t>	</a:t>
            </a:r>
            <a:r>
              <a:rPr sz="2800" spc="-5" dirty="0">
                <a:latin typeface="Verdana"/>
                <a:cs typeface="Verdana"/>
              </a:rPr>
              <a:t>lưu</a:t>
            </a:r>
            <a:r>
              <a:rPr sz="2800" dirty="0">
                <a:latin typeface="Verdana"/>
                <a:cs typeface="Verdana"/>
              </a:rPr>
              <a:t>	</a:t>
            </a:r>
            <a:r>
              <a:rPr sz="2800" spc="-5" dirty="0">
                <a:latin typeface="Verdana"/>
                <a:cs typeface="Verdana"/>
              </a:rPr>
              <a:t>h</a:t>
            </a:r>
            <a:r>
              <a:rPr sz="2800" spc="0" dirty="0">
                <a:latin typeface="Verdana"/>
                <a:cs typeface="Verdana"/>
              </a:rPr>
              <a:t>à</a:t>
            </a:r>
            <a:r>
              <a:rPr sz="2800" spc="-5" dirty="0">
                <a:latin typeface="Verdana"/>
                <a:cs typeface="Verdana"/>
              </a:rPr>
              <a:t>nh</a:t>
            </a:r>
            <a:r>
              <a:rPr sz="2800" dirty="0">
                <a:latin typeface="Verdana"/>
                <a:cs typeface="Verdana"/>
              </a:rPr>
              <a:t>	</a:t>
            </a:r>
            <a:r>
              <a:rPr sz="2800" spc="-5" dirty="0">
                <a:latin typeface="Verdana"/>
                <a:cs typeface="Verdana"/>
              </a:rPr>
              <a:t>t</a:t>
            </a:r>
            <a:r>
              <a:rPr sz="2800" dirty="0">
                <a:latin typeface="Verdana"/>
                <a:cs typeface="Verdana"/>
              </a:rPr>
              <a:t>ạ</a:t>
            </a:r>
            <a:r>
              <a:rPr sz="2800" spc="-10" dirty="0">
                <a:latin typeface="Verdana"/>
                <a:cs typeface="Verdana"/>
              </a:rPr>
              <a:t>i</a:t>
            </a:r>
            <a:r>
              <a:rPr sz="2800" dirty="0">
                <a:latin typeface="Verdana"/>
                <a:cs typeface="Verdana"/>
              </a:rPr>
              <a:t>	</a:t>
            </a:r>
            <a:r>
              <a:rPr sz="2800" spc="-10" dirty="0">
                <a:latin typeface="Verdana"/>
                <a:cs typeface="Verdana"/>
              </a:rPr>
              <a:t>V</a:t>
            </a:r>
            <a:r>
              <a:rPr sz="2800" spc="-20" dirty="0">
                <a:latin typeface="Verdana"/>
                <a:cs typeface="Verdana"/>
              </a:rPr>
              <a:t>i</a:t>
            </a:r>
            <a:r>
              <a:rPr sz="2800" spc="-5" dirty="0">
                <a:latin typeface="Verdana"/>
                <a:cs typeface="Verdana"/>
              </a:rPr>
              <a:t>ệt</a:t>
            </a:r>
            <a:endParaRPr sz="2800">
              <a:latin typeface="Verdana"/>
              <a:cs typeface="Verdana"/>
            </a:endParaRPr>
          </a:p>
        </p:txBody>
      </p:sp>
      <p:sp>
        <p:nvSpPr>
          <p:cNvPr id="8" name="object 8"/>
          <p:cNvSpPr txBox="1"/>
          <p:nvPr/>
        </p:nvSpPr>
        <p:spPr>
          <a:xfrm>
            <a:off x="898956" y="4357496"/>
            <a:ext cx="7862570" cy="856615"/>
          </a:xfrm>
          <a:prstGeom prst="rect">
            <a:avLst/>
          </a:prstGeom>
        </p:spPr>
        <p:txBody>
          <a:bodyPr vert="horz" wrap="square" lIns="0" tIns="0" rIns="0" bIns="0" rtlCol="0">
            <a:spAutoFit/>
          </a:bodyPr>
          <a:lstStyle/>
          <a:p>
            <a:pPr marR="5715" algn="r">
              <a:lnSpc>
                <a:spcPct val="100000"/>
              </a:lnSpc>
              <a:tabLst>
                <a:tab pos="1198880" algn="l"/>
                <a:tab pos="2247900" algn="l"/>
                <a:tab pos="3119755" algn="l"/>
                <a:tab pos="4226560" algn="l"/>
                <a:tab pos="4872355" algn="l"/>
                <a:tab pos="5694045" algn="l"/>
                <a:tab pos="6896734" algn="l"/>
              </a:tabLst>
            </a:pPr>
            <a:r>
              <a:rPr sz="2800" spc="-5" dirty="0">
                <a:latin typeface="Verdana"/>
                <a:cs typeface="Verdana"/>
              </a:rPr>
              <a:t>trồ</a:t>
            </a:r>
            <a:r>
              <a:rPr sz="2800" dirty="0">
                <a:latin typeface="Verdana"/>
                <a:cs typeface="Verdana"/>
              </a:rPr>
              <a:t>n</a:t>
            </a:r>
            <a:r>
              <a:rPr sz="2800" spc="-5" dirty="0">
                <a:latin typeface="Verdana"/>
                <a:cs typeface="Verdana"/>
              </a:rPr>
              <a:t>g</a:t>
            </a:r>
            <a:r>
              <a:rPr sz="2800" dirty="0">
                <a:latin typeface="Verdana"/>
                <a:cs typeface="Verdana"/>
              </a:rPr>
              <a:t>	</a:t>
            </a:r>
            <a:r>
              <a:rPr sz="2800" spc="0" dirty="0">
                <a:latin typeface="Verdana"/>
                <a:cs typeface="Verdana"/>
              </a:rPr>
              <a:t>t</a:t>
            </a:r>
            <a:r>
              <a:rPr sz="2800" spc="-5" dirty="0">
                <a:latin typeface="Verdana"/>
                <a:cs typeface="Verdana"/>
              </a:rPr>
              <a:t>huỷ</a:t>
            </a:r>
            <a:r>
              <a:rPr sz="2800" dirty="0">
                <a:latin typeface="Verdana"/>
                <a:cs typeface="Verdana"/>
              </a:rPr>
              <a:t>	</a:t>
            </a:r>
            <a:r>
              <a:rPr sz="2800" spc="-5" dirty="0">
                <a:latin typeface="Verdana"/>
                <a:cs typeface="Verdana"/>
              </a:rPr>
              <a:t>s</a:t>
            </a:r>
            <a:r>
              <a:rPr sz="2800" spc="5" dirty="0">
                <a:latin typeface="Verdana"/>
                <a:cs typeface="Verdana"/>
              </a:rPr>
              <a:t>ả</a:t>
            </a:r>
            <a:r>
              <a:rPr sz="2800" spc="-5" dirty="0">
                <a:latin typeface="Verdana"/>
                <a:cs typeface="Verdana"/>
              </a:rPr>
              <a:t>n</a:t>
            </a:r>
            <a:r>
              <a:rPr sz="2800" dirty="0">
                <a:latin typeface="Verdana"/>
                <a:cs typeface="Verdana"/>
              </a:rPr>
              <a:t>	</a:t>
            </a:r>
            <a:r>
              <a:rPr sz="2800" spc="-5" dirty="0">
                <a:latin typeface="Verdana"/>
                <a:cs typeface="Verdana"/>
              </a:rPr>
              <a:t>ch</a:t>
            </a:r>
            <a:r>
              <a:rPr sz="2800" spc="0" dirty="0">
                <a:latin typeface="Verdana"/>
                <a:cs typeface="Verdana"/>
              </a:rPr>
              <a:t>ư</a:t>
            </a:r>
            <a:r>
              <a:rPr sz="2800" spc="-5" dirty="0">
                <a:latin typeface="Verdana"/>
                <a:cs typeface="Verdana"/>
              </a:rPr>
              <a:t>a</a:t>
            </a:r>
            <a:r>
              <a:rPr sz="2800" dirty="0">
                <a:latin typeface="Verdana"/>
                <a:cs typeface="Verdana"/>
              </a:rPr>
              <a:t>	c</a:t>
            </a:r>
            <a:r>
              <a:rPr sz="2800" spc="-5" dirty="0">
                <a:latin typeface="Verdana"/>
                <a:cs typeface="Verdana"/>
              </a:rPr>
              <a:t>ó</a:t>
            </a:r>
            <a:r>
              <a:rPr sz="2800" dirty="0">
                <a:latin typeface="Verdana"/>
                <a:cs typeface="Verdana"/>
              </a:rPr>
              <a:t>	</a:t>
            </a:r>
            <a:r>
              <a:rPr sz="2800" spc="-5" dirty="0">
                <a:latin typeface="Verdana"/>
                <a:cs typeface="Verdana"/>
              </a:rPr>
              <a:t>tên</a:t>
            </a:r>
            <a:r>
              <a:rPr sz="2800" dirty="0">
                <a:latin typeface="Verdana"/>
                <a:cs typeface="Verdana"/>
              </a:rPr>
              <a:t>	</a:t>
            </a:r>
            <a:r>
              <a:rPr sz="2800" spc="0" dirty="0">
                <a:latin typeface="Verdana"/>
                <a:cs typeface="Verdana"/>
              </a:rPr>
              <a:t>t</a:t>
            </a:r>
            <a:r>
              <a:rPr sz="2800" spc="-5" dirty="0">
                <a:latin typeface="Verdana"/>
                <a:cs typeface="Verdana"/>
              </a:rPr>
              <a:t>r</a:t>
            </a:r>
            <a:r>
              <a:rPr sz="2800" spc="0" dirty="0">
                <a:latin typeface="Verdana"/>
                <a:cs typeface="Verdana"/>
              </a:rPr>
              <a:t>o</a:t>
            </a:r>
            <a:r>
              <a:rPr sz="2800" spc="-5" dirty="0">
                <a:latin typeface="Verdana"/>
                <a:cs typeface="Verdana"/>
              </a:rPr>
              <a:t>ng</a:t>
            </a:r>
            <a:r>
              <a:rPr sz="2800" dirty="0">
                <a:latin typeface="Verdana"/>
                <a:cs typeface="Verdana"/>
              </a:rPr>
              <a:t>	</a:t>
            </a:r>
            <a:r>
              <a:rPr sz="2800" spc="-5" dirty="0">
                <a:latin typeface="Verdana"/>
                <a:cs typeface="Verdana"/>
              </a:rPr>
              <a:t>D</a:t>
            </a:r>
            <a:r>
              <a:rPr sz="2800" spc="5" dirty="0">
                <a:latin typeface="Verdana"/>
                <a:cs typeface="Verdana"/>
              </a:rPr>
              <a:t>a</a:t>
            </a:r>
            <a:r>
              <a:rPr sz="2800" spc="-5" dirty="0">
                <a:latin typeface="Verdana"/>
                <a:cs typeface="Verdana"/>
              </a:rPr>
              <a:t>nh</a:t>
            </a:r>
            <a:endParaRPr sz="2800">
              <a:latin typeface="Verdana"/>
              <a:cs typeface="Verdana"/>
            </a:endParaRPr>
          </a:p>
          <a:p>
            <a:pPr marR="5080" algn="r">
              <a:lnSpc>
                <a:spcPct val="100000"/>
              </a:lnSpc>
            </a:pPr>
            <a:r>
              <a:rPr sz="2800" spc="-10" dirty="0">
                <a:latin typeface="Verdana"/>
                <a:cs typeface="Verdana"/>
              </a:rPr>
              <a:t>N</a:t>
            </a:r>
            <a:r>
              <a:rPr sz="2800" spc="5" dirty="0">
                <a:latin typeface="Verdana"/>
                <a:cs typeface="Verdana"/>
              </a:rPr>
              <a:t>a</a:t>
            </a:r>
            <a:r>
              <a:rPr sz="2800" spc="-5" dirty="0">
                <a:latin typeface="Verdana"/>
                <a:cs typeface="Verdana"/>
              </a:rPr>
              <a:t>m</a:t>
            </a:r>
            <a:endParaRPr sz="2800">
              <a:latin typeface="Verdana"/>
              <a:cs typeface="Verdana"/>
            </a:endParaRPr>
          </a:p>
        </p:txBody>
      </p:sp>
      <p:sp>
        <p:nvSpPr>
          <p:cNvPr id="9" name="object 9"/>
          <p:cNvSpPr txBox="1"/>
          <p:nvPr/>
        </p:nvSpPr>
        <p:spPr>
          <a:xfrm>
            <a:off x="898956" y="5211317"/>
            <a:ext cx="7863840" cy="856615"/>
          </a:xfrm>
          <a:prstGeom prst="rect">
            <a:avLst/>
          </a:prstGeom>
        </p:spPr>
        <p:txBody>
          <a:bodyPr vert="horz" wrap="square" lIns="0" tIns="0" rIns="0" bIns="0" rtlCol="0">
            <a:spAutoFit/>
          </a:bodyPr>
          <a:lstStyle/>
          <a:p>
            <a:pPr marL="12700" marR="5080">
              <a:lnSpc>
                <a:spcPct val="100000"/>
              </a:lnSpc>
              <a:tabLst>
                <a:tab pos="1228725" algn="l"/>
                <a:tab pos="2282190" algn="l"/>
                <a:tab pos="3357879" algn="l"/>
                <a:tab pos="4109720" algn="l"/>
                <a:tab pos="5356225" algn="l"/>
                <a:tab pos="6392545" algn="l"/>
                <a:tab pos="7447280" algn="l"/>
              </a:tabLst>
            </a:pPr>
            <a:r>
              <a:rPr sz="2800" spc="-5" dirty="0">
                <a:latin typeface="Verdana"/>
                <a:cs typeface="Verdana"/>
              </a:rPr>
              <a:t>(</a:t>
            </a:r>
            <a:r>
              <a:rPr sz="2800" dirty="0">
                <a:latin typeface="Verdana"/>
                <a:cs typeface="Verdana"/>
              </a:rPr>
              <a:t>c</a:t>
            </a:r>
            <a:r>
              <a:rPr sz="2800" spc="-5" dirty="0">
                <a:latin typeface="Verdana"/>
                <a:cs typeface="Verdana"/>
              </a:rPr>
              <a:t>h</a:t>
            </a:r>
            <a:r>
              <a:rPr sz="2800" dirty="0">
                <a:latin typeface="Verdana"/>
                <a:cs typeface="Verdana"/>
              </a:rPr>
              <a:t>ư</a:t>
            </a:r>
            <a:r>
              <a:rPr sz="2800" spc="-5" dirty="0">
                <a:latin typeface="Verdana"/>
                <a:cs typeface="Verdana"/>
              </a:rPr>
              <a:t>a</a:t>
            </a:r>
            <a:r>
              <a:rPr sz="2800" dirty="0">
                <a:latin typeface="Verdana"/>
                <a:cs typeface="Verdana"/>
              </a:rPr>
              <a:t>	đ</a:t>
            </a:r>
            <a:r>
              <a:rPr sz="2800" spc="-5" dirty="0">
                <a:latin typeface="Verdana"/>
                <a:cs typeface="Verdana"/>
              </a:rPr>
              <a:t>ư</a:t>
            </a:r>
            <a:r>
              <a:rPr sz="2800" dirty="0">
                <a:latin typeface="Verdana"/>
                <a:cs typeface="Verdana"/>
              </a:rPr>
              <a:t>ợ</a:t>
            </a:r>
            <a:r>
              <a:rPr sz="2800" spc="-5" dirty="0">
                <a:latin typeface="Verdana"/>
                <a:cs typeface="Verdana"/>
              </a:rPr>
              <a:t>c</a:t>
            </a:r>
            <a:r>
              <a:rPr sz="2800" dirty="0">
                <a:latin typeface="Verdana"/>
                <a:cs typeface="Verdana"/>
              </a:rPr>
              <a:t>	p</a:t>
            </a:r>
            <a:r>
              <a:rPr sz="2800" spc="-5" dirty="0">
                <a:latin typeface="Verdana"/>
                <a:cs typeface="Verdana"/>
              </a:rPr>
              <a:t>hép</a:t>
            </a:r>
            <a:r>
              <a:rPr sz="2800" dirty="0">
                <a:latin typeface="Verdana"/>
                <a:cs typeface="Verdana"/>
              </a:rPr>
              <a:t>	</a:t>
            </a:r>
            <a:r>
              <a:rPr sz="2800" spc="-5" dirty="0">
                <a:latin typeface="Verdana"/>
                <a:cs typeface="Verdana"/>
              </a:rPr>
              <a:t>lưu</a:t>
            </a:r>
            <a:r>
              <a:rPr sz="2800" dirty="0">
                <a:latin typeface="Verdana"/>
                <a:cs typeface="Verdana"/>
              </a:rPr>
              <a:t>	</a:t>
            </a:r>
            <a:r>
              <a:rPr sz="2800" spc="-5" dirty="0">
                <a:latin typeface="Verdana"/>
                <a:cs typeface="Verdana"/>
              </a:rPr>
              <a:t>h</a:t>
            </a:r>
            <a:r>
              <a:rPr sz="2800" spc="5" dirty="0">
                <a:latin typeface="Verdana"/>
                <a:cs typeface="Verdana"/>
              </a:rPr>
              <a:t>à</a:t>
            </a:r>
            <a:r>
              <a:rPr sz="2800" spc="-5" dirty="0">
                <a:latin typeface="Verdana"/>
                <a:cs typeface="Verdana"/>
              </a:rPr>
              <a:t>nh)</a:t>
            </a:r>
            <a:r>
              <a:rPr sz="2800" dirty="0">
                <a:latin typeface="Verdana"/>
                <a:cs typeface="Verdana"/>
              </a:rPr>
              <a:t>	</a:t>
            </a:r>
            <a:r>
              <a:rPr sz="2800" spc="-5" dirty="0">
                <a:latin typeface="Verdana"/>
                <a:cs typeface="Verdana"/>
              </a:rPr>
              <a:t>h</a:t>
            </a:r>
            <a:r>
              <a:rPr sz="2800" spc="0" dirty="0">
                <a:latin typeface="Verdana"/>
                <a:cs typeface="Verdana"/>
              </a:rPr>
              <a:t>o</a:t>
            </a:r>
            <a:r>
              <a:rPr sz="2800" spc="-5" dirty="0">
                <a:latin typeface="Verdana"/>
                <a:cs typeface="Verdana"/>
              </a:rPr>
              <a:t>ặc</a:t>
            </a:r>
            <a:r>
              <a:rPr sz="2800" dirty="0">
                <a:latin typeface="Verdana"/>
                <a:cs typeface="Verdana"/>
              </a:rPr>
              <a:t>	</a:t>
            </a:r>
            <a:r>
              <a:rPr sz="2800" spc="-5" dirty="0">
                <a:latin typeface="Verdana"/>
                <a:cs typeface="Verdana"/>
              </a:rPr>
              <a:t>ch</a:t>
            </a:r>
            <a:r>
              <a:rPr sz="2800" spc="0" dirty="0">
                <a:latin typeface="Verdana"/>
                <a:cs typeface="Verdana"/>
              </a:rPr>
              <a:t>ư</a:t>
            </a:r>
            <a:r>
              <a:rPr sz="2800" spc="-5" dirty="0">
                <a:latin typeface="Verdana"/>
                <a:cs typeface="Verdana"/>
              </a:rPr>
              <a:t>a</a:t>
            </a:r>
            <a:r>
              <a:rPr sz="2800" dirty="0">
                <a:latin typeface="Verdana"/>
                <a:cs typeface="Verdana"/>
              </a:rPr>
              <a:t>	có  </a:t>
            </a:r>
            <a:r>
              <a:rPr sz="2800" spc="-5" dirty="0">
                <a:latin typeface="Verdana"/>
                <a:cs typeface="Verdana"/>
              </a:rPr>
              <a:t>giấy </a:t>
            </a:r>
            <a:r>
              <a:rPr sz="2800" spc="-10" dirty="0">
                <a:latin typeface="Verdana"/>
                <a:cs typeface="Verdana"/>
              </a:rPr>
              <a:t>chứng nhận </a:t>
            </a:r>
            <a:r>
              <a:rPr sz="2800" spc="-5" dirty="0">
                <a:latin typeface="Verdana"/>
                <a:cs typeface="Verdana"/>
              </a:rPr>
              <a:t>lưu hành tại Việt</a:t>
            </a:r>
            <a:r>
              <a:rPr sz="2800" spc="170" dirty="0">
                <a:latin typeface="Verdana"/>
                <a:cs typeface="Verdana"/>
              </a:rPr>
              <a:t> </a:t>
            </a:r>
            <a:r>
              <a:rPr sz="2800" spc="-10" dirty="0">
                <a:latin typeface="Verdana"/>
                <a:cs typeface="Verdana"/>
              </a:rPr>
              <a:t>Nam</a:t>
            </a:r>
            <a:endParaRPr sz="2800">
              <a:latin typeface="Verdana"/>
              <a:cs typeface="Verdana"/>
            </a:endParaRPr>
          </a:p>
        </p:txBody>
      </p:sp>
      <p:sp>
        <p:nvSpPr>
          <p:cNvPr id="10" name="object 10"/>
          <p:cNvSpPr txBox="1">
            <a:spLocks noGrp="1"/>
          </p:cNvSpPr>
          <p:nvPr>
            <p:ph type="title"/>
          </p:nvPr>
        </p:nvSpPr>
        <p:spPr>
          <a:prstGeom prst="rect">
            <a:avLst/>
          </a:prstGeom>
        </p:spPr>
        <p:txBody>
          <a:bodyPr vert="horz" wrap="square" lIns="0" tIns="92329" rIns="0" bIns="0" rtlCol="0">
            <a:spAutoFit/>
          </a:bodyPr>
          <a:lstStyle/>
          <a:p>
            <a:pPr marL="1504950">
              <a:lnSpc>
                <a:spcPct val="100000"/>
              </a:lnSpc>
            </a:pPr>
            <a:r>
              <a:rPr sz="3600" spc="-5" dirty="0">
                <a:solidFill>
                  <a:srgbClr val="006600"/>
                </a:solidFill>
              </a:rPr>
              <a:t>I. HÀNG NHẬP</a:t>
            </a:r>
            <a:r>
              <a:rPr sz="3600" spc="-40" dirty="0">
                <a:solidFill>
                  <a:srgbClr val="006600"/>
                </a:solidFill>
              </a:rPr>
              <a:t> </a:t>
            </a:r>
            <a:r>
              <a:rPr sz="3600" spc="-5" dirty="0">
                <a:solidFill>
                  <a:srgbClr val="006600"/>
                </a:solidFill>
              </a:rPr>
              <a:t>KHẨU</a:t>
            </a:r>
            <a:endParaRPr sz="3600"/>
          </a:p>
        </p:txBody>
      </p:sp>
      <p:sp>
        <p:nvSpPr>
          <p:cNvPr id="11" name="object 11"/>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797D7B1F-B17F-41AD-9885-4F389BD62676}" type="datetime1">
              <a:rPr lang="en-US" spc="-5" smtClean="0"/>
              <a:pPr marL="12700">
                <a:lnSpc>
                  <a:spcPts val="1520"/>
                </a:lnSpc>
              </a:pPr>
              <a:t>1/12/2019</a:t>
            </a:fld>
            <a:endParaRPr spc="-5" dirty="0"/>
          </a:p>
        </p:txBody>
      </p:sp>
      <p:sp>
        <p:nvSpPr>
          <p:cNvPr id="14" name="object 14"/>
          <p:cNvSpPr txBox="1"/>
          <p:nvPr/>
        </p:nvSpPr>
        <p:spPr>
          <a:xfrm>
            <a:off x="255828" y="6348815"/>
            <a:ext cx="236220" cy="203835"/>
          </a:xfrm>
          <a:prstGeom prst="rect">
            <a:avLst/>
          </a:prstGeom>
        </p:spPr>
        <p:txBody>
          <a:bodyPr vert="horz" wrap="square" lIns="0" tIns="0" rIns="0" bIns="0" rtlCol="0">
            <a:spAutoFit/>
          </a:bodyPr>
          <a:lstStyle/>
          <a:p>
            <a:pPr marL="12700">
              <a:lnSpc>
                <a:spcPts val="1515"/>
              </a:lnSpc>
            </a:pPr>
            <a:r>
              <a:rPr sz="1400" dirty="0">
                <a:solidFill>
                  <a:srgbClr val="FFFFFF"/>
                </a:solidFill>
                <a:latin typeface="Franklin Gothic Book"/>
                <a:cs typeface="Franklin Gothic Book"/>
              </a:rPr>
              <a:t>50</a:t>
            </a:r>
            <a:endParaRPr sz="1400">
              <a:latin typeface="Franklin Gothic Book"/>
              <a:cs typeface="Franklin Gothic Book"/>
            </a:endParaRPr>
          </a:p>
        </p:txBody>
      </p:sp>
      <p:sp>
        <p:nvSpPr>
          <p:cNvPr id="15" name="Slide Number Placeholder 14"/>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50</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1491741"/>
            <a:ext cx="8550940" cy="3170099"/>
          </a:xfrm>
          <a:prstGeom prst="rect">
            <a:avLst/>
          </a:prstGeom>
        </p:spPr>
        <p:txBody>
          <a:bodyPr vert="horz" wrap="square" lIns="0" tIns="0" rIns="0" bIns="0" rtlCol="0">
            <a:spAutoFit/>
          </a:bodyPr>
          <a:lstStyle/>
          <a:p>
            <a:pPr marL="12700">
              <a:lnSpc>
                <a:spcPct val="100000"/>
              </a:lnSpc>
            </a:pPr>
            <a:r>
              <a:rPr sz="2800" b="1" spc="-5" dirty="0">
                <a:latin typeface="Verdana"/>
                <a:cs typeface="Verdana"/>
              </a:rPr>
              <a:t>1. </a:t>
            </a:r>
            <a:r>
              <a:rPr sz="2800" b="1" spc="-10" dirty="0">
                <a:latin typeface="Verdana"/>
                <a:cs typeface="Verdana"/>
              </a:rPr>
              <a:t>Danh</a:t>
            </a:r>
            <a:r>
              <a:rPr sz="2800" b="1" spc="-35" dirty="0">
                <a:latin typeface="Verdana"/>
                <a:cs typeface="Verdana"/>
              </a:rPr>
              <a:t> </a:t>
            </a:r>
            <a:r>
              <a:rPr sz="2800" b="1" spc="-5" dirty="0">
                <a:latin typeface="Verdana"/>
                <a:cs typeface="Verdana"/>
              </a:rPr>
              <a:t>mục</a:t>
            </a:r>
            <a:endParaRPr sz="2800">
              <a:latin typeface="Verdana"/>
              <a:cs typeface="Verdana"/>
            </a:endParaRPr>
          </a:p>
          <a:p>
            <a:pPr marL="527685" marR="5080" indent="-514984">
              <a:lnSpc>
                <a:spcPct val="100000"/>
              </a:lnSpc>
              <a:spcBef>
                <a:spcPts val="600"/>
              </a:spcBef>
              <a:buFont typeface="Wingdings"/>
              <a:buChar char=""/>
              <a:tabLst>
                <a:tab pos="527685" algn="l"/>
                <a:tab pos="528320" algn="l"/>
                <a:tab pos="2150745" algn="l"/>
                <a:tab pos="2926715" algn="l"/>
                <a:tab pos="3041015" algn="l"/>
                <a:tab pos="4138295" algn="l"/>
                <a:tab pos="5168900" algn="l"/>
                <a:tab pos="6066790" algn="l"/>
              </a:tabLst>
            </a:pPr>
            <a:r>
              <a:rPr sz="2800" spc="-5" dirty="0">
                <a:latin typeface="Verdana"/>
                <a:cs typeface="Verdana"/>
              </a:rPr>
              <a:t>Thông	tư	</a:t>
            </a:r>
            <a:r>
              <a:rPr sz="2800" spc="-5">
                <a:latin typeface="Verdana"/>
                <a:cs typeface="Verdana"/>
              </a:rPr>
              <a:t>	</a:t>
            </a:r>
            <a:r>
              <a:rPr lang="vi-VN" sz="2800" dirty="0" smtClean="0"/>
              <a:t> 01/VBHN-BNNPTNT 01/VBHN-BNNPTNT BAN HÀNH DANH MỤC SẢN PHẨM, HÀNG HÓA CÓ KHẢ NĂNG GÂY MẤT AN TOÀN THUỘC TRÁCH NHIỆM QUẢN LÝ CỦA BỘ NÔNG NGHIỆP VÀ PHÁT TRIỂN NÔNG THÔN </a:t>
            </a:r>
            <a:r>
              <a:rPr sz="2800">
                <a:latin typeface="Verdana"/>
                <a:cs typeface="Verdana"/>
              </a:rPr>
              <a:t>	</a:t>
            </a:r>
            <a:endParaRPr lang="vi-VN" sz="2800" dirty="0" smtClean="0">
              <a:latin typeface="Verdana"/>
              <a:cs typeface="Verdana"/>
            </a:endParaRPr>
          </a:p>
          <a:p>
            <a:pPr marL="527685" marR="5080" indent="-514984">
              <a:lnSpc>
                <a:spcPct val="100000"/>
              </a:lnSpc>
              <a:spcBef>
                <a:spcPts val="600"/>
              </a:spcBef>
              <a:buFont typeface="Wingdings"/>
              <a:buChar char=""/>
              <a:tabLst>
                <a:tab pos="527685" algn="l"/>
                <a:tab pos="528320" algn="l"/>
                <a:tab pos="2150745" algn="l"/>
                <a:tab pos="2926715" algn="l"/>
                <a:tab pos="3041015" algn="l"/>
                <a:tab pos="4138295" algn="l"/>
                <a:tab pos="5168900" algn="l"/>
                <a:tab pos="6066790" algn="l"/>
              </a:tabLst>
            </a:pPr>
            <a:r>
              <a:rPr lang="vi-VN" sz="2800" dirty="0" smtClean="0"/>
              <a:t> </a:t>
            </a:r>
            <a:r>
              <a:rPr lang="vi-VN" sz="2800" dirty="0" smtClean="0"/>
              <a:t>27/2017/TT-BNNPTNT VỀ MuỐI NHẬP KHẨU</a:t>
            </a:r>
            <a:endParaRPr lang="vi-VN" sz="2800" dirty="0" smtClean="0">
              <a:latin typeface="Verdana"/>
              <a:cs typeface="Verdana"/>
            </a:endParaRPr>
          </a:p>
        </p:txBody>
      </p:sp>
      <p:sp>
        <p:nvSpPr>
          <p:cNvPr id="5" name="object 5"/>
          <p:cNvSpPr txBox="1">
            <a:spLocks noGrp="1"/>
          </p:cNvSpPr>
          <p:nvPr>
            <p:ph type="title"/>
          </p:nvPr>
        </p:nvSpPr>
        <p:spPr>
          <a:prstGeom prst="rect">
            <a:avLst/>
          </a:prstGeom>
        </p:spPr>
        <p:txBody>
          <a:bodyPr vert="horz" wrap="square" lIns="0" tIns="0" rIns="0" bIns="0" rtlCol="0">
            <a:spAutoFit/>
          </a:bodyPr>
          <a:lstStyle/>
          <a:p>
            <a:pPr marL="0" algn="ctr">
              <a:lnSpc>
                <a:spcPct val="100000"/>
              </a:lnSpc>
            </a:pPr>
            <a:r>
              <a:rPr dirty="0">
                <a:solidFill>
                  <a:srgbClr val="0000CC"/>
                </a:solidFill>
              </a:rPr>
              <a:t>3. HÀNG NHẬP KHẨU</a:t>
            </a:r>
            <a:r>
              <a:rPr spc="-60" dirty="0">
                <a:solidFill>
                  <a:srgbClr val="0000CC"/>
                </a:solidFill>
              </a:rPr>
              <a:t> </a:t>
            </a:r>
            <a:r>
              <a:rPr dirty="0">
                <a:solidFill>
                  <a:srgbClr val="0000CC"/>
                </a:solidFill>
              </a:rPr>
              <a:t>PHẢI</a:t>
            </a:r>
          </a:p>
          <a:p>
            <a:pPr marL="0" algn="ctr">
              <a:lnSpc>
                <a:spcPct val="100000"/>
              </a:lnSpc>
            </a:pPr>
            <a:r>
              <a:rPr dirty="0">
                <a:solidFill>
                  <a:srgbClr val="0000CC"/>
                </a:solidFill>
              </a:rPr>
              <a:t>KIỂM TRA CHẤT</a:t>
            </a:r>
            <a:r>
              <a:rPr spc="-65" dirty="0">
                <a:solidFill>
                  <a:srgbClr val="0000CC"/>
                </a:solidFill>
              </a:rPr>
              <a:t> </a:t>
            </a:r>
            <a:r>
              <a:rPr dirty="0">
                <a:solidFill>
                  <a:srgbClr val="0000CC"/>
                </a:solidFill>
              </a:rPr>
              <a:t>LƯỢNG</a:t>
            </a:r>
          </a:p>
        </p:txBody>
      </p:sp>
      <p:sp>
        <p:nvSpPr>
          <p:cNvPr id="6" name="object 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22397E8-B161-47AF-B258-03FB6F928BB0}" type="datetime1">
              <a:rPr lang="en-US" spc="-5" smtClean="0"/>
              <a:pPr marL="12700">
                <a:lnSpc>
                  <a:spcPts val="1520"/>
                </a:lnSpc>
              </a:pPr>
              <a:t>1/12/2019</a:t>
            </a:fld>
            <a:endParaRPr spc="-5"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51</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872741"/>
            <a:ext cx="3996054" cy="939165"/>
          </a:xfrm>
          <a:prstGeom prst="rect">
            <a:avLst/>
          </a:prstGeom>
        </p:spPr>
        <p:txBody>
          <a:bodyPr vert="horz" wrap="square" lIns="0" tIns="0" rIns="0" bIns="0" rtlCol="0">
            <a:spAutoFit/>
          </a:bodyPr>
          <a:lstStyle/>
          <a:p>
            <a:pPr marL="12700">
              <a:lnSpc>
                <a:spcPct val="100000"/>
              </a:lnSpc>
            </a:pPr>
            <a:r>
              <a:rPr sz="2800" b="1" spc="-5" dirty="0">
                <a:latin typeface="Verdana"/>
                <a:cs typeface="Verdana"/>
              </a:rPr>
              <a:t>2. Hồ sơ hải quan</a:t>
            </a:r>
            <a:r>
              <a:rPr sz="2800" spc="-5" dirty="0">
                <a:latin typeface="Verdana"/>
                <a:cs typeface="Verdana"/>
              </a:rPr>
              <a:t>:</a:t>
            </a:r>
            <a:endParaRPr sz="2800">
              <a:latin typeface="Verdana"/>
              <a:cs typeface="Verdana"/>
            </a:endParaRPr>
          </a:p>
          <a:p>
            <a:pPr marL="652780" indent="-640080">
              <a:lnSpc>
                <a:spcPct val="100000"/>
              </a:lnSpc>
              <a:spcBef>
                <a:spcPts val="600"/>
              </a:spcBef>
              <a:buFont typeface="Wingdings"/>
              <a:buChar char=""/>
              <a:tabLst>
                <a:tab pos="652780" algn="l"/>
                <a:tab pos="653415" algn="l"/>
                <a:tab pos="1466215" algn="l"/>
                <a:tab pos="2216150" algn="l"/>
                <a:tab pos="3329304" algn="l"/>
              </a:tabLst>
            </a:pPr>
            <a:r>
              <a:rPr sz="2800" spc="-5" dirty="0">
                <a:latin typeface="Verdana"/>
                <a:cs typeface="Verdana"/>
              </a:rPr>
              <a:t>Đối</a:t>
            </a:r>
            <a:r>
              <a:rPr sz="2800" dirty="0">
                <a:latin typeface="Verdana"/>
                <a:cs typeface="Verdana"/>
              </a:rPr>
              <a:t>	</a:t>
            </a:r>
            <a:r>
              <a:rPr sz="2800" spc="0" dirty="0">
                <a:latin typeface="Verdana"/>
                <a:cs typeface="Verdana"/>
              </a:rPr>
              <a:t>v</a:t>
            </a:r>
            <a:r>
              <a:rPr sz="2800" spc="-5" dirty="0">
                <a:latin typeface="Verdana"/>
                <a:cs typeface="Verdana"/>
              </a:rPr>
              <a:t>ới</a:t>
            </a:r>
            <a:r>
              <a:rPr sz="2800" dirty="0">
                <a:latin typeface="Verdana"/>
                <a:cs typeface="Verdana"/>
              </a:rPr>
              <a:t>	</a:t>
            </a:r>
            <a:r>
              <a:rPr sz="2800" spc="-5" dirty="0">
                <a:latin typeface="Verdana"/>
                <a:cs typeface="Verdana"/>
              </a:rPr>
              <a:t>h</a:t>
            </a:r>
            <a:r>
              <a:rPr sz="2800" dirty="0">
                <a:latin typeface="Verdana"/>
                <a:cs typeface="Verdana"/>
              </a:rPr>
              <a:t>àn</a:t>
            </a:r>
            <a:r>
              <a:rPr sz="2800" spc="-5" dirty="0">
                <a:latin typeface="Verdana"/>
                <a:cs typeface="Verdana"/>
              </a:rPr>
              <a:t>g</a:t>
            </a:r>
            <a:r>
              <a:rPr sz="2800" dirty="0">
                <a:latin typeface="Verdana"/>
                <a:cs typeface="Verdana"/>
              </a:rPr>
              <a:t>	</a:t>
            </a:r>
            <a:r>
              <a:rPr sz="2800" spc="-5" dirty="0">
                <a:latin typeface="Verdana"/>
                <a:cs typeface="Verdana"/>
              </a:rPr>
              <a:t>hóa</a:t>
            </a:r>
            <a:endParaRPr sz="2800">
              <a:latin typeface="Verdana"/>
              <a:cs typeface="Verdana"/>
            </a:endParaRPr>
          </a:p>
        </p:txBody>
      </p:sp>
      <p:sp>
        <p:nvSpPr>
          <p:cNvPr id="3" name="object 3"/>
          <p:cNvSpPr txBox="1"/>
          <p:nvPr/>
        </p:nvSpPr>
        <p:spPr>
          <a:xfrm>
            <a:off x="4656201" y="2376042"/>
            <a:ext cx="1779270" cy="429895"/>
          </a:xfrm>
          <a:prstGeom prst="rect">
            <a:avLst/>
          </a:prstGeom>
        </p:spPr>
        <p:txBody>
          <a:bodyPr vert="horz" wrap="square" lIns="0" tIns="0" rIns="0" bIns="0" rtlCol="0">
            <a:spAutoFit/>
          </a:bodyPr>
          <a:lstStyle/>
          <a:p>
            <a:pPr marL="12700">
              <a:lnSpc>
                <a:spcPct val="100000"/>
              </a:lnSpc>
              <a:tabLst>
                <a:tab pos="1231265" algn="l"/>
              </a:tabLst>
            </a:pPr>
            <a:r>
              <a:rPr sz="2800" spc="0" dirty="0">
                <a:latin typeface="Verdana"/>
                <a:cs typeface="Verdana"/>
              </a:rPr>
              <a:t>t</a:t>
            </a:r>
            <a:r>
              <a:rPr sz="2800" spc="-5" dirty="0">
                <a:latin typeface="Verdana"/>
                <a:cs typeface="Verdana"/>
              </a:rPr>
              <a:t>h</a:t>
            </a:r>
            <a:r>
              <a:rPr sz="2800" dirty="0">
                <a:latin typeface="Verdana"/>
                <a:cs typeface="Verdana"/>
              </a:rPr>
              <a:t>u</a:t>
            </a:r>
            <a:r>
              <a:rPr sz="2800" spc="-5" dirty="0">
                <a:latin typeface="Verdana"/>
                <a:cs typeface="Verdana"/>
              </a:rPr>
              <a:t>ộc</a:t>
            </a:r>
            <a:r>
              <a:rPr sz="2800" dirty="0">
                <a:latin typeface="Verdana"/>
                <a:cs typeface="Verdana"/>
              </a:rPr>
              <a:t>	đ</a:t>
            </a:r>
            <a:r>
              <a:rPr sz="2800" spc="-5" dirty="0">
                <a:latin typeface="Verdana"/>
                <a:cs typeface="Verdana"/>
              </a:rPr>
              <a:t>ối</a:t>
            </a:r>
            <a:endParaRPr sz="2800">
              <a:latin typeface="Verdana"/>
              <a:cs typeface="Verdana"/>
            </a:endParaRPr>
          </a:p>
        </p:txBody>
      </p:sp>
      <p:sp>
        <p:nvSpPr>
          <p:cNvPr id="4" name="object 4"/>
          <p:cNvSpPr txBox="1"/>
          <p:nvPr/>
        </p:nvSpPr>
        <p:spPr>
          <a:xfrm>
            <a:off x="975156" y="2802763"/>
            <a:ext cx="5290185" cy="429895"/>
          </a:xfrm>
          <a:prstGeom prst="rect">
            <a:avLst/>
          </a:prstGeom>
        </p:spPr>
        <p:txBody>
          <a:bodyPr vert="horz" wrap="square" lIns="0" tIns="0" rIns="0" bIns="0" rtlCol="0">
            <a:spAutoFit/>
          </a:bodyPr>
          <a:lstStyle/>
          <a:p>
            <a:pPr marL="12700">
              <a:lnSpc>
                <a:spcPct val="100000"/>
              </a:lnSpc>
              <a:tabLst>
                <a:tab pos="1103630" algn="l"/>
                <a:tab pos="1832610" algn="l"/>
                <a:tab pos="2823210" algn="l"/>
                <a:tab pos="4175125" algn="l"/>
              </a:tabLst>
            </a:pPr>
            <a:r>
              <a:rPr sz="2800" spc="-5" dirty="0">
                <a:latin typeface="Verdana"/>
                <a:cs typeface="Verdana"/>
              </a:rPr>
              <a:t>kiểm	</a:t>
            </a:r>
            <a:r>
              <a:rPr sz="2800" spc="-10" dirty="0">
                <a:latin typeface="Verdana"/>
                <a:cs typeface="Verdana"/>
              </a:rPr>
              <a:t>t</a:t>
            </a:r>
            <a:r>
              <a:rPr sz="2800" spc="-45" dirty="0">
                <a:latin typeface="Verdana"/>
                <a:cs typeface="Verdana"/>
              </a:rPr>
              <a:t>r</a:t>
            </a:r>
            <a:r>
              <a:rPr sz="2800" spc="-5" dirty="0">
                <a:latin typeface="Verdana"/>
                <a:cs typeface="Verdana"/>
              </a:rPr>
              <a:t>a</a:t>
            </a:r>
            <a:r>
              <a:rPr sz="2800" dirty="0">
                <a:latin typeface="Verdana"/>
                <a:cs typeface="Verdana"/>
              </a:rPr>
              <a:t>	</a:t>
            </a:r>
            <a:r>
              <a:rPr sz="2800" spc="-5" dirty="0">
                <a:latin typeface="Verdana"/>
                <a:cs typeface="Verdana"/>
              </a:rPr>
              <a:t>chất</a:t>
            </a:r>
            <a:r>
              <a:rPr sz="2800" dirty="0">
                <a:latin typeface="Verdana"/>
                <a:cs typeface="Verdana"/>
              </a:rPr>
              <a:t>	</a:t>
            </a:r>
            <a:r>
              <a:rPr sz="2800" spc="-5" dirty="0">
                <a:latin typeface="Verdana"/>
                <a:cs typeface="Verdana"/>
              </a:rPr>
              <a:t>lượ</a:t>
            </a:r>
            <a:r>
              <a:rPr sz="2800" spc="0" dirty="0">
                <a:latin typeface="Verdana"/>
                <a:cs typeface="Verdana"/>
              </a:rPr>
              <a:t>n</a:t>
            </a:r>
            <a:r>
              <a:rPr sz="2800" spc="-5" dirty="0">
                <a:latin typeface="Verdana"/>
                <a:cs typeface="Verdana"/>
              </a:rPr>
              <a:t>g,</a:t>
            </a:r>
            <a:r>
              <a:rPr sz="2800" dirty="0">
                <a:latin typeface="Verdana"/>
                <a:cs typeface="Verdana"/>
              </a:rPr>
              <a:t>	d</a:t>
            </a:r>
            <a:r>
              <a:rPr sz="2800" spc="-5" dirty="0">
                <a:latin typeface="Verdana"/>
                <a:cs typeface="Verdana"/>
              </a:rPr>
              <a:t>oa</a:t>
            </a:r>
            <a:r>
              <a:rPr sz="2800" dirty="0">
                <a:latin typeface="Verdana"/>
                <a:cs typeface="Verdana"/>
              </a:rPr>
              <a:t>n</a:t>
            </a:r>
            <a:r>
              <a:rPr sz="2800" spc="-5" dirty="0">
                <a:latin typeface="Verdana"/>
                <a:cs typeface="Verdana"/>
              </a:rPr>
              <a:t>h</a:t>
            </a:r>
            <a:endParaRPr sz="2800">
              <a:latin typeface="Verdana"/>
              <a:cs typeface="Verdana"/>
            </a:endParaRPr>
          </a:p>
        </p:txBody>
      </p:sp>
      <p:sp>
        <p:nvSpPr>
          <p:cNvPr id="5" name="object 5"/>
          <p:cNvSpPr txBox="1"/>
          <p:nvPr/>
        </p:nvSpPr>
        <p:spPr>
          <a:xfrm>
            <a:off x="6468236" y="2376042"/>
            <a:ext cx="1229995" cy="856615"/>
          </a:xfrm>
          <a:prstGeom prst="rect">
            <a:avLst/>
          </a:prstGeom>
        </p:spPr>
        <p:txBody>
          <a:bodyPr vert="horz" wrap="square" lIns="0" tIns="0" rIns="0" bIns="0" rtlCol="0">
            <a:spAutoFit/>
          </a:bodyPr>
          <a:lstStyle/>
          <a:p>
            <a:pPr marL="12700" marR="5080" indent="166370">
              <a:lnSpc>
                <a:spcPct val="100000"/>
              </a:lnSpc>
            </a:pPr>
            <a:r>
              <a:rPr sz="2800" spc="0" dirty="0">
                <a:latin typeface="Verdana"/>
                <a:cs typeface="Verdana"/>
              </a:rPr>
              <a:t>t</a:t>
            </a:r>
            <a:r>
              <a:rPr sz="2800" spc="-5" dirty="0">
                <a:latin typeface="Verdana"/>
                <a:cs typeface="Verdana"/>
              </a:rPr>
              <a:t>ư</a:t>
            </a:r>
            <a:r>
              <a:rPr sz="2800" dirty="0">
                <a:latin typeface="Verdana"/>
                <a:cs typeface="Verdana"/>
              </a:rPr>
              <a:t>ợ</a:t>
            </a:r>
            <a:r>
              <a:rPr sz="2800" spc="-5" dirty="0">
                <a:latin typeface="Verdana"/>
                <a:cs typeface="Verdana"/>
              </a:rPr>
              <a:t>ng  </a:t>
            </a:r>
            <a:r>
              <a:rPr sz="2800" dirty="0">
                <a:latin typeface="Verdana"/>
                <a:cs typeface="Verdana"/>
              </a:rPr>
              <a:t>ng</a:t>
            </a:r>
            <a:r>
              <a:rPr sz="2800" spc="-5" dirty="0">
                <a:latin typeface="Verdana"/>
                <a:cs typeface="Verdana"/>
              </a:rPr>
              <a:t>hi</a:t>
            </a:r>
            <a:r>
              <a:rPr sz="2800" dirty="0">
                <a:latin typeface="Verdana"/>
                <a:cs typeface="Verdana"/>
              </a:rPr>
              <a:t>ệ</a:t>
            </a:r>
            <a:r>
              <a:rPr sz="2800" spc="-5" dirty="0">
                <a:latin typeface="Verdana"/>
                <a:cs typeface="Verdana"/>
              </a:rPr>
              <a:t>p</a:t>
            </a:r>
            <a:endParaRPr sz="2800">
              <a:latin typeface="Verdana"/>
              <a:cs typeface="Verdana"/>
            </a:endParaRPr>
          </a:p>
        </p:txBody>
      </p:sp>
      <p:sp>
        <p:nvSpPr>
          <p:cNvPr id="6" name="object 6"/>
          <p:cNvSpPr txBox="1"/>
          <p:nvPr/>
        </p:nvSpPr>
        <p:spPr>
          <a:xfrm>
            <a:off x="7899654" y="2376042"/>
            <a:ext cx="782955" cy="856615"/>
          </a:xfrm>
          <a:prstGeom prst="rect">
            <a:avLst/>
          </a:prstGeom>
        </p:spPr>
        <p:txBody>
          <a:bodyPr vert="horz" wrap="square" lIns="0" tIns="0" rIns="0" bIns="0" rtlCol="0">
            <a:spAutoFit/>
          </a:bodyPr>
          <a:lstStyle/>
          <a:p>
            <a:pPr marL="12700" marR="5080">
              <a:lnSpc>
                <a:spcPct val="100000"/>
              </a:lnSpc>
            </a:pPr>
            <a:r>
              <a:rPr sz="2800" dirty="0">
                <a:latin typeface="Verdana"/>
                <a:cs typeface="Verdana"/>
              </a:rPr>
              <a:t>p</a:t>
            </a:r>
            <a:r>
              <a:rPr sz="2800" spc="-5" dirty="0">
                <a:latin typeface="Verdana"/>
                <a:cs typeface="Verdana"/>
              </a:rPr>
              <a:t>hải  </a:t>
            </a:r>
            <a:r>
              <a:rPr sz="2800" dirty="0">
                <a:latin typeface="Verdana"/>
                <a:cs typeface="Verdana"/>
              </a:rPr>
              <a:t>p</a:t>
            </a:r>
            <a:r>
              <a:rPr sz="2800" spc="-5" dirty="0">
                <a:latin typeface="Verdana"/>
                <a:cs typeface="Verdana"/>
              </a:rPr>
              <a:t>hải</a:t>
            </a:r>
            <a:endParaRPr sz="2800">
              <a:latin typeface="Verdana"/>
              <a:cs typeface="Verdana"/>
            </a:endParaRPr>
          </a:p>
        </p:txBody>
      </p:sp>
      <p:sp>
        <p:nvSpPr>
          <p:cNvPr id="7" name="object 7"/>
          <p:cNvSpPr txBox="1"/>
          <p:nvPr/>
        </p:nvSpPr>
        <p:spPr>
          <a:xfrm>
            <a:off x="975156" y="3229483"/>
            <a:ext cx="7709534" cy="2564130"/>
          </a:xfrm>
          <a:prstGeom prst="rect">
            <a:avLst/>
          </a:prstGeom>
        </p:spPr>
        <p:txBody>
          <a:bodyPr vert="horz" wrap="square" lIns="0" tIns="0" rIns="0" bIns="0" rtlCol="0">
            <a:spAutoFit/>
          </a:bodyPr>
          <a:lstStyle/>
          <a:p>
            <a:pPr marL="12700" marR="5080" algn="just">
              <a:lnSpc>
                <a:spcPct val="100000"/>
              </a:lnSpc>
            </a:pPr>
            <a:r>
              <a:rPr sz="2800" spc="-5" dirty="0">
                <a:latin typeface="Verdana"/>
                <a:cs typeface="Verdana"/>
              </a:rPr>
              <a:t>gửi dữ liệu hoặc </a:t>
            </a:r>
            <a:r>
              <a:rPr sz="2800" dirty="0">
                <a:latin typeface="Verdana"/>
                <a:cs typeface="Verdana"/>
              </a:rPr>
              <a:t>xuất trình cho </a:t>
            </a:r>
            <a:r>
              <a:rPr sz="2800" spc="-10" dirty="0">
                <a:latin typeface="Verdana"/>
                <a:cs typeface="Verdana"/>
              </a:rPr>
              <a:t>cơ </a:t>
            </a:r>
            <a:r>
              <a:rPr sz="2800" dirty="0">
                <a:latin typeface="Verdana"/>
                <a:cs typeface="Verdana"/>
              </a:rPr>
              <a:t>quan  </a:t>
            </a:r>
            <a:r>
              <a:rPr sz="2800" spc="-5" dirty="0">
                <a:latin typeface="Verdana"/>
                <a:cs typeface="Verdana"/>
              </a:rPr>
              <a:t>Hải quan Giấy xác </a:t>
            </a:r>
            <a:r>
              <a:rPr sz="2800" dirty="0">
                <a:latin typeface="Verdana"/>
                <a:cs typeface="Verdana"/>
              </a:rPr>
              <a:t>nhận </a:t>
            </a:r>
            <a:r>
              <a:rPr sz="2800" spc="-5" dirty="0">
                <a:latin typeface="Verdana"/>
                <a:cs typeface="Verdana"/>
              </a:rPr>
              <a:t>kết </a:t>
            </a:r>
            <a:r>
              <a:rPr sz="2800" dirty="0">
                <a:latin typeface="Verdana"/>
                <a:cs typeface="Verdana"/>
              </a:rPr>
              <a:t>quả </a:t>
            </a:r>
            <a:r>
              <a:rPr sz="2800" spc="-5" dirty="0">
                <a:latin typeface="Verdana"/>
                <a:cs typeface="Verdana"/>
              </a:rPr>
              <a:t>kiểm </a:t>
            </a:r>
            <a:r>
              <a:rPr sz="2800" spc="-20" dirty="0">
                <a:latin typeface="Verdana"/>
                <a:cs typeface="Verdana"/>
              </a:rPr>
              <a:t>tra  </a:t>
            </a:r>
            <a:r>
              <a:rPr sz="2800" spc="-10" dirty="0">
                <a:latin typeface="Verdana"/>
                <a:cs typeface="Verdana"/>
              </a:rPr>
              <a:t>lô </a:t>
            </a:r>
            <a:r>
              <a:rPr sz="2800" dirty="0">
                <a:latin typeface="Verdana"/>
                <a:cs typeface="Verdana"/>
              </a:rPr>
              <a:t>hàng </a:t>
            </a:r>
            <a:r>
              <a:rPr sz="2800" spc="-5" dirty="0">
                <a:solidFill>
                  <a:srgbClr val="0000CC"/>
                </a:solidFill>
                <a:latin typeface="Verdana"/>
                <a:cs typeface="Verdana"/>
              </a:rPr>
              <a:t>đáp </a:t>
            </a:r>
            <a:r>
              <a:rPr sz="2800" dirty="0">
                <a:solidFill>
                  <a:srgbClr val="0000CC"/>
                </a:solidFill>
                <a:latin typeface="Verdana"/>
                <a:cs typeface="Verdana"/>
              </a:rPr>
              <a:t>ứng </a:t>
            </a:r>
            <a:r>
              <a:rPr sz="2800" spc="-5" dirty="0">
                <a:solidFill>
                  <a:srgbClr val="0000CC"/>
                </a:solidFill>
                <a:latin typeface="Verdana"/>
                <a:cs typeface="Verdana"/>
              </a:rPr>
              <a:t>yêu cầu chất lượng </a:t>
            </a:r>
            <a:r>
              <a:rPr sz="2800" dirty="0">
                <a:solidFill>
                  <a:srgbClr val="0000CC"/>
                </a:solidFill>
                <a:latin typeface="Verdana"/>
                <a:cs typeface="Verdana"/>
              </a:rPr>
              <a:t>hoặc  </a:t>
            </a:r>
            <a:r>
              <a:rPr sz="2800" spc="-5" dirty="0">
                <a:solidFill>
                  <a:srgbClr val="0000CC"/>
                </a:solidFill>
                <a:latin typeface="Verdana"/>
                <a:cs typeface="Verdana"/>
              </a:rPr>
              <a:t>Thông báo miễn kiểm </a:t>
            </a:r>
            <a:r>
              <a:rPr sz="2800" spc="-20" dirty="0">
                <a:solidFill>
                  <a:srgbClr val="0000CC"/>
                </a:solidFill>
                <a:latin typeface="Verdana"/>
                <a:cs typeface="Verdana"/>
              </a:rPr>
              <a:t>tra </a:t>
            </a:r>
            <a:r>
              <a:rPr sz="2800" spc="-5" dirty="0">
                <a:solidFill>
                  <a:srgbClr val="0000CC"/>
                </a:solidFill>
                <a:latin typeface="Verdana"/>
                <a:cs typeface="Verdana"/>
              </a:rPr>
              <a:t>lô </a:t>
            </a:r>
            <a:r>
              <a:rPr sz="2800" dirty="0">
                <a:solidFill>
                  <a:srgbClr val="0000CC"/>
                </a:solidFill>
                <a:latin typeface="Verdana"/>
                <a:cs typeface="Verdana"/>
              </a:rPr>
              <a:t>hàng </a:t>
            </a:r>
            <a:r>
              <a:rPr sz="2800" spc="-5" dirty="0">
                <a:latin typeface="Verdana"/>
                <a:cs typeface="Verdana"/>
              </a:rPr>
              <a:t>của </a:t>
            </a:r>
            <a:r>
              <a:rPr sz="2800" dirty="0">
                <a:latin typeface="Verdana"/>
                <a:cs typeface="Verdana"/>
              </a:rPr>
              <a:t>cơ  quan </a:t>
            </a:r>
            <a:r>
              <a:rPr sz="2800" spc="-5" dirty="0">
                <a:latin typeface="Verdana"/>
                <a:cs typeface="Verdana"/>
              </a:rPr>
              <a:t>kiểm </a:t>
            </a:r>
            <a:r>
              <a:rPr sz="2800" spc="-20" dirty="0">
                <a:latin typeface="Verdana"/>
                <a:cs typeface="Verdana"/>
              </a:rPr>
              <a:t>tra </a:t>
            </a:r>
            <a:r>
              <a:rPr sz="2800" dirty="0">
                <a:latin typeface="Verdana"/>
                <a:cs typeface="Verdana"/>
              </a:rPr>
              <a:t>chất lượng </a:t>
            </a:r>
            <a:r>
              <a:rPr sz="2800" spc="-5" dirty="0">
                <a:latin typeface="Verdana"/>
                <a:cs typeface="Verdana"/>
              </a:rPr>
              <a:t>sản phẩm, hàng  </a:t>
            </a:r>
            <a:r>
              <a:rPr sz="2800" spc="-15" dirty="0">
                <a:latin typeface="Verdana"/>
                <a:cs typeface="Verdana"/>
              </a:rPr>
              <a:t>hóa</a:t>
            </a:r>
            <a:endParaRPr sz="2800">
              <a:latin typeface="Verdana"/>
              <a:cs typeface="Verdana"/>
            </a:endParaRPr>
          </a:p>
        </p:txBody>
      </p:sp>
      <p:sp>
        <p:nvSpPr>
          <p:cNvPr id="8" name="object 8"/>
          <p:cNvSpPr txBox="1">
            <a:spLocks noGrp="1"/>
          </p:cNvSpPr>
          <p:nvPr>
            <p:ph type="title"/>
          </p:nvPr>
        </p:nvSpPr>
        <p:spPr>
          <a:xfrm>
            <a:off x="1509141" y="500634"/>
            <a:ext cx="6125845" cy="977265"/>
          </a:xfrm>
          <a:prstGeom prst="rect">
            <a:avLst/>
          </a:prstGeom>
        </p:spPr>
        <p:txBody>
          <a:bodyPr vert="horz" wrap="square" lIns="0" tIns="0" rIns="0" bIns="0" rtlCol="0">
            <a:spAutoFit/>
          </a:bodyPr>
          <a:lstStyle/>
          <a:p>
            <a:pPr marL="358140" marR="5080" indent="-346075">
              <a:lnSpc>
                <a:spcPct val="100000"/>
              </a:lnSpc>
            </a:pPr>
            <a:r>
              <a:rPr dirty="0">
                <a:solidFill>
                  <a:srgbClr val="0000CC"/>
                </a:solidFill>
              </a:rPr>
              <a:t>3. HÀNG NHẬP KHẨU</a:t>
            </a:r>
            <a:r>
              <a:rPr spc="-65" dirty="0">
                <a:solidFill>
                  <a:srgbClr val="0000CC"/>
                </a:solidFill>
              </a:rPr>
              <a:t> </a:t>
            </a:r>
            <a:r>
              <a:rPr dirty="0">
                <a:solidFill>
                  <a:srgbClr val="0000CC"/>
                </a:solidFill>
              </a:rPr>
              <a:t>PHẢI  KIỂM TRA CHẤT</a:t>
            </a:r>
            <a:r>
              <a:rPr spc="-65" dirty="0">
                <a:solidFill>
                  <a:srgbClr val="0000CC"/>
                </a:solidFill>
              </a:rPr>
              <a:t> </a:t>
            </a:r>
            <a:r>
              <a:rPr dirty="0">
                <a:solidFill>
                  <a:srgbClr val="0000CC"/>
                </a:solidFill>
              </a:rPr>
              <a:t>LƯỢNG</a:t>
            </a:r>
          </a:p>
        </p:txBody>
      </p:sp>
      <p:sp>
        <p:nvSpPr>
          <p:cNvPr id="9" name="object 9"/>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11" name="object 11"/>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560D1CC7-3FC3-4ABF-895A-6CC0E7E5B501}" type="datetime1">
              <a:rPr lang="en-US" spc="-5" smtClean="0"/>
              <a:pPr marL="12700">
                <a:lnSpc>
                  <a:spcPts val="1520"/>
                </a:lnSpc>
              </a:pPr>
              <a:t>1/12/2019</a:t>
            </a:fld>
            <a:endParaRPr spc="-5" dirty="0"/>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52</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567941"/>
            <a:ext cx="8225155" cy="4344670"/>
          </a:xfrm>
          <a:prstGeom prst="rect">
            <a:avLst/>
          </a:prstGeom>
        </p:spPr>
        <p:txBody>
          <a:bodyPr vert="horz" wrap="square" lIns="0" tIns="0" rIns="0" bIns="0" rtlCol="0">
            <a:spAutoFit/>
          </a:bodyPr>
          <a:lstStyle/>
          <a:p>
            <a:pPr marL="12700" marR="5080" algn="just">
              <a:lnSpc>
                <a:spcPct val="100000"/>
              </a:lnSpc>
            </a:pPr>
            <a:r>
              <a:rPr sz="2800" spc="-5" dirty="0">
                <a:solidFill>
                  <a:srgbClr val="0033CC"/>
                </a:solidFill>
                <a:latin typeface="Verdana"/>
                <a:cs typeface="Verdana"/>
              </a:rPr>
              <a:t>- </a:t>
            </a:r>
            <a:r>
              <a:rPr sz="2800" b="1" dirty="0">
                <a:solidFill>
                  <a:srgbClr val="0033CC"/>
                </a:solidFill>
                <a:latin typeface="Verdana"/>
                <a:cs typeface="Verdana"/>
              </a:rPr>
              <a:t>Danh </a:t>
            </a:r>
            <a:r>
              <a:rPr sz="2800" b="1" spc="-5" dirty="0">
                <a:solidFill>
                  <a:srgbClr val="0033CC"/>
                </a:solidFill>
                <a:latin typeface="Verdana"/>
                <a:cs typeface="Verdana"/>
              </a:rPr>
              <a:t>mục: </a:t>
            </a:r>
            <a:r>
              <a:rPr sz="2800" dirty="0">
                <a:latin typeface="Verdana"/>
                <a:cs typeface="Verdana"/>
              </a:rPr>
              <a:t>Hàng </a:t>
            </a:r>
            <a:r>
              <a:rPr sz="2800" spc="-5" dirty="0">
                <a:latin typeface="Verdana"/>
                <a:cs typeface="Verdana"/>
              </a:rPr>
              <a:t>hóa phải kiểm </a:t>
            </a:r>
            <a:r>
              <a:rPr sz="2800" spc="-20" dirty="0">
                <a:latin typeface="Verdana"/>
                <a:cs typeface="Verdana"/>
              </a:rPr>
              <a:t>tra </a:t>
            </a:r>
            <a:r>
              <a:rPr sz="2800" spc="5" dirty="0">
                <a:latin typeface="Verdana"/>
                <a:cs typeface="Verdana"/>
              </a:rPr>
              <a:t>an  </a:t>
            </a:r>
            <a:r>
              <a:rPr sz="2800" spc="-5" dirty="0">
                <a:latin typeface="Verdana"/>
                <a:cs typeface="Verdana"/>
              </a:rPr>
              <a:t>toàn </a:t>
            </a:r>
            <a:r>
              <a:rPr sz="2800" dirty="0">
                <a:latin typeface="Verdana"/>
                <a:cs typeface="Verdana"/>
              </a:rPr>
              <a:t>thực phẩm </a:t>
            </a:r>
            <a:r>
              <a:rPr sz="2800" spc="-5" dirty="0">
                <a:latin typeface="Verdana"/>
                <a:cs typeface="Verdana"/>
              </a:rPr>
              <a:t>thuộc trách nhiệm </a:t>
            </a:r>
            <a:r>
              <a:rPr sz="2800" dirty="0">
                <a:latin typeface="Verdana"/>
                <a:cs typeface="Verdana"/>
              </a:rPr>
              <a:t>quản </a:t>
            </a:r>
            <a:r>
              <a:rPr sz="2800" spc="-5" dirty="0">
                <a:latin typeface="Verdana"/>
                <a:cs typeface="Verdana"/>
              </a:rPr>
              <a:t>lý  của Bộ Nông nghiệp </a:t>
            </a:r>
            <a:r>
              <a:rPr sz="2800" dirty="0">
                <a:latin typeface="Verdana"/>
                <a:cs typeface="Verdana"/>
              </a:rPr>
              <a:t>và </a:t>
            </a:r>
            <a:r>
              <a:rPr sz="2800" spc="-5" dirty="0">
                <a:latin typeface="Verdana"/>
                <a:cs typeface="Verdana"/>
              </a:rPr>
              <a:t>phát triển nông </a:t>
            </a:r>
            <a:r>
              <a:rPr sz="2800" spc="-10" dirty="0">
                <a:latin typeface="Verdana"/>
                <a:cs typeface="Verdana"/>
              </a:rPr>
              <a:t>thôn  </a:t>
            </a:r>
            <a:r>
              <a:rPr sz="2800" dirty="0">
                <a:latin typeface="Verdana"/>
                <a:cs typeface="Verdana"/>
              </a:rPr>
              <a:t>được </a:t>
            </a:r>
            <a:r>
              <a:rPr sz="2800" spc="-5" dirty="0">
                <a:latin typeface="Verdana"/>
                <a:cs typeface="Verdana"/>
              </a:rPr>
              <a:t>ban </a:t>
            </a:r>
            <a:r>
              <a:rPr sz="2800">
                <a:latin typeface="Verdana"/>
                <a:cs typeface="Verdana"/>
              </a:rPr>
              <a:t>hành </a:t>
            </a:r>
            <a:r>
              <a:rPr sz="2800" smtClean="0">
                <a:latin typeface="Verdana"/>
                <a:cs typeface="Verdana"/>
              </a:rPr>
              <a:t>theo</a:t>
            </a:r>
            <a:r>
              <a:rPr lang="vi-VN" sz="2800" dirty="0" smtClean="0">
                <a:latin typeface="Verdana"/>
                <a:cs typeface="Verdana"/>
              </a:rPr>
              <a:t> TT</a:t>
            </a:r>
            <a:r>
              <a:rPr sz="2800" smtClean="0">
                <a:latin typeface="Verdana"/>
                <a:cs typeface="Verdana"/>
              </a:rPr>
              <a:t> </a:t>
            </a:r>
            <a:r>
              <a:rPr lang="vi-VN" sz="2800" dirty="0" smtClean="0"/>
              <a:t>28/2017/TT-BNNPTNT</a:t>
            </a:r>
            <a:r>
              <a:rPr sz="2800" spc="-5" smtClean="0">
                <a:latin typeface="Verdana"/>
                <a:cs typeface="Verdana"/>
              </a:rPr>
              <a:t> </a:t>
            </a:r>
            <a:r>
              <a:rPr sz="2800" spc="-5">
                <a:latin typeface="Verdana"/>
                <a:cs typeface="Verdana"/>
              </a:rPr>
              <a:t>ngày</a:t>
            </a:r>
            <a:r>
              <a:rPr sz="2800" spc="-10">
                <a:latin typeface="Verdana"/>
                <a:cs typeface="Verdana"/>
              </a:rPr>
              <a:t> </a:t>
            </a:r>
            <a:r>
              <a:rPr lang="vi-VN" sz="2800" spc="-5" dirty="0" smtClean="0">
                <a:latin typeface="Verdana"/>
                <a:cs typeface="Verdana"/>
              </a:rPr>
              <a:t>25/12/2017</a:t>
            </a:r>
            <a:endParaRPr sz="2800">
              <a:latin typeface="Verdana"/>
              <a:cs typeface="Verdana"/>
            </a:endParaRPr>
          </a:p>
          <a:p>
            <a:pPr marL="12700" marR="5080" indent="124460" algn="just">
              <a:lnSpc>
                <a:spcPct val="100000"/>
              </a:lnSpc>
              <a:spcBef>
                <a:spcPts val="600"/>
              </a:spcBef>
            </a:pPr>
            <a:r>
              <a:rPr sz="2800" spc="-5" dirty="0">
                <a:latin typeface="Verdana"/>
                <a:cs typeface="Verdana"/>
              </a:rPr>
              <a:t>- </a:t>
            </a:r>
            <a:r>
              <a:rPr sz="2800" b="1" dirty="0">
                <a:solidFill>
                  <a:srgbClr val="0000FF"/>
                </a:solidFill>
                <a:latin typeface="Verdana"/>
                <a:cs typeface="Verdana"/>
              </a:rPr>
              <a:t>Hồ sơ </a:t>
            </a:r>
            <a:r>
              <a:rPr sz="2800" b="1" spc="-5" dirty="0">
                <a:solidFill>
                  <a:srgbClr val="0000FF"/>
                </a:solidFill>
                <a:latin typeface="Verdana"/>
                <a:cs typeface="Verdana"/>
              </a:rPr>
              <a:t>hải </a:t>
            </a:r>
            <a:r>
              <a:rPr sz="2800" b="1" dirty="0">
                <a:solidFill>
                  <a:srgbClr val="0000FF"/>
                </a:solidFill>
                <a:latin typeface="Verdana"/>
                <a:cs typeface="Verdana"/>
              </a:rPr>
              <a:t>quan</a:t>
            </a:r>
            <a:r>
              <a:rPr sz="2800" dirty="0">
                <a:latin typeface="Verdana"/>
                <a:cs typeface="Verdana"/>
              </a:rPr>
              <a:t>: doanh </a:t>
            </a:r>
            <a:r>
              <a:rPr sz="2800" spc="-5" dirty="0">
                <a:latin typeface="Verdana"/>
                <a:cs typeface="Verdana"/>
              </a:rPr>
              <a:t>nghiệp </a:t>
            </a:r>
            <a:r>
              <a:rPr sz="2800" dirty="0">
                <a:latin typeface="Verdana"/>
                <a:cs typeface="Verdana"/>
              </a:rPr>
              <a:t>phải </a:t>
            </a:r>
            <a:r>
              <a:rPr sz="2800" spc="-5" dirty="0">
                <a:latin typeface="Verdana"/>
                <a:cs typeface="Verdana"/>
              </a:rPr>
              <a:t>gửi  dữ liệu hoặc </a:t>
            </a:r>
            <a:r>
              <a:rPr sz="2800" dirty="0">
                <a:latin typeface="Verdana"/>
                <a:cs typeface="Verdana"/>
              </a:rPr>
              <a:t>xuất trình </a:t>
            </a:r>
            <a:r>
              <a:rPr sz="2800" spc="-5" dirty="0">
                <a:latin typeface="Verdana"/>
                <a:cs typeface="Verdana"/>
              </a:rPr>
              <a:t>cho </a:t>
            </a:r>
            <a:r>
              <a:rPr sz="2800" dirty="0">
                <a:latin typeface="Verdana"/>
                <a:cs typeface="Verdana"/>
              </a:rPr>
              <a:t>cơ </a:t>
            </a:r>
            <a:r>
              <a:rPr sz="2800" spc="-5" dirty="0">
                <a:latin typeface="Verdana"/>
                <a:cs typeface="Verdana"/>
              </a:rPr>
              <a:t>quan Hải quan  Thông báo </a:t>
            </a:r>
            <a:r>
              <a:rPr sz="2800" dirty="0">
                <a:latin typeface="Verdana"/>
                <a:cs typeface="Verdana"/>
              </a:rPr>
              <a:t>xác </a:t>
            </a:r>
            <a:r>
              <a:rPr sz="2800" spc="-5" dirty="0">
                <a:latin typeface="Verdana"/>
                <a:cs typeface="Verdana"/>
              </a:rPr>
              <a:t>nhận lô </a:t>
            </a:r>
            <a:r>
              <a:rPr sz="2800" dirty="0">
                <a:latin typeface="Verdana"/>
                <a:cs typeface="Verdana"/>
              </a:rPr>
              <a:t>hàng </a:t>
            </a:r>
            <a:r>
              <a:rPr sz="2800" spc="-5" dirty="0">
                <a:latin typeface="Verdana"/>
                <a:cs typeface="Verdana"/>
              </a:rPr>
              <a:t>đáp </a:t>
            </a:r>
            <a:r>
              <a:rPr sz="2800" dirty="0">
                <a:latin typeface="Verdana"/>
                <a:cs typeface="Verdana"/>
              </a:rPr>
              <a:t>ứng </a:t>
            </a:r>
            <a:r>
              <a:rPr sz="2800" spc="-5" dirty="0">
                <a:latin typeface="Verdana"/>
                <a:cs typeface="Verdana"/>
              </a:rPr>
              <a:t>yêu  cầu về </a:t>
            </a:r>
            <a:r>
              <a:rPr sz="2800" dirty="0">
                <a:latin typeface="Verdana"/>
                <a:cs typeface="Verdana"/>
              </a:rPr>
              <a:t>an toàn </a:t>
            </a:r>
            <a:r>
              <a:rPr sz="2800" spc="-5" dirty="0">
                <a:latin typeface="Verdana"/>
                <a:cs typeface="Verdana"/>
              </a:rPr>
              <a:t>thực phẩm </a:t>
            </a:r>
            <a:r>
              <a:rPr sz="2800" dirty="0">
                <a:latin typeface="Verdana"/>
                <a:cs typeface="Verdana"/>
              </a:rPr>
              <a:t>của cơ quan </a:t>
            </a:r>
            <a:r>
              <a:rPr sz="2800" spc="-5" dirty="0">
                <a:latin typeface="Verdana"/>
                <a:cs typeface="Verdana"/>
              </a:rPr>
              <a:t>kiểm  </a:t>
            </a:r>
            <a:r>
              <a:rPr sz="2800" spc="-25" dirty="0">
                <a:latin typeface="Verdana"/>
                <a:cs typeface="Verdana"/>
              </a:rPr>
              <a:t>tra </a:t>
            </a:r>
            <a:r>
              <a:rPr sz="2800" spc="-5" dirty="0">
                <a:latin typeface="Verdana"/>
                <a:cs typeface="Verdana"/>
              </a:rPr>
              <a:t>an </a:t>
            </a:r>
            <a:r>
              <a:rPr sz="2800" spc="-10" dirty="0">
                <a:latin typeface="Verdana"/>
                <a:cs typeface="Verdana"/>
              </a:rPr>
              <a:t>toàn </a:t>
            </a:r>
            <a:r>
              <a:rPr sz="2800" spc="-5" dirty="0">
                <a:latin typeface="Verdana"/>
                <a:cs typeface="Verdana"/>
              </a:rPr>
              <a:t>thực phẩm sản phẩm, hàng</a:t>
            </a:r>
            <a:r>
              <a:rPr sz="2800" spc="215" dirty="0">
                <a:latin typeface="Verdana"/>
                <a:cs typeface="Verdana"/>
              </a:rPr>
              <a:t> </a:t>
            </a:r>
            <a:r>
              <a:rPr sz="2800" spc="-15" dirty="0">
                <a:latin typeface="Verdana"/>
                <a:cs typeface="Verdana"/>
              </a:rPr>
              <a:t>hóa</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92837" rIns="0" bIns="0" rtlCol="0">
            <a:spAutoFit/>
          </a:bodyPr>
          <a:lstStyle/>
          <a:p>
            <a:pPr marL="442595" marR="5080" indent="501015">
              <a:lnSpc>
                <a:spcPct val="100000"/>
              </a:lnSpc>
            </a:pPr>
            <a:r>
              <a:rPr dirty="0">
                <a:solidFill>
                  <a:srgbClr val="800000"/>
                </a:solidFill>
              </a:rPr>
              <a:t>IV. HÀNG NHẬP KHẨU PHẢI  KIỂM TRA AN TOÀN THỰC</a:t>
            </a:r>
            <a:r>
              <a:rPr spc="-35" dirty="0">
                <a:solidFill>
                  <a:srgbClr val="800000"/>
                </a:solidFill>
              </a:rPr>
              <a:t> </a:t>
            </a:r>
            <a:r>
              <a:rPr dirty="0">
                <a:solidFill>
                  <a:srgbClr val="800000"/>
                </a:solidFill>
              </a:rPr>
              <a:t>PHẨM</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290ADBAD-1BD2-4CE0-A718-4F2BF4B58295}"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53</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719834"/>
            <a:ext cx="8454390" cy="4436110"/>
          </a:xfrm>
          <a:prstGeom prst="rect">
            <a:avLst/>
          </a:prstGeom>
        </p:spPr>
        <p:txBody>
          <a:bodyPr vert="horz" wrap="square" lIns="0" tIns="0" rIns="0" bIns="0" rtlCol="0">
            <a:spAutoFit/>
          </a:bodyPr>
          <a:lstStyle/>
          <a:p>
            <a:pPr marL="12700" marR="5080" algn="just">
              <a:lnSpc>
                <a:spcPct val="100000"/>
              </a:lnSpc>
              <a:buChar char="-"/>
              <a:tabLst>
                <a:tab pos="293370" algn="l"/>
              </a:tabLst>
            </a:pPr>
            <a:r>
              <a:rPr sz="2600" b="1" dirty="0">
                <a:solidFill>
                  <a:srgbClr val="A40020"/>
                </a:solidFill>
                <a:latin typeface="Verdana"/>
                <a:cs typeface="Verdana"/>
              </a:rPr>
              <a:t>Danh </a:t>
            </a:r>
            <a:r>
              <a:rPr sz="2600" b="1" spc="-5" dirty="0">
                <a:solidFill>
                  <a:srgbClr val="A40020"/>
                </a:solidFill>
                <a:latin typeface="Verdana"/>
                <a:cs typeface="Verdana"/>
              </a:rPr>
              <a:t>mục</a:t>
            </a:r>
            <a:r>
              <a:rPr sz="2600" spc="-5" dirty="0">
                <a:latin typeface="Verdana"/>
                <a:cs typeface="Verdana"/>
              </a:rPr>
              <a:t>: Bộ NN </a:t>
            </a:r>
            <a:r>
              <a:rPr sz="2600" dirty="0">
                <a:latin typeface="Verdana"/>
                <a:cs typeface="Verdana"/>
              </a:rPr>
              <a:t>&amp; </a:t>
            </a:r>
            <a:r>
              <a:rPr sz="2600" spc="-5" dirty="0">
                <a:latin typeface="Verdana"/>
                <a:cs typeface="Verdana"/>
              </a:rPr>
              <a:t>PTNT ban </a:t>
            </a:r>
            <a:r>
              <a:rPr sz="2600" dirty="0">
                <a:latin typeface="Verdana"/>
                <a:cs typeface="Verdana"/>
              </a:rPr>
              <a:t>hành </a:t>
            </a:r>
            <a:r>
              <a:rPr sz="2600" spc="-5" dirty="0">
                <a:latin typeface="Verdana"/>
                <a:cs typeface="Verdana"/>
              </a:rPr>
              <a:t>vật </a:t>
            </a:r>
            <a:r>
              <a:rPr sz="2600" dirty="0">
                <a:latin typeface="Verdana"/>
                <a:cs typeface="Verdana"/>
              </a:rPr>
              <a:t>thể </a:t>
            </a:r>
            <a:r>
              <a:rPr sz="2600" spc="-5" dirty="0">
                <a:latin typeface="Verdana"/>
                <a:cs typeface="Verdana"/>
              </a:rPr>
              <a:t>vật  </a:t>
            </a:r>
            <a:r>
              <a:rPr sz="2600" dirty="0">
                <a:latin typeface="Verdana"/>
                <a:cs typeface="Verdana"/>
              </a:rPr>
              <a:t>thể </a:t>
            </a:r>
            <a:r>
              <a:rPr sz="2600" spc="-5" dirty="0">
                <a:latin typeface="Verdana"/>
                <a:cs typeface="Verdana"/>
              </a:rPr>
              <a:t>thuộc </a:t>
            </a:r>
            <a:r>
              <a:rPr sz="2600" dirty="0">
                <a:latin typeface="Verdana"/>
                <a:cs typeface="Verdana"/>
              </a:rPr>
              <a:t>diện </a:t>
            </a:r>
            <a:r>
              <a:rPr sz="2600" spc="-5" dirty="0">
                <a:latin typeface="Verdana"/>
                <a:cs typeface="Verdana"/>
              </a:rPr>
              <a:t>kiểm </a:t>
            </a:r>
            <a:r>
              <a:rPr sz="2600" dirty="0">
                <a:latin typeface="Verdana"/>
                <a:cs typeface="Verdana"/>
              </a:rPr>
              <a:t>dịch </a:t>
            </a:r>
            <a:r>
              <a:rPr sz="2600" u="heavy" dirty="0">
                <a:solidFill>
                  <a:srgbClr val="CC9900"/>
                </a:solidFill>
                <a:latin typeface="Verdana"/>
                <a:cs typeface="Verdana"/>
              </a:rPr>
              <a:t>thực </a:t>
            </a:r>
            <a:r>
              <a:rPr sz="2600" u="heavy" spc="-10" dirty="0">
                <a:solidFill>
                  <a:srgbClr val="CC9900"/>
                </a:solidFill>
                <a:latin typeface="Verdana"/>
                <a:cs typeface="Verdana"/>
              </a:rPr>
              <a:t>vật</a:t>
            </a:r>
            <a:r>
              <a:rPr sz="2600" spc="-10" dirty="0">
                <a:latin typeface="Verdana"/>
                <a:cs typeface="Verdana"/>
              </a:rPr>
              <a:t>; </a:t>
            </a:r>
            <a:r>
              <a:rPr sz="2600" dirty="0">
                <a:latin typeface="Verdana"/>
                <a:cs typeface="Verdana"/>
              </a:rPr>
              <a:t>đối </a:t>
            </a:r>
            <a:r>
              <a:rPr sz="2600" spc="-5" dirty="0">
                <a:latin typeface="Verdana"/>
                <a:cs typeface="Verdana"/>
              </a:rPr>
              <a:t>tượng </a:t>
            </a:r>
            <a:r>
              <a:rPr sz="2600" dirty="0">
                <a:latin typeface="Verdana"/>
                <a:cs typeface="Verdana"/>
              </a:rPr>
              <a:t>kiểm  dịch </a:t>
            </a:r>
            <a:r>
              <a:rPr sz="2600" u="heavy" dirty="0">
                <a:solidFill>
                  <a:srgbClr val="CC9900"/>
                </a:solidFill>
                <a:latin typeface="Verdana"/>
                <a:cs typeface="Verdana"/>
              </a:rPr>
              <a:t>động </a:t>
            </a:r>
            <a:r>
              <a:rPr sz="2600" u="heavy" spc="-5" dirty="0">
                <a:solidFill>
                  <a:srgbClr val="CC9900"/>
                </a:solidFill>
                <a:latin typeface="Verdana"/>
                <a:cs typeface="Verdana"/>
              </a:rPr>
              <a:t>vật </a:t>
            </a:r>
            <a:r>
              <a:rPr sz="2600" spc="-5" dirty="0">
                <a:latin typeface="Verdana"/>
                <a:cs typeface="Verdana"/>
              </a:rPr>
              <a:t>và </a:t>
            </a:r>
            <a:r>
              <a:rPr sz="2600" dirty="0">
                <a:latin typeface="Verdana"/>
                <a:cs typeface="Verdana"/>
              </a:rPr>
              <a:t>sản </a:t>
            </a:r>
            <a:r>
              <a:rPr sz="2600" spc="5" dirty="0">
                <a:latin typeface="Verdana"/>
                <a:cs typeface="Verdana"/>
              </a:rPr>
              <a:t>phẩm </a:t>
            </a:r>
            <a:r>
              <a:rPr sz="2600" dirty="0">
                <a:latin typeface="Verdana"/>
                <a:cs typeface="Verdana"/>
              </a:rPr>
              <a:t>động </a:t>
            </a:r>
            <a:r>
              <a:rPr sz="2600" spc="-5" dirty="0">
                <a:latin typeface="Verdana"/>
                <a:cs typeface="Verdana"/>
              </a:rPr>
              <a:t>vật thuộc </a:t>
            </a:r>
            <a:r>
              <a:rPr sz="2600" dirty="0">
                <a:latin typeface="Verdana"/>
                <a:cs typeface="Verdana"/>
              </a:rPr>
              <a:t>diện  kiểm </a:t>
            </a:r>
            <a:r>
              <a:rPr sz="2600" spc="-10" dirty="0">
                <a:latin typeface="Verdana"/>
                <a:cs typeface="Verdana"/>
              </a:rPr>
              <a:t>dịch </a:t>
            </a:r>
            <a:r>
              <a:rPr sz="2600" spc="-5" dirty="0">
                <a:latin typeface="Verdana"/>
                <a:cs typeface="Verdana"/>
              </a:rPr>
              <a:t>và </a:t>
            </a:r>
            <a:r>
              <a:rPr sz="2600" dirty="0">
                <a:latin typeface="Verdana"/>
                <a:cs typeface="Verdana"/>
              </a:rPr>
              <a:t>đối tượng kiểm </a:t>
            </a:r>
            <a:r>
              <a:rPr sz="2600" spc="-5" dirty="0">
                <a:latin typeface="Verdana"/>
                <a:cs typeface="Verdana"/>
              </a:rPr>
              <a:t>dịch </a:t>
            </a:r>
            <a:r>
              <a:rPr sz="2600" dirty="0">
                <a:latin typeface="Verdana"/>
                <a:cs typeface="Verdana"/>
              </a:rPr>
              <a:t>thủy </a:t>
            </a:r>
            <a:r>
              <a:rPr sz="2600" spc="-5" dirty="0">
                <a:latin typeface="Verdana"/>
                <a:cs typeface="Verdana"/>
              </a:rPr>
              <a:t>sản, </a:t>
            </a:r>
            <a:r>
              <a:rPr sz="2600" dirty="0">
                <a:latin typeface="Verdana"/>
                <a:cs typeface="Verdana"/>
              </a:rPr>
              <a:t>sản  phẩm thủy sản thuộc diện </a:t>
            </a:r>
            <a:r>
              <a:rPr sz="2600" spc="-5" dirty="0">
                <a:latin typeface="Verdana"/>
                <a:cs typeface="Verdana"/>
              </a:rPr>
              <a:t>phải </a:t>
            </a:r>
            <a:r>
              <a:rPr sz="2600" dirty="0">
                <a:latin typeface="Verdana"/>
                <a:cs typeface="Verdana"/>
              </a:rPr>
              <a:t>kiểm</a:t>
            </a:r>
            <a:r>
              <a:rPr sz="2600" spc="-65" dirty="0">
                <a:latin typeface="Verdana"/>
                <a:cs typeface="Verdana"/>
              </a:rPr>
              <a:t> </a:t>
            </a:r>
            <a:r>
              <a:rPr sz="2600" dirty="0">
                <a:latin typeface="Verdana"/>
                <a:cs typeface="Verdana"/>
              </a:rPr>
              <a:t>dịch.</a:t>
            </a:r>
            <a:endParaRPr sz="2600">
              <a:latin typeface="Verdana"/>
              <a:cs typeface="Verdana"/>
            </a:endParaRPr>
          </a:p>
          <a:p>
            <a:pPr marL="283845" indent="-271145" algn="just">
              <a:lnSpc>
                <a:spcPct val="100000"/>
              </a:lnSpc>
              <a:spcBef>
                <a:spcPts val="600"/>
              </a:spcBef>
              <a:buChar char="-"/>
              <a:tabLst>
                <a:tab pos="284480" algn="l"/>
              </a:tabLst>
            </a:pPr>
            <a:r>
              <a:rPr sz="2600" b="1" spc="5" dirty="0">
                <a:solidFill>
                  <a:srgbClr val="800000"/>
                </a:solidFill>
                <a:latin typeface="Verdana"/>
                <a:cs typeface="Verdana"/>
              </a:rPr>
              <a:t>Hồ </a:t>
            </a:r>
            <a:r>
              <a:rPr sz="2600" b="1" dirty="0">
                <a:solidFill>
                  <a:srgbClr val="800000"/>
                </a:solidFill>
                <a:latin typeface="Verdana"/>
                <a:cs typeface="Verdana"/>
              </a:rPr>
              <a:t>sơ hải</a:t>
            </a:r>
            <a:r>
              <a:rPr sz="2600" b="1" spc="-110" dirty="0">
                <a:solidFill>
                  <a:srgbClr val="800000"/>
                </a:solidFill>
                <a:latin typeface="Verdana"/>
                <a:cs typeface="Verdana"/>
              </a:rPr>
              <a:t> </a:t>
            </a:r>
            <a:r>
              <a:rPr sz="2600" b="1" dirty="0">
                <a:solidFill>
                  <a:srgbClr val="800000"/>
                </a:solidFill>
                <a:latin typeface="Verdana"/>
                <a:cs typeface="Verdana"/>
              </a:rPr>
              <a:t>quan:</a:t>
            </a:r>
            <a:endParaRPr sz="2600">
              <a:latin typeface="Verdana"/>
              <a:cs typeface="Verdana"/>
            </a:endParaRPr>
          </a:p>
          <a:p>
            <a:pPr marL="12700" marR="5080" indent="563880" algn="just">
              <a:lnSpc>
                <a:spcPct val="100000"/>
              </a:lnSpc>
            </a:pPr>
            <a:r>
              <a:rPr sz="2600" spc="-5" dirty="0">
                <a:latin typeface="Verdana"/>
                <a:cs typeface="Verdana"/>
              </a:rPr>
              <a:t>Ngoài </a:t>
            </a:r>
            <a:r>
              <a:rPr sz="2600" dirty="0">
                <a:latin typeface="Verdana"/>
                <a:cs typeface="Verdana"/>
              </a:rPr>
              <a:t>bộ hồ </a:t>
            </a:r>
            <a:r>
              <a:rPr sz="2600" spc="-10" dirty="0">
                <a:latin typeface="Verdana"/>
                <a:cs typeface="Verdana"/>
              </a:rPr>
              <a:t>sơ </a:t>
            </a:r>
            <a:r>
              <a:rPr sz="2600" spc="-5" dirty="0">
                <a:latin typeface="Verdana"/>
                <a:cs typeface="Verdana"/>
              </a:rPr>
              <a:t>hải quan theo quy </a:t>
            </a:r>
            <a:r>
              <a:rPr sz="2600" dirty="0">
                <a:latin typeface="Verdana"/>
                <a:cs typeface="Verdana"/>
              </a:rPr>
              <a:t>định, </a:t>
            </a:r>
            <a:r>
              <a:rPr sz="2600" spc="-5" dirty="0">
                <a:latin typeface="Verdana"/>
                <a:cs typeface="Verdana"/>
              </a:rPr>
              <a:t>người  khai hải quan </a:t>
            </a:r>
            <a:r>
              <a:rPr sz="2600" dirty="0">
                <a:latin typeface="Verdana"/>
                <a:cs typeface="Verdana"/>
              </a:rPr>
              <a:t>phải nộp cho </a:t>
            </a:r>
            <a:r>
              <a:rPr sz="2600" spc="-10" dirty="0">
                <a:latin typeface="Verdana"/>
                <a:cs typeface="Verdana"/>
              </a:rPr>
              <a:t>cơ </a:t>
            </a:r>
            <a:r>
              <a:rPr sz="2600" spc="-5" dirty="0">
                <a:latin typeface="Verdana"/>
                <a:cs typeface="Verdana"/>
              </a:rPr>
              <a:t>quan </a:t>
            </a:r>
            <a:r>
              <a:rPr sz="2600" dirty="0">
                <a:latin typeface="Verdana"/>
                <a:cs typeface="Verdana"/>
              </a:rPr>
              <a:t>Hải </a:t>
            </a:r>
            <a:r>
              <a:rPr sz="2600" spc="-5" dirty="0">
                <a:latin typeface="Verdana"/>
                <a:cs typeface="Verdana"/>
              </a:rPr>
              <a:t>quan </a:t>
            </a:r>
            <a:r>
              <a:rPr sz="2600" dirty="0">
                <a:latin typeface="Verdana"/>
                <a:cs typeface="Verdana"/>
              </a:rPr>
              <a:t>Giấy  chứng nhận </a:t>
            </a:r>
            <a:r>
              <a:rPr sz="2600" spc="5" dirty="0">
                <a:latin typeface="Verdana"/>
                <a:cs typeface="Verdana"/>
              </a:rPr>
              <a:t>kiểm </a:t>
            </a:r>
            <a:r>
              <a:rPr sz="2600" dirty="0">
                <a:latin typeface="Verdana"/>
                <a:cs typeface="Verdana"/>
              </a:rPr>
              <a:t>dịch thực vật/động </a:t>
            </a:r>
            <a:r>
              <a:rPr sz="2600" spc="-5" dirty="0">
                <a:latin typeface="Verdana"/>
                <a:cs typeface="Verdana"/>
              </a:rPr>
              <a:t>vật/ </a:t>
            </a:r>
            <a:r>
              <a:rPr sz="2600" dirty="0">
                <a:latin typeface="Verdana"/>
                <a:cs typeface="Verdana"/>
              </a:rPr>
              <a:t>thủy  </a:t>
            </a:r>
            <a:r>
              <a:rPr sz="2600" spc="-5" dirty="0">
                <a:latin typeface="Verdana"/>
                <a:cs typeface="Verdana"/>
              </a:rPr>
              <a:t>sản, </a:t>
            </a:r>
            <a:r>
              <a:rPr sz="2600" dirty="0">
                <a:latin typeface="Verdana"/>
                <a:cs typeface="Verdana"/>
              </a:rPr>
              <a:t>sản </a:t>
            </a:r>
            <a:r>
              <a:rPr sz="2600" spc="-5" dirty="0">
                <a:latin typeface="Verdana"/>
                <a:cs typeface="Verdana"/>
              </a:rPr>
              <a:t>phẩm thủy </a:t>
            </a:r>
            <a:r>
              <a:rPr sz="2600" dirty="0">
                <a:latin typeface="Verdana"/>
                <a:cs typeface="Verdana"/>
              </a:rPr>
              <a:t>sản nhập khẩu của </a:t>
            </a:r>
            <a:r>
              <a:rPr sz="2600" spc="-5" dirty="0">
                <a:latin typeface="Verdana"/>
                <a:cs typeface="Verdana"/>
              </a:rPr>
              <a:t>cơ quan  </a:t>
            </a:r>
            <a:r>
              <a:rPr sz="2600" dirty="0">
                <a:latin typeface="Verdana"/>
                <a:cs typeface="Verdana"/>
              </a:rPr>
              <a:t>kiểm dịch cấp để </a:t>
            </a:r>
            <a:r>
              <a:rPr sz="2600" spc="-5" dirty="0">
                <a:latin typeface="Verdana"/>
                <a:cs typeface="Verdana"/>
              </a:rPr>
              <a:t>thông quan hàng</a:t>
            </a:r>
            <a:r>
              <a:rPr sz="2600" spc="-35" dirty="0">
                <a:latin typeface="Verdana"/>
                <a:cs typeface="Verdana"/>
              </a:rPr>
              <a:t> </a:t>
            </a:r>
            <a:r>
              <a:rPr sz="2600" dirty="0">
                <a:latin typeface="Verdana"/>
                <a:cs typeface="Verdana"/>
              </a:rPr>
              <a:t>hóa</a:t>
            </a:r>
            <a:endParaRPr sz="2600">
              <a:latin typeface="Verdana"/>
              <a:cs typeface="Verdana"/>
            </a:endParaRPr>
          </a:p>
        </p:txBody>
      </p:sp>
      <p:sp>
        <p:nvSpPr>
          <p:cNvPr id="3" name="object 3"/>
          <p:cNvSpPr txBox="1">
            <a:spLocks noGrp="1"/>
          </p:cNvSpPr>
          <p:nvPr>
            <p:ph type="title"/>
          </p:nvPr>
        </p:nvSpPr>
        <p:spPr>
          <a:xfrm>
            <a:off x="676757" y="500634"/>
            <a:ext cx="7793355" cy="975360"/>
          </a:xfrm>
          <a:prstGeom prst="rect">
            <a:avLst/>
          </a:prstGeom>
        </p:spPr>
        <p:txBody>
          <a:bodyPr vert="horz" wrap="square" lIns="0" tIns="0" rIns="0" bIns="0" rtlCol="0">
            <a:spAutoFit/>
          </a:bodyPr>
          <a:lstStyle/>
          <a:p>
            <a:pPr marL="1969770" marR="5080" indent="-1957705">
              <a:lnSpc>
                <a:spcPct val="100000"/>
              </a:lnSpc>
            </a:pPr>
            <a:r>
              <a:rPr dirty="0">
                <a:solidFill>
                  <a:srgbClr val="008000"/>
                </a:solidFill>
              </a:rPr>
              <a:t>V. HÀNG XUẤT KHẨU/NHẬP KHẨU  PHẢI KIỂM</a:t>
            </a:r>
            <a:r>
              <a:rPr spc="-65" dirty="0">
                <a:solidFill>
                  <a:srgbClr val="008000"/>
                </a:solidFill>
              </a:rPr>
              <a:t> </a:t>
            </a:r>
            <a:r>
              <a:rPr dirty="0">
                <a:solidFill>
                  <a:srgbClr val="008000"/>
                </a:solidFill>
              </a:rPr>
              <a:t>DỊCH</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85A426D6-2F99-4CB5-AD13-3E1CD2A63725}"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54</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678815" y="4012758"/>
          <a:ext cx="7940189" cy="1013207"/>
        </p:xfrm>
        <a:graphic>
          <a:graphicData uri="http://schemas.openxmlformats.org/drawingml/2006/table">
            <a:tbl>
              <a:tblPr firstRow="1" bandRow="1">
                <a:tableStyleId>{2D5ABB26-0587-4C30-8999-92F81FD0307C}</a:tableStyleId>
              </a:tblPr>
              <a:tblGrid>
                <a:gridCol w="4157962"/>
                <a:gridCol w="1221047"/>
                <a:gridCol w="1529148"/>
                <a:gridCol w="1032032"/>
              </a:tblGrid>
              <a:tr h="510794">
                <a:tc>
                  <a:txBody>
                    <a:bodyPr/>
                    <a:lstStyle/>
                    <a:p>
                      <a:pPr marL="22225">
                        <a:lnSpc>
                          <a:spcPts val="3790"/>
                        </a:lnSpc>
                        <a:tabLst>
                          <a:tab pos="1496060" algn="l"/>
                          <a:tab pos="2847975" algn="l"/>
                        </a:tabLst>
                      </a:pPr>
                      <a:r>
                        <a:rPr sz="3200" b="1" dirty="0">
                          <a:solidFill>
                            <a:srgbClr val="69230C"/>
                          </a:solidFill>
                          <a:latin typeface="Verdana"/>
                          <a:cs typeface="Verdana"/>
                        </a:rPr>
                        <a:t>Thực	hiện	theo</a:t>
                      </a:r>
                      <a:endParaRPr sz="3200">
                        <a:latin typeface="Verdana"/>
                        <a:cs typeface="Verdana"/>
                      </a:endParaRPr>
                    </a:p>
                  </a:txBody>
                  <a:tcPr marL="0" marR="0" marT="0" marB="0"/>
                </a:tc>
                <a:tc>
                  <a:txBody>
                    <a:bodyPr/>
                    <a:lstStyle/>
                    <a:p>
                      <a:pPr algn="ctr">
                        <a:lnSpc>
                          <a:spcPts val="3790"/>
                        </a:lnSpc>
                      </a:pPr>
                      <a:r>
                        <a:rPr sz="3200" b="1" dirty="0">
                          <a:solidFill>
                            <a:srgbClr val="69230C"/>
                          </a:solidFill>
                          <a:latin typeface="Verdana"/>
                          <a:cs typeface="Verdana"/>
                        </a:rPr>
                        <a:t>Nghị</a:t>
                      </a:r>
                      <a:endParaRPr sz="3200">
                        <a:latin typeface="Verdana"/>
                        <a:cs typeface="Verdana"/>
                      </a:endParaRPr>
                    </a:p>
                  </a:txBody>
                  <a:tcPr marL="0" marR="0" marT="0" marB="0"/>
                </a:tc>
                <a:tc>
                  <a:txBody>
                    <a:bodyPr/>
                    <a:lstStyle/>
                    <a:p>
                      <a:pPr marL="282575">
                        <a:lnSpc>
                          <a:spcPts val="3790"/>
                        </a:lnSpc>
                      </a:pPr>
                      <a:r>
                        <a:rPr sz="3200" b="1" dirty="0">
                          <a:solidFill>
                            <a:srgbClr val="69230C"/>
                          </a:solidFill>
                          <a:latin typeface="Verdana"/>
                          <a:cs typeface="Verdana"/>
                        </a:rPr>
                        <a:t>định</a:t>
                      </a:r>
                      <a:endParaRPr sz="3200">
                        <a:latin typeface="Verdana"/>
                        <a:cs typeface="Verdana"/>
                      </a:endParaRPr>
                    </a:p>
                  </a:txBody>
                  <a:tcPr marL="0" marR="0" marT="0" marB="0"/>
                </a:tc>
                <a:tc>
                  <a:txBody>
                    <a:bodyPr/>
                    <a:lstStyle/>
                    <a:p>
                      <a:pPr marR="14604" algn="r">
                        <a:lnSpc>
                          <a:spcPts val="3790"/>
                        </a:lnSpc>
                      </a:pPr>
                      <a:r>
                        <a:rPr sz="3200" b="1" spc="5" dirty="0">
                          <a:solidFill>
                            <a:srgbClr val="69230C"/>
                          </a:solidFill>
                          <a:latin typeface="Verdana"/>
                          <a:cs typeface="Verdana"/>
                        </a:rPr>
                        <a:t>số</a:t>
                      </a:r>
                      <a:endParaRPr sz="3200">
                        <a:latin typeface="Verdana"/>
                        <a:cs typeface="Verdana"/>
                      </a:endParaRPr>
                    </a:p>
                  </a:txBody>
                  <a:tcPr marL="0" marR="0" marT="0" marB="0"/>
                </a:tc>
              </a:tr>
              <a:tr h="502413">
                <a:tc>
                  <a:txBody>
                    <a:bodyPr/>
                    <a:lstStyle/>
                    <a:p>
                      <a:pPr marL="22225">
                        <a:lnSpc>
                          <a:spcPts val="3610"/>
                        </a:lnSpc>
                      </a:pPr>
                      <a:r>
                        <a:rPr sz="3200" b="1" spc="-5" dirty="0">
                          <a:solidFill>
                            <a:srgbClr val="69230C"/>
                          </a:solidFill>
                          <a:latin typeface="Verdana"/>
                          <a:cs typeface="Verdana"/>
                        </a:rPr>
                        <a:t>202/2013/NĐ-CP</a:t>
                      </a:r>
                      <a:endParaRPr sz="3200">
                        <a:latin typeface="Verdana"/>
                        <a:cs typeface="Verdana"/>
                      </a:endParaRPr>
                    </a:p>
                  </a:txBody>
                  <a:tcPr marL="0" marR="0" marT="0" marB="0"/>
                </a:tc>
                <a:tc>
                  <a:txBody>
                    <a:bodyPr/>
                    <a:lstStyle/>
                    <a:p>
                      <a:pPr marL="2540" algn="ctr">
                        <a:lnSpc>
                          <a:spcPts val="3610"/>
                        </a:lnSpc>
                      </a:pPr>
                      <a:r>
                        <a:rPr sz="3200" b="1" dirty="0">
                          <a:solidFill>
                            <a:srgbClr val="69230C"/>
                          </a:solidFill>
                          <a:latin typeface="Verdana"/>
                          <a:cs typeface="Verdana"/>
                        </a:rPr>
                        <a:t>của</a:t>
                      </a:r>
                      <a:endParaRPr sz="3200">
                        <a:latin typeface="Verdana"/>
                        <a:cs typeface="Verdana"/>
                      </a:endParaRPr>
                    </a:p>
                  </a:txBody>
                  <a:tcPr marL="0" marR="0" marT="0" marB="0"/>
                </a:tc>
                <a:tc>
                  <a:txBody>
                    <a:bodyPr/>
                    <a:lstStyle/>
                    <a:p>
                      <a:pPr marL="81280">
                        <a:lnSpc>
                          <a:spcPts val="3610"/>
                        </a:lnSpc>
                      </a:pPr>
                      <a:r>
                        <a:rPr sz="3200" b="1" spc="-5" dirty="0">
                          <a:solidFill>
                            <a:srgbClr val="69230C"/>
                          </a:solidFill>
                          <a:latin typeface="Verdana"/>
                          <a:cs typeface="Verdana"/>
                        </a:rPr>
                        <a:t>Chính</a:t>
                      </a:r>
                      <a:endParaRPr sz="3200">
                        <a:latin typeface="Verdana"/>
                        <a:cs typeface="Verdana"/>
                      </a:endParaRPr>
                    </a:p>
                  </a:txBody>
                  <a:tcPr marL="0" marR="0" marT="0" marB="0"/>
                </a:tc>
                <a:tc>
                  <a:txBody>
                    <a:bodyPr/>
                    <a:lstStyle/>
                    <a:p>
                      <a:pPr marR="14604" algn="r">
                        <a:lnSpc>
                          <a:spcPts val="3610"/>
                        </a:lnSpc>
                      </a:pPr>
                      <a:r>
                        <a:rPr sz="3200" b="1" dirty="0">
                          <a:solidFill>
                            <a:srgbClr val="69230C"/>
                          </a:solidFill>
                          <a:latin typeface="Verdana"/>
                          <a:cs typeface="Verdana"/>
                        </a:rPr>
                        <a:t>phủ</a:t>
                      </a:r>
                      <a:endParaRPr sz="3200">
                        <a:latin typeface="Verdana"/>
                        <a:cs typeface="Verdana"/>
                      </a:endParaRPr>
                    </a:p>
                  </a:txBody>
                  <a:tcPr marL="0" marR="0" marT="0" marB="0"/>
                </a:tc>
              </a:tr>
            </a:tbl>
          </a:graphicData>
        </a:graphic>
      </p:graphicFrame>
      <p:sp>
        <p:nvSpPr>
          <p:cNvPr id="3" name="object 3"/>
          <p:cNvSpPr txBox="1"/>
          <p:nvPr/>
        </p:nvSpPr>
        <p:spPr>
          <a:xfrm>
            <a:off x="688340" y="4981828"/>
            <a:ext cx="4721225" cy="489584"/>
          </a:xfrm>
          <a:prstGeom prst="rect">
            <a:avLst/>
          </a:prstGeom>
        </p:spPr>
        <p:txBody>
          <a:bodyPr vert="horz" wrap="square" lIns="0" tIns="0" rIns="0" bIns="0" rtlCol="0">
            <a:spAutoFit/>
          </a:bodyPr>
          <a:lstStyle/>
          <a:p>
            <a:pPr marL="12700">
              <a:lnSpc>
                <a:spcPct val="100000"/>
              </a:lnSpc>
            </a:pPr>
            <a:r>
              <a:rPr sz="3200" b="1" spc="5" dirty="0">
                <a:solidFill>
                  <a:srgbClr val="69230C"/>
                </a:solidFill>
                <a:latin typeface="Verdana"/>
                <a:cs typeface="Verdana"/>
              </a:rPr>
              <a:t>về </a:t>
            </a:r>
            <a:r>
              <a:rPr sz="3200" b="1" dirty="0">
                <a:solidFill>
                  <a:srgbClr val="69230C"/>
                </a:solidFill>
                <a:latin typeface="Verdana"/>
                <a:cs typeface="Verdana"/>
              </a:rPr>
              <a:t>Quản lý Phân</a:t>
            </a:r>
            <a:r>
              <a:rPr sz="3200" b="1" spc="-90" dirty="0">
                <a:solidFill>
                  <a:srgbClr val="69230C"/>
                </a:solidFill>
                <a:latin typeface="Verdana"/>
                <a:cs typeface="Verdana"/>
              </a:rPr>
              <a:t> </a:t>
            </a:r>
            <a:r>
              <a:rPr sz="3200" b="1" spc="-5" dirty="0">
                <a:solidFill>
                  <a:srgbClr val="69230C"/>
                </a:solidFill>
                <a:latin typeface="Verdana"/>
                <a:cs typeface="Verdana"/>
              </a:rPr>
              <a:t>bón</a:t>
            </a:r>
            <a:endParaRPr sz="3200">
              <a:latin typeface="Verdana"/>
              <a:cs typeface="Verdana"/>
            </a:endParaRPr>
          </a:p>
        </p:txBody>
      </p:sp>
      <p:sp>
        <p:nvSpPr>
          <p:cNvPr id="4" name="object 4"/>
          <p:cNvSpPr txBox="1">
            <a:spLocks noGrp="1"/>
          </p:cNvSpPr>
          <p:nvPr>
            <p:ph type="title"/>
          </p:nvPr>
        </p:nvSpPr>
        <p:spPr>
          <a:xfrm>
            <a:off x="914400" y="2057400"/>
            <a:ext cx="7315200" cy="708660"/>
          </a:xfrm>
          <a:prstGeom prst="rect">
            <a:avLst/>
          </a:prstGeom>
          <a:ln w="12192">
            <a:solidFill>
              <a:srgbClr val="D24717"/>
            </a:solidFill>
          </a:ln>
        </p:spPr>
        <p:txBody>
          <a:bodyPr vert="horz" wrap="square" lIns="0" tIns="36195" rIns="0" bIns="0" rtlCol="0">
            <a:spAutoFit/>
          </a:bodyPr>
          <a:lstStyle/>
          <a:p>
            <a:pPr marL="773430">
              <a:lnSpc>
                <a:spcPct val="100000"/>
              </a:lnSpc>
              <a:spcBef>
                <a:spcPts val="285"/>
              </a:spcBef>
            </a:pPr>
            <a:r>
              <a:rPr sz="4000" spc="-5" dirty="0">
                <a:solidFill>
                  <a:srgbClr val="0000CC"/>
                </a:solidFill>
              </a:rPr>
              <a:t>QUẢN LÝ </a:t>
            </a:r>
            <a:r>
              <a:rPr sz="4000" dirty="0">
                <a:solidFill>
                  <a:srgbClr val="0000CC"/>
                </a:solidFill>
              </a:rPr>
              <a:t>PHÂN</a:t>
            </a:r>
            <a:r>
              <a:rPr sz="4000" spc="-90" dirty="0">
                <a:solidFill>
                  <a:srgbClr val="0000CC"/>
                </a:solidFill>
              </a:rPr>
              <a:t> </a:t>
            </a:r>
            <a:r>
              <a:rPr sz="4000" spc="-5" dirty="0">
                <a:solidFill>
                  <a:srgbClr val="0000CC"/>
                </a:solidFill>
              </a:rPr>
              <a:t>BÓN</a:t>
            </a:r>
            <a:endParaRPr sz="4000"/>
          </a:p>
        </p:txBody>
      </p:sp>
      <p:sp>
        <p:nvSpPr>
          <p:cNvPr id="5" name="object 5"/>
          <p:cNvSpPr txBox="1"/>
          <p:nvPr/>
        </p:nvSpPr>
        <p:spPr>
          <a:xfrm>
            <a:off x="800506" y="614934"/>
            <a:ext cx="7619365" cy="977265"/>
          </a:xfrm>
          <a:prstGeom prst="rect">
            <a:avLst/>
          </a:prstGeom>
        </p:spPr>
        <p:txBody>
          <a:bodyPr vert="horz" wrap="square" lIns="0" tIns="0" rIns="0" bIns="0" rtlCol="0">
            <a:spAutoFit/>
          </a:bodyPr>
          <a:lstStyle/>
          <a:p>
            <a:pPr marL="433070" marR="5080" indent="-421005">
              <a:lnSpc>
                <a:spcPct val="100000"/>
              </a:lnSpc>
            </a:pPr>
            <a:r>
              <a:rPr sz="3200" b="1" dirty="0">
                <a:latin typeface="Verdana"/>
                <a:cs typeface="Verdana"/>
              </a:rPr>
              <a:t>HÀNG HOÁ THUỘC TRÁCH</a:t>
            </a:r>
            <a:r>
              <a:rPr sz="3200" b="1" spc="-60" dirty="0">
                <a:latin typeface="Verdana"/>
                <a:cs typeface="Verdana"/>
              </a:rPr>
              <a:t> </a:t>
            </a:r>
            <a:r>
              <a:rPr sz="3200" b="1" dirty="0">
                <a:latin typeface="Verdana"/>
                <a:cs typeface="Verdana"/>
              </a:rPr>
              <a:t>NHIỆM  QUẢN LÝ CỦA BỘ NN </a:t>
            </a:r>
            <a:r>
              <a:rPr sz="3200" b="1" spc="5" dirty="0">
                <a:latin typeface="Verdana"/>
                <a:cs typeface="Verdana"/>
              </a:rPr>
              <a:t>và</a:t>
            </a:r>
            <a:r>
              <a:rPr sz="3200" b="1" spc="-40" dirty="0">
                <a:latin typeface="Verdana"/>
                <a:cs typeface="Verdana"/>
              </a:rPr>
              <a:t> </a:t>
            </a:r>
            <a:r>
              <a:rPr sz="3200" b="1" dirty="0">
                <a:latin typeface="Verdana"/>
                <a:cs typeface="Verdana"/>
              </a:rPr>
              <a:t>PTNT</a:t>
            </a:r>
            <a:endParaRPr sz="3200">
              <a:latin typeface="Verdana"/>
              <a:cs typeface="Verdana"/>
            </a:endParaRPr>
          </a:p>
        </p:txBody>
      </p:sp>
      <p:sp>
        <p:nvSpPr>
          <p:cNvPr id="6" name="object 6"/>
          <p:cNvSpPr/>
          <p:nvPr/>
        </p:nvSpPr>
        <p:spPr>
          <a:xfrm>
            <a:off x="3276600" y="3124200"/>
            <a:ext cx="2743200" cy="457200"/>
          </a:xfrm>
          <a:custGeom>
            <a:avLst/>
            <a:gdLst/>
            <a:ahLst/>
            <a:cxnLst/>
            <a:rect l="l" t="t" r="r" b="b"/>
            <a:pathLst>
              <a:path w="2743200" h="457200">
                <a:moveTo>
                  <a:pt x="714755" y="762"/>
                </a:moveTo>
                <a:lnTo>
                  <a:pt x="869314" y="357250"/>
                </a:lnTo>
                <a:lnTo>
                  <a:pt x="0" y="358775"/>
                </a:lnTo>
                <a:lnTo>
                  <a:pt x="1390903" y="457200"/>
                </a:lnTo>
                <a:lnTo>
                  <a:pt x="2743200" y="358775"/>
                </a:lnTo>
                <a:lnTo>
                  <a:pt x="1931797" y="358775"/>
                </a:lnTo>
                <a:lnTo>
                  <a:pt x="1912492" y="0"/>
                </a:lnTo>
                <a:lnTo>
                  <a:pt x="714755" y="762"/>
                </a:lnTo>
                <a:close/>
              </a:path>
            </a:pathLst>
          </a:custGeom>
          <a:ln w="9144">
            <a:solidFill>
              <a:srgbClr val="800000"/>
            </a:solidFill>
          </a:ln>
        </p:spPr>
        <p:txBody>
          <a:bodyPr wrap="square" lIns="0" tIns="0" rIns="0" bIns="0" rtlCol="0"/>
          <a:lstStyle/>
          <a:p>
            <a:endParaRPr/>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D6E1A913-19C9-416A-A695-FCD6A9259F18}" type="datetime1">
              <a:rPr lang="en-US" spc="-5" smtClean="0"/>
              <a:pPr marL="12700">
                <a:lnSpc>
                  <a:spcPts val="1520"/>
                </a:lnSpc>
              </a:pPr>
              <a:t>1/12/2019</a:t>
            </a:fld>
            <a:endParaRPr spc="-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55</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111250"/>
            <a:ext cx="8378190" cy="4100195"/>
          </a:xfrm>
          <a:prstGeom prst="rect">
            <a:avLst/>
          </a:prstGeom>
        </p:spPr>
        <p:txBody>
          <a:bodyPr vert="horz" wrap="square" lIns="0" tIns="0" rIns="0" bIns="0" rtlCol="0">
            <a:spAutoFit/>
          </a:bodyPr>
          <a:lstStyle/>
          <a:p>
            <a:pPr marL="12700" marR="5080">
              <a:lnSpc>
                <a:spcPct val="100000"/>
              </a:lnSpc>
              <a:tabLst>
                <a:tab pos="1517015" algn="l"/>
                <a:tab pos="2585720" algn="l"/>
                <a:tab pos="3650615" algn="l"/>
                <a:tab pos="4705350" algn="l"/>
                <a:tab pos="5769610" algn="l"/>
                <a:tab pos="6623050" algn="l"/>
                <a:tab pos="7799705" algn="l"/>
              </a:tabLst>
            </a:pPr>
            <a:r>
              <a:rPr sz="2400" b="1" dirty="0">
                <a:solidFill>
                  <a:srgbClr val="FF0000"/>
                </a:solidFill>
                <a:latin typeface="Verdana"/>
                <a:cs typeface="Verdana"/>
              </a:rPr>
              <a:t>T</a:t>
            </a:r>
            <a:r>
              <a:rPr sz="2400" b="1" spc="-10" dirty="0">
                <a:solidFill>
                  <a:srgbClr val="FF0000"/>
                </a:solidFill>
                <a:latin typeface="Verdana"/>
                <a:cs typeface="Verdana"/>
              </a:rPr>
              <a:t>h</a:t>
            </a:r>
            <a:r>
              <a:rPr sz="2400" b="1" dirty="0">
                <a:solidFill>
                  <a:srgbClr val="FF0000"/>
                </a:solidFill>
                <a:latin typeface="Verdana"/>
                <a:cs typeface="Verdana"/>
              </a:rPr>
              <a:t>ươ</a:t>
            </a:r>
            <a:r>
              <a:rPr sz="2400" b="1" spc="-10" dirty="0">
                <a:solidFill>
                  <a:srgbClr val="FF0000"/>
                </a:solidFill>
                <a:latin typeface="Verdana"/>
                <a:cs typeface="Verdana"/>
              </a:rPr>
              <a:t>n</a:t>
            </a:r>
            <a:r>
              <a:rPr sz="2400" b="1" spc="-5" dirty="0">
                <a:solidFill>
                  <a:srgbClr val="FF0000"/>
                </a:solidFill>
                <a:latin typeface="Verdana"/>
                <a:cs typeface="Verdana"/>
              </a:rPr>
              <a:t>g</a:t>
            </a:r>
            <a:r>
              <a:rPr sz="2400" b="1" dirty="0">
                <a:solidFill>
                  <a:srgbClr val="FF0000"/>
                </a:solidFill>
                <a:latin typeface="Verdana"/>
                <a:cs typeface="Verdana"/>
              </a:rPr>
              <a:t>	</a:t>
            </a:r>
            <a:r>
              <a:rPr sz="2400" b="1" spc="-5" dirty="0">
                <a:solidFill>
                  <a:srgbClr val="FF0000"/>
                </a:solidFill>
                <a:latin typeface="Verdana"/>
                <a:cs typeface="Verdana"/>
              </a:rPr>
              <a:t>n</a:t>
            </a:r>
            <a:r>
              <a:rPr sz="2400" b="1" spc="-15" dirty="0">
                <a:solidFill>
                  <a:srgbClr val="FF0000"/>
                </a:solidFill>
                <a:latin typeface="Verdana"/>
                <a:cs typeface="Verdana"/>
              </a:rPr>
              <a:t>h</a:t>
            </a:r>
            <a:r>
              <a:rPr sz="2400" b="1" dirty="0">
                <a:solidFill>
                  <a:srgbClr val="FF0000"/>
                </a:solidFill>
                <a:latin typeface="Verdana"/>
                <a:cs typeface="Verdana"/>
              </a:rPr>
              <a:t>ân	</a:t>
            </a:r>
            <a:r>
              <a:rPr sz="2400" b="1" spc="-5" dirty="0">
                <a:solidFill>
                  <a:srgbClr val="FF0000"/>
                </a:solidFill>
                <a:latin typeface="Verdana"/>
                <a:cs typeface="Verdana"/>
              </a:rPr>
              <a:t>n</a:t>
            </a:r>
            <a:r>
              <a:rPr sz="2400" b="1" spc="0" dirty="0">
                <a:solidFill>
                  <a:srgbClr val="FF0000"/>
                </a:solidFill>
                <a:latin typeface="Verdana"/>
                <a:cs typeface="Verdana"/>
              </a:rPr>
              <a:t>h</a:t>
            </a:r>
            <a:r>
              <a:rPr sz="2400" b="1" spc="-5" dirty="0">
                <a:solidFill>
                  <a:srgbClr val="FF0000"/>
                </a:solidFill>
                <a:latin typeface="Verdana"/>
                <a:cs typeface="Verdana"/>
              </a:rPr>
              <a:t>ập</a:t>
            </a:r>
            <a:r>
              <a:rPr sz="2400" b="1" dirty="0">
                <a:solidFill>
                  <a:srgbClr val="FF0000"/>
                </a:solidFill>
                <a:latin typeface="Verdana"/>
                <a:cs typeface="Verdana"/>
              </a:rPr>
              <a:t>	</a:t>
            </a:r>
            <a:r>
              <a:rPr sz="2400" b="1" spc="-5" dirty="0">
                <a:solidFill>
                  <a:srgbClr val="FF0000"/>
                </a:solidFill>
                <a:latin typeface="Verdana"/>
                <a:cs typeface="Verdana"/>
              </a:rPr>
              <a:t>k</a:t>
            </a:r>
            <a:r>
              <a:rPr sz="2400" b="1" spc="-15" dirty="0">
                <a:solidFill>
                  <a:srgbClr val="FF0000"/>
                </a:solidFill>
                <a:latin typeface="Verdana"/>
                <a:cs typeface="Verdana"/>
              </a:rPr>
              <a:t>h</a:t>
            </a:r>
            <a:r>
              <a:rPr sz="2400" b="1" spc="-5" dirty="0">
                <a:solidFill>
                  <a:srgbClr val="FF0000"/>
                </a:solidFill>
                <a:latin typeface="Verdana"/>
                <a:cs typeface="Verdana"/>
              </a:rPr>
              <a:t>ẩu</a:t>
            </a:r>
            <a:r>
              <a:rPr sz="2400" b="1" dirty="0">
                <a:solidFill>
                  <a:srgbClr val="FF0000"/>
                </a:solidFill>
                <a:latin typeface="Verdana"/>
                <a:cs typeface="Verdana"/>
              </a:rPr>
              <a:t>	</a:t>
            </a:r>
            <a:r>
              <a:rPr sz="2400" b="1" spc="-5" dirty="0">
                <a:solidFill>
                  <a:srgbClr val="FF0000"/>
                </a:solidFill>
                <a:latin typeface="Verdana"/>
                <a:cs typeface="Verdana"/>
              </a:rPr>
              <a:t>phâ</a:t>
            </a:r>
            <a:r>
              <a:rPr sz="2400" b="1" dirty="0">
                <a:solidFill>
                  <a:srgbClr val="FF0000"/>
                </a:solidFill>
                <a:latin typeface="Verdana"/>
                <a:cs typeface="Verdana"/>
              </a:rPr>
              <a:t>n	</a:t>
            </a:r>
            <a:r>
              <a:rPr sz="2400" b="1" spc="10" dirty="0">
                <a:solidFill>
                  <a:srgbClr val="FF0000"/>
                </a:solidFill>
                <a:latin typeface="Verdana"/>
                <a:cs typeface="Verdana"/>
              </a:rPr>
              <a:t>b</a:t>
            </a:r>
            <a:r>
              <a:rPr sz="2400" b="1" dirty="0">
                <a:solidFill>
                  <a:srgbClr val="FF0000"/>
                </a:solidFill>
                <a:latin typeface="Verdana"/>
                <a:cs typeface="Verdana"/>
              </a:rPr>
              <a:t>ón	</a:t>
            </a:r>
            <a:r>
              <a:rPr sz="2400" b="1" spc="5" dirty="0">
                <a:solidFill>
                  <a:srgbClr val="FF0000"/>
                </a:solidFill>
                <a:latin typeface="Verdana"/>
                <a:cs typeface="Verdana"/>
              </a:rPr>
              <a:t>t</a:t>
            </a:r>
            <a:r>
              <a:rPr sz="2400" b="1" spc="-5" dirty="0">
                <a:solidFill>
                  <a:srgbClr val="FF0000"/>
                </a:solidFill>
                <a:latin typeface="Verdana"/>
                <a:cs typeface="Verdana"/>
              </a:rPr>
              <a:t>hu</a:t>
            </a:r>
            <a:r>
              <a:rPr sz="2400" b="1" dirty="0">
                <a:solidFill>
                  <a:srgbClr val="FF0000"/>
                </a:solidFill>
                <a:latin typeface="Verdana"/>
                <a:cs typeface="Verdana"/>
              </a:rPr>
              <a:t>ộ</a:t>
            </a:r>
            <a:r>
              <a:rPr sz="2400" b="1" spc="-5" dirty="0">
                <a:solidFill>
                  <a:srgbClr val="FF0000"/>
                </a:solidFill>
                <a:latin typeface="Verdana"/>
                <a:cs typeface="Verdana"/>
              </a:rPr>
              <a:t>c</a:t>
            </a:r>
            <a:r>
              <a:rPr sz="2400" b="1" dirty="0">
                <a:solidFill>
                  <a:srgbClr val="FF0000"/>
                </a:solidFill>
                <a:latin typeface="Verdana"/>
                <a:cs typeface="Verdana"/>
              </a:rPr>
              <a:t>	</a:t>
            </a:r>
            <a:r>
              <a:rPr sz="2400" b="1" spc="5" dirty="0">
                <a:solidFill>
                  <a:srgbClr val="FF0000"/>
                </a:solidFill>
                <a:latin typeface="Verdana"/>
                <a:cs typeface="Verdana"/>
              </a:rPr>
              <a:t>các  </a:t>
            </a:r>
            <a:r>
              <a:rPr sz="2400" b="1" spc="-5" dirty="0">
                <a:solidFill>
                  <a:srgbClr val="FF0000"/>
                </a:solidFill>
                <a:latin typeface="Verdana"/>
                <a:cs typeface="Verdana"/>
              </a:rPr>
              <a:t>trường hợp dưới </a:t>
            </a:r>
            <a:r>
              <a:rPr sz="2400" b="1" dirty="0">
                <a:solidFill>
                  <a:srgbClr val="FF0000"/>
                </a:solidFill>
                <a:latin typeface="Verdana"/>
                <a:cs typeface="Verdana"/>
              </a:rPr>
              <a:t>đây </a:t>
            </a:r>
            <a:r>
              <a:rPr sz="2400" b="1" spc="-5" dirty="0">
                <a:solidFill>
                  <a:srgbClr val="FF0000"/>
                </a:solidFill>
                <a:latin typeface="Verdana"/>
                <a:cs typeface="Verdana"/>
              </a:rPr>
              <a:t>phải </a:t>
            </a:r>
            <a:r>
              <a:rPr sz="2400" b="1" dirty="0">
                <a:solidFill>
                  <a:srgbClr val="FF0000"/>
                </a:solidFill>
                <a:latin typeface="Verdana"/>
                <a:cs typeface="Verdana"/>
              </a:rPr>
              <a:t>có </a:t>
            </a:r>
            <a:r>
              <a:rPr sz="2400" b="1" spc="-5" dirty="0">
                <a:solidFill>
                  <a:srgbClr val="FF0000"/>
                </a:solidFill>
                <a:latin typeface="Verdana"/>
                <a:cs typeface="Verdana"/>
              </a:rPr>
              <a:t>Giấy</a:t>
            </a:r>
            <a:r>
              <a:rPr sz="2400" b="1" spc="35" dirty="0">
                <a:solidFill>
                  <a:srgbClr val="FF0000"/>
                </a:solidFill>
                <a:latin typeface="Verdana"/>
                <a:cs typeface="Verdana"/>
              </a:rPr>
              <a:t> </a:t>
            </a:r>
            <a:r>
              <a:rPr sz="2400" b="1" spc="-5" dirty="0">
                <a:solidFill>
                  <a:srgbClr val="FF0000"/>
                </a:solidFill>
                <a:latin typeface="Verdana"/>
                <a:cs typeface="Verdana"/>
              </a:rPr>
              <a:t>phép:</a:t>
            </a:r>
            <a:endParaRPr sz="2400">
              <a:latin typeface="Verdana"/>
              <a:cs typeface="Verdana"/>
            </a:endParaRPr>
          </a:p>
          <a:p>
            <a:pPr marL="469900" indent="-457200">
              <a:lnSpc>
                <a:spcPct val="100000"/>
              </a:lnSpc>
              <a:spcBef>
                <a:spcPts val="600"/>
              </a:spcBef>
              <a:buAutoNum type="alphaLcParenR"/>
              <a:tabLst>
                <a:tab pos="469900" algn="l"/>
              </a:tabLst>
            </a:pPr>
            <a:r>
              <a:rPr sz="2400" dirty="0">
                <a:latin typeface="Verdana"/>
                <a:cs typeface="Verdana"/>
              </a:rPr>
              <a:t>Phân </a:t>
            </a:r>
            <a:r>
              <a:rPr sz="2400" spc="-5" dirty="0">
                <a:latin typeface="Verdana"/>
                <a:cs typeface="Verdana"/>
              </a:rPr>
              <a:t>bón </a:t>
            </a:r>
            <a:r>
              <a:rPr sz="2400" dirty="0">
                <a:latin typeface="Verdana"/>
                <a:cs typeface="Verdana"/>
              </a:rPr>
              <a:t>để khảo</a:t>
            </a:r>
            <a:r>
              <a:rPr sz="2400" spc="-35" dirty="0">
                <a:latin typeface="Verdana"/>
                <a:cs typeface="Verdana"/>
              </a:rPr>
              <a:t> </a:t>
            </a:r>
            <a:r>
              <a:rPr sz="2400" dirty="0">
                <a:latin typeface="Verdana"/>
                <a:cs typeface="Verdana"/>
              </a:rPr>
              <a:t>nghiệm;</a:t>
            </a:r>
            <a:endParaRPr sz="2400">
              <a:latin typeface="Verdana"/>
              <a:cs typeface="Verdana"/>
            </a:endParaRPr>
          </a:p>
          <a:p>
            <a:pPr marL="469900" marR="5715" indent="-457200">
              <a:lnSpc>
                <a:spcPct val="100000"/>
              </a:lnSpc>
              <a:buAutoNum type="alphaLcParenR"/>
              <a:tabLst>
                <a:tab pos="469900" algn="l"/>
              </a:tabLst>
            </a:pPr>
            <a:r>
              <a:rPr sz="2400" dirty="0">
                <a:latin typeface="Verdana"/>
                <a:cs typeface="Verdana"/>
              </a:rPr>
              <a:t>Phân bón chuyên dùng cho </a:t>
            </a:r>
            <a:r>
              <a:rPr sz="2400" spc="-5" dirty="0">
                <a:latin typeface="Verdana"/>
                <a:cs typeface="Verdana"/>
              </a:rPr>
              <a:t>sân </a:t>
            </a:r>
            <a:r>
              <a:rPr sz="2400" dirty="0">
                <a:latin typeface="Verdana"/>
                <a:cs typeface="Verdana"/>
              </a:rPr>
              <a:t>thể </a:t>
            </a:r>
            <a:r>
              <a:rPr sz="2400" spc="-10" dirty="0">
                <a:latin typeface="Verdana"/>
                <a:cs typeface="Verdana"/>
              </a:rPr>
              <a:t>thao, </a:t>
            </a:r>
            <a:r>
              <a:rPr sz="2400" dirty="0">
                <a:latin typeface="Verdana"/>
                <a:cs typeface="Verdana"/>
              </a:rPr>
              <a:t>khu vui  </a:t>
            </a:r>
            <a:r>
              <a:rPr sz="2400" spc="-5" dirty="0">
                <a:latin typeface="Verdana"/>
                <a:cs typeface="Verdana"/>
              </a:rPr>
              <a:t>chơi giải</a:t>
            </a:r>
            <a:r>
              <a:rPr sz="2400" spc="-15" dirty="0">
                <a:latin typeface="Verdana"/>
                <a:cs typeface="Verdana"/>
              </a:rPr>
              <a:t> </a:t>
            </a:r>
            <a:r>
              <a:rPr sz="2400" spc="-10" dirty="0">
                <a:latin typeface="Verdana"/>
                <a:cs typeface="Verdana"/>
              </a:rPr>
              <a:t>trí;</a:t>
            </a:r>
            <a:endParaRPr sz="2400">
              <a:latin typeface="Verdana"/>
              <a:cs typeface="Verdana"/>
            </a:endParaRPr>
          </a:p>
          <a:p>
            <a:pPr marL="469900" marR="5080" indent="-457200" algn="just">
              <a:lnSpc>
                <a:spcPct val="100000"/>
              </a:lnSpc>
              <a:buAutoNum type="alphaLcParenR"/>
              <a:tabLst>
                <a:tab pos="469900" algn="l"/>
              </a:tabLst>
            </a:pPr>
            <a:r>
              <a:rPr sz="2400" dirty="0">
                <a:latin typeface="Verdana"/>
                <a:cs typeface="Verdana"/>
              </a:rPr>
              <a:t>Phân bón chuyên dùng của </a:t>
            </a:r>
            <a:r>
              <a:rPr sz="2400" spc="-5" dirty="0">
                <a:latin typeface="Verdana"/>
                <a:cs typeface="Verdana"/>
              </a:rPr>
              <a:t>các </a:t>
            </a:r>
            <a:r>
              <a:rPr sz="2400" dirty="0">
                <a:latin typeface="Verdana"/>
                <a:cs typeface="Verdana"/>
              </a:rPr>
              <a:t>công ty có vốn  ĐTNN để phục </a:t>
            </a:r>
            <a:r>
              <a:rPr sz="2400" spc="-5" dirty="0">
                <a:latin typeface="Verdana"/>
                <a:cs typeface="Verdana"/>
              </a:rPr>
              <a:t>vụ </a:t>
            </a:r>
            <a:r>
              <a:rPr sz="2400" dirty="0">
                <a:latin typeface="Verdana"/>
                <a:cs typeface="Verdana"/>
              </a:rPr>
              <a:t>cho sản xuất trong phạm vi của  công </a:t>
            </a:r>
            <a:r>
              <a:rPr sz="2400" spc="-5" dirty="0">
                <a:latin typeface="Verdana"/>
                <a:cs typeface="Verdana"/>
              </a:rPr>
              <a:t>ty; sử </a:t>
            </a:r>
            <a:r>
              <a:rPr sz="2400" dirty="0">
                <a:latin typeface="Verdana"/>
                <a:cs typeface="Verdana"/>
              </a:rPr>
              <a:t>dụng trong </a:t>
            </a:r>
            <a:r>
              <a:rPr sz="2400" spc="-5" dirty="0">
                <a:latin typeface="Verdana"/>
                <a:cs typeface="Verdana"/>
              </a:rPr>
              <a:t>các </a:t>
            </a:r>
            <a:r>
              <a:rPr sz="2400" dirty="0">
                <a:latin typeface="Verdana"/>
                <a:cs typeface="Verdana"/>
              </a:rPr>
              <a:t>dự </a:t>
            </a:r>
            <a:r>
              <a:rPr sz="2400" spc="-5" dirty="0">
                <a:latin typeface="Verdana"/>
                <a:cs typeface="Verdana"/>
              </a:rPr>
              <a:t>án </a:t>
            </a:r>
            <a:r>
              <a:rPr sz="2400" dirty="0">
                <a:latin typeface="Verdana"/>
                <a:cs typeface="Verdana"/>
              </a:rPr>
              <a:t>của nước ngoài  </a:t>
            </a:r>
            <a:r>
              <a:rPr sz="2400" spc="-5" dirty="0">
                <a:latin typeface="Verdana"/>
                <a:cs typeface="Verdana"/>
              </a:rPr>
              <a:t>tại Việt Nam, </a:t>
            </a:r>
            <a:r>
              <a:rPr sz="2400" spc="-10" dirty="0">
                <a:latin typeface="Verdana"/>
                <a:cs typeface="Verdana"/>
              </a:rPr>
              <a:t>làm </a:t>
            </a:r>
            <a:r>
              <a:rPr sz="2400" dirty="0">
                <a:latin typeface="Verdana"/>
                <a:cs typeface="Verdana"/>
              </a:rPr>
              <a:t>quà tặng, </a:t>
            </a:r>
            <a:r>
              <a:rPr sz="2400" spc="-10" dirty="0">
                <a:latin typeface="Verdana"/>
                <a:cs typeface="Verdana"/>
              </a:rPr>
              <a:t>làm </a:t>
            </a:r>
            <a:r>
              <a:rPr sz="2400" dirty="0">
                <a:latin typeface="Verdana"/>
                <a:cs typeface="Verdana"/>
              </a:rPr>
              <a:t>hàng</a:t>
            </a:r>
            <a:r>
              <a:rPr sz="2400" spc="105" dirty="0">
                <a:latin typeface="Verdana"/>
                <a:cs typeface="Verdana"/>
              </a:rPr>
              <a:t> </a:t>
            </a:r>
            <a:r>
              <a:rPr sz="2400" dirty="0">
                <a:latin typeface="Verdana"/>
                <a:cs typeface="Verdana"/>
              </a:rPr>
              <a:t>mẫu;</a:t>
            </a:r>
            <a:endParaRPr sz="2400">
              <a:latin typeface="Verdana"/>
              <a:cs typeface="Verdana"/>
            </a:endParaRPr>
          </a:p>
          <a:p>
            <a:pPr marL="469900" indent="-457200">
              <a:lnSpc>
                <a:spcPct val="100000"/>
              </a:lnSpc>
              <a:buAutoNum type="alphaLcParenR"/>
              <a:tabLst>
                <a:tab pos="469900" algn="l"/>
              </a:tabLst>
            </a:pPr>
            <a:r>
              <a:rPr sz="2400" dirty="0">
                <a:latin typeface="Verdana"/>
                <a:cs typeface="Verdana"/>
              </a:rPr>
              <a:t>Phân </a:t>
            </a:r>
            <a:r>
              <a:rPr sz="2400" spc="-5" dirty="0">
                <a:latin typeface="Verdana"/>
                <a:cs typeface="Verdana"/>
              </a:rPr>
              <a:t>bón </a:t>
            </a:r>
            <a:r>
              <a:rPr sz="2400" dirty="0">
                <a:latin typeface="Verdana"/>
                <a:cs typeface="Verdana"/>
              </a:rPr>
              <a:t>tham </a:t>
            </a:r>
            <a:r>
              <a:rPr sz="2400" spc="-5" dirty="0">
                <a:latin typeface="Verdana"/>
                <a:cs typeface="Verdana"/>
              </a:rPr>
              <a:t>gia hội </a:t>
            </a:r>
            <a:r>
              <a:rPr sz="2400" dirty="0">
                <a:latin typeface="Verdana"/>
                <a:cs typeface="Verdana"/>
              </a:rPr>
              <a:t>chợ, </a:t>
            </a:r>
            <a:r>
              <a:rPr sz="2400" spc="-5" dirty="0">
                <a:latin typeface="Verdana"/>
                <a:cs typeface="Verdana"/>
              </a:rPr>
              <a:t>triển</a:t>
            </a:r>
            <a:r>
              <a:rPr sz="2400" spc="65" dirty="0">
                <a:latin typeface="Verdana"/>
                <a:cs typeface="Verdana"/>
              </a:rPr>
              <a:t> </a:t>
            </a:r>
            <a:r>
              <a:rPr sz="2400" spc="-5" dirty="0">
                <a:latin typeface="Verdana"/>
                <a:cs typeface="Verdana"/>
              </a:rPr>
              <a:t>lãm;</a:t>
            </a:r>
            <a:endParaRPr sz="2400">
              <a:latin typeface="Verdana"/>
              <a:cs typeface="Verdana"/>
            </a:endParaRPr>
          </a:p>
          <a:p>
            <a:pPr marL="12700">
              <a:lnSpc>
                <a:spcPct val="100000"/>
              </a:lnSpc>
              <a:tabLst>
                <a:tab pos="508000" algn="l"/>
                <a:tab pos="1431290" algn="l"/>
                <a:tab pos="2167255" algn="l"/>
                <a:tab pos="3056255" algn="l"/>
                <a:tab pos="4359910" algn="l"/>
                <a:tab pos="5068570" algn="l"/>
                <a:tab pos="5607685" algn="l"/>
                <a:tab pos="6312535" algn="l"/>
                <a:tab pos="7156450" algn="l"/>
                <a:tab pos="7825740" algn="l"/>
              </a:tabLst>
            </a:pPr>
            <a:r>
              <a:rPr sz="2400" dirty="0">
                <a:latin typeface="Verdana"/>
                <a:cs typeface="Verdana"/>
              </a:rPr>
              <a:t>đ)	Phân	</a:t>
            </a:r>
            <a:r>
              <a:rPr sz="2400" spc="-5" dirty="0">
                <a:latin typeface="Verdana"/>
                <a:cs typeface="Verdana"/>
              </a:rPr>
              <a:t>bó</a:t>
            </a:r>
            <a:r>
              <a:rPr sz="2400" dirty="0">
                <a:latin typeface="Verdana"/>
                <a:cs typeface="Verdana"/>
              </a:rPr>
              <a:t>n	</a:t>
            </a:r>
            <a:r>
              <a:rPr sz="2400" spc="10" dirty="0">
                <a:latin typeface="Verdana"/>
                <a:cs typeface="Verdana"/>
              </a:rPr>
              <a:t>h</a:t>
            </a:r>
            <a:r>
              <a:rPr sz="2400" dirty="0">
                <a:latin typeface="Verdana"/>
                <a:cs typeface="Verdana"/>
              </a:rPr>
              <a:t>oặc	ng</a:t>
            </a:r>
            <a:r>
              <a:rPr sz="2400" spc="15" dirty="0">
                <a:latin typeface="Verdana"/>
                <a:cs typeface="Verdana"/>
              </a:rPr>
              <a:t>u</a:t>
            </a:r>
            <a:r>
              <a:rPr sz="2400" dirty="0">
                <a:latin typeface="Verdana"/>
                <a:cs typeface="Verdana"/>
              </a:rPr>
              <a:t>y</a:t>
            </a:r>
            <a:r>
              <a:rPr sz="2400" spc="-10" dirty="0">
                <a:latin typeface="Verdana"/>
                <a:cs typeface="Verdana"/>
              </a:rPr>
              <a:t>ê</a:t>
            </a:r>
            <a:r>
              <a:rPr sz="2400" dirty="0">
                <a:latin typeface="Verdana"/>
                <a:cs typeface="Verdana"/>
              </a:rPr>
              <a:t>n	</a:t>
            </a:r>
            <a:r>
              <a:rPr sz="2400" spc="-5" dirty="0">
                <a:latin typeface="Verdana"/>
                <a:cs typeface="Verdana"/>
              </a:rPr>
              <a:t>liệu</a:t>
            </a:r>
            <a:r>
              <a:rPr sz="2400" dirty="0">
                <a:latin typeface="Verdana"/>
                <a:cs typeface="Verdana"/>
              </a:rPr>
              <a:t>	để	sản	xuất	các	</a:t>
            </a:r>
            <a:r>
              <a:rPr sz="2400" spc="-5" dirty="0">
                <a:latin typeface="Verdana"/>
                <a:cs typeface="Verdana"/>
              </a:rPr>
              <a:t>lo</a:t>
            </a:r>
            <a:r>
              <a:rPr sz="2400" spc="0" dirty="0">
                <a:latin typeface="Verdana"/>
                <a:cs typeface="Verdana"/>
              </a:rPr>
              <a:t>ạ</a:t>
            </a:r>
            <a:r>
              <a:rPr sz="2400" spc="-10" dirty="0">
                <a:latin typeface="Verdana"/>
                <a:cs typeface="Verdana"/>
              </a:rPr>
              <a:t>i</a:t>
            </a:r>
            <a:endParaRPr sz="2400">
              <a:latin typeface="Verdana"/>
              <a:cs typeface="Verdana"/>
            </a:endParaRPr>
          </a:p>
        </p:txBody>
      </p:sp>
      <p:sp>
        <p:nvSpPr>
          <p:cNvPr id="3" name="object 3"/>
          <p:cNvSpPr txBox="1"/>
          <p:nvPr/>
        </p:nvSpPr>
        <p:spPr>
          <a:xfrm>
            <a:off x="7600950" y="5211826"/>
            <a:ext cx="1160780" cy="370205"/>
          </a:xfrm>
          <a:prstGeom prst="rect">
            <a:avLst/>
          </a:prstGeom>
        </p:spPr>
        <p:txBody>
          <a:bodyPr vert="horz" wrap="square" lIns="0" tIns="0" rIns="0" bIns="0" rtlCol="0">
            <a:spAutoFit/>
          </a:bodyPr>
          <a:lstStyle/>
          <a:p>
            <a:pPr marL="12700">
              <a:lnSpc>
                <a:spcPct val="100000"/>
              </a:lnSpc>
              <a:tabLst>
                <a:tab pos="772795" algn="l"/>
              </a:tabLst>
            </a:pPr>
            <a:r>
              <a:rPr sz="2400" spc="10" dirty="0">
                <a:latin typeface="Verdana"/>
                <a:cs typeface="Verdana"/>
              </a:rPr>
              <a:t>b</a:t>
            </a:r>
            <a:r>
              <a:rPr sz="2400" dirty="0">
                <a:latin typeface="Verdana"/>
                <a:cs typeface="Verdana"/>
              </a:rPr>
              <a:t>ón	đã</a:t>
            </a:r>
            <a:endParaRPr sz="2400">
              <a:latin typeface="Verdana"/>
              <a:cs typeface="Verdana"/>
            </a:endParaRPr>
          </a:p>
        </p:txBody>
      </p:sp>
      <p:sp>
        <p:nvSpPr>
          <p:cNvPr id="4" name="object 4"/>
          <p:cNvSpPr txBox="1"/>
          <p:nvPr/>
        </p:nvSpPr>
        <p:spPr>
          <a:xfrm>
            <a:off x="383540" y="5211826"/>
            <a:ext cx="7054215" cy="1101725"/>
          </a:xfrm>
          <a:prstGeom prst="rect">
            <a:avLst/>
          </a:prstGeom>
        </p:spPr>
        <p:txBody>
          <a:bodyPr vert="horz" wrap="square" lIns="0" tIns="0" rIns="0" bIns="0" rtlCol="0">
            <a:spAutoFit/>
          </a:bodyPr>
          <a:lstStyle/>
          <a:p>
            <a:pPr marL="469900" marR="5080">
              <a:lnSpc>
                <a:spcPct val="100000"/>
              </a:lnSpc>
              <a:tabLst>
                <a:tab pos="1417955" algn="l"/>
                <a:tab pos="2176780" algn="l"/>
                <a:tab pos="2710180" algn="l"/>
                <a:tab pos="3394710" algn="l"/>
                <a:tab pos="4403725" algn="l"/>
                <a:tab pos="5397500" algn="l"/>
                <a:tab pos="6280150" algn="l"/>
              </a:tabLst>
            </a:pPr>
            <a:r>
              <a:rPr sz="2400" spc="-5" dirty="0">
                <a:latin typeface="Verdana"/>
                <a:cs typeface="Verdana"/>
              </a:rPr>
              <a:t>p</a:t>
            </a:r>
            <a:r>
              <a:rPr sz="2400" spc="10" dirty="0">
                <a:latin typeface="Verdana"/>
                <a:cs typeface="Verdana"/>
              </a:rPr>
              <a:t>h</a:t>
            </a:r>
            <a:r>
              <a:rPr sz="2400" dirty="0">
                <a:latin typeface="Verdana"/>
                <a:cs typeface="Verdana"/>
              </a:rPr>
              <a:t>ân	</a:t>
            </a:r>
            <a:r>
              <a:rPr sz="2400" spc="10" dirty="0">
                <a:latin typeface="Verdana"/>
                <a:cs typeface="Verdana"/>
              </a:rPr>
              <a:t>b</a:t>
            </a:r>
            <a:r>
              <a:rPr sz="2400" dirty="0">
                <a:latin typeface="Verdana"/>
                <a:cs typeface="Verdana"/>
              </a:rPr>
              <a:t>ón	</a:t>
            </a:r>
            <a:r>
              <a:rPr sz="2400" spc="5" dirty="0">
                <a:latin typeface="Verdana"/>
                <a:cs typeface="Verdana"/>
              </a:rPr>
              <a:t>c</a:t>
            </a:r>
            <a:r>
              <a:rPr sz="2400" dirty="0">
                <a:latin typeface="Verdana"/>
                <a:cs typeface="Verdana"/>
              </a:rPr>
              <a:t>ó	</a:t>
            </a:r>
            <a:r>
              <a:rPr sz="2400" spc="-5" dirty="0">
                <a:latin typeface="Verdana"/>
                <a:cs typeface="Verdana"/>
              </a:rPr>
              <a:t>tê</a:t>
            </a:r>
            <a:r>
              <a:rPr sz="2400" dirty="0">
                <a:latin typeface="Verdana"/>
                <a:cs typeface="Verdana"/>
              </a:rPr>
              <a:t>n	</a:t>
            </a:r>
            <a:r>
              <a:rPr sz="2400" spc="10" dirty="0">
                <a:latin typeface="Verdana"/>
                <a:cs typeface="Verdana"/>
              </a:rPr>
              <a:t>t</a:t>
            </a:r>
            <a:r>
              <a:rPr sz="2400" dirty="0">
                <a:latin typeface="Verdana"/>
                <a:cs typeface="Verdana"/>
              </a:rPr>
              <a:t>r</a:t>
            </a:r>
            <a:r>
              <a:rPr sz="2400" spc="-10" dirty="0">
                <a:latin typeface="Verdana"/>
                <a:cs typeface="Verdana"/>
              </a:rPr>
              <a:t>o</a:t>
            </a:r>
            <a:r>
              <a:rPr sz="2400" dirty="0">
                <a:latin typeface="Verdana"/>
                <a:cs typeface="Verdana"/>
              </a:rPr>
              <a:t>ng	Da</a:t>
            </a:r>
            <a:r>
              <a:rPr sz="2400" spc="5" dirty="0">
                <a:latin typeface="Verdana"/>
                <a:cs typeface="Verdana"/>
              </a:rPr>
              <a:t>n</a:t>
            </a:r>
            <a:r>
              <a:rPr sz="2400" dirty="0">
                <a:latin typeface="Verdana"/>
                <a:cs typeface="Verdana"/>
              </a:rPr>
              <a:t>h	</a:t>
            </a:r>
            <a:r>
              <a:rPr sz="2400" spc="-5" dirty="0">
                <a:latin typeface="Verdana"/>
                <a:cs typeface="Verdana"/>
              </a:rPr>
              <a:t>sác</a:t>
            </a:r>
            <a:r>
              <a:rPr sz="2400" dirty="0">
                <a:latin typeface="Verdana"/>
                <a:cs typeface="Verdana"/>
              </a:rPr>
              <a:t>h	</a:t>
            </a:r>
            <a:r>
              <a:rPr sz="2400" spc="10" dirty="0">
                <a:latin typeface="Verdana"/>
                <a:cs typeface="Verdana"/>
              </a:rPr>
              <a:t>p</a:t>
            </a:r>
            <a:r>
              <a:rPr sz="2400" dirty="0">
                <a:latin typeface="Verdana"/>
                <a:cs typeface="Verdana"/>
              </a:rPr>
              <a:t>hân  công bố hợp</a:t>
            </a:r>
            <a:r>
              <a:rPr sz="2400" spc="-30" dirty="0">
                <a:latin typeface="Verdana"/>
                <a:cs typeface="Verdana"/>
              </a:rPr>
              <a:t> </a:t>
            </a:r>
            <a:r>
              <a:rPr sz="2400" spc="-5" dirty="0">
                <a:latin typeface="Verdana"/>
                <a:cs typeface="Verdana"/>
              </a:rPr>
              <a:t>quy;</a:t>
            </a:r>
            <a:endParaRPr sz="2400">
              <a:latin typeface="Verdana"/>
              <a:cs typeface="Verdana"/>
            </a:endParaRPr>
          </a:p>
          <a:p>
            <a:pPr marL="12700">
              <a:lnSpc>
                <a:spcPct val="100000"/>
              </a:lnSpc>
            </a:pPr>
            <a:r>
              <a:rPr sz="2400" spc="-5" dirty="0">
                <a:latin typeface="Verdana"/>
                <a:cs typeface="Verdana"/>
              </a:rPr>
              <a:t>e) </a:t>
            </a:r>
            <a:r>
              <a:rPr sz="2400" dirty="0">
                <a:latin typeface="Verdana"/>
                <a:cs typeface="Verdana"/>
              </a:rPr>
              <a:t>Phân </a:t>
            </a:r>
            <a:r>
              <a:rPr sz="2400" spc="-5" dirty="0">
                <a:latin typeface="Verdana"/>
                <a:cs typeface="Verdana"/>
              </a:rPr>
              <a:t>bón </a:t>
            </a:r>
            <a:r>
              <a:rPr sz="2400" dirty="0">
                <a:latin typeface="Verdana"/>
                <a:cs typeface="Verdana"/>
              </a:rPr>
              <a:t>phục </a:t>
            </a:r>
            <a:r>
              <a:rPr sz="2400" spc="-5" dirty="0">
                <a:latin typeface="Verdana"/>
                <a:cs typeface="Verdana"/>
              </a:rPr>
              <a:t>vụ </a:t>
            </a:r>
            <a:r>
              <a:rPr sz="2400" dirty="0">
                <a:latin typeface="Verdana"/>
                <a:cs typeface="Verdana"/>
              </a:rPr>
              <a:t>nghiên cứu khoa</a:t>
            </a:r>
            <a:r>
              <a:rPr sz="2400" spc="35" dirty="0">
                <a:latin typeface="Verdana"/>
                <a:cs typeface="Verdana"/>
              </a:rPr>
              <a:t> </a:t>
            </a:r>
            <a:r>
              <a:rPr sz="2400" dirty="0">
                <a:latin typeface="Verdana"/>
                <a:cs typeface="Verdana"/>
              </a:rPr>
              <a:t>học.</a:t>
            </a:r>
            <a:endParaRPr sz="2400">
              <a:latin typeface="Verdana"/>
              <a:cs typeface="Verdana"/>
            </a:endParaRPr>
          </a:p>
        </p:txBody>
      </p:sp>
      <p:sp>
        <p:nvSpPr>
          <p:cNvPr id="5" name="object 5"/>
          <p:cNvSpPr txBox="1">
            <a:spLocks noGrp="1"/>
          </p:cNvSpPr>
          <p:nvPr>
            <p:ph type="title"/>
          </p:nvPr>
        </p:nvSpPr>
        <p:spPr>
          <a:prstGeom prst="rect">
            <a:avLst/>
          </a:prstGeom>
        </p:spPr>
        <p:txBody>
          <a:bodyPr vert="horz" wrap="square" lIns="0" tIns="92837" rIns="0" bIns="0" rtlCol="0">
            <a:spAutoFit/>
          </a:bodyPr>
          <a:lstStyle/>
          <a:p>
            <a:pPr marL="1574800">
              <a:lnSpc>
                <a:spcPct val="100000"/>
              </a:lnSpc>
            </a:pPr>
            <a:r>
              <a:rPr dirty="0">
                <a:solidFill>
                  <a:srgbClr val="69230C"/>
                </a:solidFill>
              </a:rPr>
              <a:t>NHẬP KHẨU PHÂN</a:t>
            </a:r>
            <a:r>
              <a:rPr spc="-80" dirty="0">
                <a:solidFill>
                  <a:srgbClr val="69230C"/>
                </a:solidFill>
              </a:rPr>
              <a:t> </a:t>
            </a:r>
            <a:r>
              <a:rPr dirty="0">
                <a:solidFill>
                  <a:srgbClr val="69230C"/>
                </a:solidFill>
              </a:rPr>
              <a:t>BÓN</a:t>
            </a:r>
          </a:p>
        </p:txBody>
      </p:sp>
      <p:sp>
        <p:nvSpPr>
          <p:cNvPr id="6" name="object 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456D29F3-E062-427B-8769-271931099C51}" type="datetime1">
              <a:rPr lang="en-US" spc="-5" smtClean="0"/>
              <a:pPr marL="12700">
                <a:lnSpc>
                  <a:spcPts val="1520"/>
                </a:lnSpc>
              </a:pPr>
              <a:t>1/12/2019</a:t>
            </a:fld>
            <a:endParaRPr spc="-5"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56</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2101722"/>
            <a:ext cx="8377555" cy="3918585"/>
          </a:xfrm>
          <a:prstGeom prst="rect">
            <a:avLst/>
          </a:prstGeom>
        </p:spPr>
        <p:txBody>
          <a:bodyPr vert="horz" wrap="square" lIns="0" tIns="0" rIns="0" bIns="0" rtlCol="0">
            <a:spAutoFit/>
          </a:bodyPr>
          <a:lstStyle/>
          <a:p>
            <a:pPr marL="12700">
              <a:lnSpc>
                <a:spcPct val="100000"/>
              </a:lnSpc>
            </a:pPr>
            <a:r>
              <a:rPr sz="2800" b="1" spc="-5" dirty="0">
                <a:solidFill>
                  <a:srgbClr val="000099"/>
                </a:solidFill>
                <a:latin typeface="Verdana"/>
                <a:cs typeface="Verdana"/>
              </a:rPr>
              <a:t>1. </a:t>
            </a:r>
            <a:r>
              <a:rPr sz="2800" b="1" spc="-10" dirty="0">
                <a:solidFill>
                  <a:srgbClr val="000099"/>
                </a:solidFill>
                <a:latin typeface="Verdana"/>
                <a:cs typeface="Verdana"/>
              </a:rPr>
              <a:t>Hồ </a:t>
            </a:r>
            <a:r>
              <a:rPr sz="2800" b="1" spc="-5" dirty="0">
                <a:solidFill>
                  <a:srgbClr val="000099"/>
                </a:solidFill>
                <a:latin typeface="Verdana"/>
                <a:cs typeface="Verdana"/>
              </a:rPr>
              <a:t>sơ xuất</a:t>
            </a:r>
            <a:r>
              <a:rPr sz="2800" b="1" spc="105" dirty="0">
                <a:solidFill>
                  <a:srgbClr val="000099"/>
                </a:solidFill>
                <a:latin typeface="Verdana"/>
                <a:cs typeface="Verdana"/>
              </a:rPr>
              <a:t> </a:t>
            </a:r>
            <a:r>
              <a:rPr sz="2800" b="1" spc="-5" dirty="0">
                <a:solidFill>
                  <a:srgbClr val="000099"/>
                </a:solidFill>
                <a:latin typeface="Verdana"/>
                <a:cs typeface="Verdana"/>
              </a:rPr>
              <a:t>khẩu</a:t>
            </a:r>
            <a:r>
              <a:rPr sz="2800" b="1" spc="-5" dirty="0">
                <a:latin typeface="Verdana"/>
                <a:cs typeface="Verdana"/>
              </a:rPr>
              <a:t>:</a:t>
            </a:r>
            <a:endParaRPr sz="2800">
              <a:latin typeface="Verdana"/>
              <a:cs typeface="Verdana"/>
            </a:endParaRPr>
          </a:p>
          <a:p>
            <a:pPr marL="527685" marR="5715" indent="-514984" algn="just">
              <a:lnSpc>
                <a:spcPct val="100000"/>
              </a:lnSpc>
              <a:spcBef>
                <a:spcPts val="540"/>
              </a:spcBef>
              <a:buAutoNum type="alphaLcParenR"/>
              <a:tabLst>
                <a:tab pos="528320" algn="l"/>
              </a:tabLst>
            </a:pPr>
            <a:r>
              <a:rPr sz="2800" spc="-5" dirty="0">
                <a:latin typeface="Arial"/>
                <a:cs typeface="Arial"/>
              </a:rPr>
              <a:t>Giấy chứng </a:t>
            </a:r>
            <a:r>
              <a:rPr sz="2800" dirty="0">
                <a:latin typeface="Arial"/>
                <a:cs typeface="Arial"/>
              </a:rPr>
              <a:t>nhận đăng ký doanh </a:t>
            </a:r>
            <a:r>
              <a:rPr sz="2800" spc="-5" dirty="0">
                <a:latin typeface="Arial"/>
                <a:cs typeface="Arial"/>
              </a:rPr>
              <a:t>nghiệp </a:t>
            </a:r>
            <a:r>
              <a:rPr sz="2800" dirty="0">
                <a:latin typeface="Arial"/>
                <a:cs typeface="Arial"/>
              </a:rPr>
              <a:t>hoặc  </a:t>
            </a:r>
            <a:r>
              <a:rPr sz="2800" spc="-5" dirty="0">
                <a:latin typeface="Arial"/>
                <a:cs typeface="Arial"/>
              </a:rPr>
              <a:t>GCN </a:t>
            </a:r>
            <a:r>
              <a:rPr sz="2800" dirty="0">
                <a:latin typeface="Arial"/>
                <a:cs typeface="Arial"/>
              </a:rPr>
              <a:t>đầu </a:t>
            </a:r>
            <a:r>
              <a:rPr sz="2800" spc="-5" dirty="0">
                <a:latin typeface="Arial"/>
                <a:cs typeface="Arial"/>
              </a:rPr>
              <a:t>tư </a:t>
            </a:r>
            <a:r>
              <a:rPr sz="2800" dirty="0">
                <a:latin typeface="Arial"/>
                <a:cs typeface="Arial"/>
              </a:rPr>
              <a:t>hoặc </a:t>
            </a:r>
            <a:r>
              <a:rPr sz="2800" spc="-5" dirty="0">
                <a:latin typeface="Arial"/>
                <a:cs typeface="Arial"/>
              </a:rPr>
              <a:t>GCN </a:t>
            </a:r>
            <a:r>
              <a:rPr sz="2800" dirty="0">
                <a:latin typeface="Arial"/>
                <a:cs typeface="Arial"/>
              </a:rPr>
              <a:t>đăng ký </a:t>
            </a:r>
            <a:r>
              <a:rPr sz="2800" spc="-5" dirty="0">
                <a:latin typeface="Arial"/>
                <a:cs typeface="Arial"/>
              </a:rPr>
              <a:t>kinh </a:t>
            </a:r>
            <a:r>
              <a:rPr sz="2800" dirty="0">
                <a:latin typeface="Arial"/>
                <a:cs typeface="Arial"/>
              </a:rPr>
              <a:t>doanh trong  </a:t>
            </a:r>
            <a:r>
              <a:rPr sz="2800" spc="-5" dirty="0">
                <a:latin typeface="Arial"/>
                <a:cs typeface="Arial"/>
              </a:rPr>
              <a:t>đó có ngành nghề phân</a:t>
            </a:r>
            <a:r>
              <a:rPr sz="2800" spc="30" dirty="0">
                <a:latin typeface="Arial"/>
                <a:cs typeface="Arial"/>
              </a:rPr>
              <a:t> </a:t>
            </a:r>
            <a:r>
              <a:rPr sz="2800" spc="-5" dirty="0">
                <a:latin typeface="Arial"/>
                <a:cs typeface="Arial"/>
              </a:rPr>
              <a:t>bón</a:t>
            </a:r>
            <a:endParaRPr sz="2800">
              <a:latin typeface="Arial"/>
              <a:cs typeface="Arial"/>
            </a:endParaRPr>
          </a:p>
          <a:p>
            <a:pPr marL="527685" marR="5080" indent="-514984" algn="just">
              <a:lnSpc>
                <a:spcPct val="100000"/>
              </a:lnSpc>
              <a:buAutoNum type="alphaLcParenR"/>
              <a:tabLst>
                <a:tab pos="528320" algn="l"/>
              </a:tabLst>
            </a:pPr>
            <a:r>
              <a:rPr sz="2800" spc="-5" dirty="0">
                <a:latin typeface="Arial"/>
                <a:cs typeface="Arial"/>
              </a:rPr>
              <a:t>Giấy </a:t>
            </a:r>
            <a:r>
              <a:rPr sz="2800" dirty="0">
                <a:latin typeface="Arial"/>
                <a:cs typeface="Arial"/>
              </a:rPr>
              <a:t>phép sản xuất phân bón, </a:t>
            </a:r>
            <a:r>
              <a:rPr sz="2800" spc="-5" dirty="0">
                <a:latin typeface="Arial"/>
                <a:cs typeface="Arial"/>
              </a:rPr>
              <a:t>trong đó </a:t>
            </a:r>
            <a:r>
              <a:rPr sz="2800" dirty="0">
                <a:latin typeface="Arial"/>
                <a:cs typeface="Arial"/>
              </a:rPr>
              <a:t>có tên  </a:t>
            </a:r>
            <a:r>
              <a:rPr sz="2800" spc="-5" dirty="0">
                <a:latin typeface="Arial"/>
                <a:cs typeface="Arial"/>
              </a:rPr>
              <a:t>loại </a:t>
            </a:r>
            <a:r>
              <a:rPr sz="2800" dirty="0">
                <a:latin typeface="Arial"/>
                <a:cs typeface="Arial"/>
              </a:rPr>
              <a:t>phân bón xuất khẩu, </a:t>
            </a:r>
            <a:r>
              <a:rPr sz="2800" b="1" spc="-5" dirty="0">
                <a:solidFill>
                  <a:srgbClr val="FF0000"/>
                </a:solidFill>
                <a:latin typeface="Arial"/>
                <a:cs typeface="Arial"/>
              </a:rPr>
              <a:t>chỉ xuất trình </a:t>
            </a:r>
            <a:r>
              <a:rPr sz="2800" b="1" dirty="0">
                <a:solidFill>
                  <a:srgbClr val="FF0000"/>
                </a:solidFill>
                <a:latin typeface="Arial"/>
                <a:cs typeface="Arial"/>
              </a:rPr>
              <a:t>khi </a:t>
            </a:r>
            <a:r>
              <a:rPr sz="2800" b="1" spc="-5" dirty="0">
                <a:solidFill>
                  <a:srgbClr val="FF0000"/>
                </a:solidFill>
                <a:latin typeface="Arial"/>
                <a:cs typeface="Arial"/>
              </a:rPr>
              <a:t>xuất  </a:t>
            </a:r>
            <a:r>
              <a:rPr sz="2800" b="1" dirty="0">
                <a:solidFill>
                  <a:srgbClr val="FF0000"/>
                </a:solidFill>
                <a:latin typeface="Arial"/>
                <a:cs typeface="Arial"/>
              </a:rPr>
              <a:t>khẩu </a:t>
            </a:r>
            <a:r>
              <a:rPr sz="2800" b="1" spc="-5" dirty="0">
                <a:solidFill>
                  <a:srgbClr val="FF0000"/>
                </a:solidFill>
                <a:latin typeface="Arial"/>
                <a:cs typeface="Arial"/>
              </a:rPr>
              <a:t>lần đầu </a:t>
            </a:r>
            <a:r>
              <a:rPr sz="2800" spc="-5" dirty="0">
                <a:latin typeface="Arial"/>
                <a:cs typeface="Arial"/>
              </a:rPr>
              <a:t>đối với tổ chức, cá nhân xuất khẩu  </a:t>
            </a:r>
            <a:r>
              <a:rPr sz="2800" dirty="0">
                <a:latin typeface="Arial"/>
                <a:cs typeface="Arial"/>
              </a:rPr>
              <a:t>phân bón </a:t>
            </a:r>
            <a:r>
              <a:rPr sz="2800" spc="-5" dirty="0">
                <a:latin typeface="Arial"/>
                <a:cs typeface="Arial"/>
              </a:rPr>
              <a:t>hữu </a:t>
            </a:r>
            <a:r>
              <a:rPr sz="2800" dirty="0">
                <a:latin typeface="Arial"/>
                <a:cs typeface="Arial"/>
              </a:rPr>
              <a:t>cơ và phân bón khác do </a:t>
            </a:r>
            <a:r>
              <a:rPr sz="2800" spc="-5" dirty="0">
                <a:latin typeface="Arial"/>
                <a:cs typeface="Arial"/>
              </a:rPr>
              <a:t>đơn </a:t>
            </a:r>
            <a:r>
              <a:rPr sz="2800" dirty="0">
                <a:latin typeface="Arial"/>
                <a:cs typeface="Arial"/>
              </a:rPr>
              <a:t>vị  sản</a:t>
            </a:r>
            <a:r>
              <a:rPr sz="2800" spc="-90" dirty="0">
                <a:latin typeface="Arial"/>
                <a:cs typeface="Arial"/>
              </a:rPr>
              <a:t> </a:t>
            </a:r>
            <a:r>
              <a:rPr sz="2800" dirty="0">
                <a:latin typeface="Arial"/>
                <a:cs typeface="Arial"/>
              </a:rPr>
              <a:t>xuất.</a:t>
            </a:r>
            <a:endParaRPr sz="2800">
              <a:latin typeface="Arial"/>
              <a:cs typeface="Arial"/>
            </a:endParaRPr>
          </a:p>
        </p:txBody>
      </p:sp>
      <p:sp>
        <p:nvSpPr>
          <p:cNvPr id="3" name="object 3"/>
          <p:cNvSpPr txBox="1">
            <a:spLocks noGrp="1"/>
          </p:cNvSpPr>
          <p:nvPr>
            <p:ph type="title"/>
          </p:nvPr>
        </p:nvSpPr>
        <p:spPr>
          <a:xfrm>
            <a:off x="731926" y="576326"/>
            <a:ext cx="7682230" cy="1107996"/>
          </a:xfrm>
          <a:prstGeom prst="rect">
            <a:avLst/>
          </a:prstGeom>
        </p:spPr>
        <p:txBody>
          <a:bodyPr vert="horz" wrap="square" lIns="0" tIns="0" rIns="0" bIns="0" rtlCol="0">
            <a:spAutoFit/>
          </a:bodyPr>
          <a:lstStyle/>
          <a:p>
            <a:pPr marL="838200" marR="5080" indent="-826135">
              <a:lnSpc>
                <a:spcPct val="100000"/>
              </a:lnSpc>
            </a:pPr>
            <a:r>
              <a:rPr sz="3600" dirty="0">
                <a:solidFill>
                  <a:srgbClr val="69230C"/>
                </a:solidFill>
              </a:rPr>
              <a:t>NGHỊ </a:t>
            </a:r>
            <a:r>
              <a:rPr sz="3600">
                <a:solidFill>
                  <a:srgbClr val="69230C"/>
                </a:solidFill>
              </a:rPr>
              <a:t>ĐỊNH</a:t>
            </a:r>
            <a:r>
              <a:rPr sz="3600" spc="-80">
                <a:solidFill>
                  <a:srgbClr val="69230C"/>
                </a:solidFill>
              </a:rPr>
              <a:t> </a:t>
            </a:r>
            <a:r>
              <a:rPr lang="vi-VN" sz="3600" spc="-5" dirty="0" smtClean="0">
                <a:solidFill>
                  <a:srgbClr val="69230C"/>
                </a:solidFill>
              </a:rPr>
              <a:t>108/2017</a:t>
            </a:r>
            <a:r>
              <a:rPr sz="3600" spc="-5" smtClean="0">
                <a:solidFill>
                  <a:srgbClr val="69230C"/>
                </a:solidFill>
              </a:rPr>
              <a:t>/NĐ-CP  </a:t>
            </a:r>
            <a:r>
              <a:rPr sz="3600" smtClean="0">
                <a:solidFill>
                  <a:srgbClr val="69230C"/>
                </a:solidFill>
              </a:rPr>
              <a:t>VỀ </a:t>
            </a:r>
            <a:r>
              <a:rPr sz="3600" dirty="0">
                <a:solidFill>
                  <a:srgbClr val="69230C"/>
                </a:solidFill>
              </a:rPr>
              <a:t>QUẢN LÝ </a:t>
            </a:r>
            <a:r>
              <a:rPr sz="3600" spc="-5" dirty="0">
                <a:solidFill>
                  <a:srgbClr val="69230C"/>
                </a:solidFill>
              </a:rPr>
              <a:t>PHÂN</a:t>
            </a:r>
            <a:r>
              <a:rPr sz="3600" spc="-80" dirty="0">
                <a:solidFill>
                  <a:srgbClr val="69230C"/>
                </a:solidFill>
              </a:rPr>
              <a:t> </a:t>
            </a:r>
            <a:r>
              <a:rPr sz="3600" dirty="0">
                <a:solidFill>
                  <a:srgbClr val="69230C"/>
                </a:solidFill>
              </a:rPr>
              <a:t>BÓN</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B9031718-9344-4A30-83D9-62B2F040630A}"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57</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187450"/>
            <a:ext cx="8376284" cy="4989195"/>
          </a:xfrm>
          <a:prstGeom prst="rect">
            <a:avLst/>
          </a:prstGeom>
        </p:spPr>
        <p:txBody>
          <a:bodyPr vert="horz" wrap="square" lIns="0" tIns="0" rIns="0" bIns="0" rtlCol="0">
            <a:spAutoFit/>
          </a:bodyPr>
          <a:lstStyle/>
          <a:p>
            <a:pPr marL="443865" indent="-431165">
              <a:lnSpc>
                <a:spcPct val="100000"/>
              </a:lnSpc>
              <a:buAutoNum type="arabicPeriod" startAt="2"/>
              <a:tabLst>
                <a:tab pos="444500" algn="l"/>
              </a:tabLst>
            </a:pPr>
            <a:r>
              <a:rPr sz="2400" b="1" spc="-5" dirty="0">
                <a:solidFill>
                  <a:srgbClr val="000099"/>
                </a:solidFill>
                <a:latin typeface="Verdana"/>
                <a:cs typeface="Verdana"/>
              </a:rPr>
              <a:t>Hồ </a:t>
            </a:r>
            <a:r>
              <a:rPr sz="2400" b="1" dirty="0">
                <a:solidFill>
                  <a:srgbClr val="000099"/>
                </a:solidFill>
                <a:latin typeface="Verdana"/>
                <a:cs typeface="Verdana"/>
              </a:rPr>
              <a:t>sơ </a:t>
            </a:r>
            <a:r>
              <a:rPr sz="2400" b="1" spc="-5" dirty="0">
                <a:solidFill>
                  <a:srgbClr val="000099"/>
                </a:solidFill>
                <a:latin typeface="Verdana"/>
                <a:cs typeface="Verdana"/>
              </a:rPr>
              <a:t>nhập</a:t>
            </a:r>
            <a:r>
              <a:rPr sz="2400" b="1" spc="-45" dirty="0">
                <a:solidFill>
                  <a:srgbClr val="000099"/>
                </a:solidFill>
                <a:latin typeface="Verdana"/>
                <a:cs typeface="Verdana"/>
              </a:rPr>
              <a:t> </a:t>
            </a:r>
            <a:r>
              <a:rPr sz="2400" b="1" spc="-5" dirty="0">
                <a:solidFill>
                  <a:srgbClr val="000099"/>
                </a:solidFill>
                <a:latin typeface="Verdana"/>
                <a:cs typeface="Verdana"/>
              </a:rPr>
              <a:t>khẩu</a:t>
            </a:r>
            <a:r>
              <a:rPr sz="2400" b="1" spc="-5" dirty="0">
                <a:latin typeface="Verdana"/>
                <a:cs typeface="Verdana"/>
              </a:rPr>
              <a:t>:</a:t>
            </a:r>
            <a:endParaRPr sz="2400">
              <a:latin typeface="Verdana"/>
              <a:cs typeface="Verdana"/>
            </a:endParaRPr>
          </a:p>
          <a:p>
            <a:pPr marL="469900" marR="8255" lvl="1" indent="-457200" algn="just">
              <a:lnSpc>
                <a:spcPct val="100000"/>
              </a:lnSpc>
              <a:spcBef>
                <a:spcPts val="600"/>
              </a:spcBef>
              <a:buAutoNum type="alphaLcPeriod"/>
              <a:tabLst>
                <a:tab pos="469900" algn="l"/>
              </a:tabLst>
            </a:pPr>
            <a:r>
              <a:rPr sz="2400" dirty="0">
                <a:latin typeface="Verdana"/>
                <a:cs typeface="Verdana"/>
              </a:rPr>
              <a:t>GCN đăng </a:t>
            </a:r>
            <a:r>
              <a:rPr sz="2400" spc="5" dirty="0">
                <a:latin typeface="Verdana"/>
                <a:cs typeface="Verdana"/>
              </a:rPr>
              <a:t>ký </a:t>
            </a:r>
            <a:r>
              <a:rPr sz="2400" spc="-5" dirty="0">
                <a:latin typeface="Verdana"/>
                <a:cs typeface="Verdana"/>
              </a:rPr>
              <a:t>kinh </a:t>
            </a:r>
            <a:r>
              <a:rPr sz="2400" dirty="0">
                <a:latin typeface="Verdana"/>
                <a:cs typeface="Verdana"/>
              </a:rPr>
              <a:t>doanh hoặc </a:t>
            </a:r>
            <a:r>
              <a:rPr sz="2400" spc="-5" dirty="0">
                <a:latin typeface="Verdana"/>
                <a:cs typeface="Verdana"/>
              </a:rPr>
              <a:t>GCN đầu </a:t>
            </a:r>
            <a:r>
              <a:rPr sz="2400" spc="5" dirty="0">
                <a:latin typeface="Verdana"/>
                <a:cs typeface="Verdana"/>
              </a:rPr>
              <a:t>tư </a:t>
            </a:r>
            <a:r>
              <a:rPr sz="2400" dirty="0">
                <a:latin typeface="Verdana"/>
                <a:cs typeface="Verdana"/>
              </a:rPr>
              <a:t>trong  đó </a:t>
            </a:r>
            <a:r>
              <a:rPr sz="2400" spc="-5" dirty="0">
                <a:latin typeface="Verdana"/>
                <a:cs typeface="Verdana"/>
              </a:rPr>
              <a:t>có </a:t>
            </a:r>
            <a:r>
              <a:rPr sz="2400" dirty="0">
                <a:latin typeface="Verdana"/>
                <a:cs typeface="Verdana"/>
              </a:rPr>
              <a:t>ngành nghề </a:t>
            </a:r>
            <a:r>
              <a:rPr sz="2400" spc="-5" dirty="0">
                <a:latin typeface="Verdana"/>
                <a:cs typeface="Verdana"/>
              </a:rPr>
              <a:t>kinh doanh </a:t>
            </a:r>
            <a:r>
              <a:rPr sz="2400" dirty="0">
                <a:latin typeface="Verdana"/>
                <a:cs typeface="Verdana"/>
              </a:rPr>
              <a:t>phân</a:t>
            </a:r>
            <a:r>
              <a:rPr sz="2400" spc="60" dirty="0">
                <a:latin typeface="Verdana"/>
                <a:cs typeface="Verdana"/>
              </a:rPr>
              <a:t> </a:t>
            </a:r>
            <a:r>
              <a:rPr sz="2400" spc="-5" dirty="0">
                <a:latin typeface="Verdana"/>
                <a:cs typeface="Verdana"/>
              </a:rPr>
              <a:t>bón</a:t>
            </a:r>
            <a:endParaRPr sz="2400">
              <a:latin typeface="Verdana"/>
              <a:cs typeface="Verdana"/>
            </a:endParaRPr>
          </a:p>
          <a:p>
            <a:pPr marL="12700">
              <a:lnSpc>
                <a:spcPct val="100000"/>
              </a:lnSpc>
              <a:spcBef>
                <a:spcPts val="600"/>
              </a:spcBef>
              <a:tabLst>
                <a:tab pos="577850" algn="l"/>
              </a:tabLst>
            </a:pPr>
            <a:r>
              <a:rPr sz="2400" dirty="0">
                <a:latin typeface="Verdana"/>
                <a:cs typeface="Verdana"/>
              </a:rPr>
              <a:t>b.	</a:t>
            </a:r>
            <a:r>
              <a:rPr sz="2400" spc="-5" dirty="0">
                <a:latin typeface="Verdana"/>
                <a:cs typeface="Verdana"/>
              </a:rPr>
              <a:t>GPNKTĐ (HS 3102.1000 và 3105.</a:t>
            </a:r>
            <a:r>
              <a:rPr sz="2400" spc="20" dirty="0">
                <a:latin typeface="Verdana"/>
                <a:cs typeface="Verdana"/>
              </a:rPr>
              <a:t> </a:t>
            </a:r>
            <a:r>
              <a:rPr sz="2400" spc="-5" dirty="0">
                <a:latin typeface="Verdana"/>
                <a:cs typeface="Verdana"/>
              </a:rPr>
              <a:t>2000)</a:t>
            </a:r>
            <a:endParaRPr sz="2400">
              <a:latin typeface="Verdana"/>
              <a:cs typeface="Verdana"/>
            </a:endParaRPr>
          </a:p>
          <a:p>
            <a:pPr marL="469900" marR="5080" indent="-457200" algn="just">
              <a:lnSpc>
                <a:spcPct val="100000"/>
              </a:lnSpc>
              <a:spcBef>
                <a:spcPts val="600"/>
              </a:spcBef>
              <a:buAutoNum type="alphaLcPeriod" startAt="3"/>
              <a:tabLst>
                <a:tab pos="469900" algn="l"/>
              </a:tabLst>
            </a:pPr>
            <a:r>
              <a:rPr sz="2400" dirty="0">
                <a:latin typeface="Verdana"/>
                <a:cs typeface="Verdana"/>
              </a:rPr>
              <a:t>Giấy chứng nhận hợp quy hoặc phiếu kết quả thử  nghiệm lô phân </a:t>
            </a:r>
            <a:r>
              <a:rPr sz="2400" spc="-5" dirty="0">
                <a:latin typeface="Verdana"/>
                <a:cs typeface="Verdana"/>
              </a:rPr>
              <a:t>bón </a:t>
            </a:r>
            <a:r>
              <a:rPr sz="2400" dirty="0">
                <a:latin typeface="Verdana"/>
                <a:cs typeface="Verdana"/>
              </a:rPr>
              <a:t>nhập khẩu </a:t>
            </a:r>
            <a:r>
              <a:rPr sz="2400" spc="5" dirty="0">
                <a:latin typeface="Verdana"/>
                <a:cs typeface="Verdana"/>
              </a:rPr>
              <a:t>do </a:t>
            </a:r>
            <a:r>
              <a:rPr sz="2400" dirty="0">
                <a:latin typeface="Verdana"/>
                <a:cs typeface="Verdana"/>
              </a:rPr>
              <a:t>Phòng thử  nghiệm phân bón được chỉ định </a:t>
            </a:r>
            <a:r>
              <a:rPr sz="2400" spc="-5" dirty="0">
                <a:latin typeface="Verdana"/>
                <a:cs typeface="Verdana"/>
              </a:rPr>
              <a:t>cấp </a:t>
            </a:r>
            <a:r>
              <a:rPr sz="2400" spc="5" dirty="0">
                <a:latin typeface="Verdana"/>
                <a:cs typeface="Verdana"/>
              </a:rPr>
              <a:t>hoặc </a:t>
            </a:r>
            <a:r>
              <a:rPr sz="2400" dirty="0">
                <a:latin typeface="Verdana"/>
                <a:cs typeface="Verdana"/>
              </a:rPr>
              <a:t>Phiếu kết  quả </a:t>
            </a:r>
            <a:r>
              <a:rPr sz="2400" spc="5" dirty="0">
                <a:latin typeface="Verdana"/>
                <a:cs typeface="Verdana"/>
              </a:rPr>
              <a:t>thử </a:t>
            </a:r>
            <a:r>
              <a:rPr sz="2400" dirty="0">
                <a:latin typeface="Verdana"/>
                <a:cs typeface="Verdana"/>
              </a:rPr>
              <a:t>nghiệm/Giấy chứng nhận </a:t>
            </a:r>
            <a:r>
              <a:rPr sz="2400" spc="5" dirty="0">
                <a:latin typeface="Verdana"/>
                <a:cs typeface="Verdana"/>
              </a:rPr>
              <a:t>do </a:t>
            </a:r>
            <a:r>
              <a:rPr sz="2400" dirty="0">
                <a:latin typeface="Verdana"/>
                <a:cs typeface="Verdana"/>
              </a:rPr>
              <a:t>một </a:t>
            </a:r>
            <a:r>
              <a:rPr sz="2400" spc="5" dirty="0">
                <a:latin typeface="Verdana"/>
                <a:cs typeface="Verdana"/>
              </a:rPr>
              <a:t>tổ </a:t>
            </a:r>
            <a:r>
              <a:rPr sz="2400" dirty="0">
                <a:latin typeface="Verdana"/>
                <a:cs typeface="Verdana"/>
              </a:rPr>
              <a:t>chức  thử nghiệm hoặc </a:t>
            </a:r>
            <a:r>
              <a:rPr sz="2400" spc="5" dirty="0">
                <a:latin typeface="Verdana"/>
                <a:cs typeface="Verdana"/>
              </a:rPr>
              <a:t>tổ </a:t>
            </a:r>
            <a:r>
              <a:rPr sz="2400" dirty="0">
                <a:latin typeface="Verdana"/>
                <a:cs typeface="Verdana"/>
              </a:rPr>
              <a:t>chức chứng nhận phân </a:t>
            </a:r>
            <a:r>
              <a:rPr sz="2400" spc="5" dirty="0">
                <a:latin typeface="Verdana"/>
                <a:cs typeface="Verdana"/>
              </a:rPr>
              <a:t>bón  </a:t>
            </a:r>
            <a:r>
              <a:rPr sz="2400" dirty="0">
                <a:latin typeface="Verdana"/>
                <a:cs typeface="Verdana"/>
              </a:rPr>
              <a:t>của nước </a:t>
            </a:r>
            <a:r>
              <a:rPr sz="2400" spc="-5" dirty="0">
                <a:latin typeface="Verdana"/>
                <a:cs typeface="Verdana"/>
              </a:rPr>
              <a:t>ký </a:t>
            </a:r>
            <a:r>
              <a:rPr sz="2400" dirty="0">
                <a:latin typeface="Verdana"/>
                <a:cs typeface="Verdana"/>
              </a:rPr>
              <a:t>kết </a:t>
            </a:r>
            <a:r>
              <a:rPr sz="2400" spc="-5" dirty="0">
                <a:latin typeface="Verdana"/>
                <a:cs typeface="Verdana"/>
              </a:rPr>
              <a:t>Hiệp </a:t>
            </a:r>
            <a:r>
              <a:rPr sz="2400" dirty="0">
                <a:latin typeface="Verdana"/>
                <a:cs typeface="Verdana"/>
              </a:rPr>
              <a:t>định/Thỏa thuận thừa nhận  </a:t>
            </a:r>
            <a:r>
              <a:rPr sz="2400" spc="-5" dirty="0">
                <a:latin typeface="Verdana"/>
                <a:cs typeface="Verdana"/>
              </a:rPr>
              <a:t>lẫn </a:t>
            </a:r>
            <a:r>
              <a:rPr sz="2400" dirty="0">
                <a:latin typeface="Verdana"/>
                <a:cs typeface="Verdana"/>
              </a:rPr>
              <a:t>nhau </a:t>
            </a:r>
            <a:r>
              <a:rPr sz="2400" spc="-5" dirty="0">
                <a:latin typeface="Verdana"/>
                <a:cs typeface="Verdana"/>
              </a:rPr>
              <a:t>(MRA) </a:t>
            </a:r>
            <a:r>
              <a:rPr sz="2400" spc="-10" dirty="0">
                <a:latin typeface="Verdana"/>
                <a:cs typeface="Verdana"/>
              </a:rPr>
              <a:t>với </a:t>
            </a:r>
            <a:r>
              <a:rPr sz="2400" spc="-5" dirty="0">
                <a:latin typeface="Verdana"/>
                <a:cs typeface="Verdana"/>
              </a:rPr>
              <a:t>Việt Nam</a:t>
            </a:r>
            <a:r>
              <a:rPr sz="2400" spc="70" dirty="0">
                <a:latin typeface="Verdana"/>
                <a:cs typeface="Verdana"/>
              </a:rPr>
              <a:t> </a:t>
            </a:r>
            <a:r>
              <a:rPr sz="2400" spc="-5" dirty="0">
                <a:latin typeface="Verdana"/>
                <a:cs typeface="Verdana"/>
              </a:rPr>
              <a:t>cấp</a:t>
            </a:r>
            <a:endParaRPr sz="2400">
              <a:latin typeface="Verdana"/>
              <a:cs typeface="Verdana"/>
            </a:endParaRPr>
          </a:p>
          <a:p>
            <a:pPr marL="469900" marR="5080" indent="-457200" algn="just">
              <a:lnSpc>
                <a:spcPct val="100000"/>
              </a:lnSpc>
              <a:buAutoNum type="alphaLcPeriod" startAt="3"/>
              <a:tabLst>
                <a:tab pos="469900" algn="l"/>
              </a:tabLst>
            </a:pPr>
            <a:r>
              <a:rPr sz="2400" spc="-5" dirty="0">
                <a:latin typeface="Verdana"/>
                <a:cs typeface="Verdana"/>
              </a:rPr>
              <a:t>Thông </a:t>
            </a:r>
            <a:r>
              <a:rPr sz="2400" dirty="0">
                <a:latin typeface="Verdana"/>
                <a:cs typeface="Verdana"/>
              </a:rPr>
              <a:t>báo </a:t>
            </a:r>
            <a:r>
              <a:rPr sz="2400" spc="-5" dirty="0">
                <a:latin typeface="Verdana"/>
                <a:cs typeface="Verdana"/>
              </a:rPr>
              <a:t>xác </a:t>
            </a:r>
            <a:r>
              <a:rPr sz="2400" dirty="0">
                <a:latin typeface="Verdana"/>
                <a:cs typeface="Verdana"/>
              </a:rPr>
              <a:t>nhận lô hàng đáp ứng yêu cầu  nhập khẩu của </a:t>
            </a:r>
            <a:r>
              <a:rPr sz="2400" spc="-5" dirty="0">
                <a:latin typeface="Verdana"/>
                <a:cs typeface="Verdana"/>
              </a:rPr>
              <a:t>cơ </a:t>
            </a:r>
            <a:r>
              <a:rPr sz="2400" dirty="0">
                <a:latin typeface="Verdana"/>
                <a:cs typeface="Verdana"/>
              </a:rPr>
              <a:t>quan </a:t>
            </a:r>
            <a:r>
              <a:rPr sz="2400" spc="-5" dirty="0">
                <a:latin typeface="Verdana"/>
                <a:cs typeface="Verdana"/>
              </a:rPr>
              <a:t>kiểm </a:t>
            </a:r>
            <a:r>
              <a:rPr sz="2400" spc="-15" dirty="0">
                <a:latin typeface="Verdana"/>
                <a:cs typeface="Verdana"/>
              </a:rPr>
              <a:t>tra </a:t>
            </a:r>
            <a:r>
              <a:rPr sz="2400" dirty="0">
                <a:latin typeface="Verdana"/>
                <a:cs typeface="Verdana"/>
              </a:rPr>
              <a:t>chất</a:t>
            </a:r>
            <a:r>
              <a:rPr sz="2400" spc="55" dirty="0">
                <a:latin typeface="Verdana"/>
                <a:cs typeface="Verdana"/>
              </a:rPr>
              <a:t> </a:t>
            </a:r>
            <a:r>
              <a:rPr sz="2400" spc="-5" dirty="0">
                <a:latin typeface="Verdana"/>
                <a:cs typeface="Verdana"/>
              </a:rPr>
              <a:t>lượng</a:t>
            </a:r>
            <a:endParaRPr sz="2400">
              <a:latin typeface="Verdana"/>
              <a:cs typeface="Verdana"/>
            </a:endParaRPr>
          </a:p>
        </p:txBody>
      </p:sp>
      <p:sp>
        <p:nvSpPr>
          <p:cNvPr id="3" name="object 3"/>
          <p:cNvSpPr txBox="1">
            <a:spLocks noGrp="1"/>
          </p:cNvSpPr>
          <p:nvPr>
            <p:ph type="title"/>
          </p:nvPr>
        </p:nvSpPr>
        <p:spPr>
          <a:xfrm>
            <a:off x="382625" y="500634"/>
            <a:ext cx="8306434" cy="487680"/>
          </a:xfrm>
          <a:prstGeom prst="rect">
            <a:avLst/>
          </a:prstGeom>
        </p:spPr>
        <p:txBody>
          <a:bodyPr vert="horz" wrap="square" lIns="0" tIns="0" rIns="0" bIns="0" rtlCol="0">
            <a:spAutoFit/>
          </a:bodyPr>
          <a:lstStyle/>
          <a:p>
            <a:pPr marL="12700">
              <a:lnSpc>
                <a:spcPct val="100000"/>
              </a:lnSpc>
            </a:pPr>
            <a:r>
              <a:rPr dirty="0">
                <a:solidFill>
                  <a:srgbClr val="69230C"/>
                </a:solidFill>
              </a:rPr>
              <a:t>XUẤT KHẨU, NHẬP KHẨU </a:t>
            </a:r>
            <a:r>
              <a:rPr spc="5" dirty="0">
                <a:solidFill>
                  <a:srgbClr val="69230C"/>
                </a:solidFill>
              </a:rPr>
              <a:t>PHÂN</a:t>
            </a:r>
            <a:r>
              <a:rPr spc="-40" dirty="0">
                <a:solidFill>
                  <a:srgbClr val="69230C"/>
                </a:solidFill>
              </a:rPr>
              <a:t> </a:t>
            </a:r>
            <a:r>
              <a:rPr dirty="0">
                <a:solidFill>
                  <a:srgbClr val="69230C"/>
                </a:solidFill>
              </a:rPr>
              <a:t>BÓN</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532E649A-E885-484C-A884-64E0B8D3B632}"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58</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00227" y="1443227"/>
            <a:ext cx="8465820" cy="2808732"/>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959002" y="1489709"/>
            <a:ext cx="7149465" cy="2680970"/>
          </a:xfrm>
          <a:prstGeom prst="rect">
            <a:avLst/>
          </a:prstGeom>
        </p:spPr>
        <p:txBody>
          <a:bodyPr vert="horz" wrap="square" lIns="0" tIns="0" rIns="0" bIns="0" rtlCol="0">
            <a:spAutoFit/>
          </a:bodyPr>
          <a:lstStyle/>
          <a:p>
            <a:pPr marL="41275" marR="5080" indent="-29209" algn="just">
              <a:lnSpc>
                <a:spcPct val="100000"/>
              </a:lnSpc>
            </a:pPr>
            <a:r>
              <a:rPr sz="4400" dirty="0">
                <a:solidFill>
                  <a:srgbClr val="000000"/>
                </a:solidFill>
              </a:rPr>
              <a:t>SẢN PHẨM, HÀNG</a:t>
            </a:r>
            <a:r>
              <a:rPr sz="4400" spc="-114" dirty="0">
                <a:solidFill>
                  <a:srgbClr val="000000"/>
                </a:solidFill>
              </a:rPr>
              <a:t> </a:t>
            </a:r>
            <a:r>
              <a:rPr sz="4400" dirty="0">
                <a:solidFill>
                  <a:srgbClr val="000000"/>
                </a:solidFill>
              </a:rPr>
              <a:t>HÓA  THUỘC TRÁCH NHIỆM  </a:t>
            </a:r>
            <a:r>
              <a:rPr sz="4400" spc="5" dirty="0">
                <a:solidFill>
                  <a:srgbClr val="000000"/>
                </a:solidFill>
              </a:rPr>
              <a:t>QUẢN </a:t>
            </a:r>
            <a:r>
              <a:rPr sz="4400" dirty="0">
                <a:solidFill>
                  <a:srgbClr val="000000"/>
                </a:solidFill>
              </a:rPr>
              <a:t>LÝ </a:t>
            </a:r>
            <a:r>
              <a:rPr sz="4400" spc="5" dirty="0">
                <a:solidFill>
                  <a:srgbClr val="000000"/>
                </a:solidFill>
              </a:rPr>
              <a:t>CỦA BỘ </a:t>
            </a:r>
            <a:r>
              <a:rPr sz="4400" dirty="0">
                <a:solidFill>
                  <a:srgbClr val="000000"/>
                </a:solidFill>
              </a:rPr>
              <a:t>TÀI  NGUYÊN MÔI</a:t>
            </a:r>
            <a:r>
              <a:rPr sz="4400" spc="-135" dirty="0">
                <a:solidFill>
                  <a:srgbClr val="000000"/>
                </a:solidFill>
              </a:rPr>
              <a:t> </a:t>
            </a:r>
            <a:r>
              <a:rPr sz="4400" dirty="0">
                <a:solidFill>
                  <a:srgbClr val="000000"/>
                </a:solidFill>
              </a:rPr>
              <a:t>TRƯỜNG</a:t>
            </a:r>
            <a:endParaRPr sz="44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3B0A7B47-8547-4905-AAB5-C0A1162D1884}"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59</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56336" y="1339341"/>
            <a:ext cx="8027034" cy="3063875"/>
          </a:xfrm>
          <a:prstGeom prst="rect">
            <a:avLst/>
          </a:prstGeom>
        </p:spPr>
        <p:txBody>
          <a:bodyPr vert="horz" wrap="square" lIns="0" tIns="0" rIns="0" bIns="0" rtlCol="0">
            <a:spAutoFit/>
          </a:bodyPr>
          <a:lstStyle/>
          <a:p>
            <a:pPr marL="12700" marR="5080" algn="just">
              <a:lnSpc>
                <a:spcPct val="100000"/>
              </a:lnSpc>
            </a:pPr>
            <a:r>
              <a:rPr sz="2800" b="1" spc="-5" dirty="0">
                <a:solidFill>
                  <a:srgbClr val="000099"/>
                </a:solidFill>
                <a:latin typeface="Verdana"/>
                <a:cs typeface="Verdana"/>
              </a:rPr>
              <a:t>Khái </a:t>
            </a:r>
            <a:r>
              <a:rPr sz="2800" b="1" dirty="0">
                <a:solidFill>
                  <a:srgbClr val="000099"/>
                </a:solidFill>
                <a:latin typeface="Verdana"/>
                <a:cs typeface="Verdana"/>
              </a:rPr>
              <a:t>niệm</a:t>
            </a:r>
            <a:r>
              <a:rPr sz="2800" dirty="0">
                <a:latin typeface="Verdana"/>
                <a:cs typeface="Verdana"/>
              </a:rPr>
              <a:t>: </a:t>
            </a:r>
            <a:r>
              <a:rPr sz="2800" spc="-5" dirty="0">
                <a:latin typeface="Verdana"/>
                <a:cs typeface="Verdana"/>
              </a:rPr>
              <a:t>Chính </a:t>
            </a:r>
            <a:r>
              <a:rPr sz="2800" dirty="0">
                <a:latin typeface="Verdana"/>
                <a:cs typeface="Verdana"/>
              </a:rPr>
              <a:t>sách quản </a:t>
            </a:r>
            <a:r>
              <a:rPr sz="2800" spc="-5" dirty="0">
                <a:latin typeface="Verdana"/>
                <a:cs typeface="Verdana"/>
              </a:rPr>
              <a:t>lý hàng hóa  </a:t>
            </a:r>
            <a:r>
              <a:rPr sz="2800" dirty="0">
                <a:latin typeface="Verdana"/>
                <a:cs typeface="Verdana"/>
              </a:rPr>
              <a:t>xuất khẩu, </a:t>
            </a:r>
            <a:r>
              <a:rPr sz="2800" spc="-5" dirty="0">
                <a:latin typeface="Verdana"/>
                <a:cs typeface="Verdana"/>
              </a:rPr>
              <a:t>nhập </a:t>
            </a:r>
            <a:r>
              <a:rPr sz="2800" dirty="0">
                <a:latin typeface="Verdana"/>
                <a:cs typeface="Verdana"/>
              </a:rPr>
              <a:t>khẩu </a:t>
            </a:r>
            <a:r>
              <a:rPr sz="2800" spc="-5" dirty="0">
                <a:latin typeface="Verdana"/>
                <a:cs typeface="Verdana"/>
              </a:rPr>
              <a:t>của </a:t>
            </a:r>
            <a:r>
              <a:rPr sz="2800" spc="-10" dirty="0">
                <a:latin typeface="Verdana"/>
                <a:cs typeface="Verdana"/>
              </a:rPr>
              <a:t>Việt </a:t>
            </a:r>
            <a:r>
              <a:rPr sz="2800" spc="-5" dirty="0">
                <a:latin typeface="Verdana"/>
                <a:cs typeface="Verdana"/>
              </a:rPr>
              <a:t>Nam </a:t>
            </a:r>
            <a:r>
              <a:rPr sz="2800" spc="-10" dirty="0">
                <a:latin typeface="Verdana"/>
                <a:cs typeface="Verdana"/>
              </a:rPr>
              <a:t>là </a:t>
            </a:r>
            <a:r>
              <a:rPr sz="2800" dirty="0">
                <a:latin typeface="Verdana"/>
                <a:cs typeface="Verdana"/>
              </a:rPr>
              <a:t>tập  </a:t>
            </a:r>
            <a:r>
              <a:rPr sz="2800" spc="-5" dirty="0">
                <a:latin typeface="Verdana"/>
                <a:cs typeface="Verdana"/>
              </a:rPr>
              <a:t>hợp các </a:t>
            </a:r>
            <a:r>
              <a:rPr sz="2800" dirty="0">
                <a:latin typeface="Verdana"/>
                <a:cs typeface="Verdana"/>
              </a:rPr>
              <a:t>công cụ mà </a:t>
            </a:r>
            <a:r>
              <a:rPr sz="2800" spc="-5" dirty="0">
                <a:latin typeface="Verdana"/>
                <a:cs typeface="Verdana"/>
              </a:rPr>
              <a:t>Nhà nước </a:t>
            </a:r>
            <a:r>
              <a:rPr sz="2800" dirty="0">
                <a:latin typeface="Verdana"/>
                <a:cs typeface="Verdana"/>
              </a:rPr>
              <a:t>áp dụng </a:t>
            </a:r>
            <a:r>
              <a:rPr sz="2800" spc="-5" dirty="0">
                <a:latin typeface="Verdana"/>
                <a:cs typeface="Verdana"/>
              </a:rPr>
              <a:t>để  tác </a:t>
            </a:r>
            <a:r>
              <a:rPr sz="2800" spc="-10" dirty="0">
                <a:latin typeface="Verdana"/>
                <a:cs typeface="Verdana"/>
              </a:rPr>
              <a:t>động </a:t>
            </a:r>
            <a:r>
              <a:rPr sz="2800" spc="-5" dirty="0">
                <a:latin typeface="Verdana"/>
                <a:cs typeface="Verdana"/>
              </a:rPr>
              <a:t>đến các hành vi </a:t>
            </a:r>
            <a:r>
              <a:rPr sz="2800" spc="-10" dirty="0">
                <a:latin typeface="Verdana"/>
                <a:cs typeface="Verdana"/>
              </a:rPr>
              <a:t>XK, NK </a:t>
            </a:r>
            <a:r>
              <a:rPr sz="2800" spc="-5" dirty="0">
                <a:latin typeface="Verdana"/>
                <a:cs typeface="Verdana"/>
              </a:rPr>
              <a:t>hàng</a:t>
            </a:r>
            <a:r>
              <a:rPr sz="2800" spc="210" dirty="0">
                <a:latin typeface="Verdana"/>
                <a:cs typeface="Verdana"/>
              </a:rPr>
              <a:t> </a:t>
            </a:r>
            <a:r>
              <a:rPr sz="2800" spc="-10" dirty="0">
                <a:latin typeface="Verdana"/>
                <a:cs typeface="Verdana"/>
              </a:rPr>
              <a:t>hóa.</a:t>
            </a:r>
            <a:endParaRPr sz="2800">
              <a:latin typeface="Verdana"/>
              <a:cs typeface="Verdana"/>
            </a:endParaRPr>
          </a:p>
          <a:p>
            <a:pPr marL="12700" marR="5080" algn="just">
              <a:lnSpc>
                <a:spcPct val="100000"/>
              </a:lnSpc>
              <a:spcBef>
                <a:spcPts val="600"/>
              </a:spcBef>
            </a:pPr>
            <a:r>
              <a:rPr sz="2800" b="1" spc="-5" dirty="0">
                <a:solidFill>
                  <a:srgbClr val="000099"/>
                </a:solidFill>
                <a:latin typeface="Verdana"/>
                <a:cs typeface="Verdana"/>
              </a:rPr>
              <a:t>Hình </a:t>
            </a:r>
            <a:r>
              <a:rPr sz="2800" b="1" dirty="0">
                <a:solidFill>
                  <a:srgbClr val="000099"/>
                </a:solidFill>
                <a:latin typeface="Verdana"/>
                <a:cs typeface="Verdana"/>
              </a:rPr>
              <a:t>thức: </a:t>
            </a:r>
            <a:r>
              <a:rPr sz="2800" spc="-5" dirty="0">
                <a:latin typeface="Verdana"/>
                <a:cs typeface="Verdana"/>
              </a:rPr>
              <a:t>Chính </a:t>
            </a:r>
            <a:r>
              <a:rPr sz="2800" dirty="0">
                <a:latin typeface="Verdana"/>
                <a:cs typeface="Verdana"/>
              </a:rPr>
              <a:t>sách quản </a:t>
            </a:r>
            <a:r>
              <a:rPr sz="2800" spc="-5" dirty="0">
                <a:latin typeface="Verdana"/>
                <a:cs typeface="Verdana"/>
              </a:rPr>
              <a:t>lý </a:t>
            </a:r>
            <a:r>
              <a:rPr sz="2800" dirty="0">
                <a:latin typeface="Verdana"/>
                <a:cs typeface="Verdana"/>
              </a:rPr>
              <a:t>hàng hóa  </a:t>
            </a:r>
            <a:r>
              <a:rPr sz="2800" spc="-10" dirty="0">
                <a:latin typeface="Verdana"/>
                <a:cs typeface="Verdana"/>
              </a:rPr>
              <a:t>XK, NK </a:t>
            </a:r>
            <a:r>
              <a:rPr sz="2800" dirty="0">
                <a:latin typeface="Verdana"/>
                <a:cs typeface="Verdana"/>
              </a:rPr>
              <a:t>được thể </a:t>
            </a:r>
            <a:r>
              <a:rPr sz="2800" spc="-10" dirty="0">
                <a:latin typeface="Verdana"/>
                <a:cs typeface="Verdana"/>
              </a:rPr>
              <a:t>hiện </a:t>
            </a:r>
            <a:r>
              <a:rPr sz="2800" spc="-5" dirty="0">
                <a:latin typeface="Verdana"/>
                <a:cs typeface="Verdana"/>
              </a:rPr>
              <a:t>dưới nhiều hình </a:t>
            </a:r>
            <a:r>
              <a:rPr sz="2800" dirty="0">
                <a:latin typeface="Verdana"/>
                <a:cs typeface="Verdana"/>
              </a:rPr>
              <a:t>thức  khác nhau </a:t>
            </a:r>
            <a:r>
              <a:rPr sz="2800" spc="-5" dirty="0">
                <a:latin typeface="Verdana"/>
                <a:cs typeface="Verdana"/>
              </a:rPr>
              <a:t>bao gồm việc </a:t>
            </a:r>
            <a:r>
              <a:rPr sz="2800" dirty="0">
                <a:latin typeface="Verdana"/>
                <a:cs typeface="Verdana"/>
              </a:rPr>
              <a:t>Ban hành </a:t>
            </a:r>
            <a:r>
              <a:rPr sz="2800" spc="-5" dirty="0">
                <a:latin typeface="Verdana"/>
                <a:cs typeface="Verdana"/>
              </a:rPr>
              <a:t>các</a:t>
            </a:r>
            <a:r>
              <a:rPr sz="2800" spc="280" dirty="0">
                <a:latin typeface="Verdana"/>
                <a:cs typeface="Verdana"/>
              </a:rPr>
              <a:t> </a:t>
            </a:r>
            <a:r>
              <a:rPr sz="2800" dirty="0">
                <a:latin typeface="Verdana"/>
                <a:cs typeface="Verdana"/>
              </a:rPr>
              <a:t>Danh</a:t>
            </a:r>
            <a:endParaRPr sz="2800">
              <a:latin typeface="Verdana"/>
              <a:cs typeface="Verdana"/>
            </a:endParaRPr>
          </a:p>
        </p:txBody>
      </p:sp>
      <p:sp>
        <p:nvSpPr>
          <p:cNvPr id="3" name="object 3"/>
          <p:cNvSpPr txBox="1"/>
          <p:nvPr/>
        </p:nvSpPr>
        <p:spPr>
          <a:xfrm>
            <a:off x="656336" y="4403217"/>
            <a:ext cx="5198110" cy="856615"/>
          </a:xfrm>
          <a:prstGeom prst="rect">
            <a:avLst/>
          </a:prstGeom>
        </p:spPr>
        <p:txBody>
          <a:bodyPr vert="horz" wrap="square" lIns="0" tIns="0" rIns="0" bIns="0" rtlCol="0">
            <a:spAutoFit/>
          </a:bodyPr>
          <a:lstStyle/>
          <a:p>
            <a:pPr marL="12700">
              <a:lnSpc>
                <a:spcPct val="100000"/>
              </a:lnSpc>
              <a:tabLst>
                <a:tab pos="986155" algn="l"/>
                <a:tab pos="2305050" algn="l"/>
                <a:tab pos="3280410" algn="l"/>
                <a:tab pos="4385310" algn="l"/>
              </a:tabLst>
            </a:pPr>
            <a:r>
              <a:rPr sz="2800" dirty="0">
                <a:latin typeface="Verdana"/>
                <a:cs typeface="Verdana"/>
              </a:rPr>
              <a:t>mục	(Danh	mục	hàng	</a:t>
            </a:r>
            <a:r>
              <a:rPr sz="2800" spc="-5" dirty="0">
                <a:latin typeface="Verdana"/>
                <a:cs typeface="Verdana"/>
              </a:rPr>
              <a:t>cấm</a:t>
            </a:r>
            <a:endParaRPr sz="2800">
              <a:latin typeface="Verdana"/>
              <a:cs typeface="Verdana"/>
            </a:endParaRPr>
          </a:p>
          <a:p>
            <a:pPr marL="12700">
              <a:lnSpc>
                <a:spcPct val="100000"/>
              </a:lnSpc>
              <a:tabLst>
                <a:tab pos="1047115" algn="l"/>
                <a:tab pos="2212340" algn="l"/>
                <a:tab pos="3144520" algn="l"/>
                <a:tab pos="4309110" algn="l"/>
              </a:tabLst>
            </a:pPr>
            <a:r>
              <a:rPr sz="2800" spc="-5" dirty="0">
                <a:latin typeface="Verdana"/>
                <a:cs typeface="Verdana"/>
              </a:rPr>
              <a:t>m</a:t>
            </a:r>
            <a:r>
              <a:rPr sz="2800" dirty="0">
                <a:latin typeface="Verdana"/>
                <a:cs typeface="Verdana"/>
              </a:rPr>
              <a:t>ụ</a:t>
            </a:r>
            <a:r>
              <a:rPr sz="2800" spc="-5" dirty="0">
                <a:latin typeface="Verdana"/>
                <a:cs typeface="Verdana"/>
              </a:rPr>
              <a:t>c</a:t>
            </a:r>
            <a:r>
              <a:rPr sz="2800" dirty="0">
                <a:latin typeface="Verdana"/>
                <a:cs typeface="Verdana"/>
              </a:rPr>
              <a:t>	</a:t>
            </a:r>
            <a:r>
              <a:rPr sz="2800" spc="-5" dirty="0">
                <a:latin typeface="Verdana"/>
                <a:cs typeface="Verdana"/>
              </a:rPr>
              <a:t>hàng</a:t>
            </a:r>
            <a:r>
              <a:rPr sz="2800" dirty="0">
                <a:latin typeface="Verdana"/>
                <a:cs typeface="Verdana"/>
              </a:rPr>
              <a:t>	</a:t>
            </a:r>
            <a:r>
              <a:rPr sz="2800" spc="-5" dirty="0">
                <a:latin typeface="Verdana"/>
                <a:cs typeface="Verdana"/>
              </a:rPr>
              <a:t>hóa</a:t>
            </a:r>
            <a:r>
              <a:rPr sz="2800" dirty="0">
                <a:latin typeface="Verdana"/>
                <a:cs typeface="Verdana"/>
              </a:rPr>
              <a:t>	</a:t>
            </a:r>
            <a:r>
              <a:rPr sz="2800" spc="-5" dirty="0">
                <a:latin typeface="Verdana"/>
                <a:cs typeface="Verdana"/>
              </a:rPr>
              <a:t>nhập</a:t>
            </a:r>
            <a:r>
              <a:rPr sz="2800" dirty="0">
                <a:latin typeface="Verdana"/>
                <a:cs typeface="Verdana"/>
              </a:rPr>
              <a:t>	</a:t>
            </a:r>
            <a:r>
              <a:rPr sz="2800" spc="-5" dirty="0">
                <a:latin typeface="Verdana"/>
                <a:cs typeface="Verdana"/>
              </a:rPr>
              <a:t>kh</a:t>
            </a:r>
            <a:r>
              <a:rPr sz="2800" spc="0" dirty="0">
                <a:latin typeface="Verdana"/>
                <a:cs typeface="Verdana"/>
              </a:rPr>
              <a:t>ẩ</a:t>
            </a:r>
            <a:r>
              <a:rPr sz="2800" spc="-5" dirty="0">
                <a:latin typeface="Verdana"/>
                <a:cs typeface="Verdana"/>
              </a:rPr>
              <a:t>u</a:t>
            </a:r>
            <a:endParaRPr sz="2800">
              <a:latin typeface="Verdana"/>
              <a:cs typeface="Verdana"/>
            </a:endParaRPr>
          </a:p>
        </p:txBody>
      </p:sp>
      <p:sp>
        <p:nvSpPr>
          <p:cNvPr id="4" name="object 4"/>
          <p:cNvSpPr txBox="1"/>
          <p:nvPr/>
        </p:nvSpPr>
        <p:spPr>
          <a:xfrm>
            <a:off x="5991225" y="4403217"/>
            <a:ext cx="2692400" cy="856615"/>
          </a:xfrm>
          <a:prstGeom prst="rect">
            <a:avLst/>
          </a:prstGeom>
        </p:spPr>
        <p:txBody>
          <a:bodyPr vert="horz" wrap="square" lIns="0" tIns="0" rIns="0" bIns="0" rtlCol="0">
            <a:spAutoFit/>
          </a:bodyPr>
          <a:lstStyle/>
          <a:p>
            <a:pPr algn="ctr">
              <a:lnSpc>
                <a:spcPct val="100000"/>
              </a:lnSpc>
              <a:tabLst>
                <a:tab pos="836930" algn="l"/>
                <a:tab pos="1726564" algn="l"/>
              </a:tabLst>
            </a:pPr>
            <a:r>
              <a:rPr sz="2800" spc="-10" dirty="0">
                <a:latin typeface="Verdana"/>
                <a:cs typeface="Verdana"/>
              </a:rPr>
              <a:t>X</a:t>
            </a:r>
            <a:r>
              <a:rPr sz="2800" dirty="0">
                <a:latin typeface="Verdana"/>
                <a:cs typeface="Verdana"/>
              </a:rPr>
              <a:t>K</a:t>
            </a:r>
            <a:r>
              <a:rPr sz="2800" spc="-5" dirty="0">
                <a:latin typeface="Verdana"/>
                <a:cs typeface="Verdana"/>
              </a:rPr>
              <a:t>,</a:t>
            </a:r>
            <a:r>
              <a:rPr sz="2800" dirty="0">
                <a:latin typeface="Verdana"/>
                <a:cs typeface="Verdana"/>
              </a:rPr>
              <a:t>	</a:t>
            </a:r>
            <a:r>
              <a:rPr sz="2800" spc="-10" dirty="0">
                <a:latin typeface="Verdana"/>
                <a:cs typeface="Verdana"/>
              </a:rPr>
              <a:t>N</a:t>
            </a:r>
            <a:r>
              <a:rPr sz="2800" spc="-15" dirty="0">
                <a:latin typeface="Verdana"/>
                <a:cs typeface="Verdana"/>
              </a:rPr>
              <a:t>K</a:t>
            </a:r>
            <a:r>
              <a:rPr sz="2800" spc="-5" dirty="0">
                <a:latin typeface="Verdana"/>
                <a:cs typeface="Verdana"/>
              </a:rPr>
              <a:t>;</a:t>
            </a:r>
            <a:r>
              <a:rPr sz="2800" dirty="0">
                <a:latin typeface="Verdana"/>
                <a:cs typeface="Verdana"/>
              </a:rPr>
              <a:t>	</a:t>
            </a:r>
            <a:r>
              <a:rPr sz="2800" spc="5" dirty="0">
                <a:latin typeface="Verdana"/>
                <a:cs typeface="Verdana"/>
              </a:rPr>
              <a:t>D</a:t>
            </a:r>
            <a:r>
              <a:rPr sz="2800" dirty="0">
                <a:latin typeface="Verdana"/>
                <a:cs typeface="Verdana"/>
              </a:rPr>
              <a:t>a</a:t>
            </a:r>
            <a:r>
              <a:rPr sz="2800" spc="-5" dirty="0">
                <a:latin typeface="Verdana"/>
                <a:cs typeface="Verdana"/>
              </a:rPr>
              <a:t>nh</a:t>
            </a:r>
            <a:endParaRPr sz="2800">
              <a:latin typeface="Verdana"/>
              <a:cs typeface="Verdana"/>
            </a:endParaRPr>
          </a:p>
          <a:p>
            <a:pPr marL="112395" algn="ctr">
              <a:lnSpc>
                <a:spcPct val="100000"/>
              </a:lnSpc>
              <a:tabLst>
                <a:tab pos="825500" algn="l"/>
                <a:tab pos="1998980" algn="l"/>
              </a:tabLst>
            </a:pPr>
            <a:r>
              <a:rPr sz="2800" spc="0" dirty="0">
                <a:latin typeface="Verdana"/>
                <a:cs typeface="Verdana"/>
              </a:rPr>
              <a:t>á</a:t>
            </a:r>
            <a:r>
              <a:rPr sz="2800" spc="-5" dirty="0">
                <a:latin typeface="Verdana"/>
                <a:cs typeface="Verdana"/>
              </a:rPr>
              <a:t>p</a:t>
            </a:r>
            <a:r>
              <a:rPr sz="2800" dirty="0">
                <a:latin typeface="Verdana"/>
                <a:cs typeface="Verdana"/>
              </a:rPr>
              <a:t>	d</a:t>
            </a:r>
            <a:r>
              <a:rPr sz="2800" spc="-5" dirty="0">
                <a:latin typeface="Verdana"/>
                <a:cs typeface="Verdana"/>
              </a:rPr>
              <a:t>ụ</a:t>
            </a:r>
            <a:r>
              <a:rPr sz="2800" dirty="0">
                <a:latin typeface="Verdana"/>
                <a:cs typeface="Verdana"/>
              </a:rPr>
              <a:t>n</a:t>
            </a:r>
            <a:r>
              <a:rPr sz="2800" spc="-5" dirty="0">
                <a:latin typeface="Verdana"/>
                <a:cs typeface="Verdana"/>
              </a:rPr>
              <a:t>g</a:t>
            </a:r>
            <a:r>
              <a:rPr sz="2800" dirty="0">
                <a:latin typeface="Verdana"/>
                <a:cs typeface="Verdana"/>
              </a:rPr>
              <a:t>	</a:t>
            </a:r>
            <a:r>
              <a:rPr sz="2800" spc="-5" dirty="0">
                <a:latin typeface="Verdana"/>
                <a:cs typeface="Verdana"/>
              </a:rPr>
              <a:t>hạn</a:t>
            </a:r>
            <a:endParaRPr sz="2800">
              <a:latin typeface="Verdana"/>
              <a:cs typeface="Verdana"/>
            </a:endParaRPr>
          </a:p>
        </p:txBody>
      </p:sp>
      <p:sp>
        <p:nvSpPr>
          <p:cNvPr id="5" name="object 5"/>
          <p:cNvSpPr txBox="1"/>
          <p:nvPr/>
        </p:nvSpPr>
        <p:spPr>
          <a:xfrm>
            <a:off x="656336" y="5276291"/>
            <a:ext cx="8028940" cy="831215"/>
          </a:xfrm>
          <a:prstGeom prst="rect">
            <a:avLst/>
          </a:prstGeom>
        </p:spPr>
        <p:txBody>
          <a:bodyPr vert="horz" wrap="square" lIns="0" tIns="0" rIns="0" bIns="0" rtlCol="0">
            <a:spAutoFit/>
          </a:bodyPr>
          <a:lstStyle/>
          <a:p>
            <a:pPr marL="12700" marR="5080">
              <a:lnSpc>
                <a:spcPts val="3310"/>
              </a:lnSpc>
              <a:tabLst>
                <a:tab pos="1283335" algn="l"/>
                <a:tab pos="2286635" algn="l"/>
                <a:tab pos="3536315" algn="l"/>
                <a:tab pos="4676775" algn="l"/>
                <a:tab pos="5633720" algn="l"/>
                <a:tab pos="6722109" algn="l"/>
                <a:tab pos="7577455" algn="l"/>
              </a:tabLst>
            </a:pPr>
            <a:r>
              <a:rPr sz="2800" dirty="0">
                <a:latin typeface="Verdana"/>
                <a:cs typeface="Verdana"/>
              </a:rPr>
              <a:t>n</a:t>
            </a:r>
            <a:r>
              <a:rPr sz="2800" spc="-5" dirty="0">
                <a:latin typeface="Verdana"/>
                <a:cs typeface="Verdana"/>
              </a:rPr>
              <a:t>g</a:t>
            </a:r>
            <a:r>
              <a:rPr sz="2800" spc="0" dirty="0">
                <a:latin typeface="Verdana"/>
                <a:cs typeface="Verdana"/>
              </a:rPr>
              <a:t>ạ</a:t>
            </a:r>
            <a:r>
              <a:rPr sz="2800" dirty="0">
                <a:latin typeface="Verdana"/>
                <a:cs typeface="Verdana"/>
              </a:rPr>
              <a:t>c</a:t>
            </a:r>
            <a:r>
              <a:rPr sz="2800" spc="-5" dirty="0">
                <a:latin typeface="Verdana"/>
                <a:cs typeface="Verdana"/>
              </a:rPr>
              <a:t>h</a:t>
            </a:r>
            <a:r>
              <a:rPr sz="2800" dirty="0">
                <a:latin typeface="Verdana"/>
                <a:cs typeface="Verdana"/>
              </a:rPr>
              <a:t>	</a:t>
            </a:r>
            <a:r>
              <a:rPr sz="2800" spc="0" dirty="0">
                <a:latin typeface="Verdana"/>
                <a:cs typeface="Verdana"/>
              </a:rPr>
              <a:t>t</a:t>
            </a:r>
            <a:r>
              <a:rPr sz="2800" spc="-5" dirty="0">
                <a:latin typeface="Verdana"/>
                <a:cs typeface="Verdana"/>
              </a:rPr>
              <a:t>huế</a:t>
            </a:r>
            <a:r>
              <a:rPr sz="2800" dirty="0">
                <a:latin typeface="Verdana"/>
                <a:cs typeface="Verdana"/>
              </a:rPr>
              <a:t>	q</a:t>
            </a:r>
            <a:r>
              <a:rPr sz="2800" spc="-5" dirty="0">
                <a:latin typeface="Verdana"/>
                <a:cs typeface="Verdana"/>
              </a:rPr>
              <a:t>u</a:t>
            </a:r>
            <a:r>
              <a:rPr sz="2800" spc="5" dirty="0">
                <a:latin typeface="Verdana"/>
                <a:cs typeface="Verdana"/>
              </a:rPr>
              <a:t>a</a:t>
            </a:r>
            <a:r>
              <a:rPr sz="2800" spc="-5" dirty="0">
                <a:latin typeface="Verdana"/>
                <a:cs typeface="Verdana"/>
              </a:rPr>
              <a:t>n;</a:t>
            </a:r>
            <a:r>
              <a:rPr sz="2800" dirty="0">
                <a:latin typeface="Verdana"/>
                <a:cs typeface="Verdana"/>
              </a:rPr>
              <a:t>	</a:t>
            </a:r>
            <a:r>
              <a:rPr sz="2800" spc="-5" dirty="0">
                <a:latin typeface="Verdana"/>
                <a:cs typeface="Verdana"/>
              </a:rPr>
              <a:t>D</a:t>
            </a:r>
            <a:r>
              <a:rPr sz="2800" spc="5" dirty="0">
                <a:latin typeface="Verdana"/>
                <a:cs typeface="Verdana"/>
              </a:rPr>
              <a:t>a</a:t>
            </a:r>
            <a:r>
              <a:rPr sz="2800" spc="-5" dirty="0">
                <a:latin typeface="Verdana"/>
                <a:cs typeface="Verdana"/>
              </a:rPr>
              <a:t>nh</a:t>
            </a:r>
            <a:r>
              <a:rPr sz="2800" dirty="0">
                <a:latin typeface="Verdana"/>
                <a:cs typeface="Verdana"/>
              </a:rPr>
              <a:t>	</a:t>
            </a:r>
            <a:r>
              <a:rPr sz="2800" spc="-5" dirty="0">
                <a:latin typeface="Verdana"/>
                <a:cs typeface="Verdana"/>
              </a:rPr>
              <a:t>m</a:t>
            </a:r>
            <a:r>
              <a:rPr sz="2800" dirty="0">
                <a:latin typeface="Verdana"/>
                <a:cs typeface="Verdana"/>
              </a:rPr>
              <a:t>ụ</a:t>
            </a:r>
            <a:r>
              <a:rPr sz="2800" spc="-5" dirty="0">
                <a:latin typeface="Verdana"/>
                <a:cs typeface="Verdana"/>
              </a:rPr>
              <a:t>c</a:t>
            </a:r>
            <a:r>
              <a:rPr sz="2800" dirty="0">
                <a:latin typeface="Verdana"/>
                <a:cs typeface="Verdana"/>
              </a:rPr>
              <a:t>	h</a:t>
            </a:r>
            <a:r>
              <a:rPr sz="2800" spc="0" dirty="0">
                <a:latin typeface="Verdana"/>
                <a:cs typeface="Verdana"/>
              </a:rPr>
              <a:t>à</a:t>
            </a:r>
            <a:r>
              <a:rPr sz="2800" spc="-5" dirty="0">
                <a:latin typeface="Verdana"/>
                <a:cs typeface="Verdana"/>
              </a:rPr>
              <a:t>ng</a:t>
            </a:r>
            <a:r>
              <a:rPr sz="2800" dirty="0">
                <a:latin typeface="Verdana"/>
                <a:cs typeface="Verdana"/>
              </a:rPr>
              <a:t>	</a:t>
            </a:r>
            <a:r>
              <a:rPr sz="2800" spc="-5" dirty="0">
                <a:latin typeface="Verdana"/>
                <a:cs typeface="Verdana"/>
              </a:rPr>
              <a:t>hóa</a:t>
            </a:r>
            <a:r>
              <a:rPr sz="2800" dirty="0">
                <a:latin typeface="Verdana"/>
                <a:cs typeface="Verdana"/>
              </a:rPr>
              <a:t>	</a:t>
            </a:r>
            <a:r>
              <a:rPr sz="2800" spc="5" dirty="0">
                <a:latin typeface="Verdana"/>
                <a:cs typeface="Verdana"/>
              </a:rPr>
              <a:t>áp  </a:t>
            </a:r>
            <a:r>
              <a:rPr sz="2800" spc="-5" dirty="0">
                <a:latin typeface="Verdana"/>
                <a:cs typeface="Verdana"/>
              </a:rPr>
              <a:t>dụng </a:t>
            </a:r>
            <a:r>
              <a:rPr sz="2800" spc="-10" dirty="0">
                <a:latin typeface="Verdana"/>
                <a:cs typeface="Verdana"/>
              </a:rPr>
              <a:t>chế </a:t>
            </a:r>
            <a:r>
              <a:rPr sz="2800" spc="-5" dirty="0">
                <a:latin typeface="Verdana"/>
                <a:cs typeface="Verdana"/>
              </a:rPr>
              <a:t>độ cấp GPNK tự</a:t>
            </a:r>
            <a:r>
              <a:rPr sz="2800" spc="95" dirty="0">
                <a:latin typeface="Verdana"/>
                <a:cs typeface="Verdana"/>
              </a:rPr>
              <a:t> </a:t>
            </a:r>
            <a:r>
              <a:rPr sz="2800" spc="-10" dirty="0">
                <a:latin typeface="Verdana"/>
                <a:cs typeface="Verdana"/>
              </a:rPr>
              <a:t>động…)</a:t>
            </a:r>
            <a:endParaRPr sz="2800">
              <a:latin typeface="Verdana"/>
              <a:cs typeface="Verdana"/>
            </a:endParaRPr>
          </a:p>
        </p:txBody>
      </p:sp>
      <p:sp>
        <p:nvSpPr>
          <p:cNvPr id="6" name="object 6"/>
          <p:cNvSpPr txBox="1">
            <a:spLocks noGrp="1"/>
          </p:cNvSpPr>
          <p:nvPr>
            <p:ph type="title"/>
          </p:nvPr>
        </p:nvSpPr>
        <p:spPr>
          <a:prstGeom prst="rect">
            <a:avLst/>
          </a:prstGeom>
        </p:spPr>
        <p:txBody>
          <a:bodyPr vert="horz" wrap="square" lIns="0" tIns="168529" rIns="0" bIns="0" rtlCol="0">
            <a:spAutoFit/>
          </a:bodyPr>
          <a:lstStyle/>
          <a:p>
            <a:pPr marL="1411605">
              <a:lnSpc>
                <a:spcPct val="100000"/>
              </a:lnSpc>
            </a:pPr>
            <a:r>
              <a:rPr sz="3600" spc="-5" dirty="0">
                <a:solidFill>
                  <a:srgbClr val="990033"/>
                </a:solidFill>
              </a:rPr>
              <a:t>HÌNH </a:t>
            </a:r>
            <a:r>
              <a:rPr sz="3600" dirty="0">
                <a:solidFill>
                  <a:srgbClr val="990033"/>
                </a:solidFill>
              </a:rPr>
              <a:t>THỨC QUẢN</a:t>
            </a:r>
            <a:r>
              <a:rPr sz="3600" spc="-100" dirty="0">
                <a:solidFill>
                  <a:srgbClr val="990033"/>
                </a:solidFill>
              </a:rPr>
              <a:t> </a:t>
            </a:r>
            <a:r>
              <a:rPr sz="3600" dirty="0">
                <a:solidFill>
                  <a:srgbClr val="990033"/>
                </a:solidFill>
              </a:rPr>
              <a:t>LÝ</a:t>
            </a:r>
            <a:endParaRPr sz="3600"/>
          </a:p>
        </p:txBody>
      </p:sp>
      <p:sp>
        <p:nvSpPr>
          <p:cNvPr id="7" name="object 7"/>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3A3F8589-BC94-4A9D-B24C-81DF6B461CEC}" type="datetime1">
              <a:rPr lang="en-US" spc="-5" smtClean="0"/>
              <a:pPr marL="12700">
                <a:lnSpc>
                  <a:spcPts val="1520"/>
                </a:lnSpc>
              </a:pPr>
              <a:t>1/12/2019</a:t>
            </a:fld>
            <a:endParaRPr spc="-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6</a:t>
            </a:fld>
            <a:endParaRPr sz="1400">
              <a:latin typeface="Franklin Gothic Book"/>
              <a:cs typeface="Franklin Gothic Book"/>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37894" y="348234"/>
            <a:ext cx="6744334" cy="975360"/>
          </a:xfrm>
          <a:prstGeom prst="rect">
            <a:avLst/>
          </a:prstGeom>
        </p:spPr>
        <p:txBody>
          <a:bodyPr vert="horz" wrap="square" lIns="0" tIns="0" rIns="0" bIns="0" rtlCol="0">
            <a:spAutoFit/>
          </a:bodyPr>
          <a:lstStyle/>
          <a:p>
            <a:pPr marL="12700" marR="5080" indent="848360">
              <a:lnSpc>
                <a:spcPct val="100000"/>
              </a:lnSpc>
            </a:pPr>
            <a:r>
              <a:rPr dirty="0">
                <a:solidFill>
                  <a:srgbClr val="006600"/>
                </a:solidFill>
              </a:rPr>
              <a:t>NHẬP KHẨU </a:t>
            </a:r>
            <a:r>
              <a:rPr spc="5" dirty="0">
                <a:solidFill>
                  <a:srgbClr val="006600"/>
                </a:solidFill>
              </a:rPr>
              <a:t>PHẾ </a:t>
            </a:r>
            <a:r>
              <a:rPr dirty="0">
                <a:solidFill>
                  <a:srgbClr val="006600"/>
                </a:solidFill>
              </a:rPr>
              <a:t>LIỆU  LÀM NGUYÊN LIỆU SẢN</a:t>
            </a:r>
            <a:r>
              <a:rPr spc="-40" dirty="0">
                <a:solidFill>
                  <a:srgbClr val="006600"/>
                </a:solidFill>
              </a:rPr>
              <a:t> </a:t>
            </a:r>
            <a:r>
              <a:rPr dirty="0">
                <a:solidFill>
                  <a:srgbClr val="006600"/>
                </a:solidFill>
              </a:rPr>
              <a:t>XUẤT</a:t>
            </a:r>
          </a:p>
        </p:txBody>
      </p:sp>
      <p:sp>
        <p:nvSpPr>
          <p:cNvPr id="3" name="object 3"/>
          <p:cNvSpPr txBox="1"/>
          <p:nvPr/>
        </p:nvSpPr>
        <p:spPr>
          <a:xfrm>
            <a:off x="459740" y="1490726"/>
            <a:ext cx="7265670" cy="411480"/>
          </a:xfrm>
          <a:prstGeom prst="rect">
            <a:avLst/>
          </a:prstGeom>
        </p:spPr>
        <p:txBody>
          <a:bodyPr vert="horz" wrap="square" lIns="0" tIns="0" rIns="0" bIns="0" rtlCol="0">
            <a:spAutoFit/>
          </a:bodyPr>
          <a:lstStyle/>
          <a:p>
            <a:pPr marL="527685" indent="-514984">
              <a:lnSpc>
                <a:spcPct val="100000"/>
              </a:lnSpc>
              <a:buFont typeface="Wingdings"/>
              <a:buChar char=""/>
              <a:tabLst>
                <a:tab pos="527685" algn="l"/>
                <a:tab pos="528320" algn="l"/>
                <a:tab pos="1821814" algn="l"/>
                <a:tab pos="3060700" algn="l"/>
                <a:tab pos="4013200" algn="l"/>
                <a:tab pos="5164455" algn="l"/>
                <a:tab pos="6223635" algn="l"/>
              </a:tabLst>
            </a:pPr>
            <a:r>
              <a:rPr sz="2700" b="1" spc="-5" dirty="0">
                <a:solidFill>
                  <a:srgbClr val="0000CC"/>
                </a:solidFill>
                <a:latin typeface="Verdana"/>
                <a:cs typeface="Verdana"/>
              </a:rPr>
              <a:t>Dan</a:t>
            </a:r>
            <a:r>
              <a:rPr sz="2700" b="1" dirty="0">
                <a:solidFill>
                  <a:srgbClr val="0000CC"/>
                </a:solidFill>
                <a:latin typeface="Verdana"/>
                <a:cs typeface="Verdana"/>
              </a:rPr>
              <a:t>h	</a:t>
            </a:r>
            <a:r>
              <a:rPr sz="2700" b="1" spc="-5" dirty="0">
                <a:solidFill>
                  <a:srgbClr val="0000CC"/>
                </a:solidFill>
                <a:latin typeface="Verdana"/>
                <a:cs typeface="Verdana"/>
              </a:rPr>
              <a:t>mụ</a:t>
            </a:r>
            <a:r>
              <a:rPr sz="2700" b="1" spc="-10" dirty="0">
                <a:solidFill>
                  <a:srgbClr val="0000CC"/>
                </a:solidFill>
                <a:latin typeface="Verdana"/>
                <a:cs typeface="Verdana"/>
              </a:rPr>
              <a:t>c</a:t>
            </a:r>
            <a:r>
              <a:rPr sz="2700" b="1" dirty="0">
                <a:solidFill>
                  <a:srgbClr val="0000CC"/>
                </a:solidFill>
                <a:latin typeface="Verdana"/>
                <a:cs typeface="Verdana"/>
              </a:rPr>
              <a:t>:	</a:t>
            </a:r>
            <a:r>
              <a:rPr sz="2700" dirty="0">
                <a:latin typeface="Verdana"/>
                <a:cs typeface="Verdana"/>
              </a:rPr>
              <a:t>Ban	</a:t>
            </a:r>
            <a:r>
              <a:rPr sz="2700" spc="-5" dirty="0">
                <a:latin typeface="Verdana"/>
                <a:cs typeface="Verdana"/>
              </a:rPr>
              <a:t>h</a:t>
            </a:r>
            <a:r>
              <a:rPr sz="2700" spc="10" dirty="0">
                <a:latin typeface="Verdana"/>
                <a:cs typeface="Verdana"/>
              </a:rPr>
              <a:t>à</a:t>
            </a:r>
            <a:r>
              <a:rPr sz="2700" spc="5" dirty="0">
                <a:latin typeface="Verdana"/>
                <a:cs typeface="Verdana"/>
              </a:rPr>
              <a:t>n</a:t>
            </a:r>
            <a:r>
              <a:rPr sz="2700" dirty="0">
                <a:latin typeface="Verdana"/>
                <a:cs typeface="Verdana"/>
              </a:rPr>
              <a:t>h	</a:t>
            </a:r>
            <a:r>
              <a:rPr sz="2700" spc="-5" dirty="0">
                <a:latin typeface="Verdana"/>
                <a:cs typeface="Verdana"/>
              </a:rPr>
              <a:t>the</a:t>
            </a:r>
            <a:r>
              <a:rPr sz="2700" dirty="0">
                <a:latin typeface="Verdana"/>
                <a:cs typeface="Verdana"/>
              </a:rPr>
              <a:t>o	Qu</a:t>
            </a:r>
            <a:r>
              <a:rPr sz="2700" spc="-10" dirty="0">
                <a:latin typeface="Verdana"/>
                <a:cs typeface="Verdana"/>
              </a:rPr>
              <a:t>y</a:t>
            </a:r>
            <a:r>
              <a:rPr sz="2700" dirty="0">
                <a:latin typeface="Verdana"/>
                <a:cs typeface="Verdana"/>
              </a:rPr>
              <a:t>ết</a:t>
            </a:r>
            <a:endParaRPr sz="2700">
              <a:latin typeface="Verdana"/>
              <a:cs typeface="Verdana"/>
            </a:endParaRPr>
          </a:p>
        </p:txBody>
      </p:sp>
      <p:sp>
        <p:nvSpPr>
          <p:cNvPr id="4" name="object 4"/>
          <p:cNvSpPr txBox="1"/>
          <p:nvPr/>
        </p:nvSpPr>
        <p:spPr>
          <a:xfrm>
            <a:off x="7994142" y="1490726"/>
            <a:ext cx="766445" cy="415290"/>
          </a:xfrm>
          <a:prstGeom prst="rect">
            <a:avLst/>
          </a:prstGeom>
        </p:spPr>
        <p:txBody>
          <a:bodyPr vert="horz" wrap="square" lIns="0" tIns="0" rIns="0" bIns="0" rtlCol="0">
            <a:spAutoFit/>
          </a:bodyPr>
          <a:lstStyle/>
          <a:p>
            <a:pPr marL="12700">
              <a:lnSpc>
                <a:spcPct val="100000"/>
              </a:lnSpc>
            </a:pPr>
            <a:r>
              <a:rPr sz="2700" spc="-5" dirty="0">
                <a:latin typeface="Verdana"/>
                <a:cs typeface="Verdana"/>
              </a:rPr>
              <a:t>định</a:t>
            </a:r>
            <a:endParaRPr sz="2700">
              <a:latin typeface="Verdana"/>
              <a:cs typeface="Verdana"/>
            </a:endParaRPr>
          </a:p>
        </p:txBody>
      </p:sp>
      <p:sp>
        <p:nvSpPr>
          <p:cNvPr id="5" name="object 5"/>
          <p:cNvSpPr txBox="1">
            <a:spLocks noGrp="1"/>
          </p:cNvSpPr>
          <p:nvPr>
            <p:ph type="body" idx="1"/>
          </p:nvPr>
        </p:nvSpPr>
        <p:spPr>
          <a:xfrm>
            <a:off x="459740" y="1902205"/>
            <a:ext cx="8302625" cy="4785926"/>
          </a:xfrm>
          <a:prstGeom prst="rect">
            <a:avLst/>
          </a:prstGeom>
        </p:spPr>
        <p:txBody>
          <a:bodyPr vert="horz" wrap="square" lIns="0" tIns="0" rIns="0" bIns="0" rtlCol="0">
            <a:spAutoFit/>
          </a:bodyPr>
          <a:lstStyle/>
          <a:p>
            <a:pPr marL="527685" marR="5715" algn="just">
              <a:lnSpc>
                <a:spcPct val="100000"/>
              </a:lnSpc>
            </a:pPr>
            <a:r>
              <a:rPr sz="2700" b="0" spc="-45" dirty="0">
                <a:latin typeface="Verdana"/>
                <a:cs typeface="Verdana"/>
              </a:rPr>
              <a:t>73/2014/QĐ-TTg </a:t>
            </a:r>
            <a:r>
              <a:rPr sz="2700" b="0" dirty="0">
                <a:latin typeface="Verdana"/>
                <a:cs typeface="Verdana"/>
              </a:rPr>
              <a:t>ngày </a:t>
            </a:r>
            <a:r>
              <a:rPr sz="2700" b="0" spc="-5" dirty="0">
                <a:latin typeface="Verdana"/>
                <a:cs typeface="Verdana"/>
              </a:rPr>
              <a:t>19/12/2014 </a:t>
            </a:r>
            <a:r>
              <a:rPr sz="2700" b="0" dirty="0">
                <a:latin typeface="Verdana"/>
                <a:cs typeface="Verdana"/>
              </a:rPr>
              <a:t>của Thủ  tướng </a:t>
            </a:r>
            <a:r>
              <a:rPr sz="2700" b="0" spc="-5" dirty="0">
                <a:latin typeface="Verdana"/>
                <a:cs typeface="Verdana"/>
              </a:rPr>
              <a:t>Chính </a:t>
            </a:r>
            <a:r>
              <a:rPr sz="2700" b="0" dirty="0">
                <a:latin typeface="Verdana"/>
                <a:cs typeface="Verdana"/>
              </a:rPr>
              <a:t>phủ “Quy </a:t>
            </a:r>
            <a:r>
              <a:rPr sz="2700" b="0" spc="-5" dirty="0">
                <a:latin typeface="Verdana"/>
                <a:cs typeface="Verdana"/>
              </a:rPr>
              <a:t>định </a:t>
            </a:r>
            <a:r>
              <a:rPr sz="2700" b="0" u="heavy" spc="-5" dirty="0">
                <a:solidFill>
                  <a:srgbClr val="CC9900"/>
                </a:solidFill>
                <a:latin typeface="Verdana"/>
                <a:cs typeface="Verdana"/>
              </a:rPr>
              <a:t>danh </a:t>
            </a:r>
            <a:r>
              <a:rPr sz="2700" b="0" u="heavy" dirty="0">
                <a:solidFill>
                  <a:srgbClr val="CC9900"/>
                </a:solidFill>
                <a:latin typeface="Verdana"/>
                <a:cs typeface="Verdana"/>
              </a:rPr>
              <a:t>mục </a:t>
            </a:r>
            <a:r>
              <a:rPr sz="2700" b="0" dirty="0">
                <a:latin typeface="Verdana"/>
                <a:cs typeface="Verdana"/>
              </a:rPr>
              <a:t>phế  </a:t>
            </a:r>
            <a:r>
              <a:rPr sz="2700" b="0" spc="-5" dirty="0">
                <a:latin typeface="Verdana"/>
                <a:cs typeface="Verdana"/>
              </a:rPr>
              <a:t>liệu được phép NK </a:t>
            </a:r>
            <a:r>
              <a:rPr sz="2700" b="0" dirty="0">
                <a:latin typeface="Verdana"/>
                <a:cs typeface="Verdana"/>
              </a:rPr>
              <a:t>từ </a:t>
            </a:r>
            <a:r>
              <a:rPr sz="2700" b="0" spc="-5" dirty="0">
                <a:latin typeface="Verdana"/>
                <a:cs typeface="Verdana"/>
              </a:rPr>
              <a:t>nước </a:t>
            </a:r>
            <a:r>
              <a:rPr sz="2700" b="0" dirty="0">
                <a:latin typeface="Verdana"/>
                <a:cs typeface="Verdana"/>
              </a:rPr>
              <a:t>ngoài </a:t>
            </a:r>
            <a:r>
              <a:rPr sz="2700" b="0" spc="-10" dirty="0">
                <a:latin typeface="Verdana"/>
                <a:cs typeface="Verdana"/>
              </a:rPr>
              <a:t>làm</a:t>
            </a:r>
            <a:r>
              <a:rPr sz="2700" b="0" spc="50" dirty="0">
                <a:latin typeface="Verdana"/>
                <a:cs typeface="Verdana"/>
              </a:rPr>
              <a:t> </a:t>
            </a:r>
            <a:r>
              <a:rPr sz="2700" b="0" dirty="0">
                <a:latin typeface="Verdana"/>
                <a:cs typeface="Verdana"/>
              </a:rPr>
              <a:t>NLSX”</a:t>
            </a:r>
            <a:endParaRPr sz="2700">
              <a:latin typeface="Verdana"/>
              <a:cs typeface="Verdana"/>
            </a:endParaRPr>
          </a:p>
          <a:p>
            <a:pPr marL="527685" marR="5080" indent="-514984" algn="just">
              <a:lnSpc>
                <a:spcPct val="100000"/>
              </a:lnSpc>
              <a:spcBef>
                <a:spcPts val="600"/>
              </a:spcBef>
              <a:buFont typeface="Wingdings"/>
              <a:buChar char=""/>
              <a:tabLst>
                <a:tab pos="528320" algn="l"/>
              </a:tabLst>
            </a:pPr>
            <a:r>
              <a:rPr sz="2700" b="0" spc="-5" smtClean="0">
                <a:latin typeface="Verdana"/>
                <a:cs typeface="Verdana"/>
              </a:rPr>
              <a:t>Thông </a:t>
            </a:r>
            <a:r>
              <a:rPr sz="2700" b="0" dirty="0">
                <a:latin typeface="Verdana"/>
                <a:cs typeface="Verdana"/>
              </a:rPr>
              <a:t>tư </a:t>
            </a:r>
            <a:r>
              <a:rPr sz="2700" b="0" spc="-5" dirty="0">
                <a:latin typeface="Verdana"/>
                <a:cs typeface="Verdana"/>
              </a:rPr>
              <a:t>số </a:t>
            </a:r>
            <a:r>
              <a:rPr sz="2700" b="0" spc="-35" dirty="0">
                <a:latin typeface="Verdana"/>
                <a:cs typeface="Verdana"/>
              </a:rPr>
              <a:t>41/2015/TT-BTT&amp;MT </a:t>
            </a:r>
            <a:r>
              <a:rPr sz="2700" b="0" spc="-5" dirty="0">
                <a:latin typeface="Verdana"/>
                <a:cs typeface="Verdana"/>
              </a:rPr>
              <a:t>ngày  09/09/2015 của Bộ TN&amp;MT về bảo vệ </a:t>
            </a:r>
            <a:r>
              <a:rPr sz="2700" b="0" dirty="0">
                <a:latin typeface="Verdana"/>
                <a:cs typeface="Verdana"/>
              </a:rPr>
              <a:t>môi  trường </a:t>
            </a:r>
            <a:r>
              <a:rPr sz="2700" b="0" spc="-5" dirty="0">
                <a:latin typeface="Verdana"/>
                <a:cs typeface="Verdana"/>
              </a:rPr>
              <a:t>trong </a:t>
            </a:r>
            <a:r>
              <a:rPr sz="2700" b="0" dirty="0">
                <a:latin typeface="Verdana"/>
                <a:cs typeface="Verdana"/>
              </a:rPr>
              <a:t>nhập khẩu phế </a:t>
            </a:r>
            <a:r>
              <a:rPr sz="2700" b="0" spc="-5" dirty="0">
                <a:latin typeface="Verdana"/>
                <a:cs typeface="Verdana"/>
              </a:rPr>
              <a:t>liệu </a:t>
            </a:r>
            <a:r>
              <a:rPr sz="2700" b="0" dirty="0">
                <a:latin typeface="Verdana"/>
                <a:cs typeface="Verdana"/>
              </a:rPr>
              <a:t>làm  </a:t>
            </a:r>
            <a:r>
              <a:rPr sz="2700" b="0" spc="-5" dirty="0">
                <a:latin typeface="Verdana"/>
                <a:cs typeface="Verdana"/>
              </a:rPr>
              <a:t>nguyên liệu sản</a:t>
            </a:r>
            <a:r>
              <a:rPr sz="2700" b="0" spc="10" dirty="0">
                <a:latin typeface="Verdana"/>
                <a:cs typeface="Verdana"/>
              </a:rPr>
              <a:t> </a:t>
            </a:r>
            <a:r>
              <a:rPr sz="2700" b="0" spc="-5">
                <a:latin typeface="Verdana"/>
                <a:cs typeface="Verdana"/>
              </a:rPr>
              <a:t>xuất</a:t>
            </a:r>
            <a:r>
              <a:rPr sz="2700" b="0" spc="-5" smtClean="0">
                <a:latin typeface="Verdana"/>
                <a:cs typeface="Verdana"/>
              </a:rPr>
              <a:t>.</a:t>
            </a:r>
            <a:endParaRPr lang="vi-VN" sz="2700" b="0" spc="-5" dirty="0" smtClean="0">
              <a:latin typeface="Verdana"/>
              <a:cs typeface="Verdana"/>
            </a:endParaRPr>
          </a:p>
          <a:p>
            <a:pPr marL="527685" marR="5080" indent="-514984" algn="just">
              <a:lnSpc>
                <a:spcPct val="100000"/>
              </a:lnSpc>
              <a:spcBef>
                <a:spcPts val="600"/>
              </a:spcBef>
              <a:buFont typeface="Wingdings"/>
              <a:buChar char=""/>
              <a:tabLst>
                <a:tab pos="528320" algn="l"/>
              </a:tabLst>
            </a:pPr>
            <a:r>
              <a:rPr lang="vi-VN" sz="2800" b="0" dirty="0" smtClean="0"/>
              <a:t>CÔNG VĂN Số</a:t>
            </a:r>
            <a:r>
              <a:rPr lang="vi-VN" sz="2800" b="0" dirty="0" smtClean="0"/>
              <a:t>: </a:t>
            </a:r>
            <a:r>
              <a:rPr lang="vi-VN" sz="2800" b="0" dirty="0" smtClean="0"/>
              <a:t>4202/TCHQ-PC </a:t>
            </a:r>
            <a:r>
              <a:rPr lang="vi-VN" sz="2800" b="0" i="1" dirty="0" smtClean="0"/>
              <a:t>ngày 17 tháng 07 năm </a:t>
            </a:r>
            <a:r>
              <a:rPr lang="vi-VN" sz="2800" b="0" i="1" dirty="0" smtClean="0"/>
              <a:t>2018 của tchq </a:t>
            </a:r>
            <a:r>
              <a:rPr lang="vi-VN" sz="2800" b="0" i="1" dirty="0" smtClean="0"/>
              <a:t>Hướng dẫn quản lý phế liệu nhập khẩu từ nước ngoài vào Việt Nam</a:t>
            </a:r>
            <a:endParaRPr sz="2700">
              <a:latin typeface="Verdana"/>
              <a:cs typeface="Verdana"/>
            </a:endParaRPr>
          </a:p>
        </p:txBody>
      </p:sp>
      <p:sp>
        <p:nvSpPr>
          <p:cNvPr id="6" name="object 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94DE5E64-A3D1-4923-AF34-95CF2BB56EF1}" type="datetime1">
              <a:rPr lang="en-US" spc="-5" smtClean="0"/>
              <a:pPr marL="12700">
                <a:lnSpc>
                  <a:spcPts val="1520"/>
                </a:lnSpc>
              </a:pPr>
              <a:t>1/12/2019</a:t>
            </a:fld>
            <a:endParaRPr spc="-5" dirty="0"/>
          </a:p>
        </p:txBody>
      </p:sp>
      <p:sp>
        <p:nvSpPr>
          <p:cNvPr id="9" name="object 9"/>
          <p:cNvSpPr txBox="1"/>
          <p:nvPr/>
        </p:nvSpPr>
        <p:spPr>
          <a:xfrm>
            <a:off x="255828" y="6348815"/>
            <a:ext cx="236220" cy="203835"/>
          </a:xfrm>
          <a:prstGeom prst="rect">
            <a:avLst/>
          </a:prstGeom>
        </p:spPr>
        <p:txBody>
          <a:bodyPr vert="horz" wrap="square" lIns="0" tIns="0" rIns="0" bIns="0" rtlCol="0">
            <a:spAutoFit/>
          </a:bodyPr>
          <a:lstStyle/>
          <a:p>
            <a:pPr marL="12700">
              <a:lnSpc>
                <a:spcPts val="1515"/>
              </a:lnSpc>
            </a:pPr>
            <a:r>
              <a:rPr sz="1400" dirty="0">
                <a:solidFill>
                  <a:srgbClr val="FFFFFF"/>
                </a:solidFill>
                <a:latin typeface="Franklin Gothic Book"/>
                <a:cs typeface="Franklin Gothic Book"/>
              </a:rPr>
              <a:t>60</a:t>
            </a:r>
            <a:endParaRPr sz="1400">
              <a:latin typeface="Franklin Gothic Book"/>
              <a:cs typeface="Franklin Gothic Book"/>
            </a:endParaRPr>
          </a:p>
        </p:txBody>
      </p:sp>
      <p:sp>
        <p:nvSpPr>
          <p:cNvPr id="10" name="Slide Number Placeholder 9"/>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60</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415034"/>
            <a:ext cx="8379459" cy="4766945"/>
          </a:xfrm>
          <a:prstGeom prst="rect">
            <a:avLst/>
          </a:prstGeom>
        </p:spPr>
        <p:txBody>
          <a:bodyPr vert="horz" wrap="square" lIns="0" tIns="0" rIns="0" bIns="0" rtlCol="0">
            <a:spAutoFit/>
          </a:bodyPr>
          <a:lstStyle/>
          <a:p>
            <a:pPr marL="12700" marR="5715" algn="just">
              <a:lnSpc>
                <a:spcPct val="100000"/>
              </a:lnSpc>
            </a:pPr>
            <a:r>
              <a:rPr sz="2300" b="1" dirty="0">
                <a:solidFill>
                  <a:srgbClr val="800000"/>
                </a:solidFill>
                <a:latin typeface="Verdana"/>
                <a:cs typeface="Verdana"/>
              </a:rPr>
              <a:t>Hồ </a:t>
            </a:r>
            <a:r>
              <a:rPr sz="2300" b="1" spc="-5" dirty="0">
                <a:solidFill>
                  <a:srgbClr val="800000"/>
                </a:solidFill>
                <a:latin typeface="Verdana"/>
                <a:cs typeface="Verdana"/>
              </a:rPr>
              <a:t>sơ </a:t>
            </a:r>
            <a:r>
              <a:rPr sz="2300" b="1" dirty="0">
                <a:solidFill>
                  <a:srgbClr val="800000"/>
                </a:solidFill>
                <a:latin typeface="Verdana"/>
                <a:cs typeface="Verdana"/>
              </a:rPr>
              <a:t>hải </a:t>
            </a:r>
            <a:r>
              <a:rPr sz="2300" b="1" spc="-5" dirty="0">
                <a:solidFill>
                  <a:srgbClr val="800000"/>
                </a:solidFill>
                <a:latin typeface="Verdana"/>
                <a:cs typeface="Verdana"/>
              </a:rPr>
              <a:t>quan</a:t>
            </a:r>
            <a:r>
              <a:rPr sz="2300" b="1" spc="-5" dirty="0">
                <a:latin typeface="Verdana"/>
                <a:cs typeface="Verdana"/>
              </a:rPr>
              <a:t>, </a:t>
            </a:r>
            <a:r>
              <a:rPr sz="2300" dirty="0">
                <a:latin typeface="Verdana"/>
                <a:cs typeface="Verdana"/>
              </a:rPr>
              <a:t>ngoài </a:t>
            </a:r>
            <a:r>
              <a:rPr sz="2300" spc="5" dirty="0">
                <a:latin typeface="Verdana"/>
                <a:cs typeface="Verdana"/>
              </a:rPr>
              <a:t>hồ </a:t>
            </a:r>
            <a:r>
              <a:rPr sz="2300" spc="-5" dirty="0">
                <a:latin typeface="Verdana"/>
                <a:cs typeface="Verdana"/>
              </a:rPr>
              <a:t>sơ </a:t>
            </a:r>
            <a:r>
              <a:rPr sz="2300" dirty="0">
                <a:latin typeface="Verdana"/>
                <a:cs typeface="Verdana"/>
              </a:rPr>
              <a:t>theo </a:t>
            </a:r>
            <a:r>
              <a:rPr sz="2300" spc="-5" dirty="0">
                <a:latin typeface="Verdana"/>
                <a:cs typeface="Verdana"/>
              </a:rPr>
              <a:t>qui định, tổ chức, </a:t>
            </a:r>
            <a:r>
              <a:rPr sz="2300" spc="-15" dirty="0">
                <a:latin typeface="Verdana"/>
                <a:cs typeface="Verdana"/>
              </a:rPr>
              <a:t>cá  </a:t>
            </a:r>
            <a:r>
              <a:rPr sz="2300" spc="-5" dirty="0">
                <a:latin typeface="Verdana"/>
                <a:cs typeface="Verdana"/>
              </a:rPr>
              <a:t>nhân </a:t>
            </a:r>
            <a:r>
              <a:rPr sz="2300" dirty="0">
                <a:latin typeface="Verdana"/>
                <a:cs typeface="Verdana"/>
              </a:rPr>
              <a:t>trực tiếp sử </a:t>
            </a:r>
            <a:r>
              <a:rPr sz="2300" spc="-5" dirty="0">
                <a:latin typeface="Verdana"/>
                <a:cs typeface="Verdana"/>
              </a:rPr>
              <a:t>dụng </a:t>
            </a:r>
            <a:r>
              <a:rPr sz="2300" dirty="0">
                <a:latin typeface="Verdana"/>
                <a:cs typeface="Verdana"/>
              </a:rPr>
              <a:t>phế </a:t>
            </a:r>
            <a:r>
              <a:rPr sz="2300" spc="-5" dirty="0">
                <a:latin typeface="Verdana"/>
                <a:cs typeface="Verdana"/>
              </a:rPr>
              <a:t>liệu làm </a:t>
            </a:r>
            <a:r>
              <a:rPr sz="2300" dirty="0">
                <a:latin typeface="Verdana"/>
                <a:cs typeface="Verdana"/>
              </a:rPr>
              <a:t>NLSX nộp </a:t>
            </a:r>
            <a:r>
              <a:rPr sz="2300" spc="-5" dirty="0">
                <a:latin typeface="Verdana"/>
                <a:cs typeface="Verdana"/>
              </a:rPr>
              <a:t>bổ sung  </a:t>
            </a:r>
            <a:r>
              <a:rPr sz="2300" dirty="0">
                <a:latin typeface="Verdana"/>
                <a:cs typeface="Verdana"/>
              </a:rPr>
              <a:t>cho </a:t>
            </a:r>
            <a:r>
              <a:rPr sz="2300" spc="-5" dirty="0">
                <a:latin typeface="Verdana"/>
                <a:cs typeface="Verdana"/>
              </a:rPr>
              <a:t>cơ </a:t>
            </a:r>
            <a:r>
              <a:rPr sz="2300" dirty="0">
                <a:latin typeface="Verdana"/>
                <a:cs typeface="Verdana"/>
              </a:rPr>
              <a:t>quan hải quan những văn bản</a:t>
            </a:r>
            <a:r>
              <a:rPr sz="2300" spc="-90" dirty="0">
                <a:latin typeface="Verdana"/>
                <a:cs typeface="Verdana"/>
              </a:rPr>
              <a:t> </a:t>
            </a:r>
            <a:r>
              <a:rPr sz="2300" dirty="0">
                <a:latin typeface="Verdana"/>
                <a:cs typeface="Verdana"/>
              </a:rPr>
              <a:t>sau:</a:t>
            </a:r>
            <a:endParaRPr sz="2300">
              <a:latin typeface="Verdana"/>
              <a:cs typeface="Verdana"/>
            </a:endParaRPr>
          </a:p>
          <a:p>
            <a:pPr marL="527685" marR="6985" indent="-514984" algn="just">
              <a:lnSpc>
                <a:spcPct val="100000"/>
              </a:lnSpc>
              <a:spcBef>
                <a:spcPts val="405"/>
              </a:spcBef>
              <a:buFont typeface="Wingdings"/>
              <a:buChar char=""/>
              <a:tabLst>
                <a:tab pos="528320" algn="l"/>
              </a:tabLst>
            </a:pPr>
            <a:r>
              <a:rPr sz="2300" dirty="0">
                <a:latin typeface="Verdana"/>
                <a:cs typeface="Verdana"/>
              </a:rPr>
              <a:t>Giấy xác </a:t>
            </a:r>
            <a:r>
              <a:rPr sz="2300" spc="-5" dirty="0">
                <a:latin typeface="Verdana"/>
                <a:cs typeface="Verdana"/>
              </a:rPr>
              <a:t>nhận đủ </a:t>
            </a:r>
            <a:r>
              <a:rPr sz="2300" dirty="0">
                <a:latin typeface="Verdana"/>
                <a:cs typeface="Verdana"/>
              </a:rPr>
              <a:t>điều </a:t>
            </a:r>
            <a:r>
              <a:rPr sz="2300" spc="-5" dirty="0">
                <a:latin typeface="Verdana"/>
                <a:cs typeface="Verdana"/>
              </a:rPr>
              <a:t>kiện </a:t>
            </a:r>
            <a:r>
              <a:rPr sz="2300" dirty="0">
                <a:latin typeface="Verdana"/>
                <a:cs typeface="Verdana"/>
              </a:rPr>
              <a:t>về bảo vệ môi trường  trong nhập khẩu phế </a:t>
            </a:r>
            <a:r>
              <a:rPr sz="2300" spc="-5" dirty="0">
                <a:latin typeface="Verdana"/>
                <a:cs typeface="Verdana"/>
              </a:rPr>
              <a:t>liệu làm</a:t>
            </a:r>
            <a:r>
              <a:rPr sz="2300" spc="-65" dirty="0">
                <a:latin typeface="Verdana"/>
                <a:cs typeface="Verdana"/>
              </a:rPr>
              <a:t> </a:t>
            </a:r>
            <a:r>
              <a:rPr sz="2300" dirty="0">
                <a:latin typeface="Verdana"/>
                <a:cs typeface="Verdana"/>
              </a:rPr>
              <a:t>NLSX;</a:t>
            </a:r>
            <a:endParaRPr sz="2300">
              <a:latin typeface="Verdana"/>
              <a:cs typeface="Verdana"/>
            </a:endParaRPr>
          </a:p>
          <a:p>
            <a:pPr marL="527685" marR="5080" indent="-514984" algn="just">
              <a:lnSpc>
                <a:spcPct val="100000"/>
              </a:lnSpc>
              <a:spcBef>
                <a:spcPts val="395"/>
              </a:spcBef>
              <a:buFont typeface="Wingdings"/>
              <a:buChar char=""/>
              <a:tabLst>
                <a:tab pos="528320" algn="l"/>
              </a:tabLst>
            </a:pPr>
            <a:r>
              <a:rPr sz="2300" dirty="0">
                <a:latin typeface="Verdana"/>
                <a:cs typeface="Verdana"/>
              </a:rPr>
              <a:t>Bản thông báo về </a:t>
            </a:r>
            <a:r>
              <a:rPr sz="2300" spc="-10" dirty="0">
                <a:latin typeface="Verdana"/>
                <a:cs typeface="Verdana"/>
              </a:rPr>
              <a:t>lô </a:t>
            </a:r>
            <a:r>
              <a:rPr sz="2300" dirty="0">
                <a:latin typeface="Verdana"/>
                <a:cs typeface="Verdana"/>
              </a:rPr>
              <a:t>hàng phế </a:t>
            </a:r>
            <a:r>
              <a:rPr sz="2300" spc="-5" dirty="0">
                <a:latin typeface="Verdana"/>
                <a:cs typeface="Verdana"/>
              </a:rPr>
              <a:t>liệu </a:t>
            </a:r>
            <a:r>
              <a:rPr sz="2300" dirty="0">
                <a:latin typeface="Verdana"/>
                <a:cs typeface="Verdana"/>
              </a:rPr>
              <a:t>nhập khẩu </a:t>
            </a:r>
            <a:r>
              <a:rPr sz="2300" spc="-5" dirty="0">
                <a:latin typeface="Verdana"/>
                <a:cs typeface="Verdana"/>
              </a:rPr>
              <a:t>làm  NLSX (theo </a:t>
            </a:r>
            <a:r>
              <a:rPr sz="2300" dirty="0">
                <a:latin typeface="Verdana"/>
                <a:cs typeface="Verdana"/>
              </a:rPr>
              <a:t>mẫu tại Phụ </a:t>
            </a:r>
            <a:r>
              <a:rPr sz="2300" spc="-5" dirty="0">
                <a:latin typeface="Verdana"/>
                <a:cs typeface="Verdana"/>
              </a:rPr>
              <a:t>lục 12, Thông </a:t>
            </a:r>
            <a:r>
              <a:rPr sz="2300" spc="-10" dirty="0">
                <a:latin typeface="Verdana"/>
                <a:cs typeface="Verdana"/>
              </a:rPr>
              <a:t>tư  </a:t>
            </a:r>
            <a:r>
              <a:rPr sz="2300" spc="-20" dirty="0">
                <a:latin typeface="Verdana"/>
                <a:cs typeface="Verdana"/>
              </a:rPr>
              <a:t>41/2015/TT-BTNMT);</a:t>
            </a:r>
            <a:endParaRPr sz="2300">
              <a:latin typeface="Verdana"/>
              <a:cs typeface="Verdana"/>
            </a:endParaRPr>
          </a:p>
          <a:p>
            <a:pPr marL="527685" marR="6350" indent="-514984" algn="just">
              <a:lnSpc>
                <a:spcPct val="100000"/>
              </a:lnSpc>
              <a:spcBef>
                <a:spcPts val="395"/>
              </a:spcBef>
              <a:buFont typeface="Wingdings"/>
              <a:buChar char=""/>
              <a:tabLst>
                <a:tab pos="528320" algn="l"/>
              </a:tabLst>
            </a:pPr>
            <a:r>
              <a:rPr sz="2300" dirty="0">
                <a:latin typeface="Verdana"/>
                <a:cs typeface="Verdana"/>
              </a:rPr>
              <a:t>Giấy xác </a:t>
            </a:r>
            <a:r>
              <a:rPr sz="2300" spc="-5" dirty="0">
                <a:latin typeface="Verdana"/>
                <a:cs typeface="Verdana"/>
              </a:rPr>
              <a:t>nhận </a:t>
            </a:r>
            <a:r>
              <a:rPr sz="2300" dirty="0">
                <a:latin typeface="Verdana"/>
                <a:cs typeface="Verdana"/>
              </a:rPr>
              <a:t>ký </a:t>
            </a:r>
            <a:r>
              <a:rPr sz="2300" spc="-5" dirty="0">
                <a:latin typeface="Verdana"/>
                <a:cs typeface="Verdana"/>
              </a:rPr>
              <a:t>quỹ </a:t>
            </a:r>
            <a:r>
              <a:rPr sz="2300" dirty="0">
                <a:latin typeface="Verdana"/>
                <a:cs typeface="Verdana"/>
              </a:rPr>
              <a:t>bảo đảm </a:t>
            </a:r>
            <a:r>
              <a:rPr sz="2300" spc="-5" dirty="0">
                <a:latin typeface="Verdana"/>
                <a:cs typeface="Verdana"/>
              </a:rPr>
              <a:t>phế liệu </a:t>
            </a:r>
            <a:r>
              <a:rPr sz="2300" dirty="0">
                <a:latin typeface="Verdana"/>
                <a:cs typeface="Verdana"/>
              </a:rPr>
              <a:t>nhập </a:t>
            </a:r>
            <a:r>
              <a:rPr sz="2300" spc="-10" dirty="0">
                <a:latin typeface="Verdana"/>
                <a:cs typeface="Verdana"/>
              </a:rPr>
              <a:t>khẩu  </a:t>
            </a:r>
            <a:r>
              <a:rPr sz="2300" dirty="0">
                <a:latin typeface="Verdana"/>
                <a:cs typeface="Verdana"/>
              </a:rPr>
              <a:t>do Quỹ Bảo </a:t>
            </a:r>
            <a:r>
              <a:rPr sz="2300" spc="5" dirty="0">
                <a:latin typeface="Verdana"/>
                <a:cs typeface="Verdana"/>
              </a:rPr>
              <a:t>vệ </a:t>
            </a:r>
            <a:r>
              <a:rPr sz="2300" dirty="0">
                <a:latin typeface="Verdana"/>
                <a:cs typeface="Verdana"/>
              </a:rPr>
              <a:t>môi trường VN hoặc </a:t>
            </a:r>
            <a:r>
              <a:rPr sz="2300" spc="-5" dirty="0">
                <a:latin typeface="Verdana"/>
                <a:cs typeface="Verdana"/>
              </a:rPr>
              <a:t>NHTM</a:t>
            </a:r>
            <a:r>
              <a:rPr sz="2300" spc="-55" dirty="0">
                <a:latin typeface="Verdana"/>
                <a:cs typeface="Verdana"/>
              </a:rPr>
              <a:t> </a:t>
            </a:r>
            <a:r>
              <a:rPr sz="2300" dirty="0">
                <a:latin typeface="Verdana"/>
                <a:cs typeface="Verdana"/>
              </a:rPr>
              <a:t>cấp;</a:t>
            </a:r>
            <a:endParaRPr sz="2300">
              <a:latin typeface="Verdana"/>
              <a:cs typeface="Verdana"/>
            </a:endParaRPr>
          </a:p>
          <a:p>
            <a:pPr marL="527685" marR="5080" indent="-514984" algn="just">
              <a:lnSpc>
                <a:spcPct val="100000"/>
              </a:lnSpc>
              <a:spcBef>
                <a:spcPts val="409"/>
              </a:spcBef>
              <a:buFont typeface="Wingdings"/>
              <a:buChar char=""/>
              <a:tabLst>
                <a:tab pos="528320" algn="l"/>
              </a:tabLst>
            </a:pPr>
            <a:r>
              <a:rPr sz="2300" dirty="0">
                <a:latin typeface="Verdana"/>
                <a:cs typeface="Verdana"/>
              </a:rPr>
              <a:t>Văn bản </a:t>
            </a:r>
            <a:r>
              <a:rPr sz="2300" spc="-5" dirty="0">
                <a:latin typeface="Verdana"/>
                <a:cs typeface="Verdana"/>
              </a:rPr>
              <a:t>chứng nhận phù </a:t>
            </a:r>
            <a:r>
              <a:rPr sz="2300" dirty="0">
                <a:latin typeface="Verdana"/>
                <a:cs typeface="Verdana"/>
              </a:rPr>
              <a:t>hợp </a:t>
            </a:r>
            <a:r>
              <a:rPr sz="2300" spc="-5" dirty="0">
                <a:latin typeface="Verdana"/>
                <a:cs typeface="Verdana"/>
              </a:rPr>
              <a:t>quy chuẩn kỹ </a:t>
            </a:r>
            <a:r>
              <a:rPr sz="2300" dirty="0">
                <a:latin typeface="Verdana"/>
                <a:cs typeface="Verdana"/>
              </a:rPr>
              <a:t>thuật  môi </a:t>
            </a:r>
            <a:r>
              <a:rPr sz="2300" spc="-5" dirty="0">
                <a:latin typeface="Verdana"/>
                <a:cs typeface="Verdana"/>
              </a:rPr>
              <a:t>trường </a:t>
            </a:r>
            <a:r>
              <a:rPr sz="2300" dirty="0">
                <a:latin typeface="Verdana"/>
                <a:cs typeface="Verdana"/>
              </a:rPr>
              <a:t>đối với </a:t>
            </a:r>
            <a:r>
              <a:rPr sz="2300" spc="-15" dirty="0">
                <a:latin typeface="Verdana"/>
                <a:cs typeface="Verdana"/>
              </a:rPr>
              <a:t>lô </a:t>
            </a:r>
            <a:r>
              <a:rPr sz="2300" spc="-5" dirty="0">
                <a:latin typeface="Verdana"/>
                <a:cs typeface="Verdana"/>
              </a:rPr>
              <a:t>phế </a:t>
            </a:r>
            <a:r>
              <a:rPr sz="2300" spc="-10" dirty="0">
                <a:latin typeface="Verdana"/>
                <a:cs typeface="Verdana"/>
              </a:rPr>
              <a:t>liệu </a:t>
            </a:r>
            <a:r>
              <a:rPr sz="2300" dirty="0">
                <a:latin typeface="Verdana"/>
                <a:cs typeface="Verdana"/>
              </a:rPr>
              <a:t>nhập </a:t>
            </a:r>
            <a:r>
              <a:rPr sz="2300" spc="-5" dirty="0">
                <a:latin typeface="Verdana"/>
                <a:cs typeface="Verdana"/>
              </a:rPr>
              <a:t>khẩu của </a:t>
            </a:r>
            <a:r>
              <a:rPr sz="2300" dirty="0">
                <a:latin typeface="Verdana"/>
                <a:cs typeface="Verdana"/>
              </a:rPr>
              <a:t>tổ </a:t>
            </a:r>
            <a:r>
              <a:rPr sz="2300" spc="-5" dirty="0">
                <a:latin typeface="Verdana"/>
                <a:cs typeface="Verdana"/>
              </a:rPr>
              <a:t>chức  </a:t>
            </a:r>
            <a:r>
              <a:rPr sz="2300" dirty="0">
                <a:latin typeface="Verdana"/>
                <a:cs typeface="Verdana"/>
              </a:rPr>
              <a:t>chứng nhận sự phù </a:t>
            </a:r>
            <a:r>
              <a:rPr sz="2300" spc="5" dirty="0">
                <a:latin typeface="Verdana"/>
                <a:cs typeface="Verdana"/>
              </a:rPr>
              <a:t>hợp do </a:t>
            </a:r>
            <a:r>
              <a:rPr sz="2300" dirty="0">
                <a:latin typeface="Verdana"/>
                <a:cs typeface="Verdana"/>
              </a:rPr>
              <a:t>Bộ TN&amp;MT chỉ</a:t>
            </a:r>
            <a:r>
              <a:rPr sz="2300" spc="-175" dirty="0">
                <a:latin typeface="Verdana"/>
                <a:cs typeface="Verdana"/>
              </a:rPr>
              <a:t> </a:t>
            </a:r>
            <a:r>
              <a:rPr sz="2300" dirty="0">
                <a:latin typeface="Verdana"/>
                <a:cs typeface="Verdana"/>
              </a:rPr>
              <a:t>định.</a:t>
            </a:r>
            <a:endParaRPr sz="2300">
              <a:latin typeface="Verdana"/>
              <a:cs typeface="Verdana"/>
            </a:endParaRPr>
          </a:p>
        </p:txBody>
      </p:sp>
      <p:sp>
        <p:nvSpPr>
          <p:cNvPr id="3" name="object 3"/>
          <p:cNvSpPr txBox="1">
            <a:spLocks noGrp="1"/>
          </p:cNvSpPr>
          <p:nvPr>
            <p:ph type="title"/>
          </p:nvPr>
        </p:nvSpPr>
        <p:spPr>
          <a:xfrm>
            <a:off x="1842897" y="348488"/>
            <a:ext cx="5381625" cy="854075"/>
          </a:xfrm>
          <a:prstGeom prst="rect">
            <a:avLst/>
          </a:prstGeom>
        </p:spPr>
        <p:txBody>
          <a:bodyPr vert="horz" wrap="square" lIns="0" tIns="0" rIns="0" bIns="0" rtlCol="0">
            <a:spAutoFit/>
          </a:bodyPr>
          <a:lstStyle/>
          <a:p>
            <a:pPr algn="ctr">
              <a:lnSpc>
                <a:spcPct val="100000"/>
              </a:lnSpc>
            </a:pPr>
            <a:r>
              <a:rPr sz="2800" spc="-5" dirty="0">
                <a:solidFill>
                  <a:srgbClr val="006600"/>
                </a:solidFill>
              </a:rPr>
              <a:t>NHẬP KHẨU PHẾ LIỆU</a:t>
            </a:r>
            <a:r>
              <a:rPr sz="2800" spc="20" dirty="0">
                <a:solidFill>
                  <a:srgbClr val="006600"/>
                </a:solidFill>
              </a:rPr>
              <a:t> </a:t>
            </a:r>
            <a:r>
              <a:rPr sz="2800" spc="-5" dirty="0">
                <a:solidFill>
                  <a:srgbClr val="006600"/>
                </a:solidFill>
              </a:rPr>
              <a:t>LÀM</a:t>
            </a:r>
            <a:endParaRPr sz="2800"/>
          </a:p>
          <a:p>
            <a:pPr marL="120014" algn="ctr">
              <a:lnSpc>
                <a:spcPct val="100000"/>
              </a:lnSpc>
            </a:pPr>
            <a:r>
              <a:rPr sz="2800" spc="-5" dirty="0">
                <a:solidFill>
                  <a:srgbClr val="006600"/>
                </a:solidFill>
              </a:rPr>
              <a:t>NGUYÊN </a:t>
            </a:r>
            <a:r>
              <a:rPr sz="2800" spc="-10" dirty="0">
                <a:solidFill>
                  <a:srgbClr val="006600"/>
                </a:solidFill>
              </a:rPr>
              <a:t>LIỆU </a:t>
            </a:r>
            <a:r>
              <a:rPr sz="2800" spc="-5" dirty="0">
                <a:solidFill>
                  <a:srgbClr val="006600"/>
                </a:solidFill>
              </a:rPr>
              <a:t>SẢN</a:t>
            </a:r>
            <a:r>
              <a:rPr sz="2800" spc="30" dirty="0">
                <a:solidFill>
                  <a:srgbClr val="006600"/>
                </a:solidFill>
              </a:rPr>
              <a:t> </a:t>
            </a:r>
            <a:r>
              <a:rPr sz="2800" spc="-5" dirty="0">
                <a:solidFill>
                  <a:srgbClr val="006600"/>
                </a:solidFill>
              </a:rPr>
              <a:t>XUẤT</a:t>
            </a:r>
            <a:endParaRPr sz="28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ABD64E93-8340-4359-92C0-CBC3372DBB69}"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61</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01752" y="1671827"/>
            <a:ext cx="8540496" cy="305562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490829" y="1718183"/>
            <a:ext cx="8164195" cy="2922905"/>
          </a:xfrm>
          <a:prstGeom prst="rect">
            <a:avLst/>
          </a:prstGeom>
        </p:spPr>
        <p:txBody>
          <a:bodyPr vert="horz" wrap="square" lIns="0" tIns="0" rIns="0" bIns="0" rtlCol="0">
            <a:spAutoFit/>
          </a:bodyPr>
          <a:lstStyle/>
          <a:p>
            <a:pPr marL="12700" marR="5080" indent="-1270" algn="ctr">
              <a:lnSpc>
                <a:spcPct val="100000"/>
              </a:lnSpc>
            </a:pPr>
            <a:r>
              <a:rPr sz="4800" spc="-5" dirty="0">
                <a:solidFill>
                  <a:srgbClr val="000000"/>
                </a:solidFill>
              </a:rPr>
              <a:t>HÀNG HÓA </a:t>
            </a:r>
            <a:r>
              <a:rPr sz="4800" dirty="0">
                <a:solidFill>
                  <a:srgbClr val="000000"/>
                </a:solidFill>
              </a:rPr>
              <a:t>THUỘC  TRÁCH NHIỆM QUẢN</a:t>
            </a:r>
            <a:r>
              <a:rPr sz="4800" spc="-95" dirty="0">
                <a:solidFill>
                  <a:srgbClr val="000000"/>
                </a:solidFill>
              </a:rPr>
              <a:t> </a:t>
            </a:r>
            <a:r>
              <a:rPr sz="4800" dirty="0">
                <a:solidFill>
                  <a:srgbClr val="000000"/>
                </a:solidFill>
              </a:rPr>
              <a:t>LÝ  CỦA BỘ THÔNG TIN  TRUYỀN</a:t>
            </a:r>
            <a:r>
              <a:rPr sz="4800" spc="-100" dirty="0">
                <a:solidFill>
                  <a:srgbClr val="000000"/>
                </a:solidFill>
              </a:rPr>
              <a:t> </a:t>
            </a:r>
            <a:r>
              <a:rPr sz="4800" dirty="0">
                <a:solidFill>
                  <a:srgbClr val="000000"/>
                </a:solidFill>
              </a:rPr>
              <a:t>THÔNG</a:t>
            </a:r>
            <a:endParaRPr sz="48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AB7CEE1D-07BD-426B-AD9F-B45A1732F95B}"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62</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110234"/>
            <a:ext cx="8379459" cy="5010785"/>
          </a:xfrm>
          <a:prstGeom prst="rect">
            <a:avLst/>
          </a:prstGeom>
        </p:spPr>
        <p:txBody>
          <a:bodyPr vert="horz" wrap="square" lIns="0" tIns="0" rIns="0" bIns="0" rtlCol="0">
            <a:spAutoFit/>
          </a:bodyPr>
          <a:lstStyle/>
          <a:p>
            <a:pPr marL="527685" indent="-514984">
              <a:lnSpc>
                <a:spcPct val="100000"/>
              </a:lnSpc>
              <a:buAutoNum type="alphaUcPeriod"/>
              <a:tabLst>
                <a:tab pos="528320" algn="l"/>
              </a:tabLst>
            </a:pPr>
            <a:r>
              <a:rPr sz="2600" b="1" dirty="0">
                <a:latin typeface="Verdana"/>
                <a:cs typeface="Verdana"/>
              </a:rPr>
              <a:t>Hàng xuất</a:t>
            </a:r>
            <a:r>
              <a:rPr sz="2600" b="1" spc="-105" dirty="0">
                <a:latin typeface="Verdana"/>
                <a:cs typeface="Verdana"/>
              </a:rPr>
              <a:t> </a:t>
            </a:r>
            <a:r>
              <a:rPr sz="2600" b="1" dirty="0">
                <a:latin typeface="Verdana"/>
                <a:cs typeface="Verdana"/>
              </a:rPr>
              <a:t>khẩu:</a:t>
            </a:r>
            <a:endParaRPr sz="2600">
              <a:latin typeface="Verdana"/>
              <a:cs typeface="Verdana"/>
            </a:endParaRPr>
          </a:p>
          <a:p>
            <a:pPr marL="527685" marR="5080" algn="just">
              <a:lnSpc>
                <a:spcPct val="100000"/>
              </a:lnSpc>
              <a:spcBef>
                <a:spcPts val="395"/>
              </a:spcBef>
            </a:pPr>
            <a:r>
              <a:rPr sz="2600" dirty="0">
                <a:latin typeface="Verdana"/>
                <a:cs typeface="Verdana"/>
              </a:rPr>
              <a:t>Thực </a:t>
            </a:r>
            <a:r>
              <a:rPr sz="2600" spc="-5" dirty="0">
                <a:latin typeface="Verdana"/>
                <a:cs typeface="Verdana"/>
              </a:rPr>
              <a:t>hiện </a:t>
            </a:r>
            <a:r>
              <a:rPr sz="2600" dirty="0">
                <a:latin typeface="Verdana"/>
                <a:cs typeface="Verdana"/>
              </a:rPr>
              <a:t>theo </a:t>
            </a:r>
            <a:r>
              <a:rPr sz="2600" spc="-5" dirty="0">
                <a:latin typeface="Verdana"/>
                <a:cs typeface="Verdana"/>
              </a:rPr>
              <a:t>quy </a:t>
            </a:r>
            <a:r>
              <a:rPr sz="2600" dirty="0">
                <a:latin typeface="Verdana"/>
                <a:cs typeface="Verdana"/>
              </a:rPr>
              <a:t>định của pháp </a:t>
            </a:r>
            <a:r>
              <a:rPr sz="2600" spc="-5" dirty="0">
                <a:latin typeface="Verdana"/>
                <a:cs typeface="Verdana"/>
              </a:rPr>
              <a:t>luật về xuất  </a:t>
            </a:r>
            <a:r>
              <a:rPr sz="2600" dirty="0">
                <a:latin typeface="Verdana"/>
                <a:cs typeface="Verdana"/>
              </a:rPr>
              <a:t>bản, </a:t>
            </a:r>
            <a:r>
              <a:rPr sz="2600" spc="-5" dirty="0">
                <a:latin typeface="Verdana"/>
                <a:cs typeface="Verdana"/>
              </a:rPr>
              <a:t>báo </a:t>
            </a:r>
            <a:r>
              <a:rPr sz="2600" dirty="0">
                <a:latin typeface="Verdana"/>
                <a:cs typeface="Verdana"/>
              </a:rPr>
              <a:t>chí: Các loại </a:t>
            </a:r>
            <a:r>
              <a:rPr sz="2600" spc="-5" dirty="0">
                <a:latin typeface="Verdana"/>
                <a:cs typeface="Verdana"/>
              </a:rPr>
              <a:t>ấn </a:t>
            </a:r>
            <a:r>
              <a:rPr sz="2600" dirty="0">
                <a:latin typeface="Verdana"/>
                <a:cs typeface="Verdana"/>
              </a:rPr>
              <a:t>phẩm </a:t>
            </a:r>
            <a:r>
              <a:rPr sz="2600" spc="-5" dirty="0">
                <a:latin typeface="Verdana"/>
                <a:cs typeface="Verdana"/>
              </a:rPr>
              <a:t>(sách, </a:t>
            </a:r>
            <a:r>
              <a:rPr sz="2600" spc="-10" dirty="0">
                <a:latin typeface="Verdana"/>
                <a:cs typeface="Verdana"/>
              </a:rPr>
              <a:t>báo, </a:t>
            </a:r>
            <a:r>
              <a:rPr sz="2600" dirty="0">
                <a:latin typeface="Verdana"/>
                <a:cs typeface="Verdana"/>
              </a:rPr>
              <a:t>tạp  chí, </a:t>
            </a:r>
            <a:r>
              <a:rPr sz="2600" spc="-10" dirty="0">
                <a:latin typeface="Verdana"/>
                <a:cs typeface="Verdana"/>
              </a:rPr>
              <a:t>tranh, </a:t>
            </a:r>
            <a:r>
              <a:rPr sz="2600" spc="-5" dirty="0">
                <a:latin typeface="Verdana"/>
                <a:cs typeface="Verdana"/>
              </a:rPr>
              <a:t>ảnh,</a:t>
            </a:r>
            <a:r>
              <a:rPr sz="2600" spc="-35" dirty="0">
                <a:latin typeface="Verdana"/>
                <a:cs typeface="Verdana"/>
              </a:rPr>
              <a:t> </a:t>
            </a:r>
            <a:r>
              <a:rPr sz="2600" dirty="0">
                <a:latin typeface="Verdana"/>
                <a:cs typeface="Verdana"/>
              </a:rPr>
              <a:t>lịch).</a:t>
            </a:r>
            <a:endParaRPr sz="2600">
              <a:latin typeface="Verdana"/>
              <a:cs typeface="Verdana"/>
            </a:endParaRPr>
          </a:p>
          <a:p>
            <a:pPr marL="495934" indent="-483234">
              <a:lnSpc>
                <a:spcPct val="100000"/>
              </a:lnSpc>
              <a:spcBef>
                <a:spcPts val="405"/>
              </a:spcBef>
              <a:buAutoNum type="alphaUcPeriod" startAt="2"/>
              <a:tabLst>
                <a:tab pos="496570" algn="l"/>
              </a:tabLst>
            </a:pPr>
            <a:r>
              <a:rPr sz="2600" b="1" dirty="0">
                <a:latin typeface="Verdana"/>
                <a:cs typeface="Verdana"/>
              </a:rPr>
              <a:t>Hàng </a:t>
            </a:r>
            <a:r>
              <a:rPr sz="2600" b="1" spc="-5" dirty="0">
                <a:latin typeface="Verdana"/>
                <a:cs typeface="Verdana"/>
              </a:rPr>
              <a:t>hóa </a:t>
            </a:r>
            <a:r>
              <a:rPr sz="2600" b="1" dirty="0">
                <a:latin typeface="Verdana"/>
                <a:cs typeface="Verdana"/>
              </a:rPr>
              <a:t>nhập</a:t>
            </a:r>
            <a:r>
              <a:rPr sz="2600" b="1" spc="-120" dirty="0">
                <a:latin typeface="Verdana"/>
                <a:cs typeface="Verdana"/>
              </a:rPr>
              <a:t> </a:t>
            </a:r>
            <a:r>
              <a:rPr sz="2600" b="1" dirty="0">
                <a:latin typeface="Verdana"/>
                <a:cs typeface="Verdana"/>
              </a:rPr>
              <a:t>khẩu</a:t>
            </a:r>
            <a:endParaRPr sz="2600">
              <a:latin typeface="Verdana"/>
              <a:cs typeface="Verdana"/>
            </a:endParaRPr>
          </a:p>
          <a:p>
            <a:pPr marL="12700">
              <a:lnSpc>
                <a:spcPct val="100000"/>
              </a:lnSpc>
              <a:spcBef>
                <a:spcPts val="395"/>
              </a:spcBef>
            </a:pPr>
            <a:r>
              <a:rPr sz="2600" spc="-5" dirty="0">
                <a:latin typeface="Verdana"/>
                <a:cs typeface="Verdana"/>
              </a:rPr>
              <a:t>1) </a:t>
            </a:r>
            <a:r>
              <a:rPr sz="2600" dirty="0">
                <a:latin typeface="Verdana"/>
                <a:cs typeface="Verdana"/>
              </a:rPr>
              <a:t>Giấy phép nhập</a:t>
            </a:r>
            <a:r>
              <a:rPr sz="2600" spc="245" dirty="0">
                <a:latin typeface="Verdana"/>
                <a:cs typeface="Verdana"/>
              </a:rPr>
              <a:t> </a:t>
            </a:r>
            <a:r>
              <a:rPr sz="2600" spc="-5" dirty="0">
                <a:latin typeface="Verdana"/>
                <a:cs typeface="Verdana"/>
              </a:rPr>
              <a:t>khẩu:</a:t>
            </a:r>
            <a:endParaRPr sz="2600">
              <a:latin typeface="Verdana"/>
              <a:cs typeface="Verdana"/>
            </a:endParaRPr>
          </a:p>
          <a:p>
            <a:pPr marL="527685" marR="5080" indent="-514984">
              <a:lnSpc>
                <a:spcPct val="100000"/>
              </a:lnSpc>
              <a:spcBef>
                <a:spcPts val="395"/>
              </a:spcBef>
              <a:buFont typeface="Courier New"/>
              <a:buChar char="o"/>
              <a:tabLst>
                <a:tab pos="527685" algn="l"/>
                <a:tab pos="528320" algn="l"/>
              </a:tabLst>
            </a:pPr>
            <a:r>
              <a:rPr sz="2600" spc="-90" dirty="0">
                <a:latin typeface="Verdana"/>
                <a:cs typeface="Verdana"/>
              </a:rPr>
              <a:t>Tem </a:t>
            </a:r>
            <a:r>
              <a:rPr sz="2600" spc="-5" dirty="0">
                <a:latin typeface="Verdana"/>
                <a:cs typeface="Verdana"/>
              </a:rPr>
              <a:t>bưu </a:t>
            </a:r>
            <a:r>
              <a:rPr sz="2600" dirty="0">
                <a:latin typeface="Verdana"/>
                <a:cs typeface="Verdana"/>
              </a:rPr>
              <a:t>chính, ấn </a:t>
            </a:r>
            <a:r>
              <a:rPr sz="2600" spc="-5" dirty="0">
                <a:latin typeface="Verdana"/>
                <a:cs typeface="Verdana"/>
              </a:rPr>
              <a:t>phẩm tem bưu </a:t>
            </a:r>
            <a:r>
              <a:rPr sz="2600" dirty="0">
                <a:latin typeface="Verdana"/>
                <a:cs typeface="Verdana"/>
              </a:rPr>
              <a:t>chính </a:t>
            </a:r>
            <a:r>
              <a:rPr sz="2600" spc="-5" dirty="0">
                <a:latin typeface="Verdana"/>
                <a:cs typeface="Verdana"/>
              </a:rPr>
              <a:t>và </a:t>
            </a:r>
            <a:r>
              <a:rPr sz="2600" dirty="0">
                <a:latin typeface="Verdana"/>
                <a:cs typeface="Verdana"/>
              </a:rPr>
              <a:t>các  mặt </a:t>
            </a:r>
            <a:r>
              <a:rPr sz="2600" spc="-5" dirty="0">
                <a:latin typeface="Verdana"/>
                <a:cs typeface="Verdana"/>
              </a:rPr>
              <a:t>hàng tem bưu</a:t>
            </a:r>
            <a:r>
              <a:rPr sz="2600" spc="-55" dirty="0">
                <a:latin typeface="Verdana"/>
                <a:cs typeface="Verdana"/>
              </a:rPr>
              <a:t> </a:t>
            </a:r>
            <a:r>
              <a:rPr sz="2600" dirty="0">
                <a:latin typeface="Verdana"/>
                <a:cs typeface="Verdana"/>
              </a:rPr>
              <a:t>chính</a:t>
            </a:r>
            <a:endParaRPr sz="2600">
              <a:latin typeface="Verdana"/>
              <a:cs typeface="Verdana"/>
            </a:endParaRPr>
          </a:p>
          <a:p>
            <a:pPr marL="527685" marR="5080" indent="-514984" algn="just">
              <a:lnSpc>
                <a:spcPct val="100000"/>
              </a:lnSpc>
              <a:spcBef>
                <a:spcPts val="405"/>
              </a:spcBef>
              <a:buFont typeface="Courier New"/>
              <a:buChar char="o"/>
              <a:tabLst>
                <a:tab pos="528320" algn="l"/>
              </a:tabLst>
            </a:pPr>
            <a:r>
              <a:rPr sz="2600" dirty="0">
                <a:latin typeface="Verdana"/>
                <a:cs typeface="Verdana"/>
              </a:rPr>
              <a:t>Thiết </a:t>
            </a:r>
            <a:r>
              <a:rPr sz="2600" spc="-5" dirty="0">
                <a:latin typeface="Verdana"/>
                <a:cs typeface="Verdana"/>
              </a:rPr>
              <a:t>bị </a:t>
            </a:r>
            <a:r>
              <a:rPr sz="2600" dirty="0">
                <a:latin typeface="Verdana"/>
                <a:cs typeface="Verdana"/>
              </a:rPr>
              <a:t>Viba, thiết </a:t>
            </a:r>
            <a:r>
              <a:rPr sz="2600" spc="-5" dirty="0">
                <a:latin typeface="Verdana"/>
                <a:cs typeface="Verdana"/>
              </a:rPr>
              <a:t>bị phát, thu-phát </a:t>
            </a:r>
            <a:r>
              <a:rPr sz="2600" dirty="0">
                <a:latin typeface="Verdana"/>
                <a:cs typeface="Verdana"/>
              </a:rPr>
              <a:t>sóng </a:t>
            </a:r>
            <a:r>
              <a:rPr sz="2600" spc="-5" dirty="0">
                <a:latin typeface="Verdana"/>
                <a:cs typeface="Verdana"/>
              </a:rPr>
              <a:t>vô  </a:t>
            </a:r>
            <a:r>
              <a:rPr sz="2600" dirty="0">
                <a:latin typeface="Verdana"/>
                <a:cs typeface="Verdana"/>
              </a:rPr>
              <a:t>tuyến điện có băng tần số </a:t>
            </a:r>
            <a:r>
              <a:rPr sz="2600" spc="-5" dirty="0">
                <a:latin typeface="Verdana"/>
                <a:cs typeface="Verdana"/>
              </a:rPr>
              <a:t>nằm </a:t>
            </a:r>
            <a:r>
              <a:rPr sz="2600" dirty="0">
                <a:latin typeface="Verdana"/>
                <a:cs typeface="Verdana"/>
              </a:rPr>
              <a:t>trong </a:t>
            </a:r>
            <a:r>
              <a:rPr sz="2600" spc="-5" dirty="0">
                <a:latin typeface="Verdana"/>
                <a:cs typeface="Verdana"/>
              </a:rPr>
              <a:t>khoảng  </a:t>
            </a:r>
            <a:r>
              <a:rPr sz="2600" spc="5" dirty="0">
                <a:latin typeface="Verdana"/>
                <a:cs typeface="Verdana"/>
              </a:rPr>
              <a:t>từ </a:t>
            </a:r>
            <a:r>
              <a:rPr sz="2600" spc="-5" dirty="0">
                <a:latin typeface="Verdana"/>
                <a:cs typeface="Verdana"/>
              </a:rPr>
              <a:t>9KHz </a:t>
            </a:r>
            <a:r>
              <a:rPr sz="2600" dirty="0">
                <a:latin typeface="Verdana"/>
                <a:cs typeface="Verdana"/>
              </a:rPr>
              <a:t>đến 400 </a:t>
            </a:r>
            <a:r>
              <a:rPr sz="2600" spc="-5" dirty="0">
                <a:latin typeface="Verdana"/>
                <a:cs typeface="Verdana"/>
              </a:rPr>
              <a:t>GHz, công suất </a:t>
            </a:r>
            <a:r>
              <a:rPr sz="2600" spc="5" dirty="0">
                <a:latin typeface="Verdana"/>
                <a:cs typeface="Verdana"/>
              </a:rPr>
              <a:t>từ </a:t>
            </a:r>
            <a:r>
              <a:rPr sz="2600" spc="-5" dirty="0">
                <a:latin typeface="Verdana"/>
                <a:cs typeface="Verdana"/>
              </a:rPr>
              <a:t>60mW trở  </a:t>
            </a:r>
            <a:r>
              <a:rPr sz="2600" dirty="0">
                <a:latin typeface="Verdana"/>
                <a:cs typeface="Verdana"/>
              </a:rPr>
              <a:t>lên</a:t>
            </a:r>
            <a:endParaRPr sz="2600">
              <a:latin typeface="Verdana"/>
              <a:cs typeface="Verdana"/>
            </a:endParaRPr>
          </a:p>
        </p:txBody>
      </p:sp>
      <p:sp>
        <p:nvSpPr>
          <p:cNvPr id="3" name="object 3"/>
          <p:cNvSpPr txBox="1">
            <a:spLocks noGrp="1"/>
          </p:cNvSpPr>
          <p:nvPr>
            <p:ph type="title"/>
          </p:nvPr>
        </p:nvSpPr>
        <p:spPr>
          <a:prstGeom prst="rect">
            <a:avLst/>
          </a:prstGeom>
        </p:spPr>
        <p:txBody>
          <a:bodyPr vert="horz" wrap="square" lIns="0" tIns="169037" rIns="0" bIns="0" rtlCol="0">
            <a:spAutoFit/>
          </a:bodyPr>
          <a:lstStyle/>
          <a:p>
            <a:pPr marL="494665">
              <a:lnSpc>
                <a:spcPct val="100000"/>
              </a:lnSpc>
            </a:pPr>
            <a:r>
              <a:rPr dirty="0">
                <a:solidFill>
                  <a:srgbClr val="006600"/>
                </a:solidFill>
              </a:rPr>
              <a:t>HÀNG XUẤT KHẨU, NHẬP</a:t>
            </a:r>
            <a:r>
              <a:rPr spc="-45" dirty="0">
                <a:solidFill>
                  <a:srgbClr val="006600"/>
                </a:solidFill>
              </a:rPr>
              <a:t> </a:t>
            </a:r>
            <a:r>
              <a:rPr dirty="0">
                <a:solidFill>
                  <a:srgbClr val="006600"/>
                </a:solidFill>
              </a:rPr>
              <a:t>KHẨU</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59D6BCBE-DAD6-4474-8844-F3AC496B2E02}"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63</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958850"/>
            <a:ext cx="8455660" cy="5431155"/>
          </a:xfrm>
          <a:prstGeom prst="rect">
            <a:avLst/>
          </a:prstGeom>
        </p:spPr>
        <p:txBody>
          <a:bodyPr vert="horz" wrap="square" lIns="0" tIns="0" rIns="0" bIns="0" rtlCol="0">
            <a:spAutoFit/>
          </a:bodyPr>
          <a:lstStyle/>
          <a:p>
            <a:pPr marL="12700">
              <a:lnSpc>
                <a:spcPct val="100000"/>
              </a:lnSpc>
              <a:tabLst>
                <a:tab pos="527685" algn="l"/>
              </a:tabLst>
            </a:pPr>
            <a:r>
              <a:rPr sz="2400" b="1" spc="-5" dirty="0">
                <a:latin typeface="Verdana"/>
                <a:cs typeface="Verdana"/>
              </a:rPr>
              <a:t>1.	</a:t>
            </a:r>
            <a:r>
              <a:rPr sz="2400" b="1" dirty="0">
                <a:latin typeface="Verdana"/>
                <a:cs typeface="Verdana"/>
              </a:rPr>
              <a:t>Giấy </a:t>
            </a:r>
            <a:r>
              <a:rPr sz="2400" b="1" spc="-5" dirty="0">
                <a:latin typeface="Verdana"/>
                <a:cs typeface="Verdana"/>
              </a:rPr>
              <a:t>phép nhập khẩu</a:t>
            </a:r>
            <a:r>
              <a:rPr sz="2400" b="1" spc="-30" dirty="0">
                <a:latin typeface="Verdana"/>
                <a:cs typeface="Verdana"/>
              </a:rPr>
              <a:t> </a:t>
            </a:r>
            <a:r>
              <a:rPr sz="2400" dirty="0">
                <a:latin typeface="Verdana"/>
                <a:cs typeface="Verdana"/>
              </a:rPr>
              <a:t>(tt)</a:t>
            </a:r>
            <a:endParaRPr sz="2400">
              <a:latin typeface="Verdana"/>
              <a:cs typeface="Verdana"/>
            </a:endParaRPr>
          </a:p>
          <a:p>
            <a:pPr marL="527685" marR="6985" indent="-514984" algn="just">
              <a:lnSpc>
                <a:spcPct val="100000"/>
              </a:lnSpc>
              <a:spcBef>
                <a:spcPts val="600"/>
              </a:spcBef>
              <a:buFont typeface="Courier New"/>
              <a:buChar char="o"/>
              <a:tabLst>
                <a:tab pos="528320" algn="l"/>
              </a:tabLst>
            </a:pPr>
            <a:r>
              <a:rPr sz="2400" dirty="0">
                <a:latin typeface="Verdana"/>
                <a:cs typeface="Verdana"/>
              </a:rPr>
              <a:t>Máy chuyên dùng ghi </a:t>
            </a:r>
            <a:r>
              <a:rPr sz="2400" spc="-5" dirty="0">
                <a:latin typeface="Verdana"/>
                <a:cs typeface="Verdana"/>
              </a:rPr>
              <a:t>phim, </a:t>
            </a:r>
            <a:r>
              <a:rPr sz="2400" dirty="0">
                <a:latin typeface="Verdana"/>
                <a:cs typeface="Verdana"/>
              </a:rPr>
              <a:t>ghi kẽm, tạo </a:t>
            </a:r>
            <a:r>
              <a:rPr sz="2400" spc="5" dirty="0">
                <a:latin typeface="Verdana"/>
                <a:cs typeface="Verdana"/>
              </a:rPr>
              <a:t>khuôn </a:t>
            </a:r>
            <a:r>
              <a:rPr sz="2400" spc="-15" dirty="0">
                <a:latin typeface="Verdana"/>
                <a:cs typeface="Verdana"/>
              </a:rPr>
              <a:t>in  </a:t>
            </a:r>
            <a:r>
              <a:rPr sz="2400" dirty="0">
                <a:latin typeface="Verdana"/>
                <a:cs typeface="Verdana"/>
              </a:rPr>
              <a:t>trong hoạt động </a:t>
            </a:r>
            <a:r>
              <a:rPr sz="2400" spc="5" dirty="0">
                <a:latin typeface="Verdana"/>
                <a:cs typeface="Verdana"/>
              </a:rPr>
              <a:t>in; </a:t>
            </a:r>
            <a:r>
              <a:rPr sz="2400" spc="-5" dirty="0">
                <a:latin typeface="Verdana"/>
                <a:cs typeface="Verdana"/>
              </a:rPr>
              <a:t>Hệ </a:t>
            </a:r>
            <a:r>
              <a:rPr sz="2400" spc="5" dirty="0">
                <a:latin typeface="Verdana"/>
                <a:cs typeface="Verdana"/>
              </a:rPr>
              <a:t>thống </a:t>
            </a:r>
            <a:r>
              <a:rPr sz="2400" dirty="0">
                <a:latin typeface="Verdana"/>
                <a:cs typeface="Verdana"/>
              </a:rPr>
              <a:t>chế </a:t>
            </a:r>
            <a:r>
              <a:rPr sz="2400" spc="5" dirty="0">
                <a:latin typeface="Verdana"/>
                <a:cs typeface="Verdana"/>
              </a:rPr>
              <a:t>bản </a:t>
            </a:r>
            <a:r>
              <a:rPr sz="2400" spc="-5" dirty="0">
                <a:latin typeface="Verdana"/>
                <a:cs typeface="Verdana"/>
              </a:rPr>
              <a:t>và sắp </a:t>
            </a:r>
            <a:r>
              <a:rPr sz="2400" dirty="0">
                <a:latin typeface="Verdana"/>
                <a:cs typeface="Verdana"/>
              </a:rPr>
              <a:t>chữ  chuyên dùng ngành </a:t>
            </a:r>
            <a:r>
              <a:rPr sz="2400" spc="-10" dirty="0">
                <a:latin typeface="Verdana"/>
                <a:cs typeface="Verdana"/>
              </a:rPr>
              <a:t>in </a:t>
            </a:r>
            <a:r>
              <a:rPr sz="2400" spc="-5" dirty="0">
                <a:latin typeface="Verdana"/>
                <a:cs typeface="Verdana"/>
              </a:rPr>
              <a:t>và </a:t>
            </a:r>
            <a:r>
              <a:rPr sz="2400" dirty="0">
                <a:latin typeface="Verdana"/>
                <a:cs typeface="Verdana"/>
              </a:rPr>
              <a:t>máy </a:t>
            </a:r>
            <a:r>
              <a:rPr sz="2400" spc="-5" dirty="0">
                <a:latin typeface="Verdana"/>
                <a:cs typeface="Verdana"/>
              </a:rPr>
              <a:t>photocopy</a:t>
            </a:r>
            <a:r>
              <a:rPr sz="2400" spc="100" dirty="0">
                <a:latin typeface="Verdana"/>
                <a:cs typeface="Verdana"/>
              </a:rPr>
              <a:t> </a:t>
            </a:r>
            <a:r>
              <a:rPr sz="2400" dirty="0">
                <a:latin typeface="Verdana"/>
                <a:cs typeface="Verdana"/>
              </a:rPr>
              <a:t>màu;</a:t>
            </a:r>
            <a:endParaRPr sz="2400">
              <a:latin typeface="Verdana"/>
              <a:cs typeface="Verdana"/>
            </a:endParaRPr>
          </a:p>
          <a:p>
            <a:pPr marL="527685" marR="5080" indent="-514984" algn="just">
              <a:lnSpc>
                <a:spcPct val="100000"/>
              </a:lnSpc>
              <a:spcBef>
                <a:spcPts val="600"/>
              </a:spcBef>
              <a:buFont typeface="Courier New"/>
              <a:buChar char="o"/>
              <a:tabLst>
                <a:tab pos="528320" algn="l"/>
              </a:tabLst>
            </a:pPr>
            <a:r>
              <a:rPr sz="2400" dirty="0">
                <a:latin typeface="Verdana"/>
                <a:cs typeface="Verdana"/>
              </a:rPr>
              <a:t>Máy </a:t>
            </a:r>
            <a:r>
              <a:rPr sz="2400" spc="-10" dirty="0">
                <a:latin typeface="Verdana"/>
                <a:cs typeface="Verdana"/>
              </a:rPr>
              <a:t>in </a:t>
            </a:r>
            <a:r>
              <a:rPr sz="2400" dirty="0">
                <a:latin typeface="Verdana"/>
                <a:cs typeface="Verdana"/>
              </a:rPr>
              <a:t>các </a:t>
            </a:r>
            <a:r>
              <a:rPr sz="2400" spc="-5" dirty="0">
                <a:latin typeface="Verdana"/>
                <a:cs typeface="Verdana"/>
              </a:rPr>
              <a:t>loại (máy </a:t>
            </a:r>
            <a:r>
              <a:rPr sz="2400" spc="-10" dirty="0">
                <a:latin typeface="Verdana"/>
                <a:cs typeface="Verdana"/>
              </a:rPr>
              <a:t>in </a:t>
            </a:r>
            <a:r>
              <a:rPr sz="2400" dirty="0">
                <a:latin typeface="Verdana"/>
                <a:cs typeface="Verdana"/>
              </a:rPr>
              <a:t>offset, máy </a:t>
            </a:r>
            <a:r>
              <a:rPr sz="2400" spc="5" dirty="0">
                <a:latin typeface="Verdana"/>
                <a:cs typeface="Verdana"/>
              </a:rPr>
              <a:t>in </a:t>
            </a:r>
            <a:r>
              <a:rPr sz="2400" spc="-15" dirty="0">
                <a:latin typeface="Verdana"/>
                <a:cs typeface="Verdana"/>
              </a:rPr>
              <a:t>Flexo, </a:t>
            </a:r>
            <a:r>
              <a:rPr sz="2400" dirty="0">
                <a:latin typeface="Verdana"/>
                <a:cs typeface="Verdana"/>
              </a:rPr>
              <a:t>máy  </a:t>
            </a:r>
            <a:r>
              <a:rPr sz="2400" spc="-5" dirty="0">
                <a:latin typeface="Verdana"/>
                <a:cs typeface="Verdana"/>
              </a:rPr>
              <a:t>in </a:t>
            </a:r>
            <a:r>
              <a:rPr sz="2400" dirty="0">
                <a:latin typeface="Verdana"/>
                <a:cs typeface="Verdana"/>
              </a:rPr>
              <a:t>ống đồng); Máy </a:t>
            </a:r>
            <a:r>
              <a:rPr sz="2400" spc="-10" dirty="0">
                <a:latin typeface="Verdana"/>
                <a:cs typeface="Verdana"/>
              </a:rPr>
              <a:t>in </a:t>
            </a:r>
            <a:r>
              <a:rPr sz="2400" spc="-60" dirty="0">
                <a:latin typeface="Verdana"/>
                <a:cs typeface="Verdana"/>
              </a:rPr>
              <a:t>laser, </a:t>
            </a:r>
            <a:r>
              <a:rPr sz="2400" dirty="0">
                <a:latin typeface="Verdana"/>
                <a:cs typeface="Verdana"/>
              </a:rPr>
              <a:t>máy </a:t>
            </a:r>
            <a:r>
              <a:rPr sz="2400" spc="-10" dirty="0">
                <a:latin typeface="Verdana"/>
                <a:cs typeface="Verdana"/>
              </a:rPr>
              <a:t>in </a:t>
            </a:r>
            <a:r>
              <a:rPr sz="2400" spc="5" dirty="0">
                <a:latin typeface="Verdana"/>
                <a:cs typeface="Verdana"/>
              </a:rPr>
              <a:t>phun </a:t>
            </a:r>
            <a:r>
              <a:rPr sz="2400" dirty="0">
                <a:latin typeface="Verdana"/>
                <a:cs typeface="Verdana"/>
              </a:rPr>
              <a:t>(khổ A3)  </a:t>
            </a:r>
            <a:r>
              <a:rPr sz="2400" spc="-5" dirty="0">
                <a:latin typeface="Verdana"/>
                <a:cs typeface="Verdana"/>
              </a:rPr>
              <a:t>có kết </a:t>
            </a:r>
            <a:r>
              <a:rPr sz="2400" dirty="0">
                <a:latin typeface="Verdana"/>
                <a:cs typeface="Verdana"/>
              </a:rPr>
              <a:t>hợp </a:t>
            </a:r>
            <a:r>
              <a:rPr sz="2400" spc="-5" dirty="0">
                <a:latin typeface="Verdana"/>
                <a:cs typeface="Verdana"/>
              </a:rPr>
              <a:t>tính </a:t>
            </a:r>
            <a:r>
              <a:rPr sz="2400" dirty="0">
                <a:latin typeface="Verdana"/>
                <a:cs typeface="Verdana"/>
              </a:rPr>
              <a:t>năng </a:t>
            </a:r>
            <a:r>
              <a:rPr sz="2400" spc="-5" dirty="0">
                <a:latin typeface="Verdana"/>
                <a:cs typeface="Verdana"/>
              </a:rPr>
              <a:t>photocopy</a:t>
            </a:r>
            <a:r>
              <a:rPr sz="2400" spc="85" dirty="0">
                <a:latin typeface="Verdana"/>
                <a:cs typeface="Verdana"/>
              </a:rPr>
              <a:t> </a:t>
            </a:r>
            <a:r>
              <a:rPr sz="2400" dirty="0">
                <a:latin typeface="Verdana"/>
                <a:cs typeface="Verdana"/>
              </a:rPr>
              <a:t>màu;</a:t>
            </a:r>
            <a:endParaRPr sz="2400">
              <a:latin typeface="Verdana"/>
              <a:cs typeface="Verdana"/>
            </a:endParaRPr>
          </a:p>
          <a:p>
            <a:pPr marL="527685" marR="5080" indent="-514984" algn="just">
              <a:lnSpc>
                <a:spcPct val="100000"/>
              </a:lnSpc>
              <a:spcBef>
                <a:spcPts val="600"/>
              </a:spcBef>
              <a:buFont typeface="Courier New"/>
              <a:buChar char="o"/>
              <a:tabLst>
                <a:tab pos="528320" algn="l"/>
              </a:tabLst>
            </a:pPr>
            <a:r>
              <a:rPr sz="2400" dirty="0">
                <a:latin typeface="Verdana"/>
                <a:cs typeface="Verdana"/>
              </a:rPr>
              <a:t>Máy </a:t>
            </a:r>
            <a:r>
              <a:rPr sz="2400" spc="-5" dirty="0">
                <a:latin typeface="Verdana"/>
                <a:cs typeface="Verdana"/>
              </a:rPr>
              <a:t>dao cắt </a:t>
            </a:r>
            <a:r>
              <a:rPr sz="2400" dirty="0">
                <a:latin typeface="Verdana"/>
                <a:cs typeface="Verdana"/>
              </a:rPr>
              <a:t>(xén) </a:t>
            </a:r>
            <a:r>
              <a:rPr sz="2400" spc="-45" dirty="0">
                <a:latin typeface="Verdana"/>
                <a:cs typeface="Verdana"/>
              </a:rPr>
              <a:t>giấy, </a:t>
            </a:r>
            <a:r>
              <a:rPr sz="2400" dirty="0">
                <a:latin typeface="Verdana"/>
                <a:cs typeface="Verdana"/>
              </a:rPr>
              <a:t>máy gấp sách (gấp giấy),  máy đóng </a:t>
            </a:r>
            <a:r>
              <a:rPr sz="2400" spc="-5" dirty="0">
                <a:latin typeface="Verdana"/>
                <a:cs typeface="Verdana"/>
              </a:rPr>
              <a:t>sách </a:t>
            </a:r>
            <a:r>
              <a:rPr sz="2400" dirty="0">
                <a:latin typeface="Verdana"/>
                <a:cs typeface="Verdana"/>
              </a:rPr>
              <a:t>(đóng thép hoặc khâu chỉ) máy  vào </a:t>
            </a:r>
            <a:r>
              <a:rPr sz="2400" spc="-5" dirty="0">
                <a:latin typeface="Verdana"/>
                <a:cs typeface="Verdana"/>
              </a:rPr>
              <a:t>bìa, </a:t>
            </a:r>
            <a:r>
              <a:rPr sz="2400" dirty="0">
                <a:latin typeface="Verdana"/>
                <a:cs typeface="Verdana"/>
              </a:rPr>
              <a:t>máy </a:t>
            </a:r>
            <a:r>
              <a:rPr sz="2400" spc="-5" dirty="0">
                <a:latin typeface="Verdana"/>
                <a:cs typeface="Verdana"/>
              </a:rPr>
              <a:t>ky </a:t>
            </a:r>
            <a:r>
              <a:rPr sz="2400" dirty="0">
                <a:latin typeface="Verdana"/>
                <a:cs typeface="Verdana"/>
              </a:rPr>
              <a:t>mã </a:t>
            </a:r>
            <a:r>
              <a:rPr sz="2400" spc="-10" dirty="0">
                <a:latin typeface="Verdana"/>
                <a:cs typeface="Verdana"/>
              </a:rPr>
              <a:t>liên hợp, </a:t>
            </a:r>
            <a:r>
              <a:rPr sz="2400" dirty="0">
                <a:latin typeface="Verdana"/>
                <a:cs typeface="Verdana"/>
              </a:rPr>
              <a:t>dấy chuyền liên </a:t>
            </a:r>
            <a:r>
              <a:rPr sz="2400" spc="5" dirty="0">
                <a:latin typeface="Verdana"/>
                <a:cs typeface="Verdana"/>
              </a:rPr>
              <a:t>hợp  </a:t>
            </a:r>
            <a:r>
              <a:rPr sz="2400" dirty="0">
                <a:latin typeface="Verdana"/>
                <a:cs typeface="Verdana"/>
              </a:rPr>
              <a:t>hoàn thiện sản phẩm từ 2 </a:t>
            </a:r>
            <a:r>
              <a:rPr sz="2400" spc="-5" dirty="0">
                <a:latin typeface="Verdana"/>
                <a:cs typeface="Verdana"/>
              </a:rPr>
              <a:t>công </a:t>
            </a:r>
            <a:r>
              <a:rPr sz="2400" dirty="0">
                <a:latin typeface="Verdana"/>
                <a:cs typeface="Verdana"/>
              </a:rPr>
              <a:t>đoạn trở</a:t>
            </a:r>
            <a:r>
              <a:rPr sz="2400" spc="50" dirty="0">
                <a:latin typeface="Verdana"/>
                <a:cs typeface="Verdana"/>
              </a:rPr>
              <a:t> </a:t>
            </a:r>
            <a:r>
              <a:rPr sz="2400" spc="-5" dirty="0">
                <a:latin typeface="Verdana"/>
                <a:cs typeface="Verdana"/>
              </a:rPr>
              <a:t>lên.</a:t>
            </a:r>
            <a:endParaRPr sz="2400">
              <a:latin typeface="Verdana"/>
              <a:cs typeface="Verdana"/>
            </a:endParaRPr>
          </a:p>
          <a:p>
            <a:pPr marL="527685" marR="8255" indent="-515620" algn="just">
              <a:lnSpc>
                <a:spcPct val="100000"/>
              </a:lnSpc>
              <a:spcBef>
                <a:spcPts val="600"/>
              </a:spcBef>
            </a:pPr>
            <a:r>
              <a:rPr sz="2400" b="1" spc="-5" dirty="0">
                <a:latin typeface="Verdana"/>
                <a:cs typeface="Verdana"/>
              </a:rPr>
              <a:t>2. Thực hiện </a:t>
            </a:r>
            <a:r>
              <a:rPr sz="2400" b="1" dirty="0">
                <a:latin typeface="Verdana"/>
                <a:cs typeface="Verdana"/>
              </a:rPr>
              <a:t>theo </a:t>
            </a:r>
            <a:r>
              <a:rPr sz="2400" b="1" spc="-5" dirty="0">
                <a:latin typeface="Verdana"/>
                <a:cs typeface="Verdana"/>
              </a:rPr>
              <a:t>quy </a:t>
            </a:r>
            <a:r>
              <a:rPr sz="2400" b="1" dirty="0">
                <a:latin typeface="Verdana"/>
                <a:cs typeface="Verdana"/>
              </a:rPr>
              <a:t>định </a:t>
            </a:r>
            <a:r>
              <a:rPr sz="2400" b="1" spc="-5" dirty="0">
                <a:latin typeface="Verdana"/>
                <a:cs typeface="Verdana"/>
              </a:rPr>
              <a:t>của </a:t>
            </a:r>
            <a:r>
              <a:rPr sz="2400" b="1" dirty="0">
                <a:latin typeface="Verdana"/>
                <a:cs typeface="Verdana"/>
              </a:rPr>
              <a:t>pháp luật </a:t>
            </a:r>
            <a:r>
              <a:rPr sz="2400" spc="-5" dirty="0">
                <a:latin typeface="Verdana"/>
                <a:cs typeface="Verdana"/>
              </a:rPr>
              <a:t>về </a:t>
            </a:r>
            <a:r>
              <a:rPr sz="2400" dirty="0">
                <a:latin typeface="Verdana"/>
                <a:cs typeface="Verdana"/>
              </a:rPr>
              <a:t>xuất  bản, </a:t>
            </a:r>
            <a:r>
              <a:rPr sz="2400" spc="-5" dirty="0">
                <a:latin typeface="Verdana"/>
                <a:cs typeface="Verdana"/>
              </a:rPr>
              <a:t>báo chí: Các loại ấn </a:t>
            </a:r>
            <a:r>
              <a:rPr sz="2400" dirty="0">
                <a:latin typeface="Verdana"/>
                <a:cs typeface="Verdana"/>
              </a:rPr>
              <a:t>phẩm </a:t>
            </a:r>
            <a:r>
              <a:rPr sz="2400" spc="-5" dirty="0">
                <a:latin typeface="Verdana"/>
                <a:cs typeface="Verdana"/>
              </a:rPr>
              <a:t>(sách, </a:t>
            </a:r>
            <a:r>
              <a:rPr sz="2400" spc="-15" dirty="0">
                <a:latin typeface="Verdana"/>
                <a:cs typeface="Verdana"/>
              </a:rPr>
              <a:t>báo, </a:t>
            </a:r>
            <a:r>
              <a:rPr sz="2400" dirty="0">
                <a:latin typeface="Verdana"/>
                <a:cs typeface="Verdana"/>
              </a:rPr>
              <a:t>tạp chí,  </a:t>
            </a:r>
            <a:r>
              <a:rPr sz="2400" spc="-10" dirty="0">
                <a:latin typeface="Verdana"/>
                <a:cs typeface="Verdana"/>
              </a:rPr>
              <a:t>tranh, </a:t>
            </a:r>
            <a:r>
              <a:rPr sz="2400" dirty="0">
                <a:latin typeface="Verdana"/>
                <a:cs typeface="Verdana"/>
              </a:rPr>
              <a:t>ảnh,</a:t>
            </a:r>
            <a:r>
              <a:rPr sz="2400" spc="-30" dirty="0">
                <a:latin typeface="Verdana"/>
                <a:cs typeface="Verdana"/>
              </a:rPr>
              <a:t> </a:t>
            </a:r>
            <a:r>
              <a:rPr sz="2400" spc="-5" dirty="0">
                <a:latin typeface="Verdana"/>
                <a:cs typeface="Verdana"/>
              </a:rPr>
              <a:t>lịch)</a:t>
            </a:r>
            <a:endParaRPr sz="2400">
              <a:latin typeface="Verdana"/>
              <a:cs typeface="Verdana"/>
            </a:endParaRPr>
          </a:p>
        </p:txBody>
      </p:sp>
      <p:sp>
        <p:nvSpPr>
          <p:cNvPr id="3" name="object 3"/>
          <p:cNvSpPr txBox="1">
            <a:spLocks noGrp="1"/>
          </p:cNvSpPr>
          <p:nvPr>
            <p:ph type="title"/>
          </p:nvPr>
        </p:nvSpPr>
        <p:spPr>
          <a:xfrm>
            <a:off x="500034" y="285728"/>
            <a:ext cx="8235746" cy="1097915"/>
          </a:xfrm>
          <a:prstGeom prst="rect">
            <a:avLst/>
          </a:prstGeom>
        </p:spPr>
        <p:txBody>
          <a:bodyPr vert="horz" wrap="square" lIns="0" tIns="0" rIns="0" bIns="0" rtlCol="0">
            <a:spAutoFit/>
          </a:bodyPr>
          <a:lstStyle/>
          <a:p>
            <a:pPr marL="1713864">
              <a:lnSpc>
                <a:spcPct val="100000"/>
              </a:lnSpc>
            </a:pPr>
            <a:r>
              <a:rPr sz="3600" dirty="0">
                <a:solidFill>
                  <a:srgbClr val="006600"/>
                </a:solidFill>
              </a:rPr>
              <a:t>HÀNG NHẬP</a:t>
            </a:r>
            <a:r>
              <a:rPr sz="3600" spc="-95" dirty="0">
                <a:solidFill>
                  <a:srgbClr val="006600"/>
                </a:solidFill>
              </a:rPr>
              <a:t> </a:t>
            </a:r>
            <a:r>
              <a:rPr sz="3600" dirty="0">
                <a:solidFill>
                  <a:srgbClr val="006600"/>
                </a:solidFill>
              </a:rPr>
              <a:t>KHẨU</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4E0585CE-4536-4F58-8C24-BFE45F0F658D}"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64</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713229"/>
            <a:ext cx="7996555" cy="4321696"/>
          </a:xfrm>
          <a:prstGeom prst="rect">
            <a:avLst/>
          </a:prstGeom>
        </p:spPr>
        <p:txBody>
          <a:bodyPr vert="horz" wrap="square" lIns="0" tIns="0" rIns="0" bIns="0" rtlCol="0">
            <a:spAutoFit/>
          </a:bodyPr>
          <a:lstStyle/>
          <a:p>
            <a:pPr marL="12700">
              <a:lnSpc>
                <a:spcPct val="100000"/>
              </a:lnSpc>
            </a:pPr>
            <a:r>
              <a:rPr sz="3000" b="1" spc="-5" dirty="0">
                <a:solidFill>
                  <a:srgbClr val="0000FF"/>
                </a:solidFill>
                <a:latin typeface="Verdana"/>
                <a:cs typeface="Verdana"/>
              </a:rPr>
              <a:t>Thủ tục hải</a:t>
            </a:r>
            <a:r>
              <a:rPr sz="3000" b="1" spc="-65" dirty="0">
                <a:solidFill>
                  <a:srgbClr val="0000FF"/>
                </a:solidFill>
                <a:latin typeface="Verdana"/>
                <a:cs typeface="Verdana"/>
              </a:rPr>
              <a:t> </a:t>
            </a:r>
            <a:r>
              <a:rPr sz="3000" b="1" spc="-5" dirty="0">
                <a:solidFill>
                  <a:srgbClr val="0000FF"/>
                </a:solidFill>
                <a:latin typeface="Verdana"/>
                <a:cs typeface="Verdana"/>
              </a:rPr>
              <a:t>quan</a:t>
            </a:r>
            <a:endParaRPr sz="3000">
              <a:latin typeface="Verdana"/>
              <a:cs typeface="Verdana"/>
            </a:endParaRPr>
          </a:p>
          <a:p>
            <a:pPr marL="469900" marR="5080" indent="-457200" algn="just">
              <a:lnSpc>
                <a:spcPct val="100000"/>
              </a:lnSpc>
              <a:spcBef>
                <a:spcPts val="650"/>
              </a:spcBef>
              <a:buAutoNum type="arabicPeriod"/>
              <a:tabLst>
                <a:tab pos="470534" algn="l"/>
              </a:tabLst>
            </a:pPr>
            <a:r>
              <a:rPr sz="3000" spc="-5" dirty="0">
                <a:latin typeface="Verdana"/>
                <a:cs typeface="Verdana"/>
              </a:rPr>
              <a:t>Ngoài </a:t>
            </a:r>
            <a:r>
              <a:rPr sz="3000" dirty="0">
                <a:latin typeface="Verdana"/>
                <a:cs typeface="Verdana"/>
              </a:rPr>
              <a:t>bộ </a:t>
            </a:r>
            <a:r>
              <a:rPr sz="3000" spc="-5" dirty="0">
                <a:latin typeface="Verdana"/>
                <a:cs typeface="Verdana"/>
              </a:rPr>
              <a:t>hồ sơ theo quy </a:t>
            </a:r>
            <a:r>
              <a:rPr sz="3000" dirty="0">
                <a:latin typeface="Verdana"/>
                <a:cs typeface="Verdana"/>
              </a:rPr>
              <a:t>định, </a:t>
            </a:r>
            <a:r>
              <a:rPr sz="3000" spc="-5" dirty="0">
                <a:latin typeface="Verdana"/>
                <a:cs typeface="Verdana"/>
              </a:rPr>
              <a:t>người  nhập </a:t>
            </a:r>
            <a:r>
              <a:rPr sz="3000" dirty="0">
                <a:latin typeface="Verdana"/>
                <a:cs typeface="Verdana"/>
              </a:rPr>
              <a:t>khẩu </a:t>
            </a:r>
            <a:r>
              <a:rPr sz="3000" spc="-5" dirty="0">
                <a:latin typeface="Verdana"/>
                <a:cs typeface="Verdana"/>
              </a:rPr>
              <a:t>phải gửi dữ liệu </a:t>
            </a:r>
            <a:r>
              <a:rPr sz="3000">
                <a:latin typeface="Verdana"/>
                <a:cs typeface="Verdana"/>
              </a:rPr>
              <a:t>hoặc </a:t>
            </a:r>
            <a:r>
              <a:rPr lang="vi-VN" sz="3000" dirty="0" smtClean="0">
                <a:solidFill>
                  <a:srgbClr val="FF0000"/>
                </a:solidFill>
                <a:latin typeface="Verdana"/>
                <a:cs typeface="Verdana"/>
              </a:rPr>
              <a:t>Không </a:t>
            </a:r>
            <a:r>
              <a:rPr sz="3000" smtClean="0">
                <a:solidFill>
                  <a:srgbClr val="FF0000"/>
                </a:solidFill>
                <a:latin typeface="Verdana"/>
                <a:cs typeface="Verdana"/>
              </a:rPr>
              <a:t>xuất  </a:t>
            </a:r>
            <a:r>
              <a:rPr sz="3000" dirty="0">
                <a:solidFill>
                  <a:srgbClr val="FF0000"/>
                </a:solidFill>
                <a:latin typeface="Verdana"/>
                <a:cs typeface="Verdana"/>
              </a:rPr>
              <a:t>trình </a:t>
            </a:r>
            <a:r>
              <a:rPr sz="3000" spc="-10" dirty="0">
                <a:solidFill>
                  <a:srgbClr val="FF0000"/>
                </a:solidFill>
                <a:latin typeface="Verdana"/>
                <a:cs typeface="Verdana"/>
              </a:rPr>
              <a:t>cho </a:t>
            </a:r>
            <a:r>
              <a:rPr sz="3000" spc="-5" dirty="0">
                <a:solidFill>
                  <a:srgbClr val="FF0000"/>
                </a:solidFill>
                <a:latin typeface="Verdana"/>
                <a:cs typeface="Verdana"/>
              </a:rPr>
              <a:t>cơ quan Hải quan </a:t>
            </a:r>
            <a:r>
              <a:rPr sz="3000" dirty="0">
                <a:solidFill>
                  <a:srgbClr val="FF0000"/>
                </a:solidFill>
                <a:latin typeface="Verdana"/>
                <a:cs typeface="Verdana"/>
              </a:rPr>
              <a:t>giấy </a:t>
            </a:r>
            <a:r>
              <a:rPr sz="3000" spc="-5" dirty="0">
                <a:solidFill>
                  <a:srgbClr val="FF0000"/>
                </a:solidFill>
                <a:latin typeface="Verdana"/>
                <a:cs typeface="Verdana"/>
              </a:rPr>
              <a:t>phép  nhập </a:t>
            </a:r>
            <a:r>
              <a:rPr sz="3000" dirty="0">
                <a:solidFill>
                  <a:srgbClr val="FF0000"/>
                </a:solidFill>
                <a:latin typeface="Verdana"/>
                <a:cs typeface="Verdana"/>
              </a:rPr>
              <a:t>khẩu điện thoại di động do </a:t>
            </a:r>
            <a:r>
              <a:rPr sz="3000" spc="-10" dirty="0">
                <a:solidFill>
                  <a:srgbClr val="FF0000"/>
                </a:solidFill>
                <a:latin typeface="Verdana"/>
                <a:cs typeface="Verdana"/>
              </a:rPr>
              <a:t>Bộ  </a:t>
            </a:r>
            <a:r>
              <a:rPr sz="3000" spc="-5" dirty="0">
                <a:solidFill>
                  <a:srgbClr val="FF0000"/>
                </a:solidFill>
                <a:latin typeface="Verdana"/>
                <a:cs typeface="Verdana"/>
              </a:rPr>
              <a:t>Thông </a:t>
            </a:r>
            <a:r>
              <a:rPr sz="3000" dirty="0">
                <a:solidFill>
                  <a:srgbClr val="FF0000"/>
                </a:solidFill>
                <a:latin typeface="Verdana"/>
                <a:cs typeface="Verdana"/>
              </a:rPr>
              <a:t>tin truyền</a:t>
            </a:r>
            <a:r>
              <a:rPr sz="3000" spc="-95" dirty="0">
                <a:solidFill>
                  <a:srgbClr val="FF0000"/>
                </a:solidFill>
                <a:latin typeface="Verdana"/>
                <a:cs typeface="Verdana"/>
              </a:rPr>
              <a:t> </a:t>
            </a:r>
            <a:r>
              <a:rPr sz="3000" spc="-5" dirty="0">
                <a:solidFill>
                  <a:srgbClr val="FF0000"/>
                </a:solidFill>
                <a:latin typeface="Verdana"/>
                <a:cs typeface="Verdana"/>
              </a:rPr>
              <a:t>thông</a:t>
            </a:r>
            <a:endParaRPr sz="3000">
              <a:solidFill>
                <a:srgbClr val="FF0000"/>
              </a:solidFill>
              <a:latin typeface="Verdana"/>
              <a:cs typeface="Verdana"/>
            </a:endParaRPr>
          </a:p>
          <a:p>
            <a:pPr marL="469900" marR="5715" indent="-457200" algn="just">
              <a:lnSpc>
                <a:spcPct val="100000"/>
              </a:lnSpc>
              <a:spcBef>
                <a:spcPts val="600"/>
              </a:spcBef>
              <a:buAutoNum type="arabicPeriod"/>
              <a:tabLst>
                <a:tab pos="470534" algn="l"/>
              </a:tabLst>
            </a:pPr>
            <a:r>
              <a:rPr sz="3000" spc="-5" dirty="0">
                <a:latin typeface="Verdana"/>
                <a:cs typeface="Verdana"/>
              </a:rPr>
              <a:t>Nhà </a:t>
            </a:r>
            <a:r>
              <a:rPr sz="3000" dirty="0">
                <a:latin typeface="Verdana"/>
                <a:cs typeface="Verdana"/>
              </a:rPr>
              <a:t>nhập khẩu </a:t>
            </a:r>
            <a:r>
              <a:rPr sz="3000" spc="-5" dirty="0">
                <a:latin typeface="Verdana"/>
                <a:cs typeface="Verdana"/>
              </a:rPr>
              <a:t>phải </a:t>
            </a:r>
            <a:r>
              <a:rPr sz="3000" dirty="0">
                <a:latin typeface="Verdana"/>
                <a:cs typeface="Verdana"/>
              </a:rPr>
              <a:t>công </a:t>
            </a:r>
            <a:r>
              <a:rPr sz="3000" spc="5" dirty="0">
                <a:latin typeface="Verdana"/>
                <a:cs typeface="Verdana"/>
              </a:rPr>
              <a:t>bố </a:t>
            </a:r>
            <a:r>
              <a:rPr sz="3000" dirty="0">
                <a:latin typeface="Verdana"/>
                <a:cs typeface="Verdana"/>
              </a:rPr>
              <a:t>hợp </a:t>
            </a:r>
            <a:r>
              <a:rPr sz="3000" spc="-5" dirty="0">
                <a:latin typeface="Verdana"/>
                <a:cs typeface="Verdana"/>
              </a:rPr>
              <a:t>qui  cho sản </a:t>
            </a:r>
            <a:r>
              <a:rPr sz="3000" dirty="0">
                <a:latin typeface="Verdana"/>
                <a:cs typeface="Verdana"/>
              </a:rPr>
              <a:t>phẩm </a:t>
            </a:r>
            <a:r>
              <a:rPr sz="3000" spc="-5" dirty="0">
                <a:latin typeface="Verdana"/>
                <a:cs typeface="Verdana"/>
              </a:rPr>
              <a:t>theo qui </a:t>
            </a:r>
            <a:r>
              <a:rPr sz="3000" dirty="0">
                <a:latin typeface="Verdana"/>
                <a:cs typeface="Verdana"/>
              </a:rPr>
              <a:t>định về hợp  </a:t>
            </a:r>
            <a:r>
              <a:rPr sz="3000" spc="-5" dirty="0">
                <a:latin typeface="Verdana"/>
                <a:cs typeface="Verdana"/>
              </a:rPr>
              <a:t>qui, </a:t>
            </a:r>
            <a:r>
              <a:rPr sz="3000" dirty="0">
                <a:latin typeface="Verdana"/>
                <a:cs typeface="Verdana"/>
              </a:rPr>
              <a:t>hợp</a:t>
            </a:r>
            <a:r>
              <a:rPr sz="3000" spc="-80" dirty="0">
                <a:latin typeface="Verdana"/>
                <a:cs typeface="Verdana"/>
              </a:rPr>
              <a:t> </a:t>
            </a:r>
            <a:r>
              <a:rPr sz="3000" spc="-5" dirty="0">
                <a:latin typeface="Verdana"/>
                <a:cs typeface="Verdana"/>
              </a:rPr>
              <a:t>chuẩn.</a:t>
            </a:r>
            <a:endParaRPr sz="3000">
              <a:latin typeface="Verdana"/>
              <a:cs typeface="Verdana"/>
            </a:endParaRPr>
          </a:p>
        </p:txBody>
      </p:sp>
      <p:sp>
        <p:nvSpPr>
          <p:cNvPr id="3" name="object 3"/>
          <p:cNvSpPr txBox="1">
            <a:spLocks noGrp="1"/>
          </p:cNvSpPr>
          <p:nvPr>
            <p:ph type="title"/>
          </p:nvPr>
        </p:nvSpPr>
        <p:spPr>
          <a:xfrm>
            <a:off x="1655445" y="576834"/>
            <a:ext cx="5755640" cy="975360"/>
          </a:xfrm>
          <a:prstGeom prst="rect">
            <a:avLst/>
          </a:prstGeom>
        </p:spPr>
        <p:txBody>
          <a:bodyPr vert="horz" wrap="square" lIns="0" tIns="0" rIns="0" bIns="0" rtlCol="0">
            <a:spAutoFit/>
          </a:bodyPr>
          <a:lstStyle/>
          <a:p>
            <a:pPr marL="977265" marR="5080" indent="-965200">
              <a:lnSpc>
                <a:spcPct val="100000"/>
              </a:lnSpc>
            </a:pPr>
            <a:r>
              <a:rPr dirty="0">
                <a:solidFill>
                  <a:srgbClr val="001F5F"/>
                </a:solidFill>
              </a:rPr>
              <a:t>NHẬP KHẨU ĐTDĐ</a:t>
            </a:r>
            <a:r>
              <a:rPr spc="-55" dirty="0">
                <a:solidFill>
                  <a:srgbClr val="001F5F"/>
                </a:solidFill>
              </a:rPr>
              <a:t> </a:t>
            </a:r>
            <a:r>
              <a:rPr dirty="0">
                <a:solidFill>
                  <a:srgbClr val="001F5F"/>
                </a:solidFill>
              </a:rPr>
              <a:t>(MỚI)  ĐỂ KINH</a:t>
            </a:r>
            <a:r>
              <a:rPr spc="-65" dirty="0">
                <a:solidFill>
                  <a:srgbClr val="001F5F"/>
                </a:solidFill>
              </a:rPr>
              <a:t> </a:t>
            </a:r>
            <a:r>
              <a:rPr dirty="0">
                <a:solidFill>
                  <a:srgbClr val="001F5F"/>
                </a:solidFill>
              </a:rPr>
              <a:t>DOANH</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9EB1E7F-90D8-4A7E-AAA1-D8C9758C7D64}"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65</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415034"/>
            <a:ext cx="8379459" cy="2385268"/>
          </a:xfrm>
          <a:prstGeom prst="rect">
            <a:avLst/>
          </a:prstGeom>
        </p:spPr>
        <p:txBody>
          <a:bodyPr vert="horz" wrap="square" lIns="0" tIns="0" rIns="0" bIns="0" rtlCol="0">
            <a:spAutoFit/>
          </a:bodyPr>
          <a:lstStyle/>
          <a:p>
            <a:pPr marL="469900" marR="5715" indent="-457200" algn="just">
              <a:spcBef>
                <a:spcPts val="600"/>
              </a:spcBef>
              <a:buFont typeface="Wingdings"/>
              <a:buChar char=""/>
              <a:tabLst>
                <a:tab pos="469900" algn="l"/>
              </a:tabLst>
            </a:pPr>
            <a:r>
              <a:rPr lang="vi-VN" sz="2000" dirty="0" smtClean="0">
                <a:latin typeface="Verdana"/>
                <a:cs typeface="Verdana"/>
              </a:rPr>
              <a:t>Thông </a:t>
            </a:r>
            <a:r>
              <a:rPr lang="vi-VN" sz="2000" dirty="0" smtClean="0">
                <a:latin typeface="Verdana"/>
                <a:cs typeface="Verdana"/>
              </a:rPr>
              <a:t>tư </a:t>
            </a:r>
            <a:r>
              <a:rPr lang="vi-VN" sz="2000" spc="-30" dirty="0" smtClean="0">
                <a:latin typeface="Verdana"/>
                <a:cs typeface="Verdana"/>
              </a:rPr>
              <a:t>04/2018/TT-BTTTT </a:t>
            </a:r>
            <a:r>
              <a:rPr lang="vi-VN" sz="2000" dirty="0" smtClean="0">
                <a:latin typeface="Verdana"/>
                <a:cs typeface="Verdana"/>
              </a:rPr>
              <a:t>ngày 8/5/2018 </a:t>
            </a:r>
            <a:r>
              <a:rPr lang="vi-VN" sz="2000" spc="-5" dirty="0" smtClean="0">
                <a:latin typeface="Verdana"/>
                <a:cs typeface="Verdana"/>
              </a:rPr>
              <a:t>Danh mục sản  </a:t>
            </a:r>
            <a:r>
              <a:rPr lang="vi-VN" sz="2000" dirty="0" smtClean="0">
                <a:latin typeface="Verdana"/>
                <a:cs typeface="Verdana"/>
              </a:rPr>
              <a:t>phẩm, hàng hóa có khả năng gây </a:t>
            </a:r>
            <a:r>
              <a:rPr lang="vi-VN" sz="2000" spc="-5" dirty="0" smtClean="0">
                <a:latin typeface="Verdana"/>
                <a:cs typeface="Verdana"/>
              </a:rPr>
              <a:t>mất </a:t>
            </a:r>
            <a:r>
              <a:rPr lang="vi-VN" sz="2000" dirty="0" smtClean="0">
                <a:latin typeface="Verdana"/>
                <a:cs typeface="Verdana"/>
              </a:rPr>
              <a:t>an</a:t>
            </a:r>
            <a:r>
              <a:rPr lang="vi-VN" sz="2000" spc="-135" dirty="0" smtClean="0">
                <a:latin typeface="Verdana"/>
                <a:cs typeface="Verdana"/>
              </a:rPr>
              <a:t> </a:t>
            </a:r>
            <a:r>
              <a:rPr lang="vi-VN" sz="2000" dirty="0" smtClean="0">
                <a:latin typeface="Verdana"/>
                <a:cs typeface="Verdana"/>
              </a:rPr>
              <a:t>toàn</a:t>
            </a:r>
          </a:p>
          <a:p>
            <a:pPr marL="469900" marR="5715" indent="-457200" algn="just">
              <a:lnSpc>
                <a:spcPct val="100000"/>
              </a:lnSpc>
              <a:spcBef>
                <a:spcPts val="600"/>
              </a:spcBef>
              <a:buFont typeface="Wingdings"/>
              <a:buChar char=""/>
              <a:tabLst>
                <a:tab pos="469900" algn="l"/>
              </a:tabLst>
            </a:pPr>
            <a:r>
              <a:rPr sz="2000" smtClean="0">
                <a:solidFill>
                  <a:srgbClr val="800000"/>
                </a:solidFill>
                <a:latin typeface="Verdana"/>
                <a:cs typeface="Verdana"/>
              </a:rPr>
              <a:t>Thông </a:t>
            </a:r>
            <a:r>
              <a:rPr sz="2000" dirty="0">
                <a:solidFill>
                  <a:srgbClr val="800000"/>
                </a:solidFill>
                <a:latin typeface="Verdana"/>
                <a:cs typeface="Verdana"/>
              </a:rPr>
              <a:t>tư </a:t>
            </a:r>
            <a:r>
              <a:rPr sz="2000" spc="-30" dirty="0">
                <a:solidFill>
                  <a:srgbClr val="800000"/>
                </a:solidFill>
                <a:latin typeface="Verdana"/>
                <a:cs typeface="Verdana"/>
              </a:rPr>
              <a:t>31/2015/TT-BTTTT </a:t>
            </a:r>
            <a:r>
              <a:rPr sz="2000" dirty="0">
                <a:solidFill>
                  <a:srgbClr val="800000"/>
                </a:solidFill>
                <a:latin typeface="Verdana"/>
                <a:cs typeface="Verdana"/>
              </a:rPr>
              <a:t>ngày </a:t>
            </a:r>
            <a:r>
              <a:rPr sz="2000" dirty="0">
                <a:latin typeface="Verdana"/>
                <a:cs typeface="Verdana"/>
              </a:rPr>
              <a:t>29/10/2015 Hướng </a:t>
            </a:r>
            <a:r>
              <a:rPr sz="2000" spc="-5" dirty="0">
                <a:latin typeface="Verdana"/>
                <a:cs typeface="Verdana"/>
              </a:rPr>
              <a:t>dẫn  </a:t>
            </a:r>
            <a:r>
              <a:rPr sz="2000" dirty="0">
                <a:latin typeface="Verdana"/>
                <a:cs typeface="Verdana"/>
              </a:rPr>
              <a:t>hoạt động </a:t>
            </a:r>
            <a:r>
              <a:rPr sz="2000" spc="-5" dirty="0">
                <a:latin typeface="Verdana"/>
                <a:cs typeface="Verdana"/>
              </a:rPr>
              <a:t>XK, </a:t>
            </a:r>
            <a:r>
              <a:rPr sz="2000" dirty="0">
                <a:latin typeface="Verdana"/>
                <a:cs typeface="Verdana"/>
              </a:rPr>
              <a:t>NK sản phẩm </a:t>
            </a:r>
            <a:r>
              <a:rPr sz="2000" spc="-15" dirty="0">
                <a:latin typeface="Verdana"/>
                <a:cs typeface="Verdana"/>
              </a:rPr>
              <a:t>CNTT </a:t>
            </a:r>
            <a:r>
              <a:rPr sz="2000" dirty="0">
                <a:latin typeface="Verdana"/>
                <a:cs typeface="Verdana"/>
              </a:rPr>
              <a:t>đã qua </a:t>
            </a:r>
            <a:r>
              <a:rPr sz="2000">
                <a:latin typeface="Verdana"/>
                <a:cs typeface="Verdana"/>
              </a:rPr>
              <a:t>sử</a:t>
            </a:r>
            <a:r>
              <a:rPr sz="2000" spc="-105">
                <a:latin typeface="Verdana"/>
                <a:cs typeface="Verdana"/>
              </a:rPr>
              <a:t> </a:t>
            </a:r>
            <a:r>
              <a:rPr sz="2000" smtClean="0">
                <a:latin typeface="Verdana"/>
                <a:cs typeface="Verdana"/>
              </a:rPr>
              <a:t>dụng</a:t>
            </a:r>
            <a:endParaRPr lang="vi-VN" sz="2000" dirty="0" smtClean="0">
              <a:latin typeface="Verdana"/>
              <a:cs typeface="Verdana"/>
            </a:endParaRPr>
          </a:p>
          <a:p>
            <a:pPr marL="469900" marR="5715" indent="-457200" algn="just">
              <a:lnSpc>
                <a:spcPct val="100000"/>
              </a:lnSpc>
              <a:spcBef>
                <a:spcPts val="600"/>
              </a:spcBef>
              <a:buFont typeface="Wingdings"/>
              <a:buChar char=""/>
              <a:tabLst>
                <a:tab pos="469900" algn="l"/>
              </a:tabLst>
            </a:pPr>
            <a:r>
              <a:rPr lang="vi-VN" sz="2000" dirty="0" smtClean="0">
                <a:latin typeface="Verdana"/>
                <a:cs typeface="Verdana"/>
              </a:rPr>
              <a:t>Cv 2305/BTTTT-CVT ngày 17/7/2018</a:t>
            </a:r>
          </a:p>
          <a:p>
            <a:pPr marL="469900" marR="5715" indent="-457200" algn="just">
              <a:lnSpc>
                <a:spcPct val="100000"/>
              </a:lnSpc>
              <a:spcBef>
                <a:spcPts val="600"/>
              </a:spcBef>
              <a:buFont typeface="Wingdings"/>
              <a:buChar char=""/>
              <a:tabLst>
                <a:tab pos="469900" algn="l"/>
              </a:tabLst>
            </a:pPr>
            <a:r>
              <a:rPr lang="vi-VN" sz="2000" i="1" dirty="0" smtClean="0"/>
              <a:t>thông tư 41/2016/TT-BTTTT hướng dẫn nghị định </a:t>
            </a:r>
            <a:r>
              <a:rPr lang="vi-VN" sz="2000" i="1" dirty="0" smtClean="0"/>
              <a:t>60/2014/NĐ-CP về máy in</a:t>
            </a:r>
            <a:endParaRPr lang="vi-VN" sz="2000" dirty="0" smtClean="0">
              <a:latin typeface="Verdana"/>
              <a:cs typeface="Verdana"/>
            </a:endParaRPr>
          </a:p>
        </p:txBody>
      </p:sp>
      <p:sp>
        <p:nvSpPr>
          <p:cNvPr id="3" name="object 3"/>
          <p:cNvSpPr txBox="1">
            <a:spLocks noGrp="1"/>
          </p:cNvSpPr>
          <p:nvPr>
            <p:ph type="title"/>
          </p:nvPr>
        </p:nvSpPr>
        <p:spPr>
          <a:xfrm>
            <a:off x="759358" y="348488"/>
            <a:ext cx="7547609" cy="854075"/>
          </a:xfrm>
          <a:prstGeom prst="rect">
            <a:avLst/>
          </a:prstGeom>
        </p:spPr>
        <p:txBody>
          <a:bodyPr vert="horz" wrap="square" lIns="0" tIns="0" rIns="0" bIns="0" rtlCol="0">
            <a:spAutoFit/>
          </a:bodyPr>
          <a:lstStyle/>
          <a:p>
            <a:pPr algn="ctr">
              <a:lnSpc>
                <a:spcPct val="100000"/>
              </a:lnSpc>
            </a:pPr>
            <a:r>
              <a:rPr sz="2800" spc="-5" dirty="0">
                <a:solidFill>
                  <a:srgbClr val="006600"/>
                </a:solidFill>
              </a:rPr>
              <a:t>SẢN PHẨM, HÀNG HÓA THUỘC</a:t>
            </a:r>
            <a:r>
              <a:rPr sz="2800" spc="65" dirty="0">
                <a:solidFill>
                  <a:srgbClr val="006600"/>
                </a:solidFill>
              </a:rPr>
              <a:t> </a:t>
            </a:r>
            <a:r>
              <a:rPr sz="2800" spc="-5" dirty="0">
                <a:solidFill>
                  <a:srgbClr val="006600"/>
                </a:solidFill>
              </a:rPr>
              <a:t>TRÁCH</a:t>
            </a:r>
            <a:endParaRPr sz="2800"/>
          </a:p>
          <a:p>
            <a:pPr algn="ctr">
              <a:lnSpc>
                <a:spcPct val="100000"/>
              </a:lnSpc>
            </a:pPr>
            <a:r>
              <a:rPr sz="2800" spc="-5" dirty="0">
                <a:solidFill>
                  <a:srgbClr val="006600"/>
                </a:solidFill>
              </a:rPr>
              <a:t>NHIỆM QUẢN LÝ CỦA BỘ</a:t>
            </a:r>
            <a:r>
              <a:rPr sz="2800" spc="10" dirty="0">
                <a:solidFill>
                  <a:srgbClr val="006600"/>
                </a:solidFill>
              </a:rPr>
              <a:t> </a:t>
            </a:r>
            <a:r>
              <a:rPr sz="2800" spc="-5" dirty="0">
                <a:solidFill>
                  <a:srgbClr val="006600"/>
                </a:solidFill>
              </a:rPr>
              <a:t>TT&amp;TT</a:t>
            </a:r>
            <a:endParaRPr sz="28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223AD1D4-0711-4E29-B20D-8C8C55686A2D}"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66</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1000" y="1524000"/>
            <a:ext cx="8458200" cy="3046730"/>
          </a:xfrm>
          <a:custGeom>
            <a:avLst/>
            <a:gdLst/>
            <a:ahLst/>
            <a:cxnLst/>
            <a:rect l="l" t="t" r="r" b="b"/>
            <a:pathLst>
              <a:path w="8458200" h="3046729">
                <a:moveTo>
                  <a:pt x="0" y="3046476"/>
                </a:moveTo>
                <a:lnTo>
                  <a:pt x="8458200" y="3046476"/>
                </a:lnTo>
                <a:lnTo>
                  <a:pt x="8458200" y="0"/>
                </a:lnTo>
                <a:lnTo>
                  <a:pt x="0" y="0"/>
                </a:lnTo>
                <a:lnTo>
                  <a:pt x="0" y="3046476"/>
                </a:lnTo>
                <a:close/>
              </a:path>
            </a:pathLst>
          </a:custGeom>
          <a:ln w="9144">
            <a:solidFill>
              <a:srgbClr val="000066"/>
            </a:solidFill>
          </a:ln>
        </p:spPr>
        <p:txBody>
          <a:bodyPr wrap="square" lIns="0" tIns="0" rIns="0" bIns="0" rtlCol="0"/>
          <a:lstStyle/>
          <a:p>
            <a:endParaRPr/>
          </a:p>
        </p:txBody>
      </p:sp>
      <p:sp>
        <p:nvSpPr>
          <p:cNvPr id="3" name="object 3"/>
          <p:cNvSpPr txBox="1"/>
          <p:nvPr/>
        </p:nvSpPr>
        <p:spPr>
          <a:xfrm>
            <a:off x="529234" y="1565402"/>
            <a:ext cx="8161020" cy="2922905"/>
          </a:xfrm>
          <a:prstGeom prst="rect">
            <a:avLst/>
          </a:prstGeom>
        </p:spPr>
        <p:txBody>
          <a:bodyPr vert="horz" wrap="square" lIns="0" tIns="0" rIns="0" bIns="0" rtlCol="0">
            <a:spAutoFit/>
          </a:bodyPr>
          <a:lstStyle/>
          <a:p>
            <a:pPr marL="12700" marR="5080" indent="1905" algn="ctr">
              <a:lnSpc>
                <a:spcPct val="100000"/>
              </a:lnSpc>
            </a:pPr>
            <a:r>
              <a:rPr sz="4800" b="1" dirty="0">
                <a:solidFill>
                  <a:srgbClr val="800000"/>
                </a:solidFill>
                <a:latin typeface="Verdana"/>
                <a:cs typeface="Verdana"/>
              </a:rPr>
              <a:t>HÀNG HOÁ THUỘC  </a:t>
            </a:r>
            <a:r>
              <a:rPr sz="4800" b="1" spc="-5" dirty="0">
                <a:solidFill>
                  <a:srgbClr val="800000"/>
                </a:solidFill>
                <a:latin typeface="Verdana"/>
                <a:cs typeface="Verdana"/>
              </a:rPr>
              <a:t>TRÁCH </a:t>
            </a:r>
            <a:r>
              <a:rPr sz="4800" b="1" dirty="0">
                <a:solidFill>
                  <a:srgbClr val="800000"/>
                </a:solidFill>
                <a:latin typeface="Verdana"/>
                <a:cs typeface="Verdana"/>
              </a:rPr>
              <a:t>NHIỆM QUẢN</a:t>
            </a:r>
            <a:r>
              <a:rPr sz="4800" b="1" spc="-90" dirty="0">
                <a:solidFill>
                  <a:srgbClr val="800000"/>
                </a:solidFill>
                <a:latin typeface="Verdana"/>
                <a:cs typeface="Verdana"/>
              </a:rPr>
              <a:t> </a:t>
            </a:r>
            <a:r>
              <a:rPr sz="4800" b="1" dirty="0">
                <a:solidFill>
                  <a:srgbClr val="800000"/>
                </a:solidFill>
                <a:latin typeface="Verdana"/>
                <a:cs typeface="Verdana"/>
              </a:rPr>
              <a:t>LÝ  CỦA BỘ VĂN</a:t>
            </a:r>
            <a:r>
              <a:rPr sz="4800" b="1" spc="-125" dirty="0">
                <a:solidFill>
                  <a:srgbClr val="800000"/>
                </a:solidFill>
                <a:latin typeface="Verdana"/>
                <a:cs typeface="Verdana"/>
              </a:rPr>
              <a:t> </a:t>
            </a:r>
            <a:r>
              <a:rPr sz="4800" b="1" dirty="0">
                <a:solidFill>
                  <a:srgbClr val="800000"/>
                </a:solidFill>
                <a:latin typeface="Verdana"/>
                <a:cs typeface="Verdana"/>
              </a:rPr>
              <a:t>HÓA</a:t>
            </a:r>
            <a:endParaRPr sz="4800">
              <a:latin typeface="Verdana"/>
              <a:cs typeface="Verdana"/>
            </a:endParaRPr>
          </a:p>
          <a:p>
            <a:pPr algn="ctr">
              <a:lnSpc>
                <a:spcPts val="5730"/>
              </a:lnSpc>
            </a:pPr>
            <a:r>
              <a:rPr sz="4800" b="1" spc="-5" dirty="0">
                <a:solidFill>
                  <a:srgbClr val="800000"/>
                </a:solidFill>
                <a:latin typeface="Verdana"/>
                <a:cs typeface="Verdana"/>
              </a:rPr>
              <a:t>THỂ </a:t>
            </a:r>
            <a:r>
              <a:rPr sz="4800" b="1" dirty="0">
                <a:solidFill>
                  <a:srgbClr val="800000"/>
                </a:solidFill>
                <a:latin typeface="Verdana"/>
                <a:cs typeface="Verdana"/>
              </a:rPr>
              <a:t>THAO </a:t>
            </a:r>
            <a:r>
              <a:rPr sz="4800" b="1" spc="-15" dirty="0">
                <a:solidFill>
                  <a:srgbClr val="800000"/>
                </a:solidFill>
                <a:latin typeface="Verdana"/>
                <a:cs typeface="Verdana"/>
              </a:rPr>
              <a:t>VÀ </a:t>
            </a:r>
            <a:r>
              <a:rPr sz="4800" b="1" dirty="0">
                <a:solidFill>
                  <a:srgbClr val="800000"/>
                </a:solidFill>
                <a:latin typeface="Verdana"/>
                <a:cs typeface="Verdana"/>
              </a:rPr>
              <a:t>DU</a:t>
            </a:r>
            <a:r>
              <a:rPr sz="4800" b="1" spc="-35" dirty="0">
                <a:solidFill>
                  <a:srgbClr val="800000"/>
                </a:solidFill>
                <a:latin typeface="Verdana"/>
                <a:cs typeface="Verdana"/>
              </a:rPr>
              <a:t> </a:t>
            </a:r>
            <a:r>
              <a:rPr sz="4800" b="1" spc="-10" dirty="0">
                <a:solidFill>
                  <a:srgbClr val="800000"/>
                </a:solidFill>
                <a:latin typeface="Verdana"/>
                <a:cs typeface="Verdana"/>
              </a:rPr>
              <a:t>LỊCH</a:t>
            </a:r>
            <a:endParaRPr sz="48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DAC1823A-F81B-4C71-84BA-13816F5EC88C}"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67</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276600" y="2514600"/>
            <a:ext cx="2667000" cy="381000"/>
          </a:xfrm>
          <a:custGeom>
            <a:avLst/>
            <a:gdLst/>
            <a:ahLst/>
            <a:cxnLst/>
            <a:rect l="l" t="t" r="r" b="b"/>
            <a:pathLst>
              <a:path w="2667000" h="381000">
                <a:moveTo>
                  <a:pt x="694944" y="635"/>
                </a:moveTo>
                <a:lnTo>
                  <a:pt x="845185" y="297688"/>
                </a:lnTo>
                <a:lnTo>
                  <a:pt x="0" y="298958"/>
                </a:lnTo>
                <a:lnTo>
                  <a:pt x="1352296" y="381000"/>
                </a:lnTo>
                <a:lnTo>
                  <a:pt x="2667000" y="298958"/>
                </a:lnTo>
                <a:lnTo>
                  <a:pt x="1878202" y="298958"/>
                </a:lnTo>
                <a:lnTo>
                  <a:pt x="1859407" y="0"/>
                </a:lnTo>
                <a:lnTo>
                  <a:pt x="694944" y="635"/>
                </a:lnTo>
                <a:close/>
              </a:path>
            </a:pathLst>
          </a:custGeom>
          <a:ln w="9144">
            <a:solidFill>
              <a:srgbClr val="0000FF"/>
            </a:solidFill>
          </a:ln>
        </p:spPr>
        <p:txBody>
          <a:bodyPr wrap="square" lIns="0" tIns="0" rIns="0" bIns="0" rtlCol="0"/>
          <a:lstStyle/>
          <a:p>
            <a:endParaRPr/>
          </a:p>
        </p:txBody>
      </p:sp>
      <p:sp>
        <p:nvSpPr>
          <p:cNvPr id="3" name="object 3"/>
          <p:cNvSpPr txBox="1"/>
          <p:nvPr/>
        </p:nvSpPr>
        <p:spPr>
          <a:xfrm>
            <a:off x="459740" y="3320922"/>
            <a:ext cx="8148320" cy="1710055"/>
          </a:xfrm>
          <a:prstGeom prst="rect">
            <a:avLst/>
          </a:prstGeom>
        </p:spPr>
        <p:txBody>
          <a:bodyPr vert="horz" wrap="square" lIns="0" tIns="0" rIns="0" bIns="0" rtlCol="0">
            <a:spAutoFit/>
          </a:bodyPr>
          <a:lstStyle/>
          <a:p>
            <a:pPr marL="12700" marR="5080" algn="just">
              <a:lnSpc>
                <a:spcPct val="100000"/>
              </a:lnSpc>
            </a:pPr>
            <a:r>
              <a:rPr sz="2800" b="1" spc="-5" dirty="0">
                <a:latin typeface="Verdana"/>
                <a:cs typeface="Verdana"/>
              </a:rPr>
              <a:t>Quy </a:t>
            </a:r>
            <a:r>
              <a:rPr sz="2800" b="1" dirty="0">
                <a:latin typeface="Verdana"/>
                <a:cs typeface="Verdana"/>
              </a:rPr>
              <a:t>định </a:t>
            </a:r>
            <a:r>
              <a:rPr sz="2800" b="1" spc="-10" dirty="0">
                <a:latin typeface="Verdana"/>
                <a:cs typeface="Verdana"/>
              </a:rPr>
              <a:t>về </a:t>
            </a:r>
            <a:r>
              <a:rPr sz="2800" b="1" dirty="0">
                <a:latin typeface="Verdana"/>
                <a:cs typeface="Verdana"/>
              </a:rPr>
              <a:t>quản </a:t>
            </a:r>
            <a:r>
              <a:rPr sz="2800" b="1" spc="-5" dirty="0">
                <a:latin typeface="Verdana"/>
                <a:cs typeface="Verdana"/>
              </a:rPr>
              <a:t>lý </a:t>
            </a:r>
            <a:r>
              <a:rPr sz="2800" b="1" dirty="0">
                <a:latin typeface="Verdana"/>
                <a:cs typeface="Verdana"/>
              </a:rPr>
              <a:t>hoạt động </a:t>
            </a:r>
            <a:r>
              <a:rPr sz="2800" b="1" spc="-5" dirty="0">
                <a:latin typeface="Verdana"/>
                <a:cs typeface="Verdana"/>
              </a:rPr>
              <a:t>mua </a:t>
            </a:r>
            <a:r>
              <a:rPr sz="2800" b="1" spc="-10" dirty="0">
                <a:latin typeface="Verdana"/>
                <a:cs typeface="Verdana"/>
              </a:rPr>
              <a:t>bán  </a:t>
            </a:r>
            <a:r>
              <a:rPr sz="2800" b="1" spc="-5" dirty="0">
                <a:latin typeface="Verdana"/>
                <a:cs typeface="Verdana"/>
              </a:rPr>
              <a:t>hàng </a:t>
            </a:r>
            <a:r>
              <a:rPr sz="2800" b="1" dirty="0">
                <a:latin typeface="Verdana"/>
                <a:cs typeface="Verdana"/>
              </a:rPr>
              <a:t>hóa quốc </a:t>
            </a:r>
            <a:r>
              <a:rPr sz="2800" b="1" spc="-5" dirty="0">
                <a:latin typeface="Verdana"/>
                <a:cs typeface="Verdana"/>
              </a:rPr>
              <a:t>tế </a:t>
            </a:r>
            <a:r>
              <a:rPr sz="2800" b="1" dirty="0">
                <a:latin typeface="Verdana"/>
                <a:cs typeface="Verdana"/>
              </a:rPr>
              <a:t>thuộc diện quản </a:t>
            </a:r>
            <a:r>
              <a:rPr sz="2800" b="1" spc="-5" dirty="0">
                <a:latin typeface="Verdana"/>
                <a:cs typeface="Verdana"/>
              </a:rPr>
              <a:t>lý  </a:t>
            </a:r>
            <a:r>
              <a:rPr sz="2800" b="1" u="heavy" spc="-5" dirty="0">
                <a:solidFill>
                  <a:srgbClr val="CC9900"/>
                </a:solidFill>
                <a:latin typeface="Verdana"/>
                <a:cs typeface="Verdana"/>
              </a:rPr>
              <a:t>chuyên ngành </a:t>
            </a:r>
            <a:r>
              <a:rPr sz="2800" b="1" spc="-5" dirty="0">
                <a:latin typeface="Verdana"/>
                <a:cs typeface="Verdana"/>
              </a:rPr>
              <a:t>văn hóa của </a:t>
            </a:r>
            <a:r>
              <a:rPr sz="2800" b="1" dirty="0">
                <a:latin typeface="Verdana"/>
                <a:cs typeface="Verdana"/>
              </a:rPr>
              <a:t>Bộ Văn </a:t>
            </a:r>
            <a:r>
              <a:rPr sz="2800" b="1" spc="-5" dirty="0">
                <a:latin typeface="Verdana"/>
                <a:cs typeface="Verdana"/>
              </a:rPr>
              <a:t>hóa,  Thể thao </a:t>
            </a:r>
            <a:r>
              <a:rPr sz="2800" b="1" spc="-10" dirty="0">
                <a:latin typeface="Verdana"/>
                <a:cs typeface="Verdana"/>
              </a:rPr>
              <a:t>và Du</a:t>
            </a:r>
            <a:r>
              <a:rPr sz="2800" b="1" spc="50" dirty="0">
                <a:latin typeface="Verdana"/>
                <a:cs typeface="Verdana"/>
              </a:rPr>
              <a:t> </a:t>
            </a:r>
            <a:r>
              <a:rPr sz="2800" b="1" spc="-5" dirty="0">
                <a:latin typeface="Verdana"/>
                <a:cs typeface="Verdana"/>
              </a:rPr>
              <a:t>lịch</a:t>
            </a:r>
            <a:endParaRPr sz="2800">
              <a:latin typeface="Verdana"/>
              <a:cs typeface="Verdana"/>
            </a:endParaRPr>
          </a:p>
        </p:txBody>
      </p:sp>
      <p:sp>
        <p:nvSpPr>
          <p:cNvPr id="4" name="object 4"/>
          <p:cNvSpPr txBox="1">
            <a:spLocks noGrp="1"/>
          </p:cNvSpPr>
          <p:nvPr>
            <p:ph type="title"/>
          </p:nvPr>
        </p:nvSpPr>
        <p:spPr>
          <a:xfrm>
            <a:off x="555142" y="1034034"/>
            <a:ext cx="8035925" cy="1477328"/>
          </a:xfrm>
          <a:prstGeom prst="rect">
            <a:avLst/>
          </a:prstGeom>
        </p:spPr>
        <p:txBody>
          <a:bodyPr vert="horz" wrap="square" lIns="0" tIns="0" rIns="0" bIns="0" rtlCol="0">
            <a:spAutoFit/>
          </a:bodyPr>
          <a:lstStyle/>
          <a:p>
            <a:pPr algn="ctr">
              <a:lnSpc>
                <a:spcPct val="100000"/>
              </a:lnSpc>
            </a:pPr>
            <a:r>
              <a:rPr dirty="0">
                <a:solidFill>
                  <a:srgbClr val="0000CC"/>
                </a:solidFill>
              </a:rPr>
              <a:t>Thông tư số</a:t>
            </a:r>
            <a:r>
              <a:rPr spc="-20" dirty="0">
                <a:solidFill>
                  <a:srgbClr val="0000CC"/>
                </a:solidFill>
              </a:rPr>
              <a:t> </a:t>
            </a:r>
            <a:r>
              <a:rPr dirty="0">
                <a:solidFill>
                  <a:srgbClr val="0000CC"/>
                </a:solidFill>
              </a:rPr>
              <a:t>28/2014/TT-BVHTTDL</a:t>
            </a:r>
          </a:p>
          <a:p>
            <a:pPr algn="ctr">
              <a:lnSpc>
                <a:spcPct val="100000"/>
              </a:lnSpc>
            </a:pPr>
            <a:r>
              <a:rPr lang="vi-VN" b="0" dirty="0" smtClean="0"/>
              <a:t> 24/2018/TT-BVHTTDL</a:t>
            </a:r>
            <a:br>
              <a:rPr lang="vi-VN" b="0" dirty="0" smtClean="0"/>
            </a:br>
            <a:r>
              <a:rPr lang="vi-VN" b="0" dirty="0" smtClean="0"/>
              <a:t> 26/2018/TT-BVHTTDL</a:t>
            </a:r>
            <a:endParaRPr dirty="0">
              <a:solidFill>
                <a:srgbClr val="0000CC"/>
              </a:solidFill>
            </a:endParaRPr>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030CFF37-8FF2-4C3E-A7B6-A70B0B3CCCE9}"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68</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034541"/>
            <a:ext cx="8305165" cy="2137410"/>
          </a:xfrm>
          <a:prstGeom prst="rect">
            <a:avLst/>
          </a:prstGeom>
        </p:spPr>
        <p:txBody>
          <a:bodyPr vert="horz" wrap="square" lIns="0" tIns="0" rIns="0" bIns="0" rtlCol="0">
            <a:spAutoFit/>
          </a:bodyPr>
          <a:lstStyle/>
          <a:p>
            <a:pPr marL="12700">
              <a:lnSpc>
                <a:spcPct val="100000"/>
              </a:lnSpc>
            </a:pPr>
            <a:r>
              <a:rPr sz="2800" b="1" spc="-5" dirty="0">
                <a:latin typeface="Verdana"/>
                <a:cs typeface="Verdana"/>
              </a:rPr>
              <a:t>1. </a:t>
            </a:r>
            <a:r>
              <a:rPr sz="2800" b="1" spc="-10" dirty="0">
                <a:latin typeface="Verdana"/>
                <a:cs typeface="Verdana"/>
              </a:rPr>
              <a:t>Hàng hóa </a:t>
            </a:r>
            <a:r>
              <a:rPr sz="2800" b="1" spc="-5" dirty="0">
                <a:latin typeface="Verdana"/>
                <a:cs typeface="Verdana"/>
              </a:rPr>
              <a:t>phải có giấy </a:t>
            </a:r>
            <a:r>
              <a:rPr sz="2800" b="1" spc="-10" dirty="0">
                <a:latin typeface="Verdana"/>
                <a:cs typeface="Verdana"/>
              </a:rPr>
              <a:t>phép</a:t>
            </a:r>
            <a:r>
              <a:rPr sz="2800" b="1" spc="290" dirty="0">
                <a:latin typeface="Verdana"/>
                <a:cs typeface="Verdana"/>
              </a:rPr>
              <a:t> </a:t>
            </a:r>
            <a:r>
              <a:rPr sz="2800" b="1" spc="-5" dirty="0">
                <a:latin typeface="Verdana"/>
                <a:cs typeface="Verdana"/>
              </a:rPr>
              <a:t>XK</a:t>
            </a:r>
            <a:r>
              <a:rPr sz="2800" spc="-5" dirty="0">
                <a:latin typeface="Verdana"/>
                <a:cs typeface="Verdana"/>
              </a:rPr>
              <a:t>:</a:t>
            </a:r>
            <a:endParaRPr sz="2800">
              <a:latin typeface="Verdana"/>
              <a:cs typeface="Verdana"/>
            </a:endParaRPr>
          </a:p>
          <a:p>
            <a:pPr marL="527685" marR="5080" indent="-515620" algn="just">
              <a:lnSpc>
                <a:spcPct val="100000"/>
              </a:lnSpc>
            </a:pPr>
            <a:r>
              <a:rPr sz="2800" spc="-5" dirty="0">
                <a:latin typeface="Courier New"/>
                <a:cs typeface="Courier New"/>
              </a:rPr>
              <a:t>o </a:t>
            </a:r>
            <a:r>
              <a:rPr sz="2800" dirty="0">
                <a:latin typeface="Verdana"/>
                <a:cs typeface="Verdana"/>
              </a:rPr>
              <a:t>Di vật, cổ </a:t>
            </a:r>
            <a:r>
              <a:rPr sz="2800" spc="-5" dirty="0">
                <a:latin typeface="Verdana"/>
                <a:cs typeface="Verdana"/>
              </a:rPr>
              <a:t>vật không thuộc </a:t>
            </a:r>
            <a:r>
              <a:rPr sz="2800" dirty="0">
                <a:latin typeface="Verdana"/>
                <a:cs typeface="Verdana"/>
              </a:rPr>
              <a:t>sở </a:t>
            </a:r>
            <a:r>
              <a:rPr sz="2800" spc="-5" dirty="0">
                <a:latin typeface="Verdana"/>
                <a:cs typeface="Verdana"/>
              </a:rPr>
              <a:t>hữu </a:t>
            </a:r>
            <a:r>
              <a:rPr sz="2800" dirty="0">
                <a:latin typeface="Verdana"/>
                <a:cs typeface="Verdana"/>
              </a:rPr>
              <a:t>toàn  </a:t>
            </a:r>
            <a:r>
              <a:rPr sz="2800" spc="-5" dirty="0">
                <a:latin typeface="Verdana"/>
                <a:cs typeface="Verdana"/>
              </a:rPr>
              <a:t>dân, </a:t>
            </a:r>
            <a:r>
              <a:rPr sz="2800" dirty="0">
                <a:latin typeface="Verdana"/>
                <a:cs typeface="Verdana"/>
              </a:rPr>
              <a:t>sở hữu của các </a:t>
            </a:r>
            <a:r>
              <a:rPr sz="2800" spc="-5" dirty="0">
                <a:latin typeface="Verdana"/>
                <a:cs typeface="Verdana"/>
              </a:rPr>
              <a:t>tổ </a:t>
            </a:r>
            <a:r>
              <a:rPr sz="2800" dirty="0">
                <a:latin typeface="Verdana"/>
                <a:cs typeface="Verdana"/>
              </a:rPr>
              <a:t>chức </a:t>
            </a:r>
            <a:r>
              <a:rPr sz="2800" spc="-5" dirty="0">
                <a:latin typeface="Verdana"/>
                <a:cs typeface="Verdana"/>
              </a:rPr>
              <a:t>chính trị, </a:t>
            </a:r>
            <a:r>
              <a:rPr sz="2800" spc="5" dirty="0">
                <a:latin typeface="Verdana"/>
                <a:cs typeface="Verdana"/>
              </a:rPr>
              <a:t>tổ  </a:t>
            </a:r>
            <a:r>
              <a:rPr sz="2800" spc="-10" dirty="0">
                <a:latin typeface="Verdana"/>
                <a:cs typeface="Verdana"/>
              </a:rPr>
              <a:t>chức </a:t>
            </a:r>
            <a:r>
              <a:rPr sz="2800" spc="-15" dirty="0">
                <a:latin typeface="Verdana"/>
                <a:cs typeface="Verdana"/>
              </a:rPr>
              <a:t>chính </a:t>
            </a:r>
            <a:r>
              <a:rPr sz="2800" spc="-5" dirty="0">
                <a:latin typeface="Verdana"/>
                <a:cs typeface="Verdana"/>
              </a:rPr>
              <a:t>trị - xã</a:t>
            </a:r>
            <a:r>
              <a:rPr sz="2800" spc="95" dirty="0">
                <a:latin typeface="Verdana"/>
                <a:cs typeface="Verdana"/>
              </a:rPr>
              <a:t> </a:t>
            </a:r>
            <a:r>
              <a:rPr sz="2800" spc="-10" dirty="0">
                <a:latin typeface="Verdana"/>
                <a:cs typeface="Verdana"/>
              </a:rPr>
              <a:t>hội.</a:t>
            </a:r>
            <a:endParaRPr sz="2800">
              <a:latin typeface="Verdana"/>
              <a:cs typeface="Verdana"/>
            </a:endParaRPr>
          </a:p>
          <a:p>
            <a:pPr marL="12700">
              <a:lnSpc>
                <a:spcPct val="100000"/>
              </a:lnSpc>
            </a:pPr>
            <a:r>
              <a:rPr sz="2800" spc="-5" dirty="0">
                <a:latin typeface="Verdana"/>
                <a:cs typeface="Verdana"/>
              </a:rPr>
              <a:t>2. </a:t>
            </a:r>
            <a:r>
              <a:rPr sz="2800" b="1" spc="-5" dirty="0">
                <a:latin typeface="Verdana"/>
                <a:cs typeface="Verdana"/>
              </a:rPr>
              <a:t>GP SX </a:t>
            </a:r>
            <a:r>
              <a:rPr sz="2800" b="1" spc="-10" dirty="0">
                <a:latin typeface="Verdana"/>
                <a:cs typeface="Verdana"/>
              </a:rPr>
              <a:t>và </a:t>
            </a:r>
            <a:r>
              <a:rPr sz="2800" b="1" spc="-5" dirty="0">
                <a:latin typeface="Verdana"/>
                <a:cs typeface="Verdana"/>
              </a:rPr>
              <a:t>lưu hành; </a:t>
            </a:r>
            <a:r>
              <a:rPr sz="2800" b="1" spc="-10" dirty="0">
                <a:latin typeface="Verdana"/>
                <a:cs typeface="Verdana"/>
              </a:rPr>
              <a:t>Hồ </a:t>
            </a:r>
            <a:r>
              <a:rPr sz="2800" b="1" spc="-5" dirty="0">
                <a:latin typeface="Verdana"/>
                <a:cs typeface="Verdana"/>
              </a:rPr>
              <a:t>sơ nguồn</a:t>
            </a:r>
            <a:r>
              <a:rPr sz="2800" b="1" spc="175" dirty="0">
                <a:latin typeface="Verdana"/>
                <a:cs typeface="Verdana"/>
              </a:rPr>
              <a:t> </a:t>
            </a:r>
            <a:r>
              <a:rPr sz="2800" b="1" spc="-5" dirty="0">
                <a:latin typeface="Verdana"/>
                <a:cs typeface="Verdana"/>
              </a:rPr>
              <a:t>gốc</a:t>
            </a:r>
            <a:r>
              <a:rPr sz="2800" spc="-5" dirty="0">
                <a:latin typeface="Verdana"/>
                <a:cs typeface="Verdana"/>
              </a:rPr>
              <a:t>:</a:t>
            </a:r>
            <a:endParaRPr sz="2800">
              <a:latin typeface="Verdana"/>
              <a:cs typeface="Verdana"/>
            </a:endParaRPr>
          </a:p>
        </p:txBody>
      </p:sp>
      <p:sp>
        <p:nvSpPr>
          <p:cNvPr id="3" name="object 3"/>
          <p:cNvSpPr txBox="1"/>
          <p:nvPr/>
        </p:nvSpPr>
        <p:spPr>
          <a:xfrm>
            <a:off x="459740" y="3168522"/>
            <a:ext cx="1223010" cy="462915"/>
          </a:xfrm>
          <a:prstGeom prst="rect">
            <a:avLst/>
          </a:prstGeom>
        </p:spPr>
        <p:txBody>
          <a:bodyPr vert="horz" wrap="square" lIns="0" tIns="0" rIns="0" bIns="0" rtlCol="0">
            <a:spAutoFit/>
          </a:bodyPr>
          <a:lstStyle/>
          <a:p>
            <a:pPr marL="12700">
              <a:lnSpc>
                <a:spcPct val="100000"/>
              </a:lnSpc>
            </a:pPr>
            <a:r>
              <a:rPr sz="2800" spc="-5" dirty="0">
                <a:latin typeface="Courier New"/>
                <a:cs typeface="Courier New"/>
              </a:rPr>
              <a:t>o</a:t>
            </a:r>
            <a:r>
              <a:rPr sz="2800" spc="595" dirty="0">
                <a:latin typeface="Courier New"/>
                <a:cs typeface="Courier New"/>
              </a:rPr>
              <a:t> </a:t>
            </a:r>
            <a:r>
              <a:rPr sz="2800" dirty="0">
                <a:latin typeface="Verdana"/>
                <a:cs typeface="Verdana"/>
              </a:rPr>
              <a:t>Văn</a:t>
            </a:r>
            <a:endParaRPr sz="2800">
              <a:latin typeface="Verdana"/>
              <a:cs typeface="Verdana"/>
            </a:endParaRPr>
          </a:p>
        </p:txBody>
      </p:sp>
      <p:sp>
        <p:nvSpPr>
          <p:cNvPr id="4" name="object 4"/>
          <p:cNvSpPr txBox="1"/>
          <p:nvPr/>
        </p:nvSpPr>
        <p:spPr>
          <a:xfrm>
            <a:off x="1921510" y="3168522"/>
            <a:ext cx="6838950" cy="429895"/>
          </a:xfrm>
          <a:prstGeom prst="rect">
            <a:avLst/>
          </a:prstGeom>
        </p:spPr>
        <p:txBody>
          <a:bodyPr vert="horz" wrap="square" lIns="0" tIns="0" rIns="0" bIns="0" rtlCol="0">
            <a:spAutoFit/>
          </a:bodyPr>
          <a:lstStyle/>
          <a:p>
            <a:pPr marL="12700">
              <a:lnSpc>
                <a:spcPct val="100000"/>
              </a:lnSpc>
              <a:tabLst>
                <a:tab pos="933450" algn="l"/>
                <a:tab pos="2204085" algn="l"/>
                <a:tab pos="3460115" algn="l"/>
                <a:tab pos="4309110" algn="l"/>
                <a:tab pos="5150485" algn="l"/>
                <a:tab pos="6167120" algn="l"/>
              </a:tabLst>
            </a:pPr>
            <a:r>
              <a:rPr sz="2800" dirty="0">
                <a:latin typeface="Verdana"/>
                <a:cs typeface="Verdana"/>
              </a:rPr>
              <a:t>hó</a:t>
            </a:r>
            <a:r>
              <a:rPr sz="2800" spc="-5" dirty="0">
                <a:latin typeface="Verdana"/>
                <a:cs typeface="Verdana"/>
              </a:rPr>
              <a:t>a</a:t>
            </a:r>
            <a:r>
              <a:rPr sz="2800" dirty="0">
                <a:latin typeface="Verdana"/>
                <a:cs typeface="Verdana"/>
              </a:rPr>
              <a:t>	p</a:t>
            </a:r>
            <a:r>
              <a:rPr sz="2800" spc="-5" dirty="0">
                <a:latin typeface="Verdana"/>
                <a:cs typeface="Verdana"/>
              </a:rPr>
              <a:t>h</a:t>
            </a:r>
            <a:r>
              <a:rPr sz="2800" spc="-15" dirty="0">
                <a:latin typeface="Verdana"/>
                <a:cs typeface="Verdana"/>
              </a:rPr>
              <a:t>ẩ</a:t>
            </a:r>
            <a:r>
              <a:rPr sz="2800" spc="-5" dirty="0">
                <a:latin typeface="Verdana"/>
                <a:cs typeface="Verdana"/>
              </a:rPr>
              <a:t>m</a:t>
            </a:r>
            <a:r>
              <a:rPr sz="2800" dirty="0">
                <a:latin typeface="Verdana"/>
                <a:cs typeface="Verdana"/>
              </a:rPr>
              <a:t>	</a:t>
            </a:r>
            <a:r>
              <a:rPr sz="2800" spc="-5" dirty="0">
                <a:latin typeface="Verdana"/>
                <a:cs typeface="Verdana"/>
              </a:rPr>
              <a:t>thuộc</a:t>
            </a:r>
            <a:r>
              <a:rPr sz="2800" dirty="0">
                <a:latin typeface="Verdana"/>
                <a:cs typeface="Verdana"/>
              </a:rPr>
              <a:t>	</a:t>
            </a:r>
            <a:r>
              <a:rPr sz="2800" spc="-5" dirty="0">
                <a:latin typeface="Verdana"/>
                <a:cs typeface="Verdana"/>
              </a:rPr>
              <a:t>các</a:t>
            </a:r>
            <a:r>
              <a:rPr sz="2800" dirty="0">
                <a:latin typeface="Verdana"/>
                <a:cs typeface="Verdana"/>
              </a:rPr>
              <a:t>	</a:t>
            </a:r>
            <a:r>
              <a:rPr sz="2800" spc="-5" dirty="0">
                <a:latin typeface="Verdana"/>
                <a:cs typeface="Verdana"/>
              </a:rPr>
              <a:t>thể</a:t>
            </a:r>
            <a:r>
              <a:rPr sz="2800" dirty="0">
                <a:latin typeface="Verdana"/>
                <a:cs typeface="Verdana"/>
              </a:rPr>
              <a:t>	</a:t>
            </a:r>
            <a:r>
              <a:rPr sz="2800" spc="-5" dirty="0">
                <a:latin typeface="Verdana"/>
                <a:cs typeface="Verdana"/>
              </a:rPr>
              <a:t>lo</a:t>
            </a:r>
            <a:r>
              <a:rPr sz="2800" dirty="0">
                <a:latin typeface="Verdana"/>
                <a:cs typeface="Verdana"/>
              </a:rPr>
              <a:t>ạ</a:t>
            </a:r>
            <a:r>
              <a:rPr sz="2800" spc="-5" dirty="0">
                <a:latin typeface="Verdana"/>
                <a:cs typeface="Verdana"/>
              </a:rPr>
              <a:t>i,</a:t>
            </a:r>
            <a:r>
              <a:rPr sz="2800" dirty="0">
                <a:latin typeface="Verdana"/>
                <a:cs typeface="Verdana"/>
              </a:rPr>
              <a:t>	</a:t>
            </a:r>
            <a:r>
              <a:rPr sz="2800" spc="-5" dirty="0">
                <a:latin typeface="Verdana"/>
                <a:cs typeface="Verdana"/>
              </a:rPr>
              <a:t>mới</a:t>
            </a:r>
            <a:endParaRPr sz="2800">
              <a:latin typeface="Verdana"/>
              <a:cs typeface="Verdana"/>
            </a:endParaRPr>
          </a:p>
        </p:txBody>
      </p:sp>
      <p:sp>
        <p:nvSpPr>
          <p:cNvPr id="5" name="object 5"/>
          <p:cNvSpPr txBox="1"/>
          <p:nvPr/>
        </p:nvSpPr>
        <p:spPr>
          <a:xfrm>
            <a:off x="459740" y="3595496"/>
            <a:ext cx="6350000" cy="856615"/>
          </a:xfrm>
          <a:prstGeom prst="rect">
            <a:avLst/>
          </a:prstGeom>
        </p:spPr>
        <p:txBody>
          <a:bodyPr vert="horz" wrap="square" lIns="0" tIns="0" rIns="0" bIns="0" rtlCol="0">
            <a:spAutoFit/>
          </a:bodyPr>
          <a:lstStyle/>
          <a:p>
            <a:pPr marL="527685">
              <a:lnSpc>
                <a:spcPct val="100000"/>
              </a:lnSpc>
            </a:pPr>
            <a:r>
              <a:rPr sz="2800" spc="-5" dirty="0">
                <a:latin typeface="Verdana"/>
                <a:cs typeface="Verdana"/>
              </a:rPr>
              <a:t>được sản xuất </a:t>
            </a:r>
            <a:r>
              <a:rPr sz="2800" spc="-10" dirty="0">
                <a:latin typeface="Verdana"/>
                <a:cs typeface="Verdana"/>
              </a:rPr>
              <a:t>trên </a:t>
            </a:r>
            <a:r>
              <a:rPr sz="2800" spc="-5" dirty="0">
                <a:latin typeface="Verdana"/>
                <a:cs typeface="Verdana"/>
              </a:rPr>
              <a:t>mọi </a:t>
            </a:r>
            <a:r>
              <a:rPr sz="2800" spc="-10" dirty="0">
                <a:latin typeface="Verdana"/>
                <a:cs typeface="Verdana"/>
              </a:rPr>
              <a:t>chất</a:t>
            </a:r>
            <a:r>
              <a:rPr sz="2800" spc="120" dirty="0">
                <a:latin typeface="Verdana"/>
                <a:cs typeface="Verdana"/>
              </a:rPr>
              <a:t> </a:t>
            </a:r>
            <a:r>
              <a:rPr sz="2800" spc="-10" dirty="0">
                <a:latin typeface="Verdana"/>
                <a:cs typeface="Verdana"/>
              </a:rPr>
              <a:t>liệu</a:t>
            </a:r>
            <a:endParaRPr sz="2800">
              <a:latin typeface="Verdana"/>
              <a:cs typeface="Verdana"/>
            </a:endParaRPr>
          </a:p>
          <a:p>
            <a:pPr marL="12700">
              <a:lnSpc>
                <a:spcPct val="100000"/>
              </a:lnSpc>
            </a:pPr>
            <a:r>
              <a:rPr sz="2800" spc="-5" dirty="0">
                <a:latin typeface="Verdana"/>
                <a:cs typeface="Verdana"/>
              </a:rPr>
              <a:t>3. </a:t>
            </a:r>
            <a:r>
              <a:rPr sz="2800" b="1" spc="-10" dirty="0">
                <a:latin typeface="Verdana"/>
                <a:cs typeface="Verdana"/>
              </a:rPr>
              <a:t>Hồ </a:t>
            </a:r>
            <a:r>
              <a:rPr sz="2800" b="1" spc="-5" dirty="0">
                <a:latin typeface="Verdana"/>
                <a:cs typeface="Verdana"/>
              </a:rPr>
              <a:t>sơ nguồn</a:t>
            </a:r>
            <a:r>
              <a:rPr sz="2800" b="1" spc="15" dirty="0">
                <a:latin typeface="Verdana"/>
                <a:cs typeface="Verdana"/>
              </a:rPr>
              <a:t> </a:t>
            </a:r>
            <a:r>
              <a:rPr sz="2800" b="1" spc="-5" dirty="0">
                <a:latin typeface="Verdana"/>
                <a:cs typeface="Verdana"/>
              </a:rPr>
              <a:t>gốc</a:t>
            </a:r>
            <a:r>
              <a:rPr sz="2800" spc="-5" dirty="0">
                <a:latin typeface="Verdana"/>
                <a:cs typeface="Verdana"/>
              </a:rPr>
              <a:t>:</a:t>
            </a:r>
            <a:endParaRPr sz="2800">
              <a:latin typeface="Verdana"/>
              <a:cs typeface="Verdana"/>
            </a:endParaRPr>
          </a:p>
        </p:txBody>
      </p:sp>
      <p:sp>
        <p:nvSpPr>
          <p:cNvPr id="6" name="object 6"/>
          <p:cNvSpPr txBox="1"/>
          <p:nvPr/>
        </p:nvSpPr>
        <p:spPr>
          <a:xfrm>
            <a:off x="459740" y="4448936"/>
            <a:ext cx="1158240" cy="462915"/>
          </a:xfrm>
          <a:prstGeom prst="rect">
            <a:avLst/>
          </a:prstGeom>
        </p:spPr>
        <p:txBody>
          <a:bodyPr vert="horz" wrap="square" lIns="0" tIns="0" rIns="0" bIns="0" rtlCol="0">
            <a:spAutoFit/>
          </a:bodyPr>
          <a:lstStyle/>
          <a:p>
            <a:pPr marL="12700">
              <a:lnSpc>
                <a:spcPct val="100000"/>
              </a:lnSpc>
            </a:pPr>
            <a:r>
              <a:rPr sz="2800" spc="-5" dirty="0">
                <a:latin typeface="Courier New"/>
                <a:cs typeface="Courier New"/>
              </a:rPr>
              <a:t>o</a:t>
            </a:r>
            <a:r>
              <a:rPr sz="2800" spc="610" dirty="0">
                <a:latin typeface="Courier New"/>
                <a:cs typeface="Courier New"/>
              </a:rPr>
              <a:t> </a:t>
            </a:r>
            <a:r>
              <a:rPr sz="2800" spc="-10" dirty="0">
                <a:latin typeface="Verdana"/>
                <a:cs typeface="Verdana"/>
              </a:rPr>
              <a:t>Tác</a:t>
            </a:r>
            <a:endParaRPr sz="2800">
              <a:latin typeface="Verdana"/>
              <a:cs typeface="Verdana"/>
            </a:endParaRPr>
          </a:p>
        </p:txBody>
      </p:sp>
      <p:sp>
        <p:nvSpPr>
          <p:cNvPr id="7" name="object 7"/>
          <p:cNvSpPr txBox="1"/>
          <p:nvPr/>
        </p:nvSpPr>
        <p:spPr>
          <a:xfrm>
            <a:off x="1846833" y="4448936"/>
            <a:ext cx="6915150" cy="429895"/>
          </a:xfrm>
          <a:prstGeom prst="rect">
            <a:avLst/>
          </a:prstGeom>
        </p:spPr>
        <p:txBody>
          <a:bodyPr vert="horz" wrap="square" lIns="0" tIns="0" rIns="0" bIns="0" rtlCol="0">
            <a:spAutoFit/>
          </a:bodyPr>
          <a:lstStyle/>
          <a:p>
            <a:pPr marL="12700">
              <a:lnSpc>
                <a:spcPct val="100000"/>
              </a:lnSpc>
              <a:tabLst>
                <a:tab pos="1273175" algn="l"/>
                <a:tab pos="2280285" algn="l"/>
                <a:tab pos="3199765" algn="l"/>
                <a:tab pos="3877945" algn="l"/>
                <a:tab pos="4757420" algn="l"/>
                <a:tab pos="6017895" algn="l"/>
              </a:tabLst>
            </a:pPr>
            <a:r>
              <a:rPr sz="2800" dirty="0">
                <a:latin typeface="Verdana"/>
                <a:cs typeface="Verdana"/>
              </a:rPr>
              <a:t>p</a:t>
            </a:r>
            <a:r>
              <a:rPr sz="2800" spc="-5" dirty="0">
                <a:latin typeface="Verdana"/>
                <a:cs typeface="Verdana"/>
              </a:rPr>
              <a:t>hẩm</a:t>
            </a:r>
            <a:r>
              <a:rPr sz="2800" dirty="0">
                <a:latin typeface="Verdana"/>
                <a:cs typeface="Verdana"/>
              </a:rPr>
              <a:t>	</a:t>
            </a:r>
            <a:r>
              <a:rPr sz="2800" spc="-5" dirty="0">
                <a:latin typeface="Verdana"/>
                <a:cs typeface="Verdana"/>
              </a:rPr>
              <a:t>điện</a:t>
            </a:r>
            <a:r>
              <a:rPr sz="2800" dirty="0">
                <a:latin typeface="Verdana"/>
                <a:cs typeface="Verdana"/>
              </a:rPr>
              <a:t>	ả</a:t>
            </a:r>
            <a:r>
              <a:rPr sz="2800" spc="-5" dirty="0">
                <a:latin typeface="Verdana"/>
                <a:cs typeface="Verdana"/>
              </a:rPr>
              <a:t>nh</a:t>
            </a:r>
            <a:r>
              <a:rPr sz="2800" dirty="0">
                <a:latin typeface="Verdana"/>
                <a:cs typeface="Verdana"/>
              </a:rPr>
              <a:t>	</a:t>
            </a:r>
            <a:r>
              <a:rPr sz="2800" spc="0" dirty="0">
                <a:latin typeface="Verdana"/>
                <a:cs typeface="Verdana"/>
              </a:rPr>
              <a:t>v</a:t>
            </a:r>
            <a:r>
              <a:rPr sz="2800" spc="-5" dirty="0">
                <a:latin typeface="Verdana"/>
                <a:cs typeface="Verdana"/>
              </a:rPr>
              <a:t>à</a:t>
            </a:r>
            <a:r>
              <a:rPr sz="2800" dirty="0">
                <a:latin typeface="Verdana"/>
                <a:cs typeface="Verdana"/>
              </a:rPr>
              <a:t>	</a:t>
            </a:r>
            <a:r>
              <a:rPr sz="2800" spc="-5" dirty="0">
                <a:latin typeface="Verdana"/>
                <a:cs typeface="Verdana"/>
              </a:rPr>
              <a:t>s</a:t>
            </a:r>
            <a:r>
              <a:rPr sz="2800" spc="5" dirty="0">
                <a:latin typeface="Verdana"/>
                <a:cs typeface="Verdana"/>
              </a:rPr>
              <a:t>ả</a:t>
            </a:r>
            <a:r>
              <a:rPr sz="2800" spc="-5" dirty="0">
                <a:latin typeface="Verdana"/>
                <a:cs typeface="Verdana"/>
              </a:rPr>
              <a:t>n</a:t>
            </a:r>
            <a:r>
              <a:rPr sz="2800" dirty="0">
                <a:latin typeface="Verdana"/>
                <a:cs typeface="Verdana"/>
              </a:rPr>
              <a:t>	p</a:t>
            </a:r>
            <a:r>
              <a:rPr sz="2800" spc="-5" dirty="0">
                <a:latin typeface="Verdana"/>
                <a:cs typeface="Verdana"/>
              </a:rPr>
              <a:t>hẩm</a:t>
            </a:r>
            <a:r>
              <a:rPr sz="2800" dirty="0">
                <a:latin typeface="Verdana"/>
                <a:cs typeface="Verdana"/>
              </a:rPr>
              <a:t>	</a:t>
            </a:r>
            <a:r>
              <a:rPr sz="2800" spc="-5" dirty="0">
                <a:latin typeface="Verdana"/>
                <a:cs typeface="Verdana"/>
              </a:rPr>
              <a:t>n</a:t>
            </a:r>
            <a:r>
              <a:rPr sz="2800" spc="0" dirty="0">
                <a:latin typeface="Verdana"/>
                <a:cs typeface="Verdana"/>
              </a:rPr>
              <a:t>g</a:t>
            </a:r>
            <a:r>
              <a:rPr sz="2800" spc="-5" dirty="0">
                <a:latin typeface="Verdana"/>
                <a:cs typeface="Verdana"/>
              </a:rPr>
              <a:t>he</a:t>
            </a:r>
            <a:endParaRPr sz="2800">
              <a:latin typeface="Verdana"/>
              <a:cs typeface="Verdana"/>
            </a:endParaRPr>
          </a:p>
        </p:txBody>
      </p:sp>
      <p:sp>
        <p:nvSpPr>
          <p:cNvPr id="8" name="object 8"/>
          <p:cNvSpPr txBox="1"/>
          <p:nvPr/>
        </p:nvSpPr>
        <p:spPr>
          <a:xfrm>
            <a:off x="459740" y="4875657"/>
            <a:ext cx="8301355" cy="1283970"/>
          </a:xfrm>
          <a:prstGeom prst="rect">
            <a:avLst/>
          </a:prstGeom>
        </p:spPr>
        <p:txBody>
          <a:bodyPr vert="horz" wrap="square" lIns="0" tIns="0" rIns="0" bIns="0" rtlCol="0">
            <a:spAutoFit/>
          </a:bodyPr>
          <a:lstStyle/>
          <a:p>
            <a:pPr marL="527685">
              <a:lnSpc>
                <a:spcPct val="100000"/>
              </a:lnSpc>
            </a:pPr>
            <a:r>
              <a:rPr sz="2800" spc="-10" dirty="0">
                <a:latin typeface="Verdana"/>
                <a:cs typeface="Verdana"/>
              </a:rPr>
              <a:t>nhìn </a:t>
            </a:r>
            <a:r>
              <a:rPr sz="2800" spc="-5" dirty="0">
                <a:latin typeface="Verdana"/>
                <a:cs typeface="Verdana"/>
              </a:rPr>
              <a:t>khác, được </a:t>
            </a:r>
            <a:r>
              <a:rPr sz="2800" spc="-10" dirty="0">
                <a:latin typeface="Verdana"/>
                <a:cs typeface="Verdana"/>
              </a:rPr>
              <a:t>ghi </a:t>
            </a:r>
            <a:r>
              <a:rPr sz="2800" spc="-5" dirty="0">
                <a:latin typeface="Verdana"/>
                <a:cs typeface="Verdana"/>
              </a:rPr>
              <a:t>trên mọi chất</a:t>
            </a:r>
            <a:r>
              <a:rPr sz="2800" spc="130" dirty="0">
                <a:latin typeface="Verdana"/>
                <a:cs typeface="Verdana"/>
              </a:rPr>
              <a:t> </a:t>
            </a:r>
            <a:r>
              <a:rPr sz="2800" spc="-10" dirty="0">
                <a:latin typeface="Verdana"/>
                <a:cs typeface="Verdana"/>
              </a:rPr>
              <a:t>liệu;</a:t>
            </a:r>
            <a:endParaRPr sz="2800">
              <a:latin typeface="Verdana"/>
              <a:cs typeface="Verdana"/>
            </a:endParaRPr>
          </a:p>
          <a:p>
            <a:pPr marL="527685" marR="5080" indent="-515620">
              <a:lnSpc>
                <a:spcPct val="100000"/>
              </a:lnSpc>
              <a:tabLst>
                <a:tab pos="1353820" algn="l"/>
                <a:tab pos="2570480" algn="l"/>
                <a:tab pos="3347720" algn="l"/>
                <a:tab pos="4455795" algn="l"/>
                <a:tab pos="5222240" algn="l"/>
                <a:tab pos="6374765" algn="l"/>
                <a:tab pos="7265034" algn="l"/>
              </a:tabLst>
            </a:pPr>
            <a:r>
              <a:rPr sz="2800" spc="-5" dirty="0">
                <a:latin typeface="Courier New"/>
                <a:cs typeface="Courier New"/>
              </a:rPr>
              <a:t>o</a:t>
            </a:r>
            <a:r>
              <a:rPr sz="2800" spc="700" dirty="0">
                <a:latin typeface="Courier New"/>
                <a:cs typeface="Courier New"/>
              </a:rPr>
              <a:t> </a:t>
            </a:r>
            <a:r>
              <a:rPr sz="2800" spc="-10" dirty="0">
                <a:latin typeface="Verdana"/>
                <a:cs typeface="Verdana"/>
              </a:rPr>
              <a:t>Tá</a:t>
            </a:r>
            <a:r>
              <a:rPr sz="2800" spc="-5" dirty="0">
                <a:latin typeface="Verdana"/>
                <a:cs typeface="Verdana"/>
              </a:rPr>
              <a:t>c</a:t>
            </a:r>
            <a:r>
              <a:rPr sz="2800" dirty="0">
                <a:latin typeface="Verdana"/>
                <a:cs typeface="Verdana"/>
              </a:rPr>
              <a:t>	p</a:t>
            </a:r>
            <a:r>
              <a:rPr sz="2800" spc="-5" dirty="0">
                <a:latin typeface="Verdana"/>
                <a:cs typeface="Verdana"/>
              </a:rPr>
              <a:t>h</a:t>
            </a:r>
            <a:r>
              <a:rPr sz="2800" spc="0" dirty="0">
                <a:latin typeface="Verdana"/>
                <a:cs typeface="Verdana"/>
              </a:rPr>
              <a:t>ẩ</a:t>
            </a:r>
            <a:r>
              <a:rPr sz="2800" spc="-5" dirty="0">
                <a:latin typeface="Verdana"/>
                <a:cs typeface="Verdana"/>
              </a:rPr>
              <a:t>m</a:t>
            </a:r>
            <a:r>
              <a:rPr sz="2800" dirty="0">
                <a:latin typeface="Verdana"/>
                <a:cs typeface="Verdana"/>
              </a:rPr>
              <a:t>	</a:t>
            </a:r>
            <a:r>
              <a:rPr sz="2800" spc="-5" dirty="0">
                <a:latin typeface="Verdana"/>
                <a:cs typeface="Verdana"/>
              </a:rPr>
              <a:t>tạo</a:t>
            </a:r>
            <a:r>
              <a:rPr sz="2800" dirty="0">
                <a:latin typeface="Verdana"/>
                <a:cs typeface="Verdana"/>
              </a:rPr>
              <a:t>	</a:t>
            </a:r>
            <a:r>
              <a:rPr sz="2800" spc="-5" dirty="0">
                <a:latin typeface="Verdana"/>
                <a:cs typeface="Verdana"/>
              </a:rPr>
              <a:t>hình,</a:t>
            </a:r>
            <a:r>
              <a:rPr sz="2800" dirty="0">
                <a:latin typeface="Verdana"/>
                <a:cs typeface="Verdana"/>
              </a:rPr>
              <a:t>	</a:t>
            </a:r>
            <a:r>
              <a:rPr sz="2800" spc="5" dirty="0">
                <a:latin typeface="Verdana"/>
                <a:cs typeface="Verdana"/>
              </a:rPr>
              <a:t>m</a:t>
            </a:r>
            <a:r>
              <a:rPr sz="2800" spc="-5" dirty="0">
                <a:latin typeface="Verdana"/>
                <a:cs typeface="Verdana"/>
              </a:rPr>
              <a:t>ỹ</a:t>
            </a:r>
            <a:r>
              <a:rPr sz="2800" dirty="0">
                <a:latin typeface="Verdana"/>
                <a:cs typeface="Verdana"/>
              </a:rPr>
              <a:t>	</a:t>
            </a:r>
            <a:r>
              <a:rPr sz="2800" spc="-5" dirty="0">
                <a:latin typeface="Verdana"/>
                <a:cs typeface="Verdana"/>
              </a:rPr>
              <a:t>t</a:t>
            </a:r>
            <a:r>
              <a:rPr sz="2800" dirty="0">
                <a:latin typeface="Verdana"/>
                <a:cs typeface="Verdana"/>
              </a:rPr>
              <a:t>h</a:t>
            </a:r>
            <a:r>
              <a:rPr sz="2800" spc="-5" dirty="0">
                <a:latin typeface="Verdana"/>
                <a:cs typeface="Verdana"/>
              </a:rPr>
              <a:t>uật</a:t>
            </a:r>
            <a:r>
              <a:rPr sz="2800" dirty="0">
                <a:latin typeface="Verdana"/>
                <a:cs typeface="Verdana"/>
              </a:rPr>
              <a:t>	</a:t>
            </a:r>
            <a:r>
              <a:rPr sz="2800" spc="-5" dirty="0">
                <a:latin typeface="Verdana"/>
                <a:cs typeface="Verdana"/>
              </a:rPr>
              <a:t>ứ</a:t>
            </a:r>
            <a:r>
              <a:rPr sz="2800" dirty="0">
                <a:latin typeface="Verdana"/>
                <a:cs typeface="Verdana"/>
              </a:rPr>
              <a:t>n</a:t>
            </a:r>
            <a:r>
              <a:rPr sz="2800" spc="-5" dirty="0">
                <a:latin typeface="Verdana"/>
                <a:cs typeface="Verdana"/>
              </a:rPr>
              <a:t>g</a:t>
            </a:r>
            <a:r>
              <a:rPr sz="2800" dirty="0">
                <a:latin typeface="Verdana"/>
                <a:cs typeface="Verdana"/>
              </a:rPr>
              <a:t>	d</a:t>
            </a:r>
            <a:r>
              <a:rPr sz="2800" spc="-5" dirty="0">
                <a:latin typeface="Verdana"/>
                <a:cs typeface="Verdana"/>
              </a:rPr>
              <a:t>ụ</a:t>
            </a:r>
            <a:r>
              <a:rPr sz="2800" dirty="0">
                <a:latin typeface="Verdana"/>
                <a:cs typeface="Verdana"/>
              </a:rPr>
              <a:t>n</a:t>
            </a:r>
            <a:r>
              <a:rPr sz="2800" spc="-5" dirty="0">
                <a:latin typeface="Verdana"/>
                <a:cs typeface="Verdana"/>
              </a:rPr>
              <a:t>g,  </a:t>
            </a:r>
            <a:r>
              <a:rPr sz="2800" spc="-15" dirty="0">
                <a:latin typeface="Verdana"/>
                <a:cs typeface="Verdana"/>
              </a:rPr>
              <a:t>tranh, </a:t>
            </a:r>
            <a:r>
              <a:rPr sz="2800" spc="-10" dirty="0">
                <a:latin typeface="Verdana"/>
                <a:cs typeface="Verdana"/>
              </a:rPr>
              <a:t>nhiếp</a:t>
            </a:r>
            <a:r>
              <a:rPr sz="2800" spc="25" dirty="0">
                <a:latin typeface="Verdana"/>
                <a:cs typeface="Verdana"/>
              </a:rPr>
              <a:t> </a:t>
            </a:r>
            <a:r>
              <a:rPr sz="2800" spc="-10" dirty="0">
                <a:latin typeface="Verdana"/>
                <a:cs typeface="Verdana"/>
              </a:rPr>
              <a:t>ảnh.</a:t>
            </a:r>
            <a:endParaRPr sz="2800">
              <a:latin typeface="Verdana"/>
              <a:cs typeface="Verdana"/>
            </a:endParaRPr>
          </a:p>
        </p:txBody>
      </p:sp>
      <p:sp>
        <p:nvSpPr>
          <p:cNvPr id="9" name="object 9"/>
          <p:cNvSpPr txBox="1">
            <a:spLocks noGrp="1"/>
          </p:cNvSpPr>
          <p:nvPr>
            <p:ph type="title"/>
          </p:nvPr>
        </p:nvSpPr>
        <p:spPr>
          <a:prstGeom prst="rect">
            <a:avLst/>
          </a:prstGeom>
        </p:spPr>
        <p:txBody>
          <a:bodyPr vert="horz" wrap="square" lIns="0" tIns="0" rIns="0" bIns="0" rtlCol="0">
            <a:spAutoFit/>
          </a:bodyPr>
          <a:lstStyle/>
          <a:p>
            <a:pPr marL="847725">
              <a:lnSpc>
                <a:spcPct val="100000"/>
              </a:lnSpc>
            </a:pPr>
            <a:r>
              <a:rPr sz="3600" dirty="0">
                <a:solidFill>
                  <a:srgbClr val="800000"/>
                </a:solidFill>
              </a:rPr>
              <a:t>A. HÀNG HÓA XUẤT</a:t>
            </a:r>
            <a:r>
              <a:rPr sz="3600" spc="-105" dirty="0">
                <a:solidFill>
                  <a:srgbClr val="800000"/>
                </a:solidFill>
              </a:rPr>
              <a:t> </a:t>
            </a:r>
            <a:r>
              <a:rPr sz="3600" dirty="0">
                <a:solidFill>
                  <a:srgbClr val="800000"/>
                </a:solidFill>
              </a:rPr>
              <a:t>KHẨU</a:t>
            </a:r>
            <a:endParaRPr sz="3600"/>
          </a:p>
        </p:txBody>
      </p:sp>
      <p:sp>
        <p:nvSpPr>
          <p:cNvPr id="10" name="object 10"/>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12" name="object 12"/>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7A013D64-F496-44B7-88E4-03F564EB9946}" type="datetime1">
              <a:rPr lang="en-US" spc="-5" smtClean="0"/>
              <a:pPr marL="12700">
                <a:lnSpc>
                  <a:spcPts val="1520"/>
                </a:lnSpc>
              </a:pPr>
              <a:t>1/12/2019</a:t>
            </a:fld>
            <a:endParaRPr spc="-5" dirty="0"/>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69</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263141"/>
            <a:ext cx="8455025" cy="4850765"/>
          </a:xfrm>
          <a:prstGeom prst="rect">
            <a:avLst/>
          </a:prstGeom>
        </p:spPr>
        <p:txBody>
          <a:bodyPr vert="horz" wrap="square" lIns="0" tIns="0" rIns="0" bIns="0" rtlCol="0">
            <a:spAutoFit/>
          </a:bodyPr>
          <a:lstStyle/>
          <a:p>
            <a:pPr marL="12700">
              <a:lnSpc>
                <a:spcPct val="100000"/>
              </a:lnSpc>
            </a:pPr>
            <a:r>
              <a:rPr sz="2800" b="1" spc="-5" dirty="0">
                <a:solidFill>
                  <a:srgbClr val="0000FF"/>
                </a:solidFill>
                <a:latin typeface="Verdana"/>
                <a:cs typeface="Verdana"/>
              </a:rPr>
              <a:t>1. </a:t>
            </a:r>
            <a:r>
              <a:rPr sz="2800" b="1" spc="-10" dirty="0">
                <a:solidFill>
                  <a:srgbClr val="0000FF"/>
                </a:solidFill>
                <a:latin typeface="Verdana"/>
                <a:cs typeface="Verdana"/>
              </a:rPr>
              <a:t>Hàng hóa </a:t>
            </a:r>
            <a:r>
              <a:rPr sz="2800" b="1" spc="-5" dirty="0">
                <a:solidFill>
                  <a:srgbClr val="0000FF"/>
                </a:solidFill>
                <a:latin typeface="Verdana"/>
                <a:cs typeface="Verdana"/>
              </a:rPr>
              <a:t>cấm xuất khẩu, cấm</a:t>
            </a:r>
            <a:r>
              <a:rPr sz="2800" b="1" spc="175" dirty="0">
                <a:solidFill>
                  <a:srgbClr val="0000FF"/>
                </a:solidFill>
                <a:latin typeface="Verdana"/>
                <a:cs typeface="Verdana"/>
              </a:rPr>
              <a:t> </a:t>
            </a:r>
            <a:r>
              <a:rPr sz="2800" b="1" spc="-10" dirty="0">
                <a:solidFill>
                  <a:srgbClr val="0000FF"/>
                </a:solidFill>
                <a:latin typeface="Verdana"/>
                <a:cs typeface="Verdana"/>
              </a:rPr>
              <a:t>NK</a:t>
            </a:r>
            <a:endParaRPr sz="2800">
              <a:latin typeface="Verdana"/>
              <a:cs typeface="Verdana"/>
            </a:endParaRPr>
          </a:p>
          <a:p>
            <a:pPr marL="584200" marR="5080" indent="-571500" algn="just">
              <a:lnSpc>
                <a:spcPct val="100000"/>
              </a:lnSpc>
              <a:spcBef>
                <a:spcPts val="600"/>
              </a:spcBef>
              <a:buFont typeface="Wingdings"/>
              <a:buChar char=""/>
              <a:tabLst>
                <a:tab pos="584835" algn="l"/>
              </a:tabLst>
            </a:pPr>
            <a:r>
              <a:rPr sz="2800" dirty="0">
                <a:latin typeface="Verdana"/>
                <a:cs typeface="Verdana"/>
              </a:rPr>
              <a:t>Thực </a:t>
            </a:r>
            <a:r>
              <a:rPr sz="2800" spc="-5" dirty="0">
                <a:latin typeface="Verdana"/>
                <a:cs typeface="Verdana"/>
              </a:rPr>
              <a:t>hiện theo </a:t>
            </a:r>
            <a:r>
              <a:rPr sz="2800" dirty="0">
                <a:latin typeface="Verdana"/>
                <a:cs typeface="Verdana"/>
              </a:rPr>
              <a:t>quy </a:t>
            </a:r>
            <a:r>
              <a:rPr sz="2800" spc="-5" dirty="0">
                <a:latin typeface="Verdana"/>
                <a:cs typeface="Verdana"/>
              </a:rPr>
              <a:t>định tại các </a:t>
            </a:r>
            <a:r>
              <a:rPr sz="2800" dirty="0">
                <a:latin typeface="Verdana"/>
                <a:cs typeface="Verdana"/>
              </a:rPr>
              <a:t>văn bản  </a:t>
            </a:r>
            <a:r>
              <a:rPr sz="2800" spc="-5" dirty="0">
                <a:latin typeface="Verdana"/>
                <a:cs typeface="Verdana"/>
              </a:rPr>
              <a:t>pháp luật hiện </a:t>
            </a:r>
            <a:r>
              <a:rPr sz="2800" dirty="0">
                <a:latin typeface="Verdana"/>
                <a:cs typeface="Verdana"/>
              </a:rPr>
              <a:t>hành </a:t>
            </a:r>
            <a:r>
              <a:rPr sz="2800" spc="-5" dirty="0">
                <a:latin typeface="Verdana"/>
                <a:cs typeface="Verdana"/>
              </a:rPr>
              <a:t>và </a:t>
            </a:r>
            <a:r>
              <a:rPr sz="2800" dirty="0">
                <a:latin typeface="Verdana"/>
                <a:cs typeface="Verdana"/>
              </a:rPr>
              <a:t>Danh mục </a:t>
            </a:r>
            <a:r>
              <a:rPr sz="2800" spc="-5" dirty="0">
                <a:latin typeface="Verdana"/>
                <a:cs typeface="Verdana"/>
              </a:rPr>
              <a:t>hàng  hóa </a:t>
            </a:r>
            <a:r>
              <a:rPr sz="2800" dirty="0">
                <a:latin typeface="Verdana"/>
                <a:cs typeface="Verdana"/>
              </a:rPr>
              <a:t>cấm xuất khẩu, </a:t>
            </a:r>
            <a:r>
              <a:rPr sz="2800" spc="-5" dirty="0">
                <a:latin typeface="Verdana"/>
                <a:cs typeface="Verdana"/>
              </a:rPr>
              <a:t>cấm nhập </a:t>
            </a:r>
            <a:r>
              <a:rPr sz="2800" dirty="0">
                <a:latin typeface="Verdana"/>
                <a:cs typeface="Verdana"/>
              </a:rPr>
              <a:t>khẩu </a:t>
            </a:r>
            <a:r>
              <a:rPr sz="2800" spc="5" dirty="0">
                <a:latin typeface="Verdana"/>
                <a:cs typeface="Verdana"/>
              </a:rPr>
              <a:t>do  </a:t>
            </a:r>
            <a:r>
              <a:rPr sz="2800" spc="-10" dirty="0">
                <a:latin typeface="Verdana"/>
                <a:cs typeface="Verdana"/>
              </a:rPr>
              <a:t>Chính </a:t>
            </a:r>
            <a:r>
              <a:rPr sz="2800" spc="-5" dirty="0">
                <a:latin typeface="Verdana"/>
                <a:cs typeface="Verdana"/>
              </a:rPr>
              <a:t>phủ </a:t>
            </a:r>
            <a:r>
              <a:rPr sz="2800" spc="-10" dirty="0">
                <a:latin typeface="Verdana"/>
                <a:cs typeface="Verdana"/>
              </a:rPr>
              <a:t>quy định </a:t>
            </a:r>
            <a:r>
              <a:rPr sz="2800" spc="-5" dirty="0">
                <a:latin typeface="Verdana"/>
                <a:cs typeface="Verdana"/>
              </a:rPr>
              <a:t>và các Bộ </a:t>
            </a:r>
            <a:r>
              <a:rPr sz="2800" spc="-10" dirty="0">
                <a:latin typeface="Verdana"/>
                <a:cs typeface="Verdana"/>
              </a:rPr>
              <a:t>ban</a:t>
            </a:r>
            <a:r>
              <a:rPr sz="2800" spc="200" dirty="0">
                <a:latin typeface="Verdana"/>
                <a:cs typeface="Verdana"/>
              </a:rPr>
              <a:t> </a:t>
            </a:r>
            <a:r>
              <a:rPr sz="2800" spc="-10" dirty="0">
                <a:latin typeface="Verdana"/>
                <a:cs typeface="Verdana"/>
              </a:rPr>
              <a:t>hành;</a:t>
            </a:r>
            <a:endParaRPr sz="2800">
              <a:latin typeface="Verdana"/>
              <a:cs typeface="Verdana"/>
            </a:endParaRPr>
          </a:p>
          <a:p>
            <a:pPr marL="584200" marR="6350" indent="-571500" algn="just">
              <a:lnSpc>
                <a:spcPct val="100000"/>
              </a:lnSpc>
              <a:spcBef>
                <a:spcPts val="600"/>
              </a:spcBef>
              <a:buFont typeface="Wingdings"/>
              <a:buChar char=""/>
              <a:tabLst>
                <a:tab pos="584835" algn="l"/>
              </a:tabLst>
            </a:pPr>
            <a:r>
              <a:rPr sz="2800" spc="-10" dirty="0">
                <a:latin typeface="Verdana"/>
                <a:cs typeface="Verdana"/>
              </a:rPr>
              <a:t>Việc </a:t>
            </a:r>
            <a:r>
              <a:rPr sz="2800" spc="-5" dirty="0">
                <a:latin typeface="Verdana"/>
                <a:cs typeface="Verdana"/>
              </a:rPr>
              <a:t>cho </a:t>
            </a:r>
            <a:r>
              <a:rPr sz="2800" dirty="0">
                <a:latin typeface="Verdana"/>
                <a:cs typeface="Verdana"/>
              </a:rPr>
              <a:t>phép </a:t>
            </a:r>
            <a:r>
              <a:rPr sz="2800" spc="-10" dirty="0">
                <a:latin typeface="Verdana"/>
                <a:cs typeface="Verdana"/>
              </a:rPr>
              <a:t>XK, </a:t>
            </a:r>
            <a:r>
              <a:rPr sz="2800" spc="-5" dirty="0">
                <a:latin typeface="Verdana"/>
                <a:cs typeface="Verdana"/>
              </a:rPr>
              <a:t>NK </a:t>
            </a:r>
            <a:r>
              <a:rPr sz="2800" dirty="0">
                <a:latin typeface="Verdana"/>
                <a:cs typeface="Verdana"/>
              </a:rPr>
              <a:t>hàng </a:t>
            </a:r>
            <a:r>
              <a:rPr sz="2800" spc="-5" dirty="0">
                <a:latin typeface="Verdana"/>
                <a:cs typeface="Verdana"/>
              </a:rPr>
              <a:t>hóa thuộc </a:t>
            </a:r>
            <a:r>
              <a:rPr sz="2800" dirty="0">
                <a:latin typeface="Verdana"/>
                <a:cs typeface="Verdana"/>
              </a:rPr>
              <a:t>Danh  </a:t>
            </a:r>
            <a:r>
              <a:rPr sz="2800" spc="-5" dirty="0">
                <a:latin typeface="Verdana"/>
                <a:cs typeface="Verdana"/>
              </a:rPr>
              <a:t>mục </a:t>
            </a:r>
            <a:r>
              <a:rPr sz="2800" dirty="0">
                <a:latin typeface="Verdana"/>
                <a:cs typeface="Verdana"/>
              </a:rPr>
              <a:t>hàng hóa </a:t>
            </a:r>
            <a:r>
              <a:rPr sz="2800" spc="-5" dirty="0">
                <a:latin typeface="Verdana"/>
                <a:cs typeface="Verdana"/>
              </a:rPr>
              <a:t>cấm XK, cấm </a:t>
            </a:r>
            <a:r>
              <a:rPr sz="2800" spc="-10" dirty="0">
                <a:latin typeface="Verdana"/>
                <a:cs typeface="Verdana"/>
              </a:rPr>
              <a:t>NK </a:t>
            </a:r>
            <a:r>
              <a:rPr sz="2800" dirty="0">
                <a:latin typeface="Verdana"/>
                <a:cs typeface="Verdana"/>
              </a:rPr>
              <a:t>do Thủ  </a:t>
            </a:r>
            <a:r>
              <a:rPr sz="2800" spc="-5" dirty="0">
                <a:latin typeface="Verdana"/>
                <a:cs typeface="Verdana"/>
              </a:rPr>
              <a:t>tướng </a:t>
            </a:r>
            <a:r>
              <a:rPr sz="2800" spc="-10" dirty="0">
                <a:latin typeface="Verdana"/>
                <a:cs typeface="Verdana"/>
              </a:rPr>
              <a:t>Chính </a:t>
            </a:r>
            <a:r>
              <a:rPr sz="2800" spc="-5" dirty="0">
                <a:latin typeface="Verdana"/>
                <a:cs typeface="Verdana"/>
              </a:rPr>
              <a:t>phủ </a:t>
            </a:r>
            <a:r>
              <a:rPr sz="2800" dirty="0">
                <a:latin typeface="Verdana"/>
                <a:cs typeface="Verdana"/>
              </a:rPr>
              <a:t>quyết </a:t>
            </a:r>
            <a:r>
              <a:rPr sz="2800" spc="-5" dirty="0">
                <a:latin typeface="Verdana"/>
                <a:cs typeface="Verdana"/>
              </a:rPr>
              <a:t>định, </a:t>
            </a:r>
            <a:r>
              <a:rPr sz="2800" dirty="0">
                <a:latin typeface="Verdana"/>
                <a:cs typeface="Verdana"/>
              </a:rPr>
              <a:t>trừ trường  </a:t>
            </a:r>
            <a:r>
              <a:rPr sz="2800" spc="-5" dirty="0">
                <a:latin typeface="Verdana"/>
                <a:cs typeface="Verdana"/>
              </a:rPr>
              <a:t>hợp </a:t>
            </a:r>
            <a:r>
              <a:rPr sz="2800" dirty="0">
                <a:latin typeface="Verdana"/>
                <a:cs typeface="Verdana"/>
              </a:rPr>
              <a:t>hàng hóa </a:t>
            </a:r>
            <a:r>
              <a:rPr sz="2800" spc="-5" dirty="0">
                <a:latin typeface="Verdana"/>
                <a:cs typeface="Verdana"/>
              </a:rPr>
              <a:t>thuộc </a:t>
            </a:r>
            <a:r>
              <a:rPr sz="2800" dirty="0">
                <a:latin typeface="Verdana"/>
                <a:cs typeface="Verdana"/>
              </a:rPr>
              <a:t>Danh mục </a:t>
            </a:r>
            <a:r>
              <a:rPr sz="2800" spc="-5" dirty="0">
                <a:latin typeface="Verdana"/>
                <a:cs typeface="Verdana"/>
              </a:rPr>
              <a:t>hàng hóa  do </a:t>
            </a:r>
            <a:r>
              <a:rPr sz="2800" dirty="0">
                <a:latin typeface="Verdana"/>
                <a:cs typeface="Verdana"/>
              </a:rPr>
              <a:t>các </a:t>
            </a:r>
            <a:r>
              <a:rPr sz="2800" spc="-5" dirty="0">
                <a:latin typeface="Verdana"/>
                <a:cs typeface="Verdana"/>
              </a:rPr>
              <a:t>Bộ </a:t>
            </a:r>
            <a:r>
              <a:rPr sz="2800" dirty="0">
                <a:latin typeface="Verdana"/>
                <a:cs typeface="Verdana"/>
              </a:rPr>
              <a:t>chuyên ngành ban hành thì cơ  </a:t>
            </a:r>
            <a:r>
              <a:rPr sz="2800" spc="-10" dirty="0">
                <a:latin typeface="Verdana"/>
                <a:cs typeface="Verdana"/>
              </a:rPr>
              <a:t>quan </a:t>
            </a:r>
            <a:r>
              <a:rPr sz="2800" spc="-5" dirty="0">
                <a:latin typeface="Verdana"/>
                <a:cs typeface="Verdana"/>
              </a:rPr>
              <a:t>này sẽ </a:t>
            </a:r>
            <a:r>
              <a:rPr sz="2800" spc="-20" dirty="0">
                <a:latin typeface="Verdana"/>
                <a:cs typeface="Verdana"/>
              </a:rPr>
              <a:t>xem </a:t>
            </a:r>
            <a:r>
              <a:rPr sz="2800" spc="-5" dirty="0">
                <a:latin typeface="Verdana"/>
                <a:cs typeface="Verdana"/>
              </a:rPr>
              <a:t>xét </a:t>
            </a:r>
            <a:r>
              <a:rPr sz="2800" spc="-10" dirty="0">
                <a:latin typeface="Verdana"/>
                <a:cs typeface="Verdana"/>
              </a:rPr>
              <a:t>cho phép XK,</a:t>
            </a:r>
            <a:r>
              <a:rPr sz="2800" spc="175" dirty="0">
                <a:latin typeface="Verdana"/>
                <a:cs typeface="Verdana"/>
              </a:rPr>
              <a:t> </a:t>
            </a:r>
            <a:r>
              <a:rPr sz="2800" spc="-10" dirty="0">
                <a:latin typeface="Verdana"/>
                <a:cs typeface="Verdana"/>
              </a:rPr>
              <a:t>NK.</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168529" rIns="0" bIns="0" rtlCol="0">
            <a:spAutoFit/>
          </a:bodyPr>
          <a:lstStyle/>
          <a:p>
            <a:pPr marL="1203325">
              <a:lnSpc>
                <a:spcPct val="100000"/>
              </a:lnSpc>
            </a:pPr>
            <a:r>
              <a:rPr sz="3600" dirty="0"/>
              <a:t>NGUYÊN TẮC </a:t>
            </a:r>
            <a:r>
              <a:rPr sz="3600" spc="-5" dirty="0"/>
              <a:t>ÁP</a:t>
            </a:r>
            <a:r>
              <a:rPr sz="3600" spc="-100" dirty="0"/>
              <a:t> </a:t>
            </a:r>
            <a:r>
              <a:rPr sz="3600" dirty="0"/>
              <a:t>DỤNG</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6019A1A7-270C-4ED9-B5A1-E6305CF29499}"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7</a:t>
            </a:fld>
            <a:endParaRPr sz="1400">
              <a:latin typeface="Franklin Gothic Book"/>
              <a:cs typeface="Franklin Gothic Book"/>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034541"/>
            <a:ext cx="8301990" cy="5132705"/>
          </a:xfrm>
          <a:prstGeom prst="rect">
            <a:avLst/>
          </a:prstGeom>
        </p:spPr>
        <p:txBody>
          <a:bodyPr vert="horz" wrap="square" lIns="0" tIns="0" rIns="0" bIns="0" rtlCol="0">
            <a:spAutoFit/>
          </a:bodyPr>
          <a:lstStyle/>
          <a:p>
            <a:pPr marL="12700">
              <a:lnSpc>
                <a:spcPct val="100000"/>
              </a:lnSpc>
            </a:pPr>
            <a:r>
              <a:rPr sz="2800" b="1" spc="-5" dirty="0">
                <a:solidFill>
                  <a:srgbClr val="0000CC"/>
                </a:solidFill>
                <a:latin typeface="Verdana"/>
                <a:cs typeface="Verdana"/>
              </a:rPr>
              <a:t>1. Phê duyệt nội</a:t>
            </a:r>
            <a:r>
              <a:rPr sz="2800" b="1" spc="114" dirty="0">
                <a:solidFill>
                  <a:srgbClr val="0000CC"/>
                </a:solidFill>
                <a:latin typeface="Verdana"/>
                <a:cs typeface="Verdana"/>
              </a:rPr>
              <a:t> </a:t>
            </a:r>
            <a:r>
              <a:rPr sz="2800" b="1" spc="-5" dirty="0">
                <a:solidFill>
                  <a:srgbClr val="0000CC"/>
                </a:solidFill>
                <a:latin typeface="Verdana"/>
                <a:cs typeface="Verdana"/>
              </a:rPr>
              <a:t>dung</a:t>
            </a:r>
            <a:endParaRPr sz="2800">
              <a:latin typeface="Verdana"/>
              <a:cs typeface="Verdana"/>
            </a:endParaRPr>
          </a:p>
          <a:p>
            <a:pPr marL="527685" indent="-514984">
              <a:lnSpc>
                <a:spcPct val="100000"/>
              </a:lnSpc>
              <a:buFont typeface="Wingdings"/>
              <a:buChar char=""/>
              <a:tabLst>
                <a:tab pos="527685" algn="l"/>
                <a:tab pos="528320" algn="l"/>
              </a:tabLst>
            </a:pPr>
            <a:r>
              <a:rPr sz="2800" spc="-10" dirty="0">
                <a:latin typeface="Verdana"/>
                <a:cs typeface="Verdana"/>
              </a:rPr>
              <a:t>Các </a:t>
            </a:r>
            <a:r>
              <a:rPr sz="2800" dirty="0">
                <a:latin typeface="Verdana"/>
                <a:cs typeface="Verdana"/>
              </a:rPr>
              <a:t>tác </a:t>
            </a:r>
            <a:r>
              <a:rPr sz="2800" spc="-5" dirty="0">
                <a:latin typeface="Verdana"/>
                <a:cs typeface="Verdana"/>
              </a:rPr>
              <a:t>phẩm điện </a:t>
            </a:r>
            <a:r>
              <a:rPr sz="2800" dirty="0">
                <a:latin typeface="Verdana"/>
                <a:cs typeface="Verdana"/>
              </a:rPr>
              <a:t>ảnh </a:t>
            </a:r>
            <a:r>
              <a:rPr sz="2800" spc="-5" dirty="0">
                <a:latin typeface="Verdana"/>
                <a:cs typeface="Verdana"/>
              </a:rPr>
              <a:t>và </a:t>
            </a:r>
            <a:r>
              <a:rPr sz="2800" dirty="0">
                <a:latin typeface="Verdana"/>
                <a:cs typeface="Verdana"/>
              </a:rPr>
              <a:t>sản </a:t>
            </a:r>
            <a:r>
              <a:rPr sz="2800" spc="-5" dirty="0">
                <a:latin typeface="Verdana"/>
                <a:cs typeface="Verdana"/>
              </a:rPr>
              <a:t>phẩm </a:t>
            </a:r>
            <a:r>
              <a:rPr sz="2800" spc="645" dirty="0">
                <a:latin typeface="Verdana"/>
                <a:cs typeface="Verdana"/>
              </a:rPr>
              <a:t> </a:t>
            </a:r>
            <a:r>
              <a:rPr sz="2800" dirty="0">
                <a:latin typeface="Verdana"/>
                <a:cs typeface="Verdana"/>
              </a:rPr>
              <a:t>nghe</a:t>
            </a:r>
            <a:endParaRPr sz="2800">
              <a:latin typeface="Verdana"/>
              <a:cs typeface="Verdana"/>
            </a:endParaRPr>
          </a:p>
          <a:p>
            <a:pPr marL="527685">
              <a:lnSpc>
                <a:spcPct val="100000"/>
              </a:lnSpc>
            </a:pPr>
            <a:r>
              <a:rPr sz="2800" spc="-10" dirty="0">
                <a:latin typeface="Verdana"/>
                <a:cs typeface="Verdana"/>
              </a:rPr>
              <a:t>nhìn </a:t>
            </a:r>
            <a:r>
              <a:rPr sz="2800" spc="-5" dirty="0">
                <a:latin typeface="Verdana"/>
                <a:cs typeface="Verdana"/>
              </a:rPr>
              <a:t>khác, </a:t>
            </a:r>
            <a:r>
              <a:rPr sz="2800" spc="-10" dirty="0">
                <a:latin typeface="Verdana"/>
                <a:cs typeface="Verdana"/>
              </a:rPr>
              <a:t>ghi </a:t>
            </a:r>
            <a:r>
              <a:rPr sz="2800" spc="-5" dirty="0">
                <a:latin typeface="Verdana"/>
                <a:cs typeface="Verdana"/>
              </a:rPr>
              <a:t>trên mọi chất</a:t>
            </a:r>
            <a:r>
              <a:rPr sz="2800" spc="90" dirty="0">
                <a:latin typeface="Verdana"/>
                <a:cs typeface="Verdana"/>
              </a:rPr>
              <a:t> </a:t>
            </a:r>
            <a:r>
              <a:rPr sz="2800" spc="-10" dirty="0">
                <a:latin typeface="Verdana"/>
                <a:cs typeface="Verdana"/>
              </a:rPr>
              <a:t>liệu</a:t>
            </a:r>
            <a:endParaRPr sz="2800">
              <a:latin typeface="Verdana"/>
              <a:cs typeface="Verdana"/>
            </a:endParaRPr>
          </a:p>
          <a:p>
            <a:pPr marL="527685" marR="5080" indent="-514984" algn="just">
              <a:lnSpc>
                <a:spcPct val="100000"/>
              </a:lnSpc>
              <a:buFont typeface="Wingdings"/>
              <a:buChar char=""/>
              <a:tabLst>
                <a:tab pos="528320" algn="l"/>
              </a:tabLst>
            </a:pPr>
            <a:r>
              <a:rPr sz="2800" spc="-10" dirty="0">
                <a:latin typeface="Verdana"/>
                <a:cs typeface="Verdana"/>
              </a:rPr>
              <a:t>Tác </a:t>
            </a:r>
            <a:r>
              <a:rPr sz="2800" dirty="0">
                <a:latin typeface="Verdana"/>
                <a:cs typeface="Verdana"/>
              </a:rPr>
              <a:t>phẩm </a:t>
            </a:r>
            <a:r>
              <a:rPr sz="2800" spc="-5" dirty="0">
                <a:latin typeface="Verdana"/>
                <a:cs typeface="Verdana"/>
              </a:rPr>
              <a:t>tạo hình, </a:t>
            </a:r>
            <a:r>
              <a:rPr sz="2800" spc="5" dirty="0">
                <a:latin typeface="Verdana"/>
                <a:cs typeface="Verdana"/>
              </a:rPr>
              <a:t>mỹ </a:t>
            </a:r>
            <a:r>
              <a:rPr sz="2800" spc="-5" dirty="0">
                <a:latin typeface="Verdana"/>
                <a:cs typeface="Verdana"/>
              </a:rPr>
              <a:t>thuật ứng </a:t>
            </a:r>
            <a:r>
              <a:rPr sz="2800" dirty="0">
                <a:latin typeface="Verdana"/>
                <a:cs typeface="Verdana"/>
              </a:rPr>
              <a:t>dụng,  </a:t>
            </a:r>
            <a:r>
              <a:rPr sz="2800" spc="-15" dirty="0">
                <a:latin typeface="Verdana"/>
                <a:cs typeface="Verdana"/>
              </a:rPr>
              <a:t>tranh, </a:t>
            </a:r>
            <a:r>
              <a:rPr sz="2800" spc="-10" dirty="0">
                <a:latin typeface="Verdana"/>
                <a:cs typeface="Verdana"/>
              </a:rPr>
              <a:t>nhiếp</a:t>
            </a:r>
            <a:r>
              <a:rPr sz="2800" spc="25" dirty="0">
                <a:latin typeface="Verdana"/>
                <a:cs typeface="Verdana"/>
              </a:rPr>
              <a:t> </a:t>
            </a:r>
            <a:r>
              <a:rPr sz="2800" spc="-10" dirty="0">
                <a:latin typeface="Verdana"/>
                <a:cs typeface="Verdana"/>
              </a:rPr>
              <a:t>ảnh.</a:t>
            </a:r>
            <a:endParaRPr sz="2800">
              <a:latin typeface="Verdana"/>
              <a:cs typeface="Verdana"/>
            </a:endParaRPr>
          </a:p>
          <a:p>
            <a:pPr marL="12700">
              <a:lnSpc>
                <a:spcPct val="100000"/>
              </a:lnSpc>
              <a:tabLst>
                <a:tab pos="1550035" algn="l"/>
                <a:tab pos="2614295" algn="l"/>
                <a:tab pos="3660140" algn="l"/>
                <a:tab pos="4696460" algn="l"/>
              </a:tabLst>
            </a:pPr>
            <a:r>
              <a:rPr sz="2800" b="1" spc="-5" dirty="0">
                <a:solidFill>
                  <a:srgbClr val="800000"/>
                </a:solidFill>
                <a:latin typeface="Verdana"/>
                <a:cs typeface="Verdana"/>
              </a:rPr>
              <a:t>2</a:t>
            </a:r>
            <a:r>
              <a:rPr sz="2800" spc="-5" dirty="0">
                <a:solidFill>
                  <a:srgbClr val="800000"/>
                </a:solidFill>
                <a:latin typeface="Verdana"/>
                <a:cs typeface="Verdana"/>
              </a:rPr>
              <a:t>.</a:t>
            </a:r>
            <a:r>
              <a:rPr sz="2800" spc="470" dirty="0">
                <a:solidFill>
                  <a:srgbClr val="800000"/>
                </a:solidFill>
                <a:latin typeface="Verdana"/>
                <a:cs typeface="Verdana"/>
              </a:rPr>
              <a:t> </a:t>
            </a:r>
            <a:r>
              <a:rPr sz="2800" b="1" spc="-5" dirty="0">
                <a:solidFill>
                  <a:srgbClr val="800000"/>
                </a:solidFill>
                <a:latin typeface="Verdana"/>
                <a:cs typeface="Verdana"/>
              </a:rPr>
              <a:t>Quy	</a:t>
            </a:r>
            <a:r>
              <a:rPr sz="2800" b="1" dirty="0">
                <a:solidFill>
                  <a:srgbClr val="800000"/>
                </a:solidFill>
                <a:latin typeface="Verdana"/>
                <a:cs typeface="Verdana"/>
              </a:rPr>
              <a:t>định	điều	kiện	</a:t>
            </a:r>
            <a:r>
              <a:rPr sz="2800" spc="-5" dirty="0">
                <a:latin typeface="Verdana"/>
                <a:cs typeface="Verdana"/>
              </a:rPr>
              <a:t>(về </a:t>
            </a:r>
            <a:r>
              <a:rPr sz="2800" dirty="0">
                <a:latin typeface="Verdana"/>
                <a:cs typeface="Verdana"/>
              </a:rPr>
              <a:t>thiết </a:t>
            </a:r>
            <a:r>
              <a:rPr sz="2800" spc="-10" dirty="0">
                <a:latin typeface="Verdana"/>
                <a:cs typeface="Verdana"/>
              </a:rPr>
              <a:t>bị, </a:t>
            </a:r>
            <a:r>
              <a:rPr sz="2800" dirty="0">
                <a:latin typeface="Verdana"/>
                <a:cs typeface="Verdana"/>
              </a:rPr>
              <a:t>về </a:t>
            </a:r>
            <a:r>
              <a:rPr sz="2800" spc="830" dirty="0">
                <a:latin typeface="Verdana"/>
                <a:cs typeface="Verdana"/>
              </a:rPr>
              <a:t> </a:t>
            </a:r>
            <a:r>
              <a:rPr sz="2800" dirty="0">
                <a:latin typeface="Verdana"/>
                <a:cs typeface="Verdana"/>
              </a:rPr>
              <a:t>các</a:t>
            </a:r>
            <a:endParaRPr sz="2800">
              <a:latin typeface="Verdana"/>
              <a:cs typeface="Verdana"/>
            </a:endParaRPr>
          </a:p>
          <a:p>
            <a:pPr marL="527685">
              <a:lnSpc>
                <a:spcPct val="100000"/>
              </a:lnSpc>
            </a:pPr>
            <a:r>
              <a:rPr sz="2800" spc="-10" dirty="0">
                <a:latin typeface="Verdana"/>
                <a:cs typeface="Verdana"/>
              </a:rPr>
              <a:t>chương trình </a:t>
            </a:r>
            <a:r>
              <a:rPr sz="2800" spc="-5" dirty="0">
                <a:latin typeface="Verdana"/>
                <a:cs typeface="Verdana"/>
              </a:rPr>
              <a:t>được cài</a:t>
            </a:r>
            <a:r>
              <a:rPr sz="2800" spc="105" dirty="0">
                <a:latin typeface="Verdana"/>
                <a:cs typeface="Verdana"/>
              </a:rPr>
              <a:t> </a:t>
            </a:r>
            <a:r>
              <a:rPr sz="2800" spc="-5" dirty="0">
                <a:latin typeface="Verdana"/>
                <a:cs typeface="Verdana"/>
              </a:rPr>
              <a:t>đặt)</a:t>
            </a:r>
            <a:endParaRPr sz="2800">
              <a:latin typeface="Verdana"/>
              <a:cs typeface="Verdana"/>
            </a:endParaRPr>
          </a:p>
          <a:p>
            <a:pPr marL="527685" marR="5080" indent="-514984" algn="just">
              <a:lnSpc>
                <a:spcPct val="100000"/>
              </a:lnSpc>
              <a:buFont typeface="Wingdings"/>
              <a:buChar char=""/>
              <a:tabLst>
                <a:tab pos="528320" algn="l"/>
              </a:tabLst>
            </a:pPr>
            <a:r>
              <a:rPr sz="2800" spc="-5" dirty="0">
                <a:latin typeface="Verdana"/>
                <a:cs typeface="Verdana"/>
              </a:rPr>
              <a:t>Máy </a:t>
            </a:r>
            <a:r>
              <a:rPr sz="2800" dirty="0">
                <a:latin typeface="Verdana"/>
                <a:cs typeface="Verdana"/>
              </a:rPr>
              <a:t>trò </a:t>
            </a:r>
            <a:r>
              <a:rPr sz="2800" spc="-5" dirty="0">
                <a:latin typeface="Verdana"/>
                <a:cs typeface="Verdana"/>
              </a:rPr>
              <a:t>chơi điện tử </a:t>
            </a:r>
            <a:r>
              <a:rPr sz="2800" dirty="0">
                <a:latin typeface="Verdana"/>
                <a:cs typeface="Verdana"/>
              </a:rPr>
              <a:t>có </a:t>
            </a:r>
            <a:r>
              <a:rPr sz="2800" spc="-5" dirty="0">
                <a:latin typeface="Verdana"/>
                <a:cs typeface="Verdana"/>
              </a:rPr>
              <a:t>cài đặt </a:t>
            </a:r>
            <a:r>
              <a:rPr sz="2800" dirty="0">
                <a:latin typeface="Verdana"/>
                <a:cs typeface="Verdana"/>
              </a:rPr>
              <a:t>chương  </a:t>
            </a:r>
            <a:r>
              <a:rPr sz="2800" spc="-5" dirty="0">
                <a:latin typeface="Verdana"/>
                <a:cs typeface="Verdana"/>
              </a:rPr>
              <a:t>trình </a:t>
            </a:r>
            <a:r>
              <a:rPr sz="2800" dirty="0">
                <a:latin typeface="Verdana"/>
                <a:cs typeface="Verdana"/>
              </a:rPr>
              <a:t>trả thưởng và </a:t>
            </a:r>
            <a:r>
              <a:rPr sz="2800" spc="-5" dirty="0">
                <a:latin typeface="Verdana"/>
                <a:cs typeface="Verdana"/>
              </a:rPr>
              <a:t>thiết </a:t>
            </a:r>
            <a:r>
              <a:rPr sz="2800" spc="-10" dirty="0">
                <a:latin typeface="Verdana"/>
                <a:cs typeface="Verdana"/>
              </a:rPr>
              <a:t>bị </a:t>
            </a:r>
            <a:r>
              <a:rPr sz="2800" dirty="0">
                <a:latin typeface="Verdana"/>
                <a:cs typeface="Verdana"/>
              </a:rPr>
              <a:t>chuyên dùng  </a:t>
            </a:r>
            <a:r>
              <a:rPr sz="2800" spc="-10" dirty="0">
                <a:latin typeface="Verdana"/>
                <a:cs typeface="Verdana"/>
              </a:rPr>
              <a:t>cho </a:t>
            </a:r>
            <a:r>
              <a:rPr sz="2800" spc="-5" dirty="0">
                <a:latin typeface="Verdana"/>
                <a:cs typeface="Verdana"/>
              </a:rPr>
              <a:t>trò </a:t>
            </a:r>
            <a:r>
              <a:rPr sz="2800" spc="-10" dirty="0">
                <a:latin typeface="Verdana"/>
                <a:cs typeface="Verdana"/>
              </a:rPr>
              <a:t>chơi </a:t>
            </a:r>
            <a:r>
              <a:rPr sz="2800" spc="-5" dirty="0">
                <a:latin typeface="Verdana"/>
                <a:cs typeface="Verdana"/>
              </a:rPr>
              <a:t>ở sòng</a:t>
            </a:r>
            <a:r>
              <a:rPr sz="2800" spc="65" dirty="0">
                <a:latin typeface="Verdana"/>
                <a:cs typeface="Verdana"/>
              </a:rPr>
              <a:t> </a:t>
            </a:r>
            <a:r>
              <a:rPr sz="2800" spc="-5" dirty="0">
                <a:latin typeface="Verdana"/>
                <a:cs typeface="Verdana"/>
              </a:rPr>
              <a:t>bạc</a:t>
            </a:r>
            <a:endParaRPr sz="2800">
              <a:latin typeface="Verdana"/>
              <a:cs typeface="Verdana"/>
            </a:endParaRPr>
          </a:p>
          <a:p>
            <a:pPr marL="527685" marR="6350" indent="-515620" algn="just">
              <a:lnSpc>
                <a:spcPct val="100000"/>
              </a:lnSpc>
            </a:pPr>
            <a:r>
              <a:rPr sz="2800" b="1" spc="-5" dirty="0">
                <a:solidFill>
                  <a:srgbClr val="0000CC"/>
                </a:solidFill>
                <a:latin typeface="Verdana"/>
                <a:cs typeface="Verdana"/>
              </a:rPr>
              <a:t>3. Công bố </a:t>
            </a:r>
            <a:r>
              <a:rPr sz="2800" b="1" dirty="0">
                <a:solidFill>
                  <a:srgbClr val="0000CC"/>
                </a:solidFill>
                <a:latin typeface="Verdana"/>
                <a:cs typeface="Verdana"/>
              </a:rPr>
              <a:t>tính năng </a:t>
            </a:r>
            <a:r>
              <a:rPr sz="2800" spc="-5" dirty="0">
                <a:latin typeface="Verdana"/>
                <a:cs typeface="Verdana"/>
              </a:rPr>
              <a:t>và loại </a:t>
            </a:r>
            <a:r>
              <a:rPr sz="2800" dirty="0">
                <a:latin typeface="Verdana"/>
                <a:cs typeface="Verdana"/>
              </a:rPr>
              <a:t>đồ </a:t>
            </a:r>
            <a:r>
              <a:rPr sz="2800" spc="-5" dirty="0">
                <a:latin typeface="Verdana"/>
                <a:cs typeface="Verdana"/>
              </a:rPr>
              <a:t>chơi </a:t>
            </a:r>
            <a:r>
              <a:rPr sz="2800" dirty="0">
                <a:latin typeface="Verdana"/>
                <a:cs typeface="Verdana"/>
              </a:rPr>
              <a:t>được  </a:t>
            </a:r>
            <a:r>
              <a:rPr sz="2800" spc="-10" dirty="0">
                <a:latin typeface="Verdana"/>
                <a:cs typeface="Verdana"/>
              </a:rPr>
              <a:t>phép nhập </a:t>
            </a:r>
            <a:r>
              <a:rPr sz="2800" spc="-5" dirty="0">
                <a:latin typeface="Verdana"/>
                <a:cs typeface="Verdana"/>
              </a:rPr>
              <a:t>khẩu: </a:t>
            </a:r>
            <a:r>
              <a:rPr sz="2800" u="heavy" spc="-5" dirty="0">
                <a:solidFill>
                  <a:srgbClr val="CC9900"/>
                </a:solidFill>
                <a:latin typeface="Verdana"/>
                <a:cs typeface="Verdana"/>
              </a:rPr>
              <a:t>Đồ </a:t>
            </a:r>
            <a:r>
              <a:rPr sz="2800" u="heavy" spc="-10" dirty="0">
                <a:solidFill>
                  <a:srgbClr val="CC9900"/>
                </a:solidFill>
                <a:latin typeface="Verdana"/>
                <a:cs typeface="Verdana"/>
              </a:rPr>
              <a:t>chơi </a:t>
            </a:r>
            <a:r>
              <a:rPr sz="2800" spc="-5" dirty="0">
                <a:latin typeface="Verdana"/>
                <a:cs typeface="Verdana"/>
              </a:rPr>
              <a:t>trẻ</a:t>
            </a:r>
            <a:r>
              <a:rPr sz="2800" spc="150" dirty="0">
                <a:latin typeface="Verdana"/>
                <a:cs typeface="Verdana"/>
              </a:rPr>
              <a:t> </a:t>
            </a:r>
            <a:r>
              <a:rPr sz="2800" spc="-5" dirty="0">
                <a:latin typeface="Verdana"/>
                <a:cs typeface="Verdana"/>
              </a:rPr>
              <a:t>em</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814705">
              <a:lnSpc>
                <a:spcPct val="100000"/>
              </a:lnSpc>
            </a:pPr>
            <a:r>
              <a:rPr sz="3600" dirty="0">
                <a:solidFill>
                  <a:srgbClr val="0000CC"/>
                </a:solidFill>
              </a:rPr>
              <a:t>B. </a:t>
            </a:r>
            <a:r>
              <a:rPr sz="3600" spc="-5" dirty="0">
                <a:solidFill>
                  <a:srgbClr val="0000CC"/>
                </a:solidFill>
              </a:rPr>
              <a:t>HÀNG </a:t>
            </a:r>
            <a:r>
              <a:rPr sz="3600" dirty="0">
                <a:solidFill>
                  <a:srgbClr val="0000CC"/>
                </a:solidFill>
              </a:rPr>
              <a:t>HÓA </a:t>
            </a:r>
            <a:r>
              <a:rPr sz="3600" spc="-5" dirty="0">
                <a:solidFill>
                  <a:srgbClr val="0000CC"/>
                </a:solidFill>
              </a:rPr>
              <a:t>NHẬP</a:t>
            </a:r>
            <a:r>
              <a:rPr sz="3600" spc="-60" dirty="0">
                <a:solidFill>
                  <a:srgbClr val="0000CC"/>
                </a:solidFill>
              </a:rPr>
              <a:t> </a:t>
            </a:r>
            <a:r>
              <a:rPr sz="3600" spc="-5" dirty="0">
                <a:solidFill>
                  <a:srgbClr val="0000CC"/>
                </a:solidFill>
              </a:rPr>
              <a:t>KHẨU</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435EDC43-1270-4675-B469-17A42A0F3B87}" type="datetime1">
              <a:rPr lang="en-US" spc="-5" smtClean="0"/>
              <a:pPr marL="12700">
                <a:lnSpc>
                  <a:spcPts val="1520"/>
                </a:lnSpc>
              </a:pPr>
              <a:t>1/12/2019</a:t>
            </a:fld>
            <a:endParaRPr spc="-5" dirty="0"/>
          </a:p>
        </p:txBody>
      </p:sp>
      <p:sp>
        <p:nvSpPr>
          <p:cNvPr id="7" name="object 7"/>
          <p:cNvSpPr txBox="1"/>
          <p:nvPr/>
        </p:nvSpPr>
        <p:spPr>
          <a:xfrm>
            <a:off x="255828" y="6348815"/>
            <a:ext cx="236220" cy="203835"/>
          </a:xfrm>
          <a:prstGeom prst="rect">
            <a:avLst/>
          </a:prstGeom>
        </p:spPr>
        <p:txBody>
          <a:bodyPr vert="horz" wrap="square" lIns="0" tIns="0" rIns="0" bIns="0" rtlCol="0">
            <a:spAutoFit/>
          </a:bodyPr>
          <a:lstStyle/>
          <a:p>
            <a:pPr marL="12700">
              <a:lnSpc>
                <a:spcPts val="1515"/>
              </a:lnSpc>
            </a:pPr>
            <a:r>
              <a:rPr sz="1400" dirty="0">
                <a:solidFill>
                  <a:srgbClr val="FFFFFF"/>
                </a:solidFill>
                <a:latin typeface="Franklin Gothic Book"/>
                <a:cs typeface="Franklin Gothic Book"/>
              </a:rPr>
              <a:t>70</a:t>
            </a:r>
            <a:endParaRPr sz="1400">
              <a:latin typeface="Franklin Gothic Book"/>
              <a:cs typeface="Franklin Gothic Book"/>
            </a:endParaRPr>
          </a:p>
        </p:txBody>
      </p:sp>
      <p:sp>
        <p:nvSpPr>
          <p:cNvPr id="8" name="Slide Number Placeholder 7"/>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70</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2140" y="1567434"/>
            <a:ext cx="8072755" cy="4561205"/>
          </a:xfrm>
          <a:prstGeom prst="rect">
            <a:avLst/>
          </a:prstGeom>
        </p:spPr>
        <p:txBody>
          <a:bodyPr vert="horz" wrap="square" lIns="0" tIns="0" rIns="0" bIns="0" rtlCol="0">
            <a:spAutoFit/>
          </a:bodyPr>
          <a:lstStyle/>
          <a:p>
            <a:pPr marL="12700" marR="6350" algn="just">
              <a:lnSpc>
                <a:spcPct val="100000"/>
              </a:lnSpc>
            </a:pPr>
            <a:r>
              <a:rPr sz="3200" b="1" dirty="0">
                <a:latin typeface="Verdana"/>
                <a:cs typeface="Verdana"/>
              </a:rPr>
              <a:t>1. </a:t>
            </a:r>
            <a:r>
              <a:rPr sz="2800" spc="-5" dirty="0">
                <a:latin typeface="Verdana"/>
                <a:cs typeface="Verdana"/>
              </a:rPr>
              <a:t>Bộ </a:t>
            </a:r>
            <a:r>
              <a:rPr sz="2800" dirty="0">
                <a:latin typeface="Verdana"/>
                <a:cs typeface="Verdana"/>
              </a:rPr>
              <a:t>Văn hóa, </a:t>
            </a:r>
            <a:r>
              <a:rPr sz="2800" spc="-5" dirty="0">
                <a:latin typeface="Verdana"/>
                <a:cs typeface="Verdana"/>
              </a:rPr>
              <a:t>Thể thao </a:t>
            </a:r>
            <a:r>
              <a:rPr sz="2800" dirty="0">
                <a:latin typeface="Verdana"/>
                <a:cs typeface="Verdana"/>
              </a:rPr>
              <a:t>và </a:t>
            </a:r>
            <a:r>
              <a:rPr sz="2800" spc="5" dirty="0">
                <a:latin typeface="Verdana"/>
                <a:cs typeface="Verdana"/>
              </a:rPr>
              <a:t>Du </a:t>
            </a:r>
            <a:r>
              <a:rPr sz="2800" spc="-5" dirty="0">
                <a:latin typeface="Verdana"/>
                <a:cs typeface="Verdana"/>
              </a:rPr>
              <a:t>lịch công </a:t>
            </a:r>
            <a:r>
              <a:rPr sz="2800" spc="-10" dirty="0">
                <a:latin typeface="Verdana"/>
                <a:cs typeface="Verdana"/>
              </a:rPr>
              <a:t>bố  </a:t>
            </a:r>
            <a:r>
              <a:rPr sz="2800" dirty="0">
                <a:latin typeface="Verdana"/>
                <a:cs typeface="Verdana"/>
              </a:rPr>
              <a:t>cụ thể </a:t>
            </a:r>
            <a:r>
              <a:rPr sz="2800" spc="-5" dirty="0">
                <a:latin typeface="Verdana"/>
                <a:cs typeface="Verdana"/>
              </a:rPr>
              <a:t>các </a:t>
            </a:r>
            <a:r>
              <a:rPr sz="2800" dirty="0">
                <a:latin typeface="Verdana"/>
                <a:cs typeface="Verdana"/>
              </a:rPr>
              <a:t>danh </a:t>
            </a:r>
            <a:r>
              <a:rPr sz="2800" spc="-5" dirty="0">
                <a:latin typeface="Verdana"/>
                <a:cs typeface="Verdana"/>
              </a:rPr>
              <a:t>mục </a:t>
            </a:r>
            <a:r>
              <a:rPr sz="2800" dirty="0">
                <a:latin typeface="Verdana"/>
                <a:cs typeface="Verdana"/>
              </a:rPr>
              <a:t>theo </a:t>
            </a:r>
            <a:r>
              <a:rPr sz="2800" spc="-5" dirty="0">
                <a:latin typeface="Verdana"/>
                <a:cs typeface="Verdana"/>
              </a:rPr>
              <a:t>mã </a:t>
            </a:r>
            <a:r>
              <a:rPr sz="2800" dirty="0">
                <a:latin typeface="Verdana"/>
                <a:cs typeface="Verdana"/>
              </a:rPr>
              <a:t>số </a:t>
            </a:r>
            <a:r>
              <a:rPr sz="2800" spc="-10" dirty="0">
                <a:latin typeface="Verdana"/>
                <a:cs typeface="Verdana"/>
              </a:rPr>
              <a:t>HS </a:t>
            </a:r>
            <a:r>
              <a:rPr sz="2800" dirty="0">
                <a:latin typeface="Verdana"/>
                <a:cs typeface="Verdana"/>
              </a:rPr>
              <a:t>đúng  </a:t>
            </a:r>
            <a:r>
              <a:rPr sz="2800" spc="-10" dirty="0">
                <a:latin typeface="Verdana"/>
                <a:cs typeface="Verdana"/>
              </a:rPr>
              <a:t>trong </a:t>
            </a:r>
            <a:r>
              <a:rPr sz="2800" spc="-5" dirty="0">
                <a:latin typeface="Verdana"/>
                <a:cs typeface="Verdana"/>
              </a:rPr>
              <a:t>Biểu thuế xuất khẩu, thuế </a:t>
            </a:r>
            <a:r>
              <a:rPr sz="2800" spc="-10" dirty="0">
                <a:latin typeface="Verdana"/>
                <a:cs typeface="Verdana"/>
              </a:rPr>
              <a:t>nhập</a:t>
            </a:r>
            <a:r>
              <a:rPr sz="2800" spc="170" dirty="0">
                <a:latin typeface="Verdana"/>
                <a:cs typeface="Verdana"/>
              </a:rPr>
              <a:t> </a:t>
            </a:r>
            <a:r>
              <a:rPr sz="2800" spc="-5" dirty="0">
                <a:latin typeface="Verdana"/>
                <a:cs typeface="Verdana"/>
              </a:rPr>
              <a:t>khẩu.</a:t>
            </a:r>
            <a:endParaRPr sz="2800">
              <a:latin typeface="Verdana"/>
              <a:cs typeface="Verdana"/>
            </a:endParaRPr>
          </a:p>
          <a:p>
            <a:pPr marL="12700" marR="6350" algn="just">
              <a:lnSpc>
                <a:spcPct val="100000"/>
              </a:lnSpc>
              <a:spcBef>
                <a:spcPts val="600"/>
              </a:spcBef>
            </a:pPr>
            <a:r>
              <a:rPr sz="2800" spc="-10" dirty="0">
                <a:latin typeface="Verdana"/>
                <a:cs typeface="Verdana"/>
              </a:rPr>
              <a:t>Các </a:t>
            </a:r>
            <a:r>
              <a:rPr sz="2800" dirty="0">
                <a:latin typeface="Verdana"/>
                <a:cs typeface="Verdana"/>
              </a:rPr>
              <a:t>sản </a:t>
            </a:r>
            <a:r>
              <a:rPr sz="2800" spc="-5" dirty="0">
                <a:latin typeface="Verdana"/>
                <a:cs typeface="Verdana"/>
              </a:rPr>
              <a:t>phẩm </a:t>
            </a:r>
            <a:r>
              <a:rPr sz="2800" b="1" spc="-5" dirty="0">
                <a:latin typeface="Verdana"/>
                <a:cs typeface="Verdana"/>
              </a:rPr>
              <a:t>Phần A </a:t>
            </a:r>
            <a:r>
              <a:rPr sz="2800" spc="-5" dirty="0">
                <a:latin typeface="Verdana"/>
                <a:cs typeface="Verdana"/>
              </a:rPr>
              <a:t>(trừ </a:t>
            </a:r>
            <a:r>
              <a:rPr sz="2800" spc="5" dirty="0">
                <a:latin typeface="Verdana"/>
                <a:cs typeface="Verdana"/>
              </a:rPr>
              <a:t>Di </a:t>
            </a:r>
            <a:r>
              <a:rPr sz="2800" dirty="0">
                <a:latin typeface="Verdana"/>
                <a:cs typeface="Verdana"/>
              </a:rPr>
              <a:t>vật, cổ vật)  được phép xuất khẩu </a:t>
            </a:r>
            <a:r>
              <a:rPr sz="2800" spc="-5" dirty="0">
                <a:latin typeface="Verdana"/>
                <a:cs typeface="Verdana"/>
              </a:rPr>
              <a:t>theo nhu </a:t>
            </a:r>
            <a:r>
              <a:rPr sz="2800" dirty="0">
                <a:latin typeface="Verdana"/>
                <a:cs typeface="Verdana"/>
              </a:rPr>
              <a:t>cầu, thủ </a:t>
            </a:r>
            <a:r>
              <a:rPr sz="2800" spc="-5" dirty="0">
                <a:latin typeface="Verdana"/>
                <a:cs typeface="Verdana"/>
              </a:rPr>
              <a:t>tục  giải quyết tại cơ </a:t>
            </a:r>
            <a:r>
              <a:rPr sz="2800" spc="-10" dirty="0">
                <a:latin typeface="Verdana"/>
                <a:cs typeface="Verdana"/>
              </a:rPr>
              <a:t>quan </a:t>
            </a:r>
            <a:r>
              <a:rPr sz="2800" spc="-5" dirty="0">
                <a:latin typeface="Verdana"/>
                <a:cs typeface="Verdana"/>
              </a:rPr>
              <a:t>Hải </a:t>
            </a:r>
            <a:r>
              <a:rPr sz="2800" spc="-10" dirty="0">
                <a:latin typeface="Verdana"/>
                <a:cs typeface="Verdana"/>
              </a:rPr>
              <a:t>quan,</a:t>
            </a:r>
            <a:r>
              <a:rPr sz="2800" spc="135" dirty="0">
                <a:latin typeface="Verdana"/>
                <a:cs typeface="Verdana"/>
              </a:rPr>
              <a:t> </a:t>
            </a:r>
            <a:r>
              <a:rPr sz="2800" spc="-10" dirty="0">
                <a:latin typeface="Verdana"/>
                <a:cs typeface="Verdana"/>
              </a:rPr>
              <a:t>khi:</a:t>
            </a:r>
            <a:endParaRPr sz="2800">
              <a:latin typeface="Verdana"/>
              <a:cs typeface="Verdana"/>
            </a:endParaRPr>
          </a:p>
          <a:p>
            <a:pPr marL="527685" indent="-514984" algn="just">
              <a:lnSpc>
                <a:spcPct val="100000"/>
              </a:lnSpc>
              <a:spcBef>
                <a:spcPts val="600"/>
              </a:spcBef>
              <a:buFont typeface="Wingdings"/>
              <a:buChar char=""/>
              <a:tabLst>
                <a:tab pos="528320" algn="l"/>
              </a:tabLst>
            </a:pPr>
            <a:r>
              <a:rPr sz="2800" dirty="0">
                <a:latin typeface="Verdana"/>
                <a:cs typeface="Verdana"/>
              </a:rPr>
              <a:t>Được </a:t>
            </a:r>
            <a:r>
              <a:rPr sz="2800" spc="-5" dirty="0">
                <a:latin typeface="Verdana"/>
                <a:cs typeface="Verdana"/>
              </a:rPr>
              <a:t>phép </a:t>
            </a:r>
            <a:r>
              <a:rPr sz="2800" dirty="0">
                <a:latin typeface="Verdana"/>
                <a:cs typeface="Verdana"/>
              </a:rPr>
              <a:t>sản </a:t>
            </a:r>
            <a:r>
              <a:rPr sz="2800" spc="-5" dirty="0">
                <a:latin typeface="Verdana"/>
                <a:cs typeface="Verdana"/>
              </a:rPr>
              <a:t>xuất </a:t>
            </a:r>
            <a:r>
              <a:rPr sz="2800" dirty="0">
                <a:latin typeface="Verdana"/>
                <a:cs typeface="Verdana"/>
              </a:rPr>
              <a:t>và </a:t>
            </a:r>
            <a:r>
              <a:rPr sz="2800" spc="-5" dirty="0">
                <a:latin typeface="Verdana"/>
                <a:cs typeface="Verdana"/>
              </a:rPr>
              <a:t>lưu </a:t>
            </a:r>
            <a:r>
              <a:rPr sz="2800" dirty="0">
                <a:latin typeface="Verdana"/>
                <a:cs typeface="Verdana"/>
              </a:rPr>
              <a:t>hành </a:t>
            </a:r>
            <a:r>
              <a:rPr sz="2800" spc="-5" dirty="0">
                <a:latin typeface="Verdana"/>
                <a:cs typeface="Verdana"/>
              </a:rPr>
              <a:t>tại  </a:t>
            </a:r>
            <a:r>
              <a:rPr sz="2800" spc="470" dirty="0">
                <a:latin typeface="Verdana"/>
                <a:cs typeface="Verdana"/>
              </a:rPr>
              <a:t> </a:t>
            </a:r>
            <a:r>
              <a:rPr sz="2800" spc="-5" dirty="0">
                <a:latin typeface="Verdana"/>
                <a:cs typeface="Verdana"/>
              </a:rPr>
              <a:t>Việt</a:t>
            </a:r>
            <a:endParaRPr sz="2800">
              <a:latin typeface="Verdana"/>
              <a:cs typeface="Verdana"/>
            </a:endParaRPr>
          </a:p>
          <a:p>
            <a:pPr marL="527685">
              <a:lnSpc>
                <a:spcPct val="100000"/>
              </a:lnSpc>
            </a:pPr>
            <a:r>
              <a:rPr sz="2800" spc="-5" dirty="0">
                <a:latin typeface="Verdana"/>
                <a:cs typeface="Verdana"/>
              </a:rPr>
              <a:t>Nam,</a:t>
            </a:r>
            <a:r>
              <a:rPr sz="2800" spc="-95" dirty="0">
                <a:latin typeface="Verdana"/>
                <a:cs typeface="Verdana"/>
              </a:rPr>
              <a:t> </a:t>
            </a:r>
            <a:r>
              <a:rPr sz="2800" spc="-5" dirty="0">
                <a:latin typeface="Verdana"/>
                <a:cs typeface="Verdana"/>
              </a:rPr>
              <a:t>hoặc</a:t>
            </a:r>
            <a:endParaRPr sz="2800">
              <a:latin typeface="Verdana"/>
              <a:cs typeface="Verdana"/>
            </a:endParaRPr>
          </a:p>
          <a:p>
            <a:pPr marL="527685" marR="5080" indent="-514984">
              <a:lnSpc>
                <a:spcPct val="100000"/>
              </a:lnSpc>
              <a:spcBef>
                <a:spcPts val="600"/>
              </a:spcBef>
              <a:buFont typeface="Wingdings"/>
              <a:buChar char=""/>
              <a:tabLst>
                <a:tab pos="527685" algn="l"/>
                <a:tab pos="528320" algn="l"/>
                <a:tab pos="1259205" algn="l"/>
                <a:tab pos="2270125" algn="l"/>
                <a:tab pos="2893060" algn="l"/>
                <a:tab pos="4253230" algn="l"/>
                <a:tab pos="5415915" algn="l"/>
                <a:tab pos="6798309" algn="l"/>
                <a:tab pos="7689850" algn="l"/>
              </a:tabLst>
            </a:pPr>
            <a:r>
              <a:rPr sz="2800" spc="-5" dirty="0">
                <a:latin typeface="Verdana"/>
                <a:cs typeface="Verdana"/>
              </a:rPr>
              <a:t>Có	giấy	tờ	ch</a:t>
            </a:r>
            <a:r>
              <a:rPr sz="2800" spc="0" dirty="0">
                <a:latin typeface="Verdana"/>
                <a:cs typeface="Verdana"/>
              </a:rPr>
              <a:t>ứ</a:t>
            </a:r>
            <a:r>
              <a:rPr sz="2800" spc="-5" dirty="0">
                <a:latin typeface="Verdana"/>
                <a:cs typeface="Verdana"/>
              </a:rPr>
              <a:t>ng</a:t>
            </a:r>
            <a:r>
              <a:rPr sz="2800" dirty="0">
                <a:latin typeface="Verdana"/>
                <a:cs typeface="Verdana"/>
              </a:rPr>
              <a:t>	</a:t>
            </a:r>
            <a:r>
              <a:rPr sz="2800" spc="5" dirty="0">
                <a:latin typeface="Verdana"/>
                <a:cs typeface="Verdana"/>
              </a:rPr>
              <a:t>m</a:t>
            </a:r>
            <a:r>
              <a:rPr sz="2800" spc="-15" dirty="0">
                <a:latin typeface="Verdana"/>
                <a:cs typeface="Verdana"/>
              </a:rPr>
              <a:t>i</a:t>
            </a:r>
            <a:r>
              <a:rPr sz="2800" spc="0" dirty="0">
                <a:latin typeface="Verdana"/>
                <a:cs typeface="Verdana"/>
              </a:rPr>
              <a:t>n</a:t>
            </a:r>
            <a:r>
              <a:rPr sz="2800" spc="-5" dirty="0">
                <a:latin typeface="Verdana"/>
                <a:cs typeface="Verdana"/>
              </a:rPr>
              <a:t>h</a:t>
            </a:r>
            <a:r>
              <a:rPr sz="2800" dirty="0">
                <a:latin typeface="Verdana"/>
                <a:cs typeface="Verdana"/>
              </a:rPr>
              <a:t>	</a:t>
            </a:r>
            <a:r>
              <a:rPr sz="2800" spc="-5" dirty="0">
                <a:latin typeface="Verdana"/>
                <a:cs typeface="Verdana"/>
              </a:rPr>
              <a:t>n</a:t>
            </a:r>
            <a:r>
              <a:rPr sz="2800" spc="0" dirty="0">
                <a:latin typeface="Verdana"/>
                <a:cs typeface="Verdana"/>
              </a:rPr>
              <a:t>g</a:t>
            </a:r>
            <a:r>
              <a:rPr sz="2800" spc="-5" dirty="0">
                <a:latin typeface="Verdana"/>
                <a:cs typeface="Verdana"/>
              </a:rPr>
              <a:t>u</a:t>
            </a:r>
            <a:r>
              <a:rPr sz="2800" spc="0" dirty="0">
                <a:latin typeface="Verdana"/>
                <a:cs typeface="Verdana"/>
              </a:rPr>
              <a:t>ồ</a:t>
            </a:r>
            <a:r>
              <a:rPr sz="2800" spc="-5" dirty="0">
                <a:latin typeface="Verdana"/>
                <a:cs typeface="Verdana"/>
              </a:rPr>
              <a:t>n</a:t>
            </a:r>
            <a:r>
              <a:rPr sz="2800" dirty="0">
                <a:latin typeface="Verdana"/>
                <a:cs typeface="Verdana"/>
              </a:rPr>
              <a:t>	g</a:t>
            </a:r>
            <a:r>
              <a:rPr sz="2800" spc="-5" dirty="0">
                <a:latin typeface="Verdana"/>
                <a:cs typeface="Verdana"/>
              </a:rPr>
              <a:t>ốc</a:t>
            </a:r>
            <a:r>
              <a:rPr sz="2800" dirty="0">
                <a:latin typeface="Verdana"/>
                <a:cs typeface="Verdana"/>
              </a:rPr>
              <a:t>	rõ  </a:t>
            </a:r>
            <a:r>
              <a:rPr sz="2800" spc="-10" dirty="0">
                <a:latin typeface="Verdana"/>
                <a:cs typeface="Verdana"/>
              </a:rPr>
              <a:t>ràng.</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284353" rIns="0" bIns="0" rtlCol="0">
            <a:spAutoFit/>
          </a:bodyPr>
          <a:lstStyle/>
          <a:p>
            <a:pPr marL="1274445">
              <a:lnSpc>
                <a:spcPct val="100000"/>
              </a:lnSpc>
            </a:pPr>
            <a:r>
              <a:rPr sz="3600" dirty="0">
                <a:solidFill>
                  <a:srgbClr val="000000"/>
                </a:solidFill>
              </a:rPr>
              <a:t>NGUYÊN TẮC QUẢN</a:t>
            </a:r>
            <a:r>
              <a:rPr sz="3600" spc="-105" dirty="0">
                <a:solidFill>
                  <a:srgbClr val="000000"/>
                </a:solidFill>
              </a:rPr>
              <a:t> </a:t>
            </a:r>
            <a:r>
              <a:rPr sz="3600" dirty="0">
                <a:solidFill>
                  <a:srgbClr val="000000"/>
                </a:solidFill>
              </a:rPr>
              <a:t>LÝ</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61C7B663-022F-4FD6-A3EE-FC331D690CA4}"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71</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339341"/>
            <a:ext cx="8072755" cy="4664710"/>
          </a:xfrm>
          <a:prstGeom prst="rect">
            <a:avLst/>
          </a:prstGeom>
        </p:spPr>
        <p:txBody>
          <a:bodyPr vert="horz" wrap="square" lIns="0" tIns="0" rIns="0" bIns="0" rtlCol="0">
            <a:spAutoFit/>
          </a:bodyPr>
          <a:lstStyle/>
          <a:p>
            <a:pPr marL="12700" marR="5080" algn="just">
              <a:lnSpc>
                <a:spcPct val="100000"/>
              </a:lnSpc>
            </a:pPr>
            <a:r>
              <a:rPr sz="2800" b="1" spc="-5" dirty="0">
                <a:latin typeface="Verdana"/>
                <a:cs typeface="Verdana"/>
              </a:rPr>
              <a:t>2. </a:t>
            </a:r>
            <a:r>
              <a:rPr sz="2800" dirty="0">
                <a:latin typeface="Verdana"/>
                <a:cs typeface="Verdana"/>
              </a:rPr>
              <a:t>Bộ Văn </a:t>
            </a:r>
            <a:r>
              <a:rPr sz="2800" spc="-5" dirty="0">
                <a:latin typeface="Verdana"/>
                <a:cs typeface="Verdana"/>
              </a:rPr>
              <a:t>hóa, Thể thao </a:t>
            </a:r>
            <a:r>
              <a:rPr sz="2800" dirty="0">
                <a:latin typeface="Verdana"/>
                <a:cs typeface="Verdana"/>
              </a:rPr>
              <a:t>và </a:t>
            </a:r>
            <a:r>
              <a:rPr sz="2800" spc="-5" dirty="0">
                <a:latin typeface="Verdana"/>
                <a:cs typeface="Verdana"/>
              </a:rPr>
              <a:t>Du lịch </a:t>
            </a:r>
            <a:r>
              <a:rPr sz="2800" dirty="0">
                <a:latin typeface="Verdana"/>
                <a:cs typeface="Verdana"/>
              </a:rPr>
              <a:t>ban  </a:t>
            </a:r>
            <a:r>
              <a:rPr sz="2800" spc="-5" dirty="0">
                <a:latin typeface="Verdana"/>
                <a:cs typeface="Verdana"/>
              </a:rPr>
              <a:t>hành </a:t>
            </a:r>
            <a:r>
              <a:rPr sz="2800" dirty="0">
                <a:latin typeface="Verdana"/>
                <a:cs typeface="Verdana"/>
              </a:rPr>
              <a:t>quy </a:t>
            </a:r>
            <a:r>
              <a:rPr sz="2800" spc="-5" dirty="0">
                <a:latin typeface="Verdana"/>
                <a:cs typeface="Verdana"/>
              </a:rPr>
              <a:t>định </a:t>
            </a:r>
            <a:r>
              <a:rPr sz="2800" dirty="0">
                <a:latin typeface="Verdana"/>
                <a:cs typeface="Verdana"/>
              </a:rPr>
              <a:t>cụ thể </a:t>
            </a:r>
            <a:r>
              <a:rPr sz="2800" spc="-5" dirty="0">
                <a:latin typeface="Verdana"/>
                <a:cs typeface="Verdana"/>
              </a:rPr>
              <a:t>về việc </a:t>
            </a:r>
            <a:r>
              <a:rPr sz="2800" dirty="0">
                <a:latin typeface="Verdana"/>
                <a:cs typeface="Verdana"/>
              </a:rPr>
              <a:t>phê duyệt </a:t>
            </a:r>
            <a:r>
              <a:rPr sz="2800" spc="-5" dirty="0">
                <a:latin typeface="Verdana"/>
                <a:cs typeface="Verdana"/>
              </a:rPr>
              <a:t>nội  dung các tác </a:t>
            </a:r>
            <a:r>
              <a:rPr sz="2800" dirty="0">
                <a:latin typeface="Verdana"/>
                <a:cs typeface="Verdana"/>
              </a:rPr>
              <a:t>phẩm, sản </a:t>
            </a:r>
            <a:r>
              <a:rPr sz="2800" spc="-5" dirty="0">
                <a:latin typeface="Verdana"/>
                <a:cs typeface="Verdana"/>
              </a:rPr>
              <a:t>phẩm tại </a:t>
            </a:r>
            <a:r>
              <a:rPr sz="2800" b="1" dirty="0">
                <a:latin typeface="Verdana"/>
                <a:cs typeface="Verdana"/>
              </a:rPr>
              <a:t>Phần </a:t>
            </a:r>
            <a:r>
              <a:rPr sz="2800" b="1" spc="-5" dirty="0">
                <a:latin typeface="Verdana"/>
                <a:cs typeface="Verdana"/>
              </a:rPr>
              <a:t>B  </a:t>
            </a:r>
            <a:r>
              <a:rPr sz="2800" dirty="0">
                <a:latin typeface="Verdana"/>
                <a:cs typeface="Verdana"/>
              </a:rPr>
              <a:t>(</a:t>
            </a:r>
            <a:r>
              <a:rPr sz="2600" dirty="0">
                <a:latin typeface="Verdana"/>
                <a:cs typeface="Verdana"/>
              </a:rPr>
              <a:t>trừ Máy </a:t>
            </a:r>
            <a:r>
              <a:rPr sz="2600" spc="-5" dirty="0">
                <a:latin typeface="Verdana"/>
                <a:cs typeface="Verdana"/>
              </a:rPr>
              <a:t>trò </a:t>
            </a:r>
            <a:r>
              <a:rPr sz="2600" dirty="0">
                <a:latin typeface="Verdana"/>
                <a:cs typeface="Verdana"/>
              </a:rPr>
              <a:t>chơi điện </a:t>
            </a:r>
            <a:r>
              <a:rPr sz="2600" spc="5" dirty="0">
                <a:latin typeface="Verdana"/>
                <a:cs typeface="Verdana"/>
              </a:rPr>
              <a:t>tử </a:t>
            </a:r>
            <a:r>
              <a:rPr sz="2600" spc="-10" dirty="0">
                <a:latin typeface="Verdana"/>
                <a:cs typeface="Verdana"/>
              </a:rPr>
              <a:t>có </a:t>
            </a:r>
            <a:r>
              <a:rPr sz="2600" dirty="0">
                <a:latin typeface="Verdana"/>
                <a:cs typeface="Verdana"/>
              </a:rPr>
              <a:t>cài đặt chương </a:t>
            </a:r>
            <a:r>
              <a:rPr sz="2600" spc="-5" dirty="0">
                <a:latin typeface="Verdana"/>
                <a:cs typeface="Verdana"/>
              </a:rPr>
              <a:t>trình  </a:t>
            </a:r>
            <a:r>
              <a:rPr sz="2600" dirty="0">
                <a:latin typeface="Verdana"/>
                <a:cs typeface="Verdana"/>
              </a:rPr>
              <a:t>trả </a:t>
            </a:r>
            <a:r>
              <a:rPr sz="2600" spc="-5" dirty="0">
                <a:latin typeface="Verdana"/>
                <a:cs typeface="Verdana"/>
              </a:rPr>
              <a:t>thưởng và </a:t>
            </a:r>
            <a:r>
              <a:rPr sz="2600" dirty="0">
                <a:latin typeface="Verdana"/>
                <a:cs typeface="Verdana"/>
              </a:rPr>
              <a:t>thiết </a:t>
            </a:r>
            <a:r>
              <a:rPr sz="2600" spc="-5" dirty="0">
                <a:latin typeface="Verdana"/>
                <a:cs typeface="Verdana"/>
              </a:rPr>
              <a:t>bị chuyên </a:t>
            </a:r>
            <a:r>
              <a:rPr sz="2600" dirty="0">
                <a:latin typeface="Verdana"/>
                <a:cs typeface="Verdana"/>
              </a:rPr>
              <a:t>dùng cho </a:t>
            </a:r>
            <a:r>
              <a:rPr sz="2600" spc="-5" dirty="0">
                <a:latin typeface="Verdana"/>
                <a:cs typeface="Verdana"/>
              </a:rPr>
              <a:t>trò </a:t>
            </a:r>
            <a:r>
              <a:rPr sz="2600" dirty="0">
                <a:latin typeface="Verdana"/>
                <a:cs typeface="Verdana"/>
              </a:rPr>
              <a:t>chơi  ở sòng bạc; </a:t>
            </a:r>
            <a:r>
              <a:rPr sz="2600" spc="-5" dirty="0">
                <a:latin typeface="Verdana"/>
                <a:cs typeface="Verdana"/>
              </a:rPr>
              <a:t>Đồ chơi </a:t>
            </a:r>
            <a:r>
              <a:rPr sz="2600" spc="5" dirty="0">
                <a:latin typeface="Verdana"/>
                <a:cs typeface="Verdana"/>
              </a:rPr>
              <a:t>trẻ </a:t>
            </a:r>
            <a:r>
              <a:rPr sz="2600" spc="-10" dirty="0">
                <a:latin typeface="Verdana"/>
                <a:cs typeface="Verdana"/>
              </a:rPr>
              <a:t>em</a:t>
            </a:r>
            <a:r>
              <a:rPr sz="2800" spc="-10" dirty="0">
                <a:latin typeface="Verdana"/>
                <a:cs typeface="Verdana"/>
              </a:rPr>
              <a:t>) </a:t>
            </a:r>
            <a:r>
              <a:rPr sz="2800" spc="-5" dirty="0">
                <a:latin typeface="Verdana"/>
                <a:cs typeface="Verdana"/>
              </a:rPr>
              <a:t>và ủy </a:t>
            </a:r>
            <a:r>
              <a:rPr sz="2800" dirty="0">
                <a:latin typeface="Verdana"/>
                <a:cs typeface="Verdana"/>
              </a:rPr>
              <a:t>quyền </a:t>
            </a:r>
            <a:r>
              <a:rPr sz="2800" spc="-5" dirty="0">
                <a:latin typeface="Verdana"/>
                <a:cs typeface="Verdana"/>
              </a:rPr>
              <a:t>cho  các </a:t>
            </a:r>
            <a:r>
              <a:rPr sz="2800" dirty="0">
                <a:latin typeface="Verdana"/>
                <a:cs typeface="Verdana"/>
              </a:rPr>
              <a:t>Sở </a:t>
            </a:r>
            <a:r>
              <a:rPr sz="2800" spc="-5" dirty="0">
                <a:latin typeface="Verdana"/>
                <a:cs typeface="Verdana"/>
              </a:rPr>
              <a:t>Văn hóa, Thể </a:t>
            </a:r>
            <a:r>
              <a:rPr sz="2800" dirty="0">
                <a:latin typeface="Verdana"/>
                <a:cs typeface="Verdana"/>
              </a:rPr>
              <a:t>thao và </a:t>
            </a:r>
            <a:r>
              <a:rPr sz="2800" spc="-5" dirty="0">
                <a:latin typeface="Verdana"/>
                <a:cs typeface="Verdana"/>
              </a:rPr>
              <a:t>Du lịch cấp  tỉnh thực hiện việc phê duyệt nội dung </a:t>
            </a:r>
            <a:r>
              <a:rPr sz="2800" spc="5" dirty="0">
                <a:latin typeface="Verdana"/>
                <a:cs typeface="Verdana"/>
              </a:rPr>
              <a:t>các  </a:t>
            </a:r>
            <a:r>
              <a:rPr sz="2800" spc="-5" dirty="0">
                <a:latin typeface="Verdana"/>
                <a:cs typeface="Verdana"/>
              </a:rPr>
              <a:t>sản </a:t>
            </a:r>
            <a:r>
              <a:rPr sz="2800" dirty="0">
                <a:latin typeface="Verdana"/>
                <a:cs typeface="Verdana"/>
              </a:rPr>
              <a:t>phẩm nghe </a:t>
            </a:r>
            <a:r>
              <a:rPr sz="2800" spc="-5" dirty="0">
                <a:latin typeface="Verdana"/>
                <a:cs typeface="Verdana"/>
              </a:rPr>
              <a:t>- nhìn </a:t>
            </a:r>
            <a:r>
              <a:rPr sz="2800" dirty="0">
                <a:latin typeface="Verdana"/>
                <a:cs typeface="Verdana"/>
              </a:rPr>
              <a:t>không </a:t>
            </a:r>
            <a:r>
              <a:rPr sz="2800" spc="-5" dirty="0">
                <a:latin typeface="Verdana"/>
                <a:cs typeface="Verdana"/>
              </a:rPr>
              <a:t>phải </a:t>
            </a:r>
            <a:r>
              <a:rPr sz="2800" dirty="0">
                <a:latin typeface="Verdana"/>
                <a:cs typeface="Verdana"/>
              </a:rPr>
              <a:t>tác phẩm  </a:t>
            </a:r>
            <a:r>
              <a:rPr sz="2800" spc="-5" dirty="0">
                <a:latin typeface="Verdana"/>
                <a:cs typeface="Verdana"/>
              </a:rPr>
              <a:t>điện </a:t>
            </a:r>
            <a:r>
              <a:rPr sz="2800" dirty="0">
                <a:latin typeface="Verdana"/>
                <a:cs typeface="Verdana"/>
              </a:rPr>
              <a:t>ảnh do </a:t>
            </a:r>
            <a:r>
              <a:rPr sz="2800" spc="-5" dirty="0">
                <a:latin typeface="Verdana"/>
                <a:cs typeface="Verdana"/>
              </a:rPr>
              <a:t>các tổ </a:t>
            </a:r>
            <a:r>
              <a:rPr sz="2800" dirty="0">
                <a:latin typeface="Verdana"/>
                <a:cs typeface="Verdana"/>
              </a:rPr>
              <a:t>chức, </a:t>
            </a:r>
            <a:r>
              <a:rPr sz="2800" spc="-5" dirty="0">
                <a:latin typeface="Verdana"/>
                <a:cs typeface="Verdana"/>
              </a:rPr>
              <a:t>cá nhân trên địa  </a:t>
            </a:r>
            <a:r>
              <a:rPr sz="2800" spc="-10" dirty="0">
                <a:latin typeface="Verdana"/>
                <a:cs typeface="Verdana"/>
              </a:rPr>
              <a:t>bàn nhập</a:t>
            </a:r>
            <a:r>
              <a:rPr sz="2800" spc="5" dirty="0">
                <a:latin typeface="Verdana"/>
                <a:cs typeface="Verdana"/>
              </a:rPr>
              <a:t> </a:t>
            </a:r>
            <a:r>
              <a:rPr sz="2800" spc="-5" dirty="0">
                <a:latin typeface="Verdana"/>
                <a:cs typeface="Verdana"/>
              </a:rPr>
              <a:t>khẩu.</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320929" rIns="0" bIns="0" rtlCol="0">
            <a:spAutoFit/>
          </a:bodyPr>
          <a:lstStyle/>
          <a:p>
            <a:pPr marL="1350645">
              <a:lnSpc>
                <a:spcPct val="100000"/>
              </a:lnSpc>
            </a:pPr>
            <a:r>
              <a:rPr sz="3600" dirty="0">
                <a:solidFill>
                  <a:srgbClr val="000000"/>
                </a:solidFill>
              </a:rPr>
              <a:t>NGUYÊN TẮC QUẢN</a:t>
            </a:r>
            <a:r>
              <a:rPr sz="3600" spc="-105" dirty="0">
                <a:solidFill>
                  <a:srgbClr val="000000"/>
                </a:solidFill>
              </a:rPr>
              <a:t> </a:t>
            </a:r>
            <a:r>
              <a:rPr sz="3600" dirty="0">
                <a:solidFill>
                  <a:srgbClr val="000000"/>
                </a:solidFill>
              </a:rPr>
              <a:t>LÝ</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3A5206B0-B494-41AB-9F40-8DC210538C45}"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72</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76427" y="1519427"/>
            <a:ext cx="8465820" cy="231648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29234" y="1565402"/>
            <a:ext cx="8161020" cy="2191385"/>
          </a:xfrm>
          <a:prstGeom prst="rect">
            <a:avLst/>
          </a:prstGeom>
        </p:spPr>
        <p:txBody>
          <a:bodyPr vert="horz" wrap="square" lIns="0" tIns="0" rIns="0" bIns="0" rtlCol="0">
            <a:spAutoFit/>
          </a:bodyPr>
          <a:lstStyle/>
          <a:p>
            <a:pPr marL="12700" marR="5080" indent="1905" algn="ctr">
              <a:lnSpc>
                <a:spcPct val="100000"/>
              </a:lnSpc>
            </a:pPr>
            <a:r>
              <a:rPr sz="4800" dirty="0">
                <a:solidFill>
                  <a:srgbClr val="000000"/>
                </a:solidFill>
              </a:rPr>
              <a:t>HÀNG HOÁ THUỘC  </a:t>
            </a:r>
            <a:r>
              <a:rPr sz="4800" spc="-5" dirty="0">
                <a:solidFill>
                  <a:srgbClr val="000000"/>
                </a:solidFill>
              </a:rPr>
              <a:t>TRÁCH </a:t>
            </a:r>
            <a:r>
              <a:rPr sz="4800" dirty="0">
                <a:solidFill>
                  <a:srgbClr val="000000"/>
                </a:solidFill>
              </a:rPr>
              <a:t>NHIỆM QUẢN</a:t>
            </a:r>
            <a:r>
              <a:rPr sz="4800" spc="-90" dirty="0">
                <a:solidFill>
                  <a:srgbClr val="000000"/>
                </a:solidFill>
              </a:rPr>
              <a:t> </a:t>
            </a:r>
            <a:r>
              <a:rPr sz="4800" dirty="0">
                <a:solidFill>
                  <a:srgbClr val="000000"/>
                </a:solidFill>
              </a:rPr>
              <a:t>LÝ  CỦA BỘ Y</a:t>
            </a:r>
            <a:r>
              <a:rPr sz="4800" spc="-100" dirty="0">
                <a:solidFill>
                  <a:srgbClr val="000000"/>
                </a:solidFill>
              </a:rPr>
              <a:t> </a:t>
            </a:r>
            <a:r>
              <a:rPr sz="4800" dirty="0">
                <a:solidFill>
                  <a:srgbClr val="000000"/>
                </a:solidFill>
              </a:rPr>
              <a:t>TẾ</a:t>
            </a:r>
            <a:endParaRPr sz="48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A88E6ABC-A98B-4D57-8AD5-4C80AA9B1083}"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73</a:t>
            </a:fld>
            <a:endParaRPr sz="1400">
              <a:latin typeface="Franklin Gothic Book"/>
              <a:cs typeface="Franklin Gothic Book"/>
            </a:endParaRPr>
          </a:p>
        </p:txBody>
      </p:sp>
      <p:sp>
        <p:nvSpPr>
          <p:cNvPr id="8" name="Rectangle 7"/>
          <p:cNvSpPr/>
          <p:nvPr/>
        </p:nvSpPr>
        <p:spPr>
          <a:xfrm>
            <a:off x="571472" y="3714752"/>
            <a:ext cx="8286808" cy="2954655"/>
          </a:xfrm>
          <a:prstGeom prst="rect">
            <a:avLst/>
          </a:prstGeom>
        </p:spPr>
        <p:txBody>
          <a:bodyPr wrap="square">
            <a:spAutoFit/>
          </a:bodyPr>
          <a:lstStyle/>
          <a:p>
            <a:endParaRPr lang="vi-VN" b="1" dirty="0" smtClean="0"/>
          </a:p>
          <a:p>
            <a:pPr algn="just"/>
            <a:endParaRPr lang="vi-VN" sz="2800" b="1" dirty="0" smtClean="0"/>
          </a:p>
          <a:p>
            <a:pPr algn="just"/>
            <a:r>
              <a:rPr lang="vi-VN" sz="2800" b="1" dirty="0" smtClean="0"/>
              <a:t>Nghị định 36/2016/NĐ-CP </a:t>
            </a:r>
          </a:p>
          <a:p>
            <a:pPr algn="just"/>
            <a:r>
              <a:rPr lang="vi-VN" sz="2800" b="1" dirty="0" smtClean="0"/>
              <a:t>Thông </a:t>
            </a:r>
            <a:r>
              <a:rPr lang="vi-VN" sz="2800" b="1" dirty="0" smtClean="0"/>
              <a:t>tư 31/2017/TT-BYT về Danh mục sản phẩm, hàng hóa có khả năng gây mất an toàn thuộc phạm vi được phân công quản lý của Bộ Y tế</a:t>
            </a:r>
            <a:endParaRPr lang="vi-VN" sz="28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362200" y="1837944"/>
            <a:ext cx="3895725" cy="3886200"/>
          </a:xfrm>
          <a:custGeom>
            <a:avLst/>
            <a:gdLst/>
            <a:ahLst/>
            <a:cxnLst/>
            <a:rect l="l" t="t" r="r" b="b"/>
            <a:pathLst>
              <a:path w="3895725" h="3886200">
                <a:moveTo>
                  <a:pt x="2184816" y="3873500"/>
                </a:moveTo>
                <a:lnTo>
                  <a:pt x="1710527" y="3873500"/>
                </a:lnTo>
                <a:lnTo>
                  <a:pt x="1757331" y="3886200"/>
                </a:lnTo>
                <a:lnTo>
                  <a:pt x="2138012" y="3886200"/>
                </a:lnTo>
                <a:lnTo>
                  <a:pt x="2184816" y="3873500"/>
                </a:lnTo>
                <a:close/>
              </a:path>
              <a:path w="3895725" h="3886200">
                <a:moveTo>
                  <a:pt x="2277395" y="3860800"/>
                </a:moveTo>
                <a:lnTo>
                  <a:pt x="1617948" y="3860800"/>
                </a:lnTo>
                <a:lnTo>
                  <a:pt x="1664061" y="3873500"/>
                </a:lnTo>
                <a:lnTo>
                  <a:pt x="2231282" y="3873500"/>
                </a:lnTo>
                <a:lnTo>
                  <a:pt x="2277395" y="3860800"/>
                </a:lnTo>
                <a:close/>
              </a:path>
              <a:path w="3895725" h="3886200">
                <a:moveTo>
                  <a:pt x="2368512" y="38100"/>
                </a:moveTo>
                <a:lnTo>
                  <a:pt x="1526831" y="38100"/>
                </a:lnTo>
                <a:lnTo>
                  <a:pt x="1306138" y="101600"/>
                </a:lnTo>
                <a:lnTo>
                  <a:pt x="1263323" y="127000"/>
                </a:lnTo>
                <a:lnTo>
                  <a:pt x="1179123" y="152400"/>
                </a:lnTo>
                <a:lnTo>
                  <a:pt x="1137765" y="177800"/>
                </a:lnTo>
                <a:lnTo>
                  <a:pt x="1096918" y="190500"/>
                </a:lnTo>
                <a:lnTo>
                  <a:pt x="1056598" y="215900"/>
                </a:lnTo>
                <a:lnTo>
                  <a:pt x="1016816" y="228600"/>
                </a:lnTo>
                <a:lnTo>
                  <a:pt x="977587" y="254000"/>
                </a:lnTo>
                <a:lnTo>
                  <a:pt x="900838" y="304800"/>
                </a:lnTo>
                <a:lnTo>
                  <a:pt x="863345" y="330200"/>
                </a:lnTo>
                <a:lnTo>
                  <a:pt x="826458" y="355600"/>
                </a:lnTo>
                <a:lnTo>
                  <a:pt x="790189" y="381000"/>
                </a:lnTo>
                <a:lnTo>
                  <a:pt x="754553" y="406400"/>
                </a:lnTo>
                <a:lnTo>
                  <a:pt x="719563" y="431800"/>
                </a:lnTo>
                <a:lnTo>
                  <a:pt x="685231" y="457200"/>
                </a:lnTo>
                <a:lnTo>
                  <a:pt x="651572" y="495300"/>
                </a:lnTo>
                <a:lnTo>
                  <a:pt x="618598" y="520700"/>
                </a:lnTo>
                <a:lnTo>
                  <a:pt x="586323" y="546100"/>
                </a:lnTo>
                <a:lnTo>
                  <a:pt x="554760" y="584200"/>
                </a:lnTo>
                <a:lnTo>
                  <a:pt x="523923" y="609600"/>
                </a:lnTo>
                <a:lnTo>
                  <a:pt x="493825" y="647700"/>
                </a:lnTo>
                <a:lnTo>
                  <a:pt x="464479" y="685800"/>
                </a:lnTo>
                <a:lnTo>
                  <a:pt x="435898" y="711200"/>
                </a:lnTo>
                <a:lnTo>
                  <a:pt x="408096" y="749300"/>
                </a:lnTo>
                <a:lnTo>
                  <a:pt x="381087" y="787400"/>
                </a:lnTo>
                <a:lnTo>
                  <a:pt x="354883" y="825500"/>
                </a:lnTo>
                <a:lnTo>
                  <a:pt x="329498" y="863600"/>
                </a:lnTo>
                <a:lnTo>
                  <a:pt x="304945" y="901700"/>
                </a:lnTo>
                <a:lnTo>
                  <a:pt x="281238" y="939800"/>
                </a:lnTo>
                <a:lnTo>
                  <a:pt x="258389" y="977900"/>
                </a:lnTo>
                <a:lnTo>
                  <a:pt x="236413" y="1016000"/>
                </a:lnTo>
                <a:lnTo>
                  <a:pt x="215322" y="1054100"/>
                </a:lnTo>
                <a:lnTo>
                  <a:pt x="195131" y="1092200"/>
                </a:lnTo>
                <a:lnTo>
                  <a:pt x="175851" y="1130300"/>
                </a:lnTo>
                <a:lnTo>
                  <a:pt x="157497" y="1181100"/>
                </a:lnTo>
                <a:lnTo>
                  <a:pt x="140081" y="1219200"/>
                </a:lnTo>
                <a:lnTo>
                  <a:pt x="123618" y="1257300"/>
                </a:lnTo>
                <a:lnTo>
                  <a:pt x="108121" y="1308100"/>
                </a:lnTo>
                <a:lnTo>
                  <a:pt x="93602" y="1346200"/>
                </a:lnTo>
                <a:lnTo>
                  <a:pt x="80075" y="1384300"/>
                </a:lnTo>
                <a:lnTo>
                  <a:pt x="67554" y="1435100"/>
                </a:lnTo>
                <a:lnTo>
                  <a:pt x="56052" y="1473200"/>
                </a:lnTo>
                <a:lnTo>
                  <a:pt x="45582" y="1524000"/>
                </a:lnTo>
                <a:lnTo>
                  <a:pt x="36158" y="1574800"/>
                </a:lnTo>
                <a:lnTo>
                  <a:pt x="27792" y="1612900"/>
                </a:lnTo>
                <a:lnTo>
                  <a:pt x="20498" y="1663700"/>
                </a:lnTo>
                <a:lnTo>
                  <a:pt x="14290" y="1701800"/>
                </a:lnTo>
                <a:lnTo>
                  <a:pt x="9181" y="1752600"/>
                </a:lnTo>
                <a:lnTo>
                  <a:pt x="5184" y="1803399"/>
                </a:lnTo>
                <a:lnTo>
                  <a:pt x="2313" y="1854199"/>
                </a:lnTo>
                <a:lnTo>
                  <a:pt x="580" y="1892299"/>
                </a:lnTo>
                <a:lnTo>
                  <a:pt x="0" y="1943099"/>
                </a:lnTo>
                <a:lnTo>
                  <a:pt x="580" y="1993899"/>
                </a:lnTo>
                <a:lnTo>
                  <a:pt x="2313" y="2044699"/>
                </a:lnTo>
                <a:lnTo>
                  <a:pt x="5184" y="2082799"/>
                </a:lnTo>
                <a:lnTo>
                  <a:pt x="9181" y="2133599"/>
                </a:lnTo>
                <a:lnTo>
                  <a:pt x="14290" y="2184399"/>
                </a:lnTo>
                <a:lnTo>
                  <a:pt x="20498" y="2222499"/>
                </a:lnTo>
                <a:lnTo>
                  <a:pt x="27792" y="2273299"/>
                </a:lnTo>
                <a:lnTo>
                  <a:pt x="36158" y="2324099"/>
                </a:lnTo>
                <a:lnTo>
                  <a:pt x="45582" y="2362199"/>
                </a:lnTo>
                <a:lnTo>
                  <a:pt x="56052" y="2412999"/>
                </a:lnTo>
                <a:lnTo>
                  <a:pt x="67554" y="2451099"/>
                </a:lnTo>
                <a:lnTo>
                  <a:pt x="80075" y="2501899"/>
                </a:lnTo>
                <a:lnTo>
                  <a:pt x="93602" y="2539999"/>
                </a:lnTo>
                <a:lnTo>
                  <a:pt x="108121" y="2590799"/>
                </a:lnTo>
                <a:lnTo>
                  <a:pt x="123618" y="2628899"/>
                </a:lnTo>
                <a:lnTo>
                  <a:pt x="140081" y="2666999"/>
                </a:lnTo>
                <a:lnTo>
                  <a:pt x="157497" y="2717799"/>
                </a:lnTo>
                <a:lnTo>
                  <a:pt x="175851" y="2755899"/>
                </a:lnTo>
                <a:lnTo>
                  <a:pt x="195131" y="2793999"/>
                </a:lnTo>
                <a:lnTo>
                  <a:pt x="215322" y="2832099"/>
                </a:lnTo>
                <a:lnTo>
                  <a:pt x="236413" y="2870199"/>
                </a:lnTo>
                <a:lnTo>
                  <a:pt x="258389" y="2920999"/>
                </a:lnTo>
                <a:lnTo>
                  <a:pt x="281238" y="2959099"/>
                </a:lnTo>
                <a:lnTo>
                  <a:pt x="304945" y="2997199"/>
                </a:lnTo>
                <a:lnTo>
                  <a:pt x="329498" y="3035299"/>
                </a:lnTo>
                <a:lnTo>
                  <a:pt x="354883" y="3060699"/>
                </a:lnTo>
                <a:lnTo>
                  <a:pt x="381087" y="3098799"/>
                </a:lnTo>
                <a:lnTo>
                  <a:pt x="408096" y="3136899"/>
                </a:lnTo>
                <a:lnTo>
                  <a:pt x="435898" y="3174999"/>
                </a:lnTo>
                <a:lnTo>
                  <a:pt x="464479" y="3213099"/>
                </a:lnTo>
                <a:lnTo>
                  <a:pt x="493825" y="3238499"/>
                </a:lnTo>
                <a:lnTo>
                  <a:pt x="523923" y="3276600"/>
                </a:lnTo>
                <a:lnTo>
                  <a:pt x="554760" y="3302000"/>
                </a:lnTo>
                <a:lnTo>
                  <a:pt x="586323" y="3340100"/>
                </a:lnTo>
                <a:lnTo>
                  <a:pt x="618598" y="3365500"/>
                </a:lnTo>
                <a:lnTo>
                  <a:pt x="651572" y="3403600"/>
                </a:lnTo>
                <a:lnTo>
                  <a:pt x="685231" y="3429000"/>
                </a:lnTo>
                <a:lnTo>
                  <a:pt x="719563" y="3454400"/>
                </a:lnTo>
                <a:lnTo>
                  <a:pt x="754553" y="3479800"/>
                </a:lnTo>
                <a:lnTo>
                  <a:pt x="790189" y="3505200"/>
                </a:lnTo>
                <a:lnTo>
                  <a:pt x="826458" y="3543300"/>
                </a:lnTo>
                <a:lnTo>
                  <a:pt x="863345" y="3568700"/>
                </a:lnTo>
                <a:lnTo>
                  <a:pt x="900838" y="3581400"/>
                </a:lnTo>
                <a:lnTo>
                  <a:pt x="977587" y="3632200"/>
                </a:lnTo>
                <a:lnTo>
                  <a:pt x="1056598" y="3683000"/>
                </a:lnTo>
                <a:lnTo>
                  <a:pt x="1096918" y="3695700"/>
                </a:lnTo>
                <a:lnTo>
                  <a:pt x="1137765" y="3721100"/>
                </a:lnTo>
                <a:lnTo>
                  <a:pt x="1220980" y="3746500"/>
                </a:lnTo>
                <a:lnTo>
                  <a:pt x="1263323" y="3771900"/>
                </a:lnTo>
                <a:lnTo>
                  <a:pt x="1306138" y="3784600"/>
                </a:lnTo>
                <a:lnTo>
                  <a:pt x="1572200" y="3860800"/>
                </a:lnTo>
                <a:lnTo>
                  <a:pt x="2323143" y="3860800"/>
                </a:lnTo>
                <a:lnTo>
                  <a:pt x="2589205" y="3784600"/>
                </a:lnTo>
                <a:lnTo>
                  <a:pt x="2632020" y="3771900"/>
                </a:lnTo>
                <a:lnTo>
                  <a:pt x="2674363" y="3746500"/>
                </a:lnTo>
                <a:lnTo>
                  <a:pt x="2757578" y="3721100"/>
                </a:lnTo>
                <a:lnTo>
                  <a:pt x="2798425" y="3695700"/>
                </a:lnTo>
                <a:lnTo>
                  <a:pt x="2838745" y="3683000"/>
                </a:lnTo>
                <a:lnTo>
                  <a:pt x="2917756" y="3632200"/>
                </a:lnTo>
                <a:lnTo>
                  <a:pt x="2994505" y="3581400"/>
                </a:lnTo>
                <a:lnTo>
                  <a:pt x="3031998" y="3568700"/>
                </a:lnTo>
                <a:lnTo>
                  <a:pt x="3068885" y="3543300"/>
                </a:lnTo>
                <a:lnTo>
                  <a:pt x="3105154" y="3505200"/>
                </a:lnTo>
                <a:lnTo>
                  <a:pt x="3140790" y="3479800"/>
                </a:lnTo>
                <a:lnTo>
                  <a:pt x="3175780" y="3454400"/>
                </a:lnTo>
                <a:lnTo>
                  <a:pt x="3210112" y="3429000"/>
                </a:lnTo>
                <a:lnTo>
                  <a:pt x="3243771" y="3403600"/>
                </a:lnTo>
                <a:lnTo>
                  <a:pt x="3276745" y="3365500"/>
                </a:lnTo>
                <a:lnTo>
                  <a:pt x="3309020" y="3340100"/>
                </a:lnTo>
                <a:lnTo>
                  <a:pt x="3340583" y="3302000"/>
                </a:lnTo>
                <a:lnTo>
                  <a:pt x="3371420" y="3276600"/>
                </a:lnTo>
                <a:lnTo>
                  <a:pt x="3401518" y="3238499"/>
                </a:lnTo>
                <a:lnTo>
                  <a:pt x="3430864" y="3213099"/>
                </a:lnTo>
                <a:lnTo>
                  <a:pt x="3459445" y="3174999"/>
                </a:lnTo>
                <a:lnTo>
                  <a:pt x="3487247" y="3136899"/>
                </a:lnTo>
                <a:lnTo>
                  <a:pt x="3514256" y="3098799"/>
                </a:lnTo>
                <a:lnTo>
                  <a:pt x="3540460" y="3060699"/>
                </a:lnTo>
                <a:lnTo>
                  <a:pt x="3565845" y="3035299"/>
                </a:lnTo>
                <a:lnTo>
                  <a:pt x="3590398" y="2997199"/>
                </a:lnTo>
                <a:lnTo>
                  <a:pt x="3614105" y="2959099"/>
                </a:lnTo>
                <a:lnTo>
                  <a:pt x="3636954" y="2920999"/>
                </a:lnTo>
                <a:lnTo>
                  <a:pt x="3658930" y="2870199"/>
                </a:lnTo>
                <a:lnTo>
                  <a:pt x="3680021" y="2832099"/>
                </a:lnTo>
                <a:lnTo>
                  <a:pt x="3700212" y="2793999"/>
                </a:lnTo>
                <a:lnTo>
                  <a:pt x="3719492" y="2755899"/>
                </a:lnTo>
                <a:lnTo>
                  <a:pt x="3737846" y="2717799"/>
                </a:lnTo>
                <a:lnTo>
                  <a:pt x="3755262" y="2666999"/>
                </a:lnTo>
                <a:lnTo>
                  <a:pt x="3771725" y="2628899"/>
                </a:lnTo>
                <a:lnTo>
                  <a:pt x="3787222" y="2590799"/>
                </a:lnTo>
                <a:lnTo>
                  <a:pt x="3801741" y="2539999"/>
                </a:lnTo>
                <a:lnTo>
                  <a:pt x="3815268" y="2501899"/>
                </a:lnTo>
                <a:lnTo>
                  <a:pt x="3827789" y="2451099"/>
                </a:lnTo>
                <a:lnTo>
                  <a:pt x="3839291" y="2412999"/>
                </a:lnTo>
                <a:lnTo>
                  <a:pt x="3849761" y="2362199"/>
                </a:lnTo>
                <a:lnTo>
                  <a:pt x="3859185" y="2324099"/>
                </a:lnTo>
                <a:lnTo>
                  <a:pt x="3867551" y="2273299"/>
                </a:lnTo>
                <a:lnTo>
                  <a:pt x="3874845" y="2222499"/>
                </a:lnTo>
                <a:lnTo>
                  <a:pt x="3881053" y="2184399"/>
                </a:lnTo>
                <a:lnTo>
                  <a:pt x="3886162" y="2133599"/>
                </a:lnTo>
                <a:lnTo>
                  <a:pt x="3890159" y="2082799"/>
                </a:lnTo>
                <a:lnTo>
                  <a:pt x="3893030" y="2044699"/>
                </a:lnTo>
                <a:lnTo>
                  <a:pt x="3894763" y="1993899"/>
                </a:lnTo>
                <a:lnTo>
                  <a:pt x="3895344" y="1943099"/>
                </a:lnTo>
                <a:lnTo>
                  <a:pt x="3894763" y="1892299"/>
                </a:lnTo>
                <a:lnTo>
                  <a:pt x="3893030" y="1854199"/>
                </a:lnTo>
                <a:lnTo>
                  <a:pt x="3890159" y="1803399"/>
                </a:lnTo>
                <a:lnTo>
                  <a:pt x="3886162" y="1752600"/>
                </a:lnTo>
                <a:lnTo>
                  <a:pt x="3881053" y="1701800"/>
                </a:lnTo>
                <a:lnTo>
                  <a:pt x="3874845" y="1663700"/>
                </a:lnTo>
                <a:lnTo>
                  <a:pt x="3867551" y="1612900"/>
                </a:lnTo>
                <a:lnTo>
                  <a:pt x="3859185" y="1574800"/>
                </a:lnTo>
                <a:lnTo>
                  <a:pt x="3849761" y="1524000"/>
                </a:lnTo>
                <a:lnTo>
                  <a:pt x="3839291" y="1473200"/>
                </a:lnTo>
                <a:lnTo>
                  <a:pt x="3827789" y="1435100"/>
                </a:lnTo>
                <a:lnTo>
                  <a:pt x="3815268" y="1384300"/>
                </a:lnTo>
                <a:lnTo>
                  <a:pt x="3801741" y="1346200"/>
                </a:lnTo>
                <a:lnTo>
                  <a:pt x="3787222" y="1308100"/>
                </a:lnTo>
                <a:lnTo>
                  <a:pt x="3771725" y="1257300"/>
                </a:lnTo>
                <a:lnTo>
                  <a:pt x="3755262" y="1219200"/>
                </a:lnTo>
                <a:lnTo>
                  <a:pt x="3737846" y="1181100"/>
                </a:lnTo>
                <a:lnTo>
                  <a:pt x="3719492" y="1130300"/>
                </a:lnTo>
                <a:lnTo>
                  <a:pt x="3700212" y="1092200"/>
                </a:lnTo>
                <a:lnTo>
                  <a:pt x="3680021" y="1054100"/>
                </a:lnTo>
                <a:lnTo>
                  <a:pt x="3658930" y="1016000"/>
                </a:lnTo>
                <a:lnTo>
                  <a:pt x="3636954" y="977900"/>
                </a:lnTo>
                <a:lnTo>
                  <a:pt x="3614105" y="939800"/>
                </a:lnTo>
                <a:lnTo>
                  <a:pt x="3590398" y="901700"/>
                </a:lnTo>
                <a:lnTo>
                  <a:pt x="3565845" y="863600"/>
                </a:lnTo>
                <a:lnTo>
                  <a:pt x="3540460" y="825500"/>
                </a:lnTo>
                <a:lnTo>
                  <a:pt x="3514256" y="787400"/>
                </a:lnTo>
                <a:lnTo>
                  <a:pt x="3487247" y="749300"/>
                </a:lnTo>
                <a:lnTo>
                  <a:pt x="3459445" y="711200"/>
                </a:lnTo>
                <a:lnTo>
                  <a:pt x="3430864" y="685800"/>
                </a:lnTo>
                <a:lnTo>
                  <a:pt x="3401518" y="647700"/>
                </a:lnTo>
                <a:lnTo>
                  <a:pt x="3371420" y="609600"/>
                </a:lnTo>
                <a:lnTo>
                  <a:pt x="3340583" y="584200"/>
                </a:lnTo>
                <a:lnTo>
                  <a:pt x="3309020" y="546100"/>
                </a:lnTo>
                <a:lnTo>
                  <a:pt x="3276745" y="520700"/>
                </a:lnTo>
                <a:lnTo>
                  <a:pt x="3243771" y="495300"/>
                </a:lnTo>
                <a:lnTo>
                  <a:pt x="3210112" y="457200"/>
                </a:lnTo>
                <a:lnTo>
                  <a:pt x="3175780" y="431800"/>
                </a:lnTo>
                <a:lnTo>
                  <a:pt x="3140790" y="406400"/>
                </a:lnTo>
                <a:lnTo>
                  <a:pt x="3105154" y="381000"/>
                </a:lnTo>
                <a:lnTo>
                  <a:pt x="3068885" y="355600"/>
                </a:lnTo>
                <a:lnTo>
                  <a:pt x="3031998" y="330200"/>
                </a:lnTo>
                <a:lnTo>
                  <a:pt x="2994505" y="304800"/>
                </a:lnTo>
                <a:lnTo>
                  <a:pt x="2917756" y="254000"/>
                </a:lnTo>
                <a:lnTo>
                  <a:pt x="2878527" y="228600"/>
                </a:lnTo>
                <a:lnTo>
                  <a:pt x="2838745" y="215900"/>
                </a:lnTo>
                <a:lnTo>
                  <a:pt x="2798425" y="190500"/>
                </a:lnTo>
                <a:lnTo>
                  <a:pt x="2757578" y="177800"/>
                </a:lnTo>
                <a:lnTo>
                  <a:pt x="2716220" y="152400"/>
                </a:lnTo>
                <a:lnTo>
                  <a:pt x="2632020" y="127000"/>
                </a:lnTo>
                <a:lnTo>
                  <a:pt x="2589205" y="101600"/>
                </a:lnTo>
                <a:lnTo>
                  <a:pt x="2368512" y="38100"/>
                </a:lnTo>
                <a:close/>
              </a:path>
              <a:path w="3895725" h="3886200">
                <a:moveTo>
                  <a:pt x="2231282" y="12700"/>
                </a:moveTo>
                <a:lnTo>
                  <a:pt x="1664061" y="12700"/>
                </a:lnTo>
                <a:lnTo>
                  <a:pt x="1572200" y="38100"/>
                </a:lnTo>
                <a:lnTo>
                  <a:pt x="2323143" y="38100"/>
                </a:lnTo>
                <a:lnTo>
                  <a:pt x="2231282" y="12700"/>
                </a:lnTo>
                <a:close/>
              </a:path>
              <a:path w="3895725" h="3886200">
                <a:moveTo>
                  <a:pt x="2090882" y="0"/>
                </a:moveTo>
                <a:lnTo>
                  <a:pt x="1804461" y="0"/>
                </a:lnTo>
                <a:lnTo>
                  <a:pt x="1757331" y="12700"/>
                </a:lnTo>
                <a:lnTo>
                  <a:pt x="2138012" y="12700"/>
                </a:lnTo>
                <a:lnTo>
                  <a:pt x="2090882" y="0"/>
                </a:lnTo>
                <a:close/>
              </a:path>
            </a:pathLst>
          </a:custGeom>
          <a:solidFill>
            <a:srgbClr val="00AFEF"/>
          </a:solidFill>
        </p:spPr>
        <p:txBody>
          <a:bodyPr wrap="square" lIns="0" tIns="0" rIns="0" bIns="0" rtlCol="0"/>
          <a:lstStyle/>
          <a:p>
            <a:endParaRPr/>
          </a:p>
        </p:txBody>
      </p:sp>
      <p:sp>
        <p:nvSpPr>
          <p:cNvPr id="3" name="object 3"/>
          <p:cNvSpPr/>
          <p:nvPr/>
        </p:nvSpPr>
        <p:spPr>
          <a:xfrm>
            <a:off x="3220973" y="2637282"/>
            <a:ext cx="2761615" cy="2778760"/>
          </a:xfrm>
          <a:custGeom>
            <a:avLst/>
            <a:gdLst/>
            <a:ahLst/>
            <a:cxnLst/>
            <a:rect l="l" t="t" r="r" b="b"/>
            <a:pathLst>
              <a:path w="2761615" h="2778760">
                <a:moveTo>
                  <a:pt x="0" y="0"/>
                </a:moveTo>
                <a:lnTo>
                  <a:pt x="2761488" y="2778252"/>
                </a:lnTo>
              </a:path>
            </a:pathLst>
          </a:custGeom>
          <a:ln w="19812">
            <a:solidFill>
              <a:srgbClr val="FFFFFF"/>
            </a:solidFill>
            <a:prstDash val="dash"/>
          </a:ln>
        </p:spPr>
        <p:txBody>
          <a:bodyPr wrap="square" lIns="0" tIns="0" rIns="0" bIns="0" rtlCol="0"/>
          <a:lstStyle/>
          <a:p>
            <a:endParaRPr/>
          </a:p>
        </p:txBody>
      </p:sp>
      <p:sp>
        <p:nvSpPr>
          <p:cNvPr id="4" name="object 4"/>
          <p:cNvSpPr/>
          <p:nvPr/>
        </p:nvSpPr>
        <p:spPr>
          <a:xfrm>
            <a:off x="3198114" y="2637282"/>
            <a:ext cx="2787650" cy="2778760"/>
          </a:xfrm>
          <a:custGeom>
            <a:avLst/>
            <a:gdLst/>
            <a:ahLst/>
            <a:cxnLst/>
            <a:rect l="l" t="t" r="r" b="b"/>
            <a:pathLst>
              <a:path w="2787650" h="2778760">
                <a:moveTo>
                  <a:pt x="2787396" y="0"/>
                </a:moveTo>
                <a:lnTo>
                  <a:pt x="0" y="2778252"/>
                </a:lnTo>
              </a:path>
            </a:pathLst>
          </a:custGeom>
          <a:ln w="19812">
            <a:solidFill>
              <a:srgbClr val="FFFFFF"/>
            </a:solidFill>
            <a:prstDash val="dash"/>
          </a:ln>
        </p:spPr>
        <p:txBody>
          <a:bodyPr wrap="square" lIns="0" tIns="0" rIns="0" bIns="0" rtlCol="0"/>
          <a:lstStyle/>
          <a:p>
            <a:endParaRPr/>
          </a:p>
        </p:txBody>
      </p:sp>
      <p:sp>
        <p:nvSpPr>
          <p:cNvPr id="5" name="object 5"/>
          <p:cNvSpPr/>
          <p:nvPr/>
        </p:nvSpPr>
        <p:spPr>
          <a:xfrm>
            <a:off x="457200" y="4724400"/>
            <a:ext cx="2563495" cy="1134110"/>
          </a:xfrm>
          <a:custGeom>
            <a:avLst/>
            <a:gdLst/>
            <a:ahLst/>
            <a:cxnLst/>
            <a:rect l="l" t="t" r="r" b="b"/>
            <a:pathLst>
              <a:path w="2563495" h="1134110">
                <a:moveTo>
                  <a:pt x="2353818" y="0"/>
                </a:moveTo>
                <a:lnTo>
                  <a:pt x="209550" y="0"/>
                </a:lnTo>
                <a:lnTo>
                  <a:pt x="161500" y="5536"/>
                </a:lnTo>
                <a:lnTo>
                  <a:pt x="117393" y="21304"/>
                </a:lnTo>
                <a:lnTo>
                  <a:pt x="78485" y="46046"/>
                </a:lnTo>
                <a:lnTo>
                  <a:pt x="46034" y="78501"/>
                </a:lnTo>
                <a:lnTo>
                  <a:pt x="21298" y="117410"/>
                </a:lnTo>
                <a:lnTo>
                  <a:pt x="5534" y="161512"/>
                </a:lnTo>
                <a:lnTo>
                  <a:pt x="0" y="209550"/>
                </a:lnTo>
                <a:lnTo>
                  <a:pt x="0" y="924306"/>
                </a:lnTo>
                <a:lnTo>
                  <a:pt x="5534" y="972355"/>
                </a:lnTo>
                <a:lnTo>
                  <a:pt x="21298" y="1016462"/>
                </a:lnTo>
                <a:lnTo>
                  <a:pt x="46034" y="1055370"/>
                </a:lnTo>
                <a:lnTo>
                  <a:pt x="78485" y="1087821"/>
                </a:lnTo>
                <a:lnTo>
                  <a:pt x="117393" y="1112557"/>
                </a:lnTo>
                <a:lnTo>
                  <a:pt x="161500" y="1128321"/>
                </a:lnTo>
                <a:lnTo>
                  <a:pt x="209550" y="1133856"/>
                </a:lnTo>
                <a:lnTo>
                  <a:pt x="2353818" y="0"/>
                </a:lnTo>
                <a:close/>
              </a:path>
              <a:path w="2563495" h="1134110">
                <a:moveTo>
                  <a:pt x="2353818" y="0"/>
                </a:moveTo>
                <a:lnTo>
                  <a:pt x="2353818" y="1133856"/>
                </a:lnTo>
                <a:lnTo>
                  <a:pt x="2401855" y="1128321"/>
                </a:lnTo>
                <a:lnTo>
                  <a:pt x="2445957" y="1112557"/>
                </a:lnTo>
                <a:lnTo>
                  <a:pt x="2484866" y="1087821"/>
                </a:lnTo>
                <a:lnTo>
                  <a:pt x="2517321" y="1055370"/>
                </a:lnTo>
                <a:lnTo>
                  <a:pt x="2542063" y="1016462"/>
                </a:lnTo>
                <a:lnTo>
                  <a:pt x="2557831" y="972355"/>
                </a:lnTo>
                <a:lnTo>
                  <a:pt x="2563368" y="924306"/>
                </a:lnTo>
                <a:lnTo>
                  <a:pt x="2563368" y="209550"/>
                </a:lnTo>
                <a:lnTo>
                  <a:pt x="2557831" y="161512"/>
                </a:lnTo>
                <a:lnTo>
                  <a:pt x="2542063" y="117410"/>
                </a:lnTo>
                <a:lnTo>
                  <a:pt x="2517321" y="78501"/>
                </a:lnTo>
                <a:lnTo>
                  <a:pt x="2484866" y="46046"/>
                </a:lnTo>
                <a:lnTo>
                  <a:pt x="2445957" y="21304"/>
                </a:lnTo>
                <a:lnTo>
                  <a:pt x="2401855" y="5536"/>
                </a:lnTo>
                <a:lnTo>
                  <a:pt x="2353818" y="0"/>
                </a:lnTo>
                <a:close/>
              </a:path>
            </a:pathLst>
          </a:custGeom>
          <a:solidFill>
            <a:srgbClr val="FFFFFF"/>
          </a:solidFill>
        </p:spPr>
        <p:txBody>
          <a:bodyPr wrap="square" lIns="0" tIns="0" rIns="0" bIns="0" rtlCol="0"/>
          <a:lstStyle/>
          <a:p>
            <a:endParaRPr/>
          </a:p>
        </p:txBody>
      </p:sp>
      <p:sp>
        <p:nvSpPr>
          <p:cNvPr id="6" name="object 6"/>
          <p:cNvSpPr/>
          <p:nvPr/>
        </p:nvSpPr>
        <p:spPr>
          <a:xfrm>
            <a:off x="457200" y="4724400"/>
            <a:ext cx="2353945" cy="209550"/>
          </a:xfrm>
          <a:custGeom>
            <a:avLst/>
            <a:gdLst/>
            <a:ahLst/>
            <a:cxnLst/>
            <a:rect l="l" t="t" r="r" b="b"/>
            <a:pathLst>
              <a:path w="2353945" h="209550">
                <a:moveTo>
                  <a:pt x="0" y="209550"/>
                </a:moveTo>
                <a:lnTo>
                  <a:pt x="5534" y="161512"/>
                </a:lnTo>
                <a:lnTo>
                  <a:pt x="21298" y="117410"/>
                </a:lnTo>
                <a:lnTo>
                  <a:pt x="46034" y="78501"/>
                </a:lnTo>
                <a:lnTo>
                  <a:pt x="78485" y="46046"/>
                </a:lnTo>
                <a:lnTo>
                  <a:pt x="117393" y="21304"/>
                </a:lnTo>
                <a:lnTo>
                  <a:pt x="161500" y="5536"/>
                </a:lnTo>
                <a:lnTo>
                  <a:pt x="209550" y="0"/>
                </a:lnTo>
                <a:lnTo>
                  <a:pt x="2353818" y="0"/>
                </a:lnTo>
              </a:path>
            </a:pathLst>
          </a:custGeom>
          <a:ln w="12192">
            <a:solidFill>
              <a:srgbClr val="000000"/>
            </a:solidFill>
          </a:ln>
        </p:spPr>
        <p:txBody>
          <a:bodyPr wrap="square" lIns="0" tIns="0" rIns="0" bIns="0" rtlCol="0"/>
          <a:lstStyle/>
          <a:p>
            <a:endParaRPr/>
          </a:p>
        </p:txBody>
      </p:sp>
      <p:sp>
        <p:nvSpPr>
          <p:cNvPr id="7" name="object 7"/>
          <p:cNvSpPr/>
          <p:nvPr/>
        </p:nvSpPr>
        <p:spPr>
          <a:xfrm>
            <a:off x="457200" y="4933950"/>
            <a:ext cx="209550" cy="924560"/>
          </a:xfrm>
          <a:custGeom>
            <a:avLst/>
            <a:gdLst/>
            <a:ahLst/>
            <a:cxnLst/>
            <a:rect l="l" t="t" r="r" b="b"/>
            <a:pathLst>
              <a:path w="209550" h="924560">
                <a:moveTo>
                  <a:pt x="209550" y="924306"/>
                </a:moveTo>
                <a:lnTo>
                  <a:pt x="161500" y="918771"/>
                </a:lnTo>
                <a:lnTo>
                  <a:pt x="117393" y="903007"/>
                </a:lnTo>
                <a:lnTo>
                  <a:pt x="78485" y="878271"/>
                </a:lnTo>
                <a:lnTo>
                  <a:pt x="46034" y="845820"/>
                </a:lnTo>
                <a:lnTo>
                  <a:pt x="21298" y="806912"/>
                </a:lnTo>
                <a:lnTo>
                  <a:pt x="5534" y="762805"/>
                </a:lnTo>
                <a:lnTo>
                  <a:pt x="0" y="714756"/>
                </a:lnTo>
                <a:lnTo>
                  <a:pt x="0" y="0"/>
                </a:lnTo>
              </a:path>
            </a:pathLst>
          </a:custGeom>
          <a:ln w="12192">
            <a:solidFill>
              <a:srgbClr val="000000"/>
            </a:solidFill>
          </a:ln>
        </p:spPr>
        <p:txBody>
          <a:bodyPr wrap="square" lIns="0" tIns="0" rIns="0" bIns="0" rtlCol="0"/>
          <a:lstStyle/>
          <a:p>
            <a:endParaRPr/>
          </a:p>
        </p:txBody>
      </p:sp>
      <p:sp>
        <p:nvSpPr>
          <p:cNvPr id="8" name="object 8"/>
          <p:cNvSpPr/>
          <p:nvPr/>
        </p:nvSpPr>
        <p:spPr>
          <a:xfrm>
            <a:off x="2811017" y="4724400"/>
            <a:ext cx="209550" cy="1134110"/>
          </a:xfrm>
          <a:custGeom>
            <a:avLst/>
            <a:gdLst/>
            <a:ahLst/>
            <a:cxnLst/>
            <a:rect l="l" t="t" r="r" b="b"/>
            <a:pathLst>
              <a:path w="209550" h="1134110">
                <a:moveTo>
                  <a:pt x="0" y="0"/>
                </a:moveTo>
                <a:lnTo>
                  <a:pt x="48037" y="5536"/>
                </a:lnTo>
                <a:lnTo>
                  <a:pt x="92139" y="21304"/>
                </a:lnTo>
                <a:lnTo>
                  <a:pt x="131048" y="46046"/>
                </a:lnTo>
                <a:lnTo>
                  <a:pt x="163503" y="78501"/>
                </a:lnTo>
                <a:lnTo>
                  <a:pt x="188245" y="117410"/>
                </a:lnTo>
                <a:lnTo>
                  <a:pt x="204013" y="161512"/>
                </a:lnTo>
                <a:lnTo>
                  <a:pt x="209550" y="209550"/>
                </a:lnTo>
                <a:lnTo>
                  <a:pt x="209550" y="924306"/>
                </a:lnTo>
                <a:lnTo>
                  <a:pt x="204013" y="972355"/>
                </a:lnTo>
                <a:lnTo>
                  <a:pt x="188245" y="1016462"/>
                </a:lnTo>
                <a:lnTo>
                  <a:pt x="163503" y="1055370"/>
                </a:lnTo>
                <a:lnTo>
                  <a:pt x="131048" y="1087821"/>
                </a:lnTo>
                <a:lnTo>
                  <a:pt x="92139" y="1112557"/>
                </a:lnTo>
                <a:lnTo>
                  <a:pt x="48037" y="1128321"/>
                </a:lnTo>
                <a:lnTo>
                  <a:pt x="0" y="1133856"/>
                </a:lnTo>
              </a:path>
            </a:pathLst>
          </a:custGeom>
          <a:ln w="12192">
            <a:solidFill>
              <a:srgbClr val="000000"/>
            </a:solidFill>
          </a:ln>
        </p:spPr>
        <p:txBody>
          <a:bodyPr wrap="square" lIns="0" tIns="0" rIns="0" bIns="0" rtlCol="0"/>
          <a:lstStyle/>
          <a:p>
            <a:endParaRPr/>
          </a:p>
        </p:txBody>
      </p:sp>
      <p:sp>
        <p:nvSpPr>
          <p:cNvPr id="9" name="object 9"/>
          <p:cNvSpPr/>
          <p:nvPr/>
        </p:nvSpPr>
        <p:spPr>
          <a:xfrm>
            <a:off x="457200" y="4724400"/>
            <a:ext cx="2563495" cy="1134110"/>
          </a:xfrm>
          <a:custGeom>
            <a:avLst/>
            <a:gdLst/>
            <a:ahLst/>
            <a:cxnLst/>
            <a:rect l="l" t="t" r="r" b="b"/>
            <a:pathLst>
              <a:path w="2563495" h="1134110">
                <a:moveTo>
                  <a:pt x="2353818" y="0"/>
                </a:moveTo>
                <a:lnTo>
                  <a:pt x="209550" y="0"/>
                </a:lnTo>
                <a:lnTo>
                  <a:pt x="161500" y="5536"/>
                </a:lnTo>
                <a:lnTo>
                  <a:pt x="117393" y="21304"/>
                </a:lnTo>
                <a:lnTo>
                  <a:pt x="78485" y="46046"/>
                </a:lnTo>
                <a:lnTo>
                  <a:pt x="46034" y="78501"/>
                </a:lnTo>
                <a:lnTo>
                  <a:pt x="21298" y="117410"/>
                </a:lnTo>
                <a:lnTo>
                  <a:pt x="5534" y="161512"/>
                </a:lnTo>
                <a:lnTo>
                  <a:pt x="0" y="209550"/>
                </a:lnTo>
                <a:lnTo>
                  <a:pt x="0" y="924306"/>
                </a:lnTo>
                <a:lnTo>
                  <a:pt x="5534" y="972355"/>
                </a:lnTo>
                <a:lnTo>
                  <a:pt x="21298" y="1016462"/>
                </a:lnTo>
                <a:lnTo>
                  <a:pt x="46034" y="1055370"/>
                </a:lnTo>
                <a:lnTo>
                  <a:pt x="78485" y="1087821"/>
                </a:lnTo>
                <a:lnTo>
                  <a:pt x="117393" y="1112557"/>
                </a:lnTo>
                <a:lnTo>
                  <a:pt x="161500" y="1128321"/>
                </a:lnTo>
                <a:lnTo>
                  <a:pt x="209550" y="1133856"/>
                </a:lnTo>
                <a:lnTo>
                  <a:pt x="2353818" y="1133856"/>
                </a:lnTo>
                <a:lnTo>
                  <a:pt x="2401855" y="1128321"/>
                </a:lnTo>
                <a:lnTo>
                  <a:pt x="2445957" y="1112557"/>
                </a:lnTo>
                <a:lnTo>
                  <a:pt x="2484866" y="1087821"/>
                </a:lnTo>
                <a:lnTo>
                  <a:pt x="2517321" y="1055370"/>
                </a:lnTo>
                <a:lnTo>
                  <a:pt x="2542063" y="1016462"/>
                </a:lnTo>
                <a:lnTo>
                  <a:pt x="2557831" y="972355"/>
                </a:lnTo>
                <a:lnTo>
                  <a:pt x="2563368" y="924306"/>
                </a:lnTo>
                <a:lnTo>
                  <a:pt x="2563368" y="209550"/>
                </a:lnTo>
                <a:lnTo>
                  <a:pt x="2557831" y="161512"/>
                </a:lnTo>
                <a:lnTo>
                  <a:pt x="2542063" y="117410"/>
                </a:lnTo>
                <a:lnTo>
                  <a:pt x="2517321" y="78501"/>
                </a:lnTo>
                <a:lnTo>
                  <a:pt x="2484866" y="46046"/>
                </a:lnTo>
                <a:lnTo>
                  <a:pt x="2445957" y="21304"/>
                </a:lnTo>
                <a:lnTo>
                  <a:pt x="2401855" y="5536"/>
                </a:lnTo>
                <a:lnTo>
                  <a:pt x="2353818" y="0"/>
                </a:lnTo>
                <a:close/>
              </a:path>
            </a:pathLst>
          </a:custGeom>
          <a:solidFill>
            <a:srgbClr val="FFFFFF"/>
          </a:solidFill>
        </p:spPr>
        <p:txBody>
          <a:bodyPr wrap="square" lIns="0" tIns="0" rIns="0" bIns="0" rtlCol="0"/>
          <a:lstStyle/>
          <a:p>
            <a:endParaRPr/>
          </a:p>
        </p:txBody>
      </p:sp>
      <p:sp>
        <p:nvSpPr>
          <p:cNvPr id="10" name="object 10"/>
          <p:cNvSpPr/>
          <p:nvPr/>
        </p:nvSpPr>
        <p:spPr>
          <a:xfrm>
            <a:off x="457200" y="4724400"/>
            <a:ext cx="2563495" cy="1134110"/>
          </a:xfrm>
          <a:custGeom>
            <a:avLst/>
            <a:gdLst/>
            <a:ahLst/>
            <a:cxnLst/>
            <a:rect l="l" t="t" r="r" b="b"/>
            <a:pathLst>
              <a:path w="2563495" h="1134110">
                <a:moveTo>
                  <a:pt x="0" y="209550"/>
                </a:moveTo>
                <a:lnTo>
                  <a:pt x="5534" y="161512"/>
                </a:lnTo>
                <a:lnTo>
                  <a:pt x="21298" y="117410"/>
                </a:lnTo>
                <a:lnTo>
                  <a:pt x="46034" y="78501"/>
                </a:lnTo>
                <a:lnTo>
                  <a:pt x="78485" y="46046"/>
                </a:lnTo>
                <a:lnTo>
                  <a:pt x="117393" y="21304"/>
                </a:lnTo>
                <a:lnTo>
                  <a:pt x="161500" y="5536"/>
                </a:lnTo>
                <a:lnTo>
                  <a:pt x="209550" y="0"/>
                </a:lnTo>
                <a:lnTo>
                  <a:pt x="2353818" y="0"/>
                </a:lnTo>
                <a:lnTo>
                  <a:pt x="2401855" y="5536"/>
                </a:lnTo>
                <a:lnTo>
                  <a:pt x="2445957" y="21304"/>
                </a:lnTo>
                <a:lnTo>
                  <a:pt x="2484866" y="46046"/>
                </a:lnTo>
                <a:lnTo>
                  <a:pt x="2517321" y="78501"/>
                </a:lnTo>
                <a:lnTo>
                  <a:pt x="2542063" y="117410"/>
                </a:lnTo>
                <a:lnTo>
                  <a:pt x="2557831" y="161512"/>
                </a:lnTo>
                <a:lnTo>
                  <a:pt x="2563368" y="209550"/>
                </a:lnTo>
                <a:lnTo>
                  <a:pt x="2563368" y="924306"/>
                </a:lnTo>
                <a:lnTo>
                  <a:pt x="2557831" y="972355"/>
                </a:lnTo>
                <a:lnTo>
                  <a:pt x="2542063" y="1016462"/>
                </a:lnTo>
                <a:lnTo>
                  <a:pt x="2517321" y="1055370"/>
                </a:lnTo>
                <a:lnTo>
                  <a:pt x="2484866" y="1087821"/>
                </a:lnTo>
                <a:lnTo>
                  <a:pt x="2445957" y="1112557"/>
                </a:lnTo>
                <a:lnTo>
                  <a:pt x="2401855" y="1128321"/>
                </a:lnTo>
                <a:lnTo>
                  <a:pt x="2353818" y="1133856"/>
                </a:lnTo>
                <a:lnTo>
                  <a:pt x="209550" y="1133856"/>
                </a:lnTo>
                <a:lnTo>
                  <a:pt x="161500" y="1128321"/>
                </a:lnTo>
                <a:lnTo>
                  <a:pt x="117393" y="1112557"/>
                </a:lnTo>
                <a:lnTo>
                  <a:pt x="78485" y="1087821"/>
                </a:lnTo>
                <a:lnTo>
                  <a:pt x="46034" y="1055370"/>
                </a:lnTo>
                <a:lnTo>
                  <a:pt x="21298" y="1016462"/>
                </a:lnTo>
                <a:lnTo>
                  <a:pt x="5534" y="972355"/>
                </a:lnTo>
                <a:lnTo>
                  <a:pt x="0" y="924306"/>
                </a:lnTo>
                <a:lnTo>
                  <a:pt x="0" y="209550"/>
                </a:lnTo>
                <a:close/>
              </a:path>
            </a:pathLst>
          </a:custGeom>
          <a:ln w="12192">
            <a:solidFill>
              <a:srgbClr val="000000"/>
            </a:solidFill>
          </a:ln>
        </p:spPr>
        <p:txBody>
          <a:bodyPr wrap="square" lIns="0" tIns="0" rIns="0" bIns="0" rtlCol="0"/>
          <a:lstStyle/>
          <a:p>
            <a:endParaRPr/>
          </a:p>
        </p:txBody>
      </p:sp>
      <p:sp>
        <p:nvSpPr>
          <p:cNvPr id="11" name="object 11"/>
          <p:cNvSpPr txBox="1"/>
          <p:nvPr/>
        </p:nvSpPr>
        <p:spPr>
          <a:xfrm>
            <a:off x="625246" y="4830064"/>
            <a:ext cx="2226945" cy="920750"/>
          </a:xfrm>
          <a:prstGeom prst="rect">
            <a:avLst/>
          </a:prstGeom>
        </p:spPr>
        <p:txBody>
          <a:bodyPr vert="horz" wrap="square" lIns="0" tIns="0" rIns="0" bIns="0" rtlCol="0">
            <a:spAutoFit/>
          </a:bodyPr>
          <a:lstStyle/>
          <a:p>
            <a:pPr marL="12700" marR="5080" indent="1905" algn="ctr">
              <a:lnSpc>
                <a:spcPct val="100000"/>
              </a:lnSpc>
            </a:pPr>
            <a:r>
              <a:rPr sz="2000" b="1" dirty="0">
                <a:latin typeface="Verdana"/>
                <a:cs typeface="Verdana"/>
              </a:rPr>
              <a:t>BAO BÌ TIẾP  </a:t>
            </a:r>
            <a:r>
              <a:rPr sz="2000" b="1" spc="5" dirty="0">
                <a:latin typeface="Verdana"/>
                <a:cs typeface="Verdana"/>
              </a:rPr>
              <a:t>XÚC </a:t>
            </a:r>
            <a:r>
              <a:rPr sz="2000" b="1" dirty="0">
                <a:latin typeface="Verdana"/>
                <a:cs typeface="Verdana"/>
              </a:rPr>
              <a:t>TRỰC</a:t>
            </a:r>
            <a:r>
              <a:rPr sz="2000" b="1" spc="-125" dirty="0">
                <a:latin typeface="Verdana"/>
                <a:cs typeface="Verdana"/>
              </a:rPr>
              <a:t> </a:t>
            </a:r>
            <a:r>
              <a:rPr sz="2000" b="1" dirty="0">
                <a:latin typeface="Verdana"/>
                <a:cs typeface="Verdana"/>
              </a:rPr>
              <a:t>TIẾP  </a:t>
            </a:r>
            <a:r>
              <a:rPr sz="2000" b="1" spc="5" dirty="0">
                <a:latin typeface="Verdana"/>
                <a:cs typeface="Verdana"/>
              </a:rPr>
              <a:t>VỚI</a:t>
            </a:r>
            <a:r>
              <a:rPr sz="2000" b="1" spc="-110" dirty="0">
                <a:latin typeface="Verdana"/>
                <a:cs typeface="Verdana"/>
              </a:rPr>
              <a:t> </a:t>
            </a:r>
            <a:r>
              <a:rPr sz="2000" b="1" dirty="0">
                <a:latin typeface="Verdana"/>
                <a:cs typeface="Verdana"/>
              </a:rPr>
              <a:t>THUỐC</a:t>
            </a:r>
            <a:endParaRPr sz="2000">
              <a:latin typeface="Verdana"/>
              <a:cs typeface="Verdana"/>
            </a:endParaRPr>
          </a:p>
        </p:txBody>
      </p:sp>
      <p:sp>
        <p:nvSpPr>
          <p:cNvPr id="12" name="object 12"/>
          <p:cNvSpPr/>
          <p:nvPr/>
        </p:nvSpPr>
        <p:spPr>
          <a:xfrm>
            <a:off x="609600" y="1600200"/>
            <a:ext cx="2514600" cy="791210"/>
          </a:xfrm>
          <a:custGeom>
            <a:avLst/>
            <a:gdLst/>
            <a:ahLst/>
            <a:cxnLst/>
            <a:rect l="l" t="t" r="r" b="b"/>
            <a:pathLst>
              <a:path w="2514600" h="791210">
                <a:moveTo>
                  <a:pt x="2368423" y="0"/>
                </a:moveTo>
                <a:lnTo>
                  <a:pt x="146176" y="0"/>
                </a:lnTo>
                <a:lnTo>
                  <a:pt x="99972" y="7448"/>
                </a:lnTo>
                <a:lnTo>
                  <a:pt x="59845" y="28191"/>
                </a:lnTo>
                <a:lnTo>
                  <a:pt x="28202" y="59829"/>
                </a:lnTo>
                <a:lnTo>
                  <a:pt x="7451" y="99958"/>
                </a:lnTo>
                <a:lnTo>
                  <a:pt x="0" y="146176"/>
                </a:lnTo>
                <a:lnTo>
                  <a:pt x="0" y="644778"/>
                </a:lnTo>
                <a:lnTo>
                  <a:pt x="7451" y="690997"/>
                </a:lnTo>
                <a:lnTo>
                  <a:pt x="28202" y="731126"/>
                </a:lnTo>
                <a:lnTo>
                  <a:pt x="59845" y="762764"/>
                </a:lnTo>
                <a:lnTo>
                  <a:pt x="99972" y="783507"/>
                </a:lnTo>
                <a:lnTo>
                  <a:pt x="146176" y="790955"/>
                </a:lnTo>
                <a:lnTo>
                  <a:pt x="2368423" y="790955"/>
                </a:lnTo>
                <a:lnTo>
                  <a:pt x="2368423" y="0"/>
                </a:lnTo>
                <a:close/>
              </a:path>
              <a:path w="2514600" h="791210">
                <a:moveTo>
                  <a:pt x="2368423" y="0"/>
                </a:moveTo>
                <a:lnTo>
                  <a:pt x="2368423" y="790955"/>
                </a:lnTo>
                <a:lnTo>
                  <a:pt x="2414641" y="783507"/>
                </a:lnTo>
                <a:lnTo>
                  <a:pt x="2454770" y="762764"/>
                </a:lnTo>
                <a:lnTo>
                  <a:pt x="2486408" y="731126"/>
                </a:lnTo>
                <a:lnTo>
                  <a:pt x="2507151" y="690997"/>
                </a:lnTo>
                <a:lnTo>
                  <a:pt x="2514600" y="644778"/>
                </a:lnTo>
                <a:lnTo>
                  <a:pt x="2514600" y="146176"/>
                </a:lnTo>
                <a:lnTo>
                  <a:pt x="2507151" y="99958"/>
                </a:lnTo>
                <a:lnTo>
                  <a:pt x="2486408" y="59829"/>
                </a:lnTo>
                <a:lnTo>
                  <a:pt x="2454770" y="28191"/>
                </a:lnTo>
                <a:lnTo>
                  <a:pt x="2414641" y="7448"/>
                </a:lnTo>
                <a:lnTo>
                  <a:pt x="2368423" y="0"/>
                </a:lnTo>
                <a:close/>
              </a:path>
            </a:pathLst>
          </a:custGeom>
          <a:solidFill>
            <a:srgbClr val="EBE8E0"/>
          </a:solidFill>
        </p:spPr>
        <p:txBody>
          <a:bodyPr wrap="square" lIns="0" tIns="0" rIns="0" bIns="0" rtlCol="0"/>
          <a:lstStyle/>
          <a:p>
            <a:endParaRPr/>
          </a:p>
        </p:txBody>
      </p:sp>
      <p:sp>
        <p:nvSpPr>
          <p:cNvPr id="13" name="object 13"/>
          <p:cNvSpPr/>
          <p:nvPr/>
        </p:nvSpPr>
        <p:spPr>
          <a:xfrm>
            <a:off x="609600" y="1600200"/>
            <a:ext cx="2368550" cy="146685"/>
          </a:xfrm>
          <a:custGeom>
            <a:avLst/>
            <a:gdLst/>
            <a:ahLst/>
            <a:cxnLst/>
            <a:rect l="l" t="t" r="r" b="b"/>
            <a:pathLst>
              <a:path w="2368550" h="146685">
                <a:moveTo>
                  <a:pt x="0" y="146176"/>
                </a:moveTo>
                <a:lnTo>
                  <a:pt x="7451" y="99958"/>
                </a:lnTo>
                <a:lnTo>
                  <a:pt x="28202" y="59829"/>
                </a:lnTo>
                <a:lnTo>
                  <a:pt x="59845" y="28191"/>
                </a:lnTo>
                <a:lnTo>
                  <a:pt x="99972" y="7448"/>
                </a:lnTo>
                <a:lnTo>
                  <a:pt x="146176" y="0"/>
                </a:lnTo>
                <a:lnTo>
                  <a:pt x="2368423" y="0"/>
                </a:lnTo>
              </a:path>
            </a:pathLst>
          </a:custGeom>
          <a:ln w="12192">
            <a:solidFill>
              <a:srgbClr val="A6A0A0"/>
            </a:solidFill>
          </a:ln>
        </p:spPr>
        <p:txBody>
          <a:bodyPr wrap="square" lIns="0" tIns="0" rIns="0" bIns="0" rtlCol="0"/>
          <a:lstStyle/>
          <a:p>
            <a:endParaRPr/>
          </a:p>
        </p:txBody>
      </p:sp>
      <p:sp>
        <p:nvSpPr>
          <p:cNvPr id="14" name="object 14"/>
          <p:cNvSpPr/>
          <p:nvPr/>
        </p:nvSpPr>
        <p:spPr>
          <a:xfrm>
            <a:off x="609600" y="1746376"/>
            <a:ext cx="2368550" cy="645160"/>
          </a:xfrm>
          <a:custGeom>
            <a:avLst/>
            <a:gdLst/>
            <a:ahLst/>
            <a:cxnLst/>
            <a:rect l="l" t="t" r="r" b="b"/>
            <a:pathLst>
              <a:path w="2368550" h="645160">
                <a:moveTo>
                  <a:pt x="2368423" y="644778"/>
                </a:moveTo>
                <a:lnTo>
                  <a:pt x="146176" y="644778"/>
                </a:lnTo>
                <a:lnTo>
                  <a:pt x="99972" y="637330"/>
                </a:lnTo>
                <a:lnTo>
                  <a:pt x="59845" y="616587"/>
                </a:lnTo>
                <a:lnTo>
                  <a:pt x="28202" y="584949"/>
                </a:lnTo>
                <a:lnTo>
                  <a:pt x="7451" y="544820"/>
                </a:lnTo>
                <a:lnTo>
                  <a:pt x="0" y="498601"/>
                </a:lnTo>
                <a:lnTo>
                  <a:pt x="0" y="0"/>
                </a:lnTo>
              </a:path>
            </a:pathLst>
          </a:custGeom>
          <a:ln w="12192">
            <a:solidFill>
              <a:srgbClr val="A6A0A0"/>
            </a:solidFill>
          </a:ln>
        </p:spPr>
        <p:txBody>
          <a:bodyPr wrap="square" lIns="0" tIns="0" rIns="0" bIns="0" rtlCol="0"/>
          <a:lstStyle/>
          <a:p>
            <a:endParaRPr/>
          </a:p>
        </p:txBody>
      </p:sp>
      <p:sp>
        <p:nvSpPr>
          <p:cNvPr id="15" name="object 15"/>
          <p:cNvSpPr/>
          <p:nvPr/>
        </p:nvSpPr>
        <p:spPr>
          <a:xfrm>
            <a:off x="2978023" y="1600200"/>
            <a:ext cx="146685" cy="791210"/>
          </a:xfrm>
          <a:custGeom>
            <a:avLst/>
            <a:gdLst/>
            <a:ahLst/>
            <a:cxnLst/>
            <a:rect l="l" t="t" r="r" b="b"/>
            <a:pathLst>
              <a:path w="146685" h="791210">
                <a:moveTo>
                  <a:pt x="0" y="0"/>
                </a:moveTo>
                <a:lnTo>
                  <a:pt x="46218" y="7448"/>
                </a:lnTo>
                <a:lnTo>
                  <a:pt x="86347" y="28191"/>
                </a:lnTo>
                <a:lnTo>
                  <a:pt x="117985" y="59829"/>
                </a:lnTo>
                <a:lnTo>
                  <a:pt x="138728" y="99958"/>
                </a:lnTo>
                <a:lnTo>
                  <a:pt x="146176" y="146176"/>
                </a:lnTo>
                <a:lnTo>
                  <a:pt x="146176" y="644778"/>
                </a:lnTo>
                <a:lnTo>
                  <a:pt x="138728" y="690997"/>
                </a:lnTo>
                <a:lnTo>
                  <a:pt x="117985" y="731126"/>
                </a:lnTo>
                <a:lnTo>
                  <a:pt x="86347" y="762764"/>
                </a:lnTo>
                <a:lnTo>
                  <a:pt x="46218" y="783507"/>
                </a:lnTo>
                <a:lnTo>
                  <a:pt x="0" y="790955"/>
                </a:lnTo>
              </a:path>
            </a:pathLst>
          </a:custGeom>
          <a:ln w="12192">
            <a:solidFill>
              <a:srgbClr val="A6A0A0"/>
            </a:solidFill>
          </a:ln>
        </p:spPr>
        <p:txBody>
          <a:bodyPr wrap="square" lIns="0" tIns="0" rIns="0" bIns="0" rtlCol="0"/>
          <a:lstStyle/>
          <a:p>
            <a:endParaRPr/>
          </a:p>
        </p:txBody>
      </p:sp>
      <p:sp>
        <p:nvSpPr>
          <p:cNvPr id="16" name="object 16"/>
          <p:cNvSpPr/>
          <p:nvPr/>
        </p:nvSpPr>
        <p:spPr>
          <a:xfrm>
            <a:off x="609600" y="1600200"/>
            <a:ext cx="2514600" cy="791210"/>
          </a:xfrm>
          <a:custGeom>
            <a:avLst/>
            <a:gdLst/>
            <a:ahLst/>
            <a:cxnLst/>
            <a:rect l="l" t="t" r="r" b="b"/>
            <a:pathLst>
              <a:path w="2514600" h="791210">
                <a:moveTo>
                  <a:pt x="2368423" y="0"/>
                </a:moveTo>
                <a:lnTo>
                  <a:pt x="146176" y="0"/>
                </a:lnTo>
                <a:lnTo>
                  <a:pt x="99972" y="7448"/>
                </a:lnTo>
                <a:lnTo>
                  <a:pt x="59845" y="28191"/>
                </a:lnTo>
                <a:lnTo>
                  <a:pt x="28202" y="59829"/>
                </a:lnTo>
                <a:lnTo>
                  <a:pt x="7451" y="99958"/>
                </a:lnTo>
                <a:lnTo>
                  <a:pt x="0" y="146176"/>
                </a:lnTo>
                <a:lnTo>
                  <a:pt x="0" y="644778"/>
                </a:lnTo>
                <a:lnTo>
                  <a:pt x="7451" y="690997"/>
                </a:lnTo>
                <a:lnTo>
                  <a:pt x="28202" y="731126"/>
                </a:lnTo>
                <a:lnTo>
                  <a:pt x="59845" y="762764"/>
                </a:lnTo>
                <a:lnTo>
                  <a:pt x="99972" y="783507"/>
                </a:lnTo>
                <a:lnTo>
                  <a:pt x="146176" y="790955"/>
                </a:lnTo>
                <a:lnTo>
                  <a:pt x="2368423" y="790955"/>
                </a:lnTo>
                <a:lnTo>
                  <a:pt x="2414641" y="783507"/>
                </a:lnTo>
                <a:lnTo>
                  <a:pt x="2454770" y="762764"/>
                </a:lnTo>
                <a:lnTo>
                  <a:pt x="2486408" y="731126"/>
                </a:lnTo>
                <a:lnTo>
                  <a:pt x="2507151" y="690997"/>
                </a:lnTo>
                <a:lnTo>
                  <a:pt x="2514600" y="644778"/>
                </a:lnTo>
                <a:lnTo>
                  <a:pt x="2514600" y="146176"/>
                </a:lnTo>
                <a:lnTo>
                  <a:pt x="2507151" y="99958"/>
                </a:lnTo>
                <a:lnTo>
                  <a:pt x="2486408" y="59829"/>
                </a:lnTo>
                <a:lnTo>
                  <a:pt x="2454770" y="28191"/>
                </a:lnTo>
                <a:lnTo>
                  <a:pt x="2414641" y="7448"/>
                </a:lnTo>
                <a:lnTo>
                  <a:pt x="2368423" y="0"/>
                </a:lnTo>
                <a:close/>
              </a:path>
            </a:pathLst>
          </a:custGeom>
          <a:solidFill>
            <a:srgbClr val="EBE8E0"/>
          </a:solidFill>
        </p:spPr>
        <p:txBody>
          <a:bodyPr wrap="square" lIns="0" tIns="0" rIns="0" bIns="0" rtlCol="0"/>
          <a:lstStyle/>
          <a:p>
            <a:endParaRPr/>
          </a:p>
        </p:txBody>
      </p:sp>
      <p:sp>
        <p:nvSpPr>
          <p:cNvPr id="17" name="object 17"/>
          <p:cNvSpPr/>
          <p:nvPr/>
        </p:nvSpPr>
        <p:spPr>
          <a:xfrm>
            <a:off x="609600" y="1600200"/>
            <a:ext cx="2514600" cy="791210"/>
          </a:xfrm>
          <a:custGeom>
            <a:avLst/>
            <a:gdLst/>
            <a:ahLst/>
            <a:cxnLst/>
            <a:rect l="l" t="t" r="r" b="b"/>
            <a:pathLst>
              <a:path w="2514600" h="791210">
                <a:moveTo>
                  <a:pt x="0" y="146176"/>
                </a:moveTo>
                <a:lnTo>
                  <a:pt x="7451" y="99958"/>
                </a:lnTo>
                <a:lnTo>
                  <a:pt x="28202" y="59829"/>
                </a:lnTo>
                <a:lnTo>
                  <a:pt x="59845" y="28191"/>
                </a:lnTo>
                <a:lnTo>
                  <a:pt x="99972" y="7448"/>
                </a:lnTo>
                <a:lnTo>
                  <a:pt x="146176" y="0"/>
                </a:lnTo>
                <a:lnTo>
                  <a:pt x="2368423" y="0"/>
                </a:lnTo>
                <a:lnTo>
                  <a:pt x="2414641" y="7448"/>
                </a:lnTo>
                <a:lnTo>
                  <a:pt x="2454770" y="28191"/>
                </a:lnTo>
                <a:lnTo>
                  <a:pt x="2486408" y="59829"/>
                </a:lnTo>
                <a:lnTo>
                  <a:pt x="2507151" y="99958"/>
                </a:lnTo>
                <a:lnTo>
                  <a:pt x="2514600" y="146176"/>
                </a:lnTo>
                <a:lnTo>
                  <a:pt x="2514600" y="644778"/>
                </a:lnTo>
                <a:lnTo>
                  <a:pt x="2507151" y="690997"/>
                </a:lnTo>
                <a:lnTo>
                  <a:pt x="2486408" y="731126"/>
                </a:lnTo>
                <a:lnTo>
                  <a:pt x="2454770" y="762764"/>
                </a:lnTo>
                <a:lnTo>
                  <a:pt x="2414641" y="783507"/>
                </a:lnTo>
                <a:lnTo>
                  <a:pt x="2368423" y="790955"/>
                </a:lnTo>
                <a:lnTo>
                  <a:pt x="146176" y="790955"/>
                </a:lnTo>
                <a:lnTo>
                  <a:pt x="99972" y="783507"/>
                </a:lnTo>
                <a:lnTo>
                  <a:pt x="59845" y="762764"/>
                </a:lnTo>
                <a:lnTo>
                  <a:pt x="28202" y="731126"/>
                </a:lnTo>
                <a:lnTo>
                  <a:pt x="7451" y="690997"/>
                </a:lnTo>
                <a:lnTo>
                  <a:pt x="0" y="644778"/>
                </a:lnTo>
                <a:lnTo>
                  <a:pt x="0" y="146176"/>
                </a:lnTo>
                <a:close/>
              </a:path>
            </a:pathLst>
          </a:custGeom>
          <a:ln w="12192">
            <a:solidFill>
              <a:srgbClr val="A6A0A0"/>
            </a:solidFill>
          </a:ln>
        </p:spPr>
        <p:txBody>
          <a:bodyPr wrap="square" lIns="0" tIns="0" rIns="0" bIns="0" rtlCol="0"/>
          <a:lstStyle/>
          <a:p>
            <a:endParaRPr/>
          </a:p>
        </p:txBody>
      </p:sp>
      <p:sp>
        <p:nvSpPr>
          <p:cNvPr id="18" name="object 18"/>
          <p:cNvSpPr txBox="1"/>
          <p:nvPr/>
        </p:nvSpPr>
        <p:spPr>
          <a:xfrm>
            <a:off x="879754" y="1686686"/>
            <a:ext cx="1974214" cy="621665"/>
          </a:xfrm>
          <a:prstGeom prst="rect">
            <a:avLst/>
          </a:prstGeom>
        </p:spPr>
        <p:txBody>
          <a:bodyPr vert="horz" wrap="square" lIns="0" tIns="0" rIns="0" bIns="0" rtlCol="0">
            <a:spAutoFit/>
          </a:bodyPr>
          <a:lstStyle/>
          <a:p>
            <a:pPr marL="422275" marR="5080" indent="-410209">
              <a:lnSpc>
                <a:spcPct val="100000"/>
              </a:lnSpc>
              <a:tabLst>
                <a:tab pos="928369" algn="l"/>
              </a:tabLst>
            </a:pPr>
            <a:r>
              <a:rPr sz="2000" b="1" dirty="0">
                <a:latin typeface="Verdana"/>
                <a:cs typeface="Verdana"/>
              </a:rPr>
              <a:t>TRANG</a:t>
            </a:r>
            <a:r>
              <a:rPr sz="2000" b="1" spc="-105" dirty="0">
                <a:latin typeface="Verdana"/>
                <a:cs typeface="Verdana"/>
              </a:rPr>
              <a:t> </a:t>
            </a:r>
            <a:r>
              <a:rPr sz="2000" b="1" dirty="0">
                <a:latin typeface="Verdana"/>
                <a:cs typeface="Verdana"/>
              </a:rPr>
              <a:t>THIẾT  BỊ	</a:t>
            </a:r>
            <a:r>
              <a:rPr sz="2000" u="heavy" dirty="0">
                <a:solidFill>
                  <a:srgbClr val="CC9900"/>
                </a:solidFill>
                <a:latin typeface="Times New Roman"/>
                <a:cs typeface="Times New Roman"/>
              </a:rPr>
              <a:t> </a:t>
            </a:r>
            <a:r>
              <a:rPr sz="2000" b="1" u="heavy" dirty="0">
                <a:solidFill>
                  <a:srgbClr val="CC9900"/>
                </a:solidFill>
                <a:latin typeface="Verdana"/>
                <a:cs typeface="Verdana"/>
              </a:rPr>
              <a:t>Y</a:t>
            </a:r>
            <a:r>
              <a:rPr sz="2000" b="1" u="heavy" spc="-100" dirty="0">
                <a:solidFill>
                  <a:srgbClr val="CC9900"/>
                </a:solidFill>
                <a:latin typeface="Verdana"/>
                <a:cs typeface="Verdana"/>
              </a:rPr>
              <a:t> </a:t>
            </a:r>
            <a:r>
              <a:rPr sz="2000" b="1" u="heavy" dirty="0">
                <a:solidFill>
                  <a:srgbClr val="CC9900"/>
                </a:solidFill>
                <a:latin typeface="Verdana"/>
                <a:cs typeface="Verdana"/>
              </a:rPr>
              <a:t>TẾ</a:t>
            </a:r>
            <a:endParaRPr sz="2000">
              <a:latin typeface="Verdana"/>
              <a:cs typeface="Verdana"/>
            </a:endParaRPr>
          </a:p>
        </p:txBody>
      </p:sp>
      <p:sp>
        <p:nvSpPr>
          <p:cNvPr id="19" name="object 19"/>
          <p:cNvSpPr txBox="1">
            <a:spLocks noGrp="1"/>
          </p:cNvSpPr>
          <p:nvPr>
            <p:ph type="title"/>
          </p:nvPr>
        </p:nvSpPr>
        <p:spPr>
          <a:xfrm>
            <a:off x="2209800" y="609600"/>
            <a:ext cx="4572000" cy="769620"/>
          </a:xfrm>
          <a:prstGeom prst="rect">
            <a:avLst/>
          </a:prstGeom>
          <a:solidFill>
            <a:srgbClr val="CCFFFF"/>
          </a:solidFill>
          <a:ln w="12191">
            <a:solidFill>
              <a:srgbClr val="001F5F"/>
            </a:solidFill>
          </a:ln>
        </p:spPr>
        <p:txBody>
          <a:bodyPr vert="horz" wrap="square" lIns="0" tIns="37465" rIns="0" bIns="0" rtlCol="0">
            <a:spAutoFit/>
          </a:bodyPr>
          <a:lstStyle/>
          <a:p>
            <a:pPr marL="687070" marR="309880" indent="-365125">
              <a:lnSpc>
                <a:spcPct val="100000"/>
              </a:lnSpc>
              <a:spcBef>
                <a:spcPts val="295"/>
              </a:spcBef>
            </a:pPr>
            <a:r>
              <a:rPr sz="2200" spc="-5" dirty="0">
                <a:solidFill>
                  <a:srgbClr val="000000"/>
                </a:solidFill>
              </a:rPr>
              <a:t>TÂN DƯỢC, ĐÔNG DƯỢC,  NGUYÊN LIỆU</a:t>
            </a:r>
            <a:r>
              <a:rPr sz="2200" spc="-55" dirty="0">
                <a:solidFill>
                  <a:srgbClr val="000000"/>
                </a:solidFill>
              </a:rPr>
              <a:t> </a:t>
            </a:r>
            <a:r>
              <a:rPr sz="2200" spc="-5" dirty="0">
                <a:solidFill>
                  <a:srgbClr val="000000"/>
                </a:solidFill>
              </a:rPr>
              <a:t>DƯỢC</a:t>
            </a:r>
            <a:endParaRPr sz="2200"/>
          </a:p>
        </p:txBody>
      </p:sp>
      <p:sp>
        <p:nvSpPr>
          <p:cNvPr id="20" name="object 20"/>
          <p:cNvSpPr/>
          <p:nvPr/>
        </p:nvSpPr>
        <p:spPr>
          <a:xfrm>
            <a:off x="2971800" y="2438400"/>
            <a:ext cx="2641600" cy="2438400"/>
          </a:xfrm>
          <a:custGeom>
            <a:avLst/>
            <a:gdLst/>
            <a:ahLst/>
            <a:cxnLst/>
            <a:rect l="l" t="t" r="r" b="b"/>
            <a:pathLst>
              <a:path w="2641600" h="2438400">
                <a:moveTo>
                  <a:pt x="1320546" y="0"/>
                </a:moveTo>
                <a:lnTo>
                  <a:pt x="1269890" y="880"/>
                </a:lnTo>
                <a:lnTo>
                  <a:pt x="1219717" y="3500"/>
                </a:lnTo>
                <a:lnTo>
                  <a:pt x="1170060" y="7828"/>
                </a:lnTo>
                <a:lnTo>
                  <a:pt x="1120955" y="13833"/>
                </a:lnTo>
                <a:lnTo>
                  <a:pt x="1072434" y="21483"/>
                </a:lnTo>
                <a:lnTo>
                  <a:pt x="1024533" y="30746"/>
                </a:lnTo>
                <a:lnTo>
                  <a:pt x="977286" y="41591"/>
                </a:lnTo>
                <a:lnTo>
                  <a:pt x="930726" y="53986"/>
                </a:lnTo>
                <a:lnTo>
                  <a:pt x="884888" y="67900"/>
                </a:lnTo>
                <a:lnTo>
                  <a:pt x="839806" y="83301"/>
                </a:lnTo>
                <a:lnTo>
                  <a:pt x="795514" y="100158"/>
                </a:lnTo>
                <a:lnTo>
                  <a:pt x="752047" y="118439"/>
                </a:lnTo>
                <a:lnTo>
                  <a:pt x="709438" y="138112"/>
                </a:lnTo>
                <a:lnTo>
                  <a:pt x="667722" y="159146"/>
                </a:lnTo>
                <a:lnTo>
                  <a:pt x="626933" y="181509"/>
                </a:lnTo>
                <a:lnTo>
                  <a:pt x="587106" y="205170"/>
                </a:lnTo>
                <a:lnTo>
                  <a:pt x="548273" y="230097"/>
                </a:lnTo>
                <a:lnTo>
                  <a:pt x="510471" y="256259"/>
                </a:lnTo>
                <a:lnTo>
                  <a:pt x="473732" y="283624"/>
                </a:lnTo>
                <a:lnTo>
                  <a:pt x="438090" y="312160"/>
                </a:lnTo>
                <a:lnTo>
                  <a:pt x="403581" y="341836"/>
                </a:lnTo>
                <a:lnTo>
                  <a:pt x="370239" y="372620"/>
                </a:lnTo>
                <a:lnTo>
                  <a:pt x="338096" y="404482"/>
                </a:lnTo>
                <a:lnTo>
                  <a:pt x="307189" y="437388"/>
                </a:lnTo>
                <a:lnTo>
                  <a:pt x="277550" y="471308"/>
                </a:lnTo>
                <a:lnTo>
                  <a:pt x="249214" y="506210"/>
                </a:lnTo>
                <a:lnTo>
                  <a:pt x="222216" y="542062"/>
                </a:lnTo>
                <a:lnTo>
                  <a:pt x="196589" y="578833"/>
                </a:lnTo>
                <a:lnTo>
                  <a:pt x="172368" y="616492"/>
                </a:lnTo>
                <a:lnTo>
                  <a:pt x="149586" y="655006"/>
                </a:lnTo>
                <a:lnTo>
                  <a:pt x="128278" y="694344"/>
                </a:lnTo>
                <a:lnTo>
                  <a:pt x="108479" y="734475"/>
                </a:lnTo>
                <a:lnTo>
                  <a:pt x="90221" y="775367"/>
                </a:lnTo>
                <a:lnTo>
                  <a:pt x="73541" y="816989"/>
                </a:lnTo>
                <a:lnTo>
                  <a:pt x="58471" y="859308"/>
                </a:lnTo>
                <a:lnTo>
                  <a:pt x="45046" y="902294"/>
                </a:lnTo>
                <a:lnTo>
                  <a:pt x="33300" y="945915"/>
                </a:lnTo>
                <a:lnTo>
                  <a:pt x="23267" y="990138"/>
                </a:lnTo>
                <a:lnTo>
                  <a:pt x="14982" y="1034934"/>
                </a:lnTo>
                <a:lnTo>
                  <a:pt x="8478" y="1080269"/>
                </a:lnTo>
                <a:lnTo>
                  <a:pt x="3791" y="1126113"/>
                </a:lnTo>
                <a:lnTo>
                  <a:pt x="953" y="1172433"/>
                </a:lnTo>
                <a:lnTo>
                  <a:pt x="0" y="1219200"/>
                </a:lnTo>
                <a:lnTo>
                  <a:pt x="953" y="1265966"/>
                </a:lnTo>
                <a:lnTo>
                  <a:pt x="3791" y="1312286"/>
                </a:lnTo>
                <a:lnTo>
                  <a:pt x="8478" y="1358130"/>
                </a:lnTo>
                <a:lnTo>
                  <a:pt x="14982" y="1403465"/>
                </a:lnTo>
                <a:lnTo>
                  <a:pt x="23267" y="1448261"/>
                </a:lnTo>
                <a:lnTo>
                  <a:pt x="33300" y="1492484"/>
                </a:lnTo>
                <a:lnTo>
                  <a:pt x="45046" y="1536105"/>
                </a:lnTo>
                <a:lnTo>
                  <a:pt x="58471" y="1579091"/>
                </a:lnTo>
                <a:lnTo>
                  <a:pt x="73541" y="1621410"/>
                </a:lnTo>
                <a:lnTo>
                  <a:pt x="90221" y="1663032"/>
                </a:lnTo>
                <a:lnTo>
                  <a:pt x="108479" y="1703924"/>
                </a:lnTo>
                <a:lnTo>
                  <a:pt x="128278" y="1744055"/>
                </a:lnTo>
                <a:lnTo>
                  <a:pt x="149586" y="1783393"/>
                </a:lnTo>
                <a:lnTo>
                  <a:pt x="172368" y="1821907"/>
                </a:lnTo>
                <a:lnTo>
                  <a:pt x="196589" y="1859566"/>
                </a:lnTo>
                <a:lnTo>
                  <a:pt x="222216" y="1896337"/>
                </a:lnTo>
                <a:lnTo>
                  <a:pt x="249214" y="1932189"/>
                </a:lnTo>
                <a:lnTo>
                  <a:pt x="277550" y="1967091"/>
                </a:lnTo>
                <a:lnTo>
                  <a:pt x="307189" y="2001011"/>
                </a:lnTo>
                <a:lnTo>
                  <a:pt x="338096" y="2033917"/>
                </a:lnTo>
                <a:lnTo>
                  <a:pt x="370239" y="2065779"/>
                </a:lnTo>
                <a:lnTo>
                  <a:pt x="403581" y="2096563"/>
                </a:lnTo>
                <a:lnTo>
                  <a:pt x="438090" y="2126239"/>
                </a:lnTo>
                <a:lnTo>
                  <a:pt x="473732" y="2154775"/>
                </a:lnTo>
                <a:lnTo>
                  <a:pt x="510471" y="2182140"/>
                </a:lnTo>
                <a:lnTo>
                  <a:pt x="548273" y="2208302"/>
                </a:lnTo>
                <a:lnTo>
                  <a:pt x="587106" y="2233229"/>
                </a:lnTo>
                <a:lnTo>
                  <a:pt x="626933" y="2256890"/>
                </a:lnTo>
                <a:lnTo>
                  <a:pt x="667722" y="2279253"/>
                </a:lnTo>
                <a:lnTo>
                  <a:pt x="709438" y="2300287"/>
                </a:lnTo>
                <a:lnTo>
                  <a:pt x="752047" y="2319960"/>
                </a:lnTo>
                <a:lnTo>
                  <a:pt x="795514" y="2338241"/>
                </a:lnTo>
                <a:lnTo>
                  <a:pt x="839806" y="2355098"/>
                </a:lnTo>
                <a:lnTo>
                  <a:pt x="884888" y="2370499"/>
                </a:lnTo>
                <a:lnTo>
                  <a:pt x="930726" y="2384413"/>
                </a:lnTo>
                <a:lnTo>
                  <a:pt x="977286" y="2396808"/>
                </a:lnTo>
                <a:lnTo>
                  <a:pt x="1024533" y="2407653"/>
                </a:lnTo>
                <a:lnTo>
                  <a:pt x="1072434" y="2416916"/>
                </a:lnTo>
                <a:lnTo>
                  <a:pt x="1120955" y="2424566"/>
                </a:lnTo>
                <a:lnTo>
                  <a:pt x="1170060" y="2430571"/>
                </a:lnTo>
                <a:lnTo>
                  <a:pt x="1219717" y="2434899"/>
                </a:lnTo>
                <a:lnTo>
                  <a:pt x="1269890" y="2437519"/>
                </a:lnTo>
                <a:lnTo>
                  <a:pt x="1320546" y="2438400"/>
                </a:lnTo>
                <a:lnTo>
                  <a:pt x="1371201" y="2437519"/>
                </a:lnTo>
                <a:lnTo>
                  <a:pt x="1421374" y="2434899"/>
                </a:lnTo>
                <a:lnTo>
                  <a:pt x="1471031" y="2430571"/>
                </a:lnTo>
                <a:lnTo>
                  <a:pt x="1520136" y="2424566"/>
                </a:lnTo>
                <a:lnTo>
                  <a:pt x="1568657" y="2416916"/>
                </a:lnTo>
                <a:lnTo>
                  <a:pt x="1616558" y="2407653"/>
                </a:lnTo>
                <a:lnTo>
                  <a:pt x="1663805" y="2396808"/>
                </a:lnTo>
                <a:lnTo>
                  <a:pt x="1710365" y="2384413"/>
                </a:lnTo>
                <a:lnTo>
                  <a:pt x="1756203" y="2370499"/>
                </a:lnTo>
                <a:lnTo>
                  <a:pt x="1801285" y="2355098"/>
                </a:lnTo>
                <a:lnTo>
                  <a:pt x="1845577" y="2338241"/>
                </a:lnTo>
                <a:lnTo>
                  <a:pt x="1889044" y="2319960"/>
                </a:lnTo>
                <a:lnTo>
                  <a:pt x="1931653" y="2300287"/>
                </a:lnTo>
                <a:lnTo>
                  <a:pt x="1973369" y="2279253"/>
                </a:lnTo>
                <a:lnTo>
                  <a:pt x="2014158" y="2256890"/>
                </a:lnTo>
                <a:lnTo>
                  <a:pt x="2053985" y="2233229"/>
                </a:lnTo>
                <a:lnTo>
                  <a:pt x="2092818" y="2208302"/>
                </a:lnTo>
                <a:lnTo>
                  <a:pt x="2130620" y="2182140"/>
                </a:lnTo>
                <a:lnTo>
                  <a:pt x="2167359" y="2154775"/>
                </a:lnTo>
                <a:lnTo>
                  <a:pt x="2203001" y="2126239"/>
                </a:lnTo>
                <a:lnTo>
                  <a:pt x="2237510" y="2096563"/>
                </a:lnTo>
                <a:lnTo>
                  <a:pt x="2270852" y="2065779"/>
                </a:lnTo>
                <a:lnTo>
                  <a:pt x="2302995" y="2033917"/>
                </a:lnTo>
                <a:lnTo>
                  <a:pt x="2333902" y="2001011"/>
                </a:lnTo>
                <a:lnTo>
                  <a:pt x="2363541" y="1967091"/>
                </a:lnTo>
                <a:lnTo>
                  <a:pt x="2391877" y="1932189"/>
                </a:lnTo>
                <a:lnTo>
                  <a:pt x="2418875" y="1896337"/>
                </a:lnTo>
                <a:lnTo>
                  <a:pt x="2444502" y="1859566"/>
                </a:lnTo>
                <a:lnTo>
                  <a:pt x="2468723" y="1821907"/>
                </a:lnTo>
                <a:lnTo>
                  <a:pt x="2491505" y="1783393"/>
                </a:lnTo>
                <a:lnTo>
                  <a:pt x="2512813" y="1744055"/>
                </a:lnTo>
                <a:lnTo>
                  <a:pt x="2532612" y="1703924"/>
                </a:lnTo>
                <a:lnTo>
                  <a:pt x="2550870" y="1663032"/>
                </a:lnTo>
                <a:lnTo>
                  <a:pt x="2567550" y="1621410"/>
                </a:lnTo>
                <a:lnTo>
                  <a:pt x="2582620" y="1579091"/>
                </a:lnTo>
                <a:lnTo>
                  <a:pt x="2596045" y="1536105"/>
                </a:lnTo>
                <a:lnTo>
                  <a:pt x="2607791" y="1492484"/>
                </a:lnTo>
                <a:lnTo>
                  <a:pt x="2617824" y="1448261"/>
                </a:lnTo>
                <a:lnTo>
                  <a:pt x="2626109" y="1403465"/>
                </a:lnTo>
                <a:lnTo>
                  <a:pt x="2632613" y="1358130"/>
                </a:lnTo>
                <a:lnTo>
                  <a:pt x="2637300" y="1312286"/>
                </a:lnTo>
                <a:lnTo>
                  <a:pt x="2640138" y="1265966"/>
                </a:lnTo>
                <a:lnTo>
                  <a:pt x="2641091" y="1219200"/>
                </a:lnTo>
                <a:lnTo>
                  <a:pt x="2640138" y="1172433"/>
                </a:lnTo>
                <a:lnTo>
                  <a:pt x="2637300" y="1126113"/>
                </a:lnTo>
                <a:lnTo>
                  <a:pt x="2632613" y="1080269"/>
                </a:lnTo>
                <a:lnTo>
                  <a:pt x="2626109" y="1034934"/>
                </a:lnTo>
                <a:lnTo>
                  <a:pt x="2617824" y="990138"/>
                </a:lnTo>
                <a:lnTo>
                  <a:pt x="2607791" y="945915"/>
                </a:lnTo>
                <a:lnTo>
                  <a:pt x="2596045" y="902294"/>
                </a:lnTo>
                <a:lnTo>
                  <a:pt x="2582620" y="859308"/>
                </a:lnTo>
                <a:lnTo>
                  <a:pt x="2567550" y="816989"/>
                </a:lnTo>
                <a:lnTo>
                  <a:pt x="2550870" y="775367"/>
                </a:lnTo>
                <a:lnTo>
                  <a:pt x="2532612" y="734475"/>
                </a:lnTo>
                <a:lnTo>
                  <a:pt x="2512813" y="694344"/>
                </a:lnTo>
                <a:lnTo>
                  <a:pt x="2491505" y="655006"/>
                </a:lnTo>
                <a:lnTo>
                  <a:pt x="2468723" y="616492"/>
                </a:lnTo>
                <a:lnTo>
                  <a:pt x="2444502" y="578833"/>
                </a:lnTo>
                <a:lnTo>
                  <a:pt x="2418875" y="542062"/>
                </a:lnTo>
                <a:lnTo>
                  <a:pt x="2391877" y="506210"/>
                </a:lnTo>
                <a:lnTo>
                  <a:pt x="2363541" y="471308"/>
                </a:lnTo>
                <a:lnTo>
                  <a:pt x="2333902" y="437388"/>
                </a:lnTo>
                <a:lnTo>
                  <a:pt x="2302995" y="404482"/>
                </a:lnTo>
                <a:lnTo>
                  <a:pt x="2270852" y="372620"/>
                </a:lnTo>
                <a:lnTo>
                  <a:pt x="2237510" y="341836"/>
                </a:lnTo>
                <a:lnTo>
                  <a:pt x="2203001" y="312160"/>
                </a:lnTo>
                <a:lnTo>
                  <a:pt x="2167359" y="283624"/>
                </a:lnTo>
                <a:lnTo>
                  <a:pt x="2130620" y="256259"/>
                </a:lnTo>
                <a:lnTo>
                  <a:pt x="2092818" y="230097"/>
                </a:lnTo>
                <a:lnTo>
                  <a:pt x="2053985" y="205170"/>
                </a:lnTo>
                <a:lnTo>
                  <a:pt x="2014158" y="181509"/>
                </a:lnTo>
                <a:lnTo>
                  <a:pt x="1973369" y="159146"/>
                </a:lnTo>
                <a:lnTo>
                  <a:pt x="1931653" y="138112"/>
                </a:lnTo>
                <a:lnTo>
                  <a:pt x="1889044" y="118439"/>
                </a:lnTo>
                <a:lnTo>
                  <a:pt x="1845577" y="100158"/>
                </a:lnTo>
                <a:lnTo>
                  <a:pt x="1801285" y="83301"/>
                </a:lnTo>
                <a:lnTo>
                  <a:pt x="1756203" y="67900"/>
                </a:lnTo>
                <a:lnTo>
                  <a:pt x="1710365" y="53986"/>
                </a:lnTo>
                <a:lnTo>
                  <a:pt x="1663805" y="41591"/>
                </a:lnTo>
                <a:lnTo>
                  <a:pt x="1616558" y="30746"/>
                </a:lnTo>
                <a:lnTo>
                  <a:pt x="1568657" y="21483"/>
                </a:lnTo>
                <a:lnTo>
                  <a:pt x="1520136" y="13833"/>
                </a:lnTo>
                <a:lnTo>
                  <a:pt x="1471031" y="7828"/>
                </a:lnTo>
                <a:lnTo>
                  <a:pt x="1421374" y="3500"/>
                </a:lnTo>
                <a:lnTo>
                  <a:pt x="1371201" y="880"/>
                </a:lnTo>
                <a:lnTo>
                  <a:pt x="1320546" y="0"/>
                </a:lnTo>
                <a:close/>
              </a:path>
            </a:pathLst>
          </a:custGeom>
          <a:solidFill>
            <a:srgbClr val="00CC00"/>
          </a:solidFill>
        </p:spPr>
        <p:txBody>
          <a:bodyPr wrap="square" lIns="0" tIns="0" rIns="0" bIns="0" rtlCol="0"/>
          <a:lstStyle/>
          <a:p>
            <a:endParaRPr/>
          </a:p>
        </p:txBody>
      </p:sp>
      <p:sp>
        <p:nvSpPr>
          <p:cNvPr id="21" name="object 21"/>
          <p:cNvSpPr/>
          <p:nvPr/>
        </p:nvSpPr>
        <p:spPr>
          <a:xfrm>
            <a:off x="3076955" y="2447544"/>
            <a:ext cx="2437130" cy="1184275"/>
          </a:xfrm>
          <a:custGeom>
            <a:avLst/>
            <a:gdLst/>
            <a:ahLst/>
            <a:cxnLst/>
            <a:rect l="l" t="t" r="r" b="b"/>
            <a:pathLst>
              <a:path w="2437129" h="1184275">
                <a:moveTo>
                  <a:pt x="0" y="1184147"/>
                </a:moveTo>
                <a:lnTo>
                  <a:pt x="2436875" y="1184147"/>
                </a:lnTo>
                <a:lnTo>
                  <a:pt x="2436875" y="0"/>
                </a:lnTo>
                <a:lnTo>
                  <a:pt x="0" y="0"/>
                </a:lnTo>
                <a:lnTo>
                  <a:pt x="0" y="1184147"/>
                </a:lnTo>
                <a:close/>
              </a:path>
            </a:pathLst>
          </a:custGeom>
          <a:solidFill>
            <a:srgbClr val="00CC00"/>
          </a:solidFill>
        </p:spPr>
        <p:txBody>
          <a:bodyPr wrap="square" lIns="0" tIns="0" rIns="0" bIns="0" rtlCol="0"/>
          <a:lstStyle/>
          <a:p>
            <a:endParaRPr/>
          </a:p>
        </p:txBody>
      </p:sp>
      <p:sp>
        <p:nvSpPr>
          <p:cNvPr id="22" name="object 22"/>
          <p:cNvSpPr/>
          <p:nvPr/>
        </p:nvSpPr>
        <p:spPr>
          <a:xfrm>
            <a:off x="3077989" y="2446449"/>
            <a:ext cx="2408355" cy="1155161"/>
          </a:xfrm>
          <a:prstGeom prst="rect">
            <a:avLst/>
          </a:prstGeom>
          <a:blipFill>
            <a:blip r:embed="rId2" cstate="print"/>
            <a:stretch>
              <a:fillRect/>
            </a:stretch>
          </a:blipFill>
        </p:spPr>
        <p:txBody>
          <a:bodyPr wrap="square" lIns="0" tIns="0" rIns="0" bIns="0" rtlCol="0"/>
          <a:lstStyle/>
          <a:p>
            <a:endParaRPr/>
          </a:p>
        </p:txBody>
      </p:sp>
      <p:sp>
        <p:nvSpPr>
          <p:cNvPr id="23" name="object 23"/>
          <p:cNvSpPr/>
          <p:nvPr/>
        </p:nvSpPr>
        <p:spPr>
          <a:xfrm>
            <a:off x="3078479" y="3672840"/>
            <a:ext cx="2435860" cy="1184275"/>
          </a:xfrm>
          <a:custGeom>
            <a:avLst/>
            <a:gdLst/>
            <a:ahLst/>
            <a:cxnLst/>
            <a:rect l="l" t="t" r="r" b="b"/>
            <a:pathLst>
              <a:path w="2435860" h="1184275">
                <a:moveTo>
                  <a:pt x="0" y="1184148"/>
                </a:moveTo>
                <a:lnTo>
                  <a:pt x="2435351" y="1184148"/>
                </a:lnTo>
                <a:lnTo>
                  <a:pt x="2435351" y="0"/>
                </a:lnTo>
                <a:lnTo>
                  <a:pt x="0" y="0"/>
                </a:lnTo>
                <a:lnTo>
                  <a:pt x="0" y="1184148"/>
                </a:lnTo>
                <a:close/>
              </a:path>
            </a:pathLst>
          </a:custGeom>
          <a:solidFill>
            <a:srgbClr val="00CC00"/>
          </a:solidFill>
        </p:spPr>
        <p:txBody>
          <a:bodyPr wrap="square" lIns="0" tIns="0" rIns="0" bIns="0" rtlCol="0"/>
          <a:lstStyle/>
          <a:p>
            <a:endParaRPr/>
          </a:p>
        </p:txBody>
      </p:sp>
      <p:sp>
        <p:nvSpPr>
          <p:cNvPr id="24" name="object 24"/>
          <p:cNvSpPr/>
          <p:nvPr/>
        </p:nvSpPr>
        <p:spPr>
          <a:xfrm>
            <a:off x="3079512" y="3702921"/>
            <a:ext cx="2406819" cy="1155161"/>
          </a:xfrm>
          <a:prstGeom prst="rect">
            <a:avLst/>
          </a:prstGeom>
          <a:blipFill>
            <a:blip r:embed="rId2" cstate="print"/>
            <a:stretch>
              <a:fillRect/>
            </a:stretch>
          </a:blipFill>
        </p:spPr>
        <p:txBody>
          <a:bodyPr wrap="square" lIns="0" tIns="0" rIns="0" bIns="0" rtlCol="0"/>
          <a:lstStyle/>
          <a:p>
            <a:endParaRPr/>
          </a:p>
        </p:txBody>
      </p:sp>
      <p:sp>
        <p:nvSpPr>
          <p:cNvPr id="25" name="object 25"/>
          <p:cNvSpPr txBox="1"/>
          <p:nvPr/>
        </p:nvSpPr>
        <p:spPr>
          <a:xfrm>
            <a:off x="3176777" y="3395853"/>
            <a:ext cx="2257425" cy="608965"/>
          </a:xfrm>
          <a:prstGeom prst="rect">
            <a:avLst/>
          </a:prstGeom>
        </p:spPr>
        <p:txBody>
          <a:bodyPr vert="horz" wrap="square" lIns="0" tIns="0" rIns="0" bIns="0" rtlCol="0">
            <a:spAutoFit/>
          </a:bodyPr>
          <a:lstStyle/>
          <a:p>
            <a:pPr marL="12700">
              <a:lnSpc>
                <a:spcPts val="4790"/>
              </a:lnSpc>
            </a:pPr>
            <a:r>
              <a:rPr sz="4000" b="1" spc="-5" dirty="0">
                <a:latin typeface="Verdana"/>
                <a:cs typeface="Verdana"/>
              </a:rPr>
              <a:t>BỘ Y</a:t>
            </a:r>
            <a:r>
              <a:rPr sz="4000" b="1" spc="-95" dirty="0">
                <a:latin typeface="Verdana"/>
                <a:cs typeface="Verdana"/>
              </a:rPr>
              <a:t> </a:t>
            </a:r>
            <a:r>
              <a:rPr sz="4000" b="1" spc="-5" dirty="0">
                <a:latin typeface="Verdana"/>
                <a:cs typeface="Verdana"/>
              </a:rPr>
              <a:t>TẾ</a:t>
            </a:r>
            <a:endParaRPr sz="4000">
              <a:latin typeface="Verdana"/>
              <a:cs typeface="Verdana"/>
            </a:endParaRPr>
          </a:p>
        </p:txBody>
      </p:sp>
      <p:sp>
        <p:nvSpPr>
          <p:cNvPr id="26" name="object 26"/>
          <p:cNvSpPr/>
          <p:nvPr/>
        </p:nvSpPr>
        <p:spPr>
          <a:xfrm>
            <a:off x="4191000" y="1981200"/>
            <a:ext cx="445134" cy="457200"/>
          </a:xfrm>
          <a:custGeom>
            <a:avLst/>
            <a:gdLst/>
            <a:ahLst/>
            <a:cxnLst/>
            <a:rect l="l" t="t" r="r" b="b"/>
            <a:pathLst>
              <a:path w="445135" h="457200">
                <a:moveTo>
                  <a:pt x="351282" y="272414"/>
                </a:moveTo>
                <a:lnTo>
                  <a:pt x="93725" y="272414"/>
                </a:lnTo>
                <a:lnTo>
                  <a:pt x="93725" y="457200"/>
                </a:lnTo>
                <a:lnTo>
                  <a:pt x="351282" y="457200"/>
                </a:lnTo>
                <a:lnTo>
                  <a:pt x="351282" y="272414"/>
                </a:lnTo>
                <a:close/>
              </a:path>
              <a:path w="445135" h="457200">
                <a:moveTo>
                  <a:pt x="222503" y="0"/>
                </a:moveTo>
                <a:lnTo>
                  <a:pt x="0" y="272414"/>
                </a:lnTo>
                <a:lnTo>
                  <a:pt x="445008" y="272414"/>
                </a:lnTo>
                <a:lnTo>
                  <a:pt x="222503" y="0"/>
                </a:lnTo>
                <a:close/>
              </a:path>
            </a:pathLst>
          </a:custGeom>
          <a:solidFill>
            <a:srgbClr val="7E7E7E"/>
          </a:solidFill>
        </p:spPr>
        <p:txBody>
          <a:bodyPr wrap="square" lIns="0" tIns="0" rIns="0" bIns="0" rtlCol="0"/>
          <a:lstStyle/>
          <a:p>
            <a:endParaRPr/>
          </a:p>
        </p:txBody>
      </p:sp>
      <p:sp>
        <p:nvSpPr>
          <p:cNvPr id="27" name="object 27"/>
          <p:cNvSpPr/>
          <p:nvPr/>
        </p:nvSpPr>
        <p:spPr>
          <a:xfrm>
            <a:off x="4191000" y="1981200"/>
            <a:ext cx="445134" cy="457200"/>
          </a:xfrm>
          <a:custGeom>
            <a:avLst/>
            <a:gdLst/>
            <a:ahLst/>
            <a:cxnLst/>
            <a:rect l="l" t="t" r="r" b="b"/>
            <a:pathLst>
              <a:path w="445135" h="457200">
                <a:moveTo>
                  <a:pt x="351282" y="272414"/>
                </a:moveTo>
                <a:lnTo>
                  <a:pt x="93725" y="272414"/>
                </a:lnTo>
                <a:lnTo>
                  <a:pt x="93725" y="457200"/>
                </a:lnTo>
                <a:lnTo>
                  <a:pt x="351282" y="457200"/>
                </a:lnTo>
                <a:lnTo>
                  <a:pt x="351282" y="272414"/>
                </a:lnTo>
                <a:close/>
              </a:path>
              <a:path w="445135" h="457200">
                <a:moveTo>
                  <a:pt x="222503" y="0"/>
                </a:moveTo>
                <a:lnTo>
                  <a:pt x="0" y="272414"/>
                </a:lnTo>
                <a:lnTo>
                  <a:pt x="445008" y="272414"/>
                </a:lnTo>
                <a:lnTo>
                  <a:pt x="222503" y="0"/>
                </a:lnTo>
                <a:close/>
              </a:path>
            </a:pathLst>
          </a:custGeom>
          <a:solidFill>
            <a:srgbClr val="7E7E7E"/>
          </a:solidFill>
        </p:spPr>
        <p:txBody>
          <a:bodyPr wrap="square" lIns="0" tIns="0" rIns="0" bIns="0" rtlCol="0"/>
          <a:lstStyle/>
          <a:p>
            <a:endParaRPr/>
          </a:p>
        </p:txBody>
      </p:sp>
      <p:sp>
        <p:nvSpPr>
          <p:cNvPr id="28" name="object 28"/>
          <p:cNvSpPr/>
          <p:nvPr/>
        </p:nvSpPr>
        <p:spPr>
          <a:xfrm>
            <a:off x="4267200" y="4876800"/>
            <a:ext cx="464820" cy="368935"/>
          </a:xfrm>
          <a:custGeom>
            <a:avLst/>
            <a:gdLst/>
            <a:ahLst/>
            <a:cxnLst/>
            <a:rect l="l" t="t" r="r" b="b"/>
            <a:pathLst>
              <a:path w="464820" h="368935">
                <a:moveTo>
                  <a:pt x="464820" y="154686"/>
                </a:moveTo>
                <a:lnTo>
                  <a:pt x="0" y="154686"/>
                </a:lnTo>
                <a:lnTo>
                  <a:pt x="232410" y="368808"/>
                </a:lnTo>
                <a:lnTo>
                  <a:pt x="464820" y="154686"/>
                </a:lnTo>
                <a:close/>
              </a:path>
              <a:path w="464820" h="368935">
                <a:moveTo>
                  <a:pt x="348996" y="0"/>
                </a:moveTo>
                <a:lnTo>
                  <a:pt x="115824" y="0"/>
                </a:lnTo>
                <a:lnTo>
                  <a:pt x="115824" y="154686"/>
                </a:lnTo>
                <a:lnTo>
                  <a:pt x="348996" y="154686"/>
                </a:lnTo>
                <a:lnTo>
                  <a:pt x="348996" y="0"/>
                </a:lnTo>
                <a:close/>
              </a:path>
            </a:pathLst>
          </a:custGeom>
          <a:solidFill>
            <a:srgbClr val="95A9A9"/>
          </a:solidFill>
        </p:spPr>
        <p:txBody>
          <a:bodyPr wrap="square" lIns="0" tIns="0" rIns="0" bIns="0" rtlCol="0"/>
          <a:lstStyle/>
          <a:p>
            <a:endParaRPr/>
          </a:p>
        </p:txBody>
      </p:sp>
      <p:sp>
        <p:nvSpPr>
          <p:cNvPr id="29" name="object 29"/>
          <p:cNvSpPr/>
          <p:nvPr/>
        </p:nvSpPr>
        <p:spPr>
          <a:xfrm>
            <a:off x="4267200" y="4876800"/>
            <a:ext cx="464820" cy="368935"/>
          </a:xfrm>
          <a:custGeom>
            <a:avLst/>
            <a:gdLst/>
            <a:ahLst/>
            <a:cxnLst/>
            <a:rect l="l" t="t" r="r" b="b"/>
            <a:pathLst>
              <a:path w="464820" h="368935">
                <a:moveTo>
                  <a:pt x="464820" y="154686"/>
                </a:moveTo>
                <a:lnTo>
                  <a:pt x="0" y="154686"/>
                </a:lnTo>
                <a:lnTo>
                  <a:pt x="232410" y="368808"/>
                </a:lnTo>
                <a:lnTo>
                  <a:pt x="464820" y="154686"/>
                </a:lnTo>
                <a:close/>
              </a:path>
              <a:path w="464820" h="368935">
                <a:moveTo>
                  <a:pt x="348996" y="0"/>
                </a:moveTo>
                <a:lnTo>
                  <a:pt x="115824" y="0"/>
                </a:lnTo>
                <a:lnTo>
                  <a:pt x="115824" y="154686"/>
                </a:lnTo>
                <a:lnTo>
                  <a:pt x="348996" y="154686"/>
                </a:lnTo>
                <a:lnTo>
                  <a:pt x="348996" y="0"/>
                </a:lnTo>
                <a:close/>
              </a:path>
            </a:pathLst>
          </a:custGeom>
          <a:solidFill>
            <a:srgbClr val="95A9A9"/>
          </a:solidFill>
        </p:spPr>
        <p:txBody>
          <a:bodyPr wrap="square" lIns="0" tIns="0" rIns="0" bIns="0" rtlCol="0"/>
          <a:lstStyle/>
          <a:p>
            <a:endParaRPr/>
          </a:p>
        </p:txBody>
      </p:sp>
      <p:sp>
        <p:nvSpPr>
          <p:cNvPr id="30" name="object 30"/>
          <p:cNvSpPr/>
          <p:nvPr/>
        </p:nvSpPr>
        <p:spPr>
          <a:xfrm>
            <a:off x="3010154" y="2665222"/>
            <a:ext cx="482600" cy="391795"/>
          </a:xfrm>
          <a:custGeom>
            <a:avLst/>
            <a:gdLst/>
            <a:ahLst/>
            <a:cxnLst/>
            <a:rect l="l" t="t" r="r" b="b"/>
            <a:pathLst>
              <a:path w="482600" h="391794">
                <a:moveTo>
                  <a:pt x="435203" y="281177"/>
                </a:moveTo>
                <a:lnTo>
                  <a:pt x="187197" y="281177"/>
                </a:lnTo>
                <a:lnTo>
                  <a:pt x="367410" y="391667"/>
                </a:lnTo>
                <a:lnTo>
                  <a:pt x="435203" y="281177"/>
                </a:lnTo>
                <a:close/>
              </a:path>
              <a:path w="482600" h="391794">
                <a:moveTo>
                  <a:pt x="359663" y="0"/>
                </a:moveTo>
                <a:lnTo>
                  <a:pt x="0" y="37337"/>
                </a:lnTo>
                <a:lnTo>
                  <a:pt x="129793" y="374903"/>
                </a:lnTo>
                <a:lnTo>
                  <a:pt x="187197" y="281177"/>
                </a:lnTo>
                <a:lnTo>
                  <a:pt x="435203" y="281177"/>
                </a:lnTo>
                <a:lnTo>
                  <a:pt x="482345" y="204342"/>
                </a:lnTo>
                <a:lnTo>
                  <a:pt x="302132" y="93725"/>
                </a:lnTo>
                <a:lnTo>
                  <a:pt x="359663" y="0"/>
                </a:lnTo>
                <a:close/>
              </a:path>
            </a:pathLst>
          </a:custGeom>
          <a:solidFill>
            <a:srgbClr val="BCB095"/>
          </a:solidFill>
        </p:spPr>
        <p:txBody>
          <a:bodyPr wrap="square" lIns="0" tIns="0" rIns="0" bIns="0" rtlCol="0"/>
          <a:lstStyle/>
          <a:p>
            <a:endParaRPr/>
          </a:p>
        </p:txBody>
      </p:sp>
      <p:sp>
        <p:nvSpPr>
          <p:cNvPr id="31" name="object 31"/>
          <p:cNvSpPr/>
          <p:nvPr/>
        </p:nvSpPr>
        <p:spPr>
          <a:xfrm>
            <a:off x="3010154" y="2665222"/>
            <a:ext cx="482600" cy="391795"/>
          </a:xfrm>
          <a:custGeom>
            <a:avLst/>
            <a:gdLst/>
            <a:ahLst/>
            <a:cxnLst/>
            <a:rect l="l" t="t" r="r" b="b"/>
            <a:pathLst>
              <a:path w="482600" h="391794">
                <a:moveTo>
                  <a:pt x="435203" y="281177"/>
                </a:moveTo>
                <a:lnTo>
                  <a:pt x="187197" y="281177"/>
                </a:lnTo>
                <a:lnTo>
                  <a:pt x="367410" y="391667"/>
                </a:lnTo>
                <a:lnTo>
                  <a:pt x="435203" y="281177"/>
                </a:lnTo>
                <a:close/>
              </a:path>
              <a:path w="482600" h="391794">
                <a:moveTo>
                  <a:pt x="359663" y="0"/>
                </a:moveTo>
                <a:lnTo>
                  <a:pt x="0" y="37337"/>
                </a:lnTo>
                <a:lnTo>
                  <a:pt x="129793" y="374903"/>
                </a:lnTo>
                <a:lnTo>
                  <a:pt x="187197" y="281177"/>
                </a:lnTo>
                <a:lnTo>
                  <a:pt x="435203" y="281177"/>
                </a:lnTo>
                <a:lnTo>
                  <a:pt x="482345" y="204342"/>
                </a:lnTo>
                <a:lnTo>
                  <a:pt x="302132" y="93725"/>
                </a:lnTo>
                <a:lnTo>
                  <a:pt x="359663" y="0"/>
                </a:lnTo>
                <a:close/>
              </a:path>
            </a:pathLst>
          </a:custGeom>
          <a:solidFill>
            <a:srgbClr val="BCB095"/>
          </a:solidFill>
        </p:spPr>
        <p:txBody>
          <a:bodyPr wrap="square" lIns="0" tIns="0" rIns="0" bIns="0" rtlCol="0"/>
          <a:lstStyle/>
          <a:p>
            <a:endParaRPr/>
          </a:p>
        </p:txBody>
      </p:sp>
      <p:sp>
        <p:nvSpPr>
          <p:cNvPr id="32" name="object 32"/>
          <p:cNvSpPr/>
          <p:nvPr/>
        </p:nvSpPr>
        <p:spPr>
          <a:xfrm>
            <a:off x="2819400" y="43434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E4E4E4"/>
          </a:solidFill>
        </p:spPr>
        <p:txBody>
          <a:bodyPr wrap="square" lIns="0" tIns="0" rIns="0" bIns="0" rtlCol="0"/>
          <a:lstStyle/>
          <a:p>
            <a:endParaRPr/>
          </a:p>
        </p:txBody>
      </p:sp>
      <p:sp>
        <p:nvSpPr>
          <p:cNvPr id="33" name="object 33"/>
          <p:cNvSpPr/>
          <p:nvPr/>
        </p:nvSpPr>
        <p:spPr>
          <a:xfrm>
            <a:off x="2819400" y="43434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D24717"/>
            </a:solidFill>
          </a:ln>
        </p:spPr>
        <p:txBody>
          <a:bodyPr wrap="square" lIns="0" tIns="0" rIns="0" bIns="0" rtlCol="0"/>
          <a:lstStyle/>
          <a:p>
            <a:endParaRPr/>
          </a:p>
        </p:txBody>
      </p:sp>
      <p:sp>
        <p:nvSpPr>
          <p:cNvPr id="34" name="object 34"/>
          <p:cNvSpPr/>
          <p:nvPr/>
        </p:nvSpPr>
        <p:spPr>
          <a:xfrm>
            <a:off x="2819400" y="43434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E4E4E4"/>
          </a:solidFill>
        </p:spPr>
        <p:txBody>
          <a:bodyPr wrap="square" lIns="0" tIns="0" rIns="0" bIns="0" rtlCol="0"/>
          <a:lstStyle/>
          <a:p>
            <a:endParaRPr/>
          </a:p>
        </p:txBody>
      </p:sp>
      <p:sp>
        <p:nvSpPr>
          <p:cNvPr id="35" name="object 35"/>
          <p:cNvSpPr/>
          <p:nvPr/>
        </p:nvSpPr>
        <p:spPr>
          <a:xfrm>
            <a:off x="2819400" y="43434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D24717"/>
            </a:solidFill>
          </a:ln>
        </p:spPr>
        <p:txBody>
          <a:bodyPr wrap="square" lIns="0" tIns="0" rIns="0" bIns="0" rtlCol="0"/>
          <a:lstStyle/>
          <a:p>
            <a:endParaRPr/>
          </a:p>
        </p:txBody>
      </p:sp>
      <p:sp>
        <p:nvSpPr>
          <p:cNvPr id="36" name="object 36"/>
          <p:cNvSpPr/>
          <p:nvPr/>
        </p:nvSpPr>
        <p:spPr>
          <a:xfrm>
            <a:off x="2834639" y="4358640"/>
            <a:ext cx="506095" cy="512445"/>
          </a:xfrm>
          <a:custGeom>
            <a:avLst/>
            <a:gdLst/>
            <a:ahLst/>
            <a:cxnLst/>
            <a:rect l="l" t="t" r="r" b="b"/>
            <a:pathLst>
              <a:path w="506095" h="512445">
                <a:moveTo>
                  <a:pt x="252984" y="0"/>
                </a:moveTo>
                <a:lnTo>
                  <a:pt x="207514" y="4126"/>
                </a:lnTo>
                <a:lnTo>
                  <a:pt x="164717" y="16023"/>
                </a:lnTo>
                <a:lnTo>
                  <a:pt x="125306" y="34967"/>
                </a:lnTo>
                <a:lnTo>
                  <a:pt x="89997" y="60232"/>
                </a:lnTo>
                <a:lnTo>
                  <a:pt x="59504" y="91095"/>
                </a:lnTo>
                <a:lnTo>
                  <a:pt x="34543" y="126830"/>
                </a:lnTo>
                <a:lnTo>
                  <a:pt x="15829" y="166714"/>
                </a:lnTo>
                <a:lnTo>
                  <a:pt x="4076" y="210023"/>
                </a:lnTo>
                <a:lnTo>
                  <a:pt x="0" y="256032"/>
                </a:lnTo>
                <a:lnTo>
                  <a:pt x="4076" y="302040"/>
                </a:lnTo>
                <a:lnTo>
                  <a:pt x="15829" y="345349"/>
                </a:lnTo>
                <a:lnTo>
                  <a:pt x="34543" y="385233"/>
                </a:lnTo>
                <a:lnTo>
                  <a:pt x="59504" y="420968"/>
                </a:lnTo>
                <a:lnTo>
                  <a:pt x="89997" y="451831"/>
                </a:lnTo>
                <a:lnTo>
                  <a:pt x="125306" y="477096"/>
                </a:lnTo>
                <a:lnTo>
                  <a:pt x="164717" y="496040"/>
                </a:lnTo>
                <a:lnTo>
                  <a:pt x="207514" y="507937"/>
                </a:lnTo>
                <a:lnTo>
                  <a:pt x="252984" y="512064"/>
                </a:lnTo>
                <a:lnTo>
                  <a:pt x="298453" y="507937"/>
                </a:lnTo>
                <a:lnTo>
                  <a:pt x="341250" y="496040"/>
                </a:lnTo>
                <a:lnTo>
                  <a:pt x="380661" y="477096"/>
                </a:lnTo>
                <a:lnTo>
                  <a:pt x="415970" y="451831"/>
                </a:lnTo>
                <a:lnTo>
                  <a:pt x="446463" y="420968"/>
                </a:lnTo>
                <a:lnTo>
                  <a:pt x="471424" y="385233"/>
                </a:lnTo>
                <a:lnTo>
                  <a:pt x="490138" y="345349"/>
                </a:lnTo>
                <a:lnTo>
                  <a:pt x="501891" y="302040"/>
                </a:lnTo>
                <a:lnTo>
                  <a:pt x="505968" y="256032"/>
                </a:lnTo>
                <a:lnTo>
                  <a:pt x="501891" y="210023"/>
                </a:lnTo>
                <a:lnTo>
                  <a:pt x="490138" y="166714"/>
                </a:lnTo>
                <a:lnTo>
                  <a:pt x="471424" y="126830"/>
                </a:lnTo>
                <a:lnTo>
                  <a:pt x="446463" y="91095"/>
                </a:lnTo>
                <a:lnTo>
                  <a:pt x="415970" y="60232"/>
                </a:lnTo>
                <a:lnTo>
                  <a:pt x="380661" y="34967"/>
                </a:lnTo>
                <a:lnTo>
                  <a:pt x="341250" y="16023"/>
                </a:lnTo>
                <a:lnTo>
                  <a:pt x="298453" y="4126"/>
                </a:lnTo>
                <a:lnTo>
                  <a:pt x="252984" y="0"/>
                </a:lnTo>
                <a:close/>
              </a:path>
            </a:pathLst>
          </a:custGeom>
          <a:solidFill>
            <a:srgbClr val="E4E4E4"/>
          </a:solidFill>
        </p:spPr>
        <p:txBody>
          <a:bodyPr wrap="square" lIns="0" tIns="0" rIns="0" bIns="0" rtlCol="0"/>
          <a:lstStyle/>
          <a:p>
            <a:endParaRPr/>
          </a:p>
        </p:txBody>
      </p:sp>
      <p:sp>
        <p:nvSpPr>
          <p:cNvPr id="37" name="object 37"/>
          <p:cNvSpPr/>
          <p:nvPr/>
        </p:nvSpPr>
        <p:spPr>
          <a:xfrm>
            <a:off x="2834639" y="4358640"/>
            <a:ext cx="506095" cy="512445"/>
          </a:xfrm>
          <a:custGeom>
            <a:avLst/>
            <a:gdLst/>
            <a:ahLst/>
            <a:cxnLst/>
            <a:rect l="l" t="t" r="r" b="b"/>
            <a:pathLst>
              <a:path w="506095" h="512445">
                <a:moveTo>
                  <a:pt x="0" y="256032"/>
                </a:moveTo>
                <a:lnTo>
                  <a:pt x="4076" y="210023"/>
                </a:lnTo>
                <a:lnTo>
                  <a:pt x="15829" y="166714"/>
                </a:lnTo>
                <a:lnTo>
                  <a:pt x="34543"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4"/>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3">
            <a:solidFill>
              <a:srgbClr val="D24717"/>
            </a:solidFill>
          </a:ln>
        </p:spPr>
        <p:txBody>
          <a:bodyPr wrap="square" lIns="0" tIns="0" rIns="0" bIns="0" rtlCol="0"/>
          <a:lstStyle/>
          <a:p>
            <a:endParaRPr/>
          </a:p>
        </p:txBody>
      </p:sp>
      <p:sp>
        <p:nvSpPr>
          <p:cNvPr id="38" name="object 38"/>
          <p:cNvSpPr/>
          <p:nvPr/>
        </p:nvSpPr>
        <p:spPr>
          <a:xfrm>
            <a:off x="4114800" y="13716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CCFFFF"/>
          </a:solidFill>
        </p:spPr>
        <p:txBody>
          <a:bodyPr wrap="square" lIns="0" tIns="0" rIns="0" bIns="0" rtlCol="0"/>
          <a:lstStyle/>
          <a:p>
            <a:endParaRPr/>
          </a:p>
        </p:txBody>
      </p:sp>
      <p:sp>
        <p:nvSpPr>
          <p:cNvPr id="39" name="object 39"/>
          <p:cNvSpPr/>
          <p:nvPr/>
        </p:nvSpPr>
        <p:spPr>
          <a:xfrm>
            <a:off x="4114800" y="1371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B2C1F"/>
            </a:solidFill>
          </a:ln>
        </p:spPr>
        <p:txBody>
          <a:bodyPr wrap="square" lIns="0" tIns="0" rIns="0" bIns="0" rtlCol="0"/>
          <a:lstStyle/>
          <a:p>
            <a:endParaRPr/>
          </a:p>
        </p:txBody>
      </p:sp>
      <p:sp>
        <p:nvSpPr>
          <p:cNvPr id="40" name="object 40"/>
          <p:cNvSpPr/>
          <p:nvPr/>
        </p:nvSpPr>
        <p:spPr>
          <a:xfrm>
            <a:off x="4114800" y="13716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CCFFFF"/>
          </a:solidFill>
        </p:spPr>
        <p:txBody>
          <a:bodyPr wrap="square" lIns="0" tIns="0" rIns="0" bIns="0" rtlCol="0"/>
          <a:lstStyle/>
          <a:p>
            <a:endParaRPr/>
          </a:p>
        </p:txBody>
      </p:sp>
      <p:sp>
        <p:nvSpPr>
          <p:cNvPr id="41" name="object 41"/>
          <p:cNvSpPr/>
          <p:nvPr/>
        </p:nvSpPr>
        <p:spPr>
          <a:xfrm>
            <a:off x="4114800" y="1371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B2C1F"/>
            </a:solidFill>
          </a:ln>
        </p:spPr>
        <p:txBody>
          <a:bodyPr wrap="square" lIns="0" tIns="0" rIns="0" bIns="0" rtlCol="0"/>
          <a:lstStyle/>
          <a:p>
            <a:endParaRPr/>
          </a:p>
        </p:txBody>
      </p:sp>
      <p:sp>
        <p:nvSpPr>
          <p:cNvPr id="42" name="object 42"/>
          <p:cNvSpPr/>
          <p:nvPr/>
        </p:nvSpPr>
        <p:spPr>
          <a:xfrm>
            <a:off x="4130040" y="1386839"/>
            <a:ext cx="506095" cy="512445"/>
          </a:xfrm>
          <a:custGeom>
            <a:avLst/>
            <a:gdLst/>
            <a:ahLst/>
            <a:cxnLst/>
            <a:rect l="l" t="t" r="r" b="b"/>
            <a:pathLst>
              <a:path w="506095" h="512444">
                <a:moveTo>
                  <a:pt x="252984" y="0"/>
                </a:moveTo>
                <a:lnTo>
                  <a:pt x="207514" y="4126"/>
                </a:lnTo>
                <a:lnTo>
                  <a:pt x="164717" y="16023"/>
                </a:lnTo>
                <a:lnTo>
                  <a:pt x="125306" y="34967"/>
                </a:lnTo>
                <a:lnTo>
                  <a:pt x="89997" y="60232"/>
                </a:lnTo>
                <a:lnTo>
                  <a:pt x="59504" y="91095"/>
                </a:lnTo>
                <a:lnTo>
                  <a:pt x="34544" y="126830"/>
                </a:lnTo>
                <a:lnTo>
                  <a:pt x="15829" y="166714"/>
                </a:lnTo>
                <a:lnTo>
                  <a:pt x="4076" y="210023"/>
                </a:lnTo>
                <a:lnTo>
                  <a:pt x="0" y="256032"/>
                </a:lnTo>
                <a:lnTo>
                  <a:pt x="4076" y="302040"/>
                </a:lnTo>
                <a:lnTo>
                  <a:pt x="15829" y="345349"/>
                </a:lnTo>
                <a:lnTo>
                  <a:pt x="34543" y="385233"/>
                </a:lnTo>
                <a:lnTo>
                  <a:pt x="59504" y="420968"/>
                </a:lnTo>
                <a:lnTo>
                  <a:pt x="89997" y="451831"/>
                </a:lnTo>
                <a:lnTo>
                  <a:pt x="125306" y="477096"/>
                </a:lnTo>
                <a:lnTo>
                  <a:pt x="164717" y="496040"/>
                </a:lnTo>
                <a:lnTo>
                  <a:pt x="207514" y="507937"/>
                </a:lnTo>
                <a:lnTo>
                  <a:pt x="252984" y="512063"/>
                </a:lnTo>
                <a:lnTo>
                  <a:pt x="298453" y="507937"/>
                </a:lnTo>
                <a:lnTo>
                  <a:pt x="341250" y="496040"/>
                </a:lnTo>
                <a:lnTo>
                  <a:pt x="380661" y="477096"/>
                </a:lnTo>
                <a:lnTo>
                  <a:pt x="415970" y="451831"/>
                </a:lnTo>
                <a:lnTo>
                  <a:pt x="446463" y="420968"/>
                </a:lnTo>
                <a:lnTo>
                  <a:pt x="471424" y="385233"/>
                </a:lnTo>
                <a:lnTo>
                  <a:pt x="490138" y="345349"/>
                </a:lnTo>
                <a:lnTo>
                  <a:pt x="501891" y="302040"/>
                </a:lnTo>
                <a:lnTo>
                  <a:pt x="505968" y="256032"/>
                </a:lnTo>
                <a:lnTo>
                  <a:pt x="501891" y="210023"/>
                </a:lnTo>
                <a:lnTo>
                  <a:pt x="490138" y="166714"/>
                </a:lnTo>
                <a:lnTo>
                  <a:pt x="471424" y="126830"/>
                </a:lnTo>
                <a:lnTo>
                  <a:pt x="446463" y="91095"/>
                </a:lnTo>
                <a:lnTo>
                  <a:pt x="415970" y="60232"/>
                </a:lnTo>
                <a:lnTo>
                  <a:pt x="380661" y="34967"/>
                </a:lnTo>
                <a:lnTo>
                  <a:pt x="341250" y="16023"/>
                </a:lnTo>
                <a:lnTo>
                  <a:pt x="298453" y="4126"/>
                </a:lnTo>
                <a:lnTo>
                  <a:pt x="252984" y="0"/>
                </a:lnTo>
                <a:close/>
              </a:path>
            </a:pathLst>
          </a:custGeom>
          <a:solidFill>
            <a:srgbClr val="CCFFFF"/>
          </a:solidFill>
        </p:spPr>
        <p:txBody>
          <a:bodyPr wrap="square" lIns="0" tIns="0" rIns="0" bIns="0" rtlCol="0"/>
          <a:lstStyle/>
          <a:p>
            <a:endParaRPr/>
          </a:p>
        </p:txBody>
      </p:sp>
      <p:sp>
        <p:nvSpPr>
          <p:cNvPr id="43" name="object 43"/>
          <p:cNvSpPr/>
          <p:nvPr/>
        </p:nvSpPr>
        <p:spPr>
          <a:xfrm>
            <a:off x="4130040" y="1386839"/>
            <a:ext cx="506095" cy="512445"/>
          </a:xfrm>
          <a:custGeom>
            <a:avLst/>
            <a:gdLst/>
            <a:ahLst/>
            <a:cxnLst/>
            <a:rect l="l" t="t" r="r" b="b"/>
            <a:pathLst>
              <a:path w="506095" h="512444">
                <a:moveTo>
                  <a:pt x="0" y="256032"/>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3"/>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4">
            <a:solidFill>
              <a:srgbClr val="9B2C1F"/>
            </a:solidFill>
          </a:ln>
        </p:spPr>
        <p:txBody>
          <a:bodyPr wrap="square" lIns="0" tIns="0" rIns="0" bIns="0" rtlCol="0"/>
          <a:lstStyle/>
          <a:p>
            <a:endParaRPr/>
          </a:p>
        </p:txBody>
      </p:sp>
      <p:sp>
        <p:nvSpPr>
          <p:cNvPr id="44" name="object 44"/>
          <p:cNvSpPr/>
          <p:nvPr/>
        </p:nvSpPr>
        <p:spPr>
          <a:xfrm>
            <a:off x="5465953" y="2702814"/>
            <a:ext cx="381635" cy="359410"/>
          </a:xfrm>
          <a:custGeom>
            <a:avLst/>
            <a:gdLst/>
            <a:ahLst/>
            <a:cxnLst/>
            <a:rect l="l" t="t" r="r" b="b"/>
            <a:pathLst>
              <a:path w="381635" h="359410">
                <a:moveTo>
                  <a:pt x="67056" y="0"/>
                </a:moveTo>
                <a:lnTo>
                  <a:pt x="123189" y="69087"/>
                </a:lnTo>
                <a:lnTo>
                  <a:pt x="0" y="169163"/>
                </a:lnTo>
                <a:lnTo>
                  <a:pt x="154050" y="358901"/>
                </a:lnTo>
                <a:lnTo>
                  <a:pt x="277241" y="258699"/>
                </a:lnTo>
                <a:lnTo>
                  <a:pt x="344038" y="258699"/>
                </a:lnTo>
                <a:lnTo>
                  <a:pt x="381381" y="16763"/>
                </a:lnTo>
                <a:lnTo>
                  <a:pt x="67056" y="0"/>
                </a:lnTo>
                <a:close/>
              </a:path>
              <a:path w="381635" h="359410">
                <a:moveTo>
                  <a:pt x="344038" y="258699"/>
                </a:moveTo>
                <a:lnTo>
                  <a:pt x="277241" y="258699"/>
                </a:lnTo>
                <a:lnTo>
                  <a:pt x="333375" y="327787"/>
                </a:lnTo>
                <a:lnTo>
                  <a:pt x="344038" y="258699"/>
                </a:lnTo>
                <a:close/>
              </a:path>
            </a:pathLst>
          </a:custGeom>
          <a:solidFill>
            <a:srgbClr val="EE8B6A"/>
          </a:solidFill>
        </p:spPr>
        <p:txBody>
          <a:bodyPr wrap="square" lIns="0" tIns="0" rIns="0" bIns="0" rtlCol="0"/>
          <a:lstStyle/>
          <a:p>
            <a:endParaRPr/>
          </a:p>
        </p:txBody>
      </p:sp>
      <p:sp>
        <p:nvSpPr>
          <p:cNvPr id="45" name="object 45"/>
          <p:cNvSpPr/>
          <p:nvPr/>
        </p:nvSpPr>
        <p:spPr>
          <a:xfrm>
            <a:off x="5465953" y="2702814"/>
            <a:ext cx="381635" cy="359410"/>
          </a:xfrm>
          <a:custGeom>
            <a:avLst/>
            <a:gdLst/>
            <a:ahLst/>
            <a:cxnLst/>
            <a:rect l="l" t="t" r="r" b="b"/>
            <a:pathLst>
              <a:path w="381635" h="359410">
                <a:moveTo>
                  <a:pt x="67056" y="0"/>
                </a:moveTo>
                <a:lnTo>
                  <a:pt x="123189" y="69087"/>
                </a:lnTo>
                <a:lnTo>
                  <a:pt x="0" y="169163"/>
                </a:lnTo>
                <a:lnTo>
                  <a:pt x="154050" y="358901"/>
                </a:lnTo>
                <a:lnTo>
                  <a:pt x="277241" y="258699"/>
                </a:lnTo>
                <a:lnTo>
                  <a:pt x="344038" y="258699"/>
                </a:lnTo>
                <a:lnTo>
                  <a:pt x="381381" y="16763"/>
                </a:lnTo>
                <a:lnTo>
                  <a:pt x="67056" y="0"/>
                </a:lnTo>
                <a:close/>
              </a:path>
              <a:path w="381635" h="359410">
                <a:moveTo>
                  <a:pt x="344038" y="258699"/>
                </a:moveTo>
                <a:lnTo>
                  <a:pt x="277241" y="258699"/>
                </a:lnTo>
                <a:lnTo>
                  <a:pt x="333375" y="327787"/>
                </a:lnTo>
                <a:lnTo>
                  <a:pt x="344038" y="258699"/>
                </a:lnTo>
                <a:close/>
              </a:path>
            </a:pathLst>
          </a:custGeom>
          <a:solidFill>
            <a:srgbClr val="EE8B6A"/>
          </a:solidFill>
        </p:spPr>
        <p:txBody>
          <a:bodyPr wrap="square" lIns="0" tIns="0" rIns="0" bIns="0" rtlCol="0"/>
          <a:lstStyle/>
          <a:p>
            <a:endParaRPr/>
          </a:p>
        </p:txBody>
      </p:sp>
      <p:sp>
        <p:nvSpPr>
          <p:cNvPr id="46" name="object 46"/>
          <p:cNvSpPr/>
          <p:nvPr/>
        </p:nvSpPr>
        <p:spPr>
          <a:xfrm>
            <a:off x="5325109" y="4265676"/>
            <a:ext cx="358775" cy="358775"/>
          </a:xfrm>
          <a:custGeom>
            <a:avLst/>
            <a:gdLst/>
            <a:ahLst/>
            <a:cxnLst/>
            <a:rect l="l" t="t" r="r" b="b"/>
            <a:pathLst>
              <a:path w="358775" h="358775">
                <a:moveTo>
                  <a:pt x="163194" y="0"/>
                </a:moveTo>
                <a:lnTo>
                  <a:pt x="0" y="182372"/>
                </a:lnTo>
                <a:lnTo>
                  <a:pt x="113029" y="283591"/>
                </a:lnTo>
                <a:lnTo>
                  <a:pt x="45974" y="358521"/>
                </a:lnTo>
                <a:lnTo>
                  <a:pt x="358520" y="338836"/>
                </a:lnTo>
                <a:lnTo>
                  <a:pt x="347029" y="101092"/>
                </a:lnTo>
                <a:lnTo>
                  <a:pt x="276225" y="101092"/>
                </a:lnTo>
                <a:lnTo>
                  <a:pt x="163194" y="0"/>
                </a:lnTo>
                <a:close/>
              </a:path>
              <a:path w="358775" h="358775">
                <a:moveTo>
                  <a:pt x="343407" y="26162"/>
                </a:moveTo>
                <a:lnTo>
                  <a:pt x="276225" y="101092"/>
                </a:lnTo>
                <a:lnTo>
                  <a:pt x="347029" y="101092"/>
                </a:lnTo>
                <a:lnTo>
                  <a:pt x="343407" y="26162"/>
                </a:lnTo>
                <a:close/>
              </a:path>
            </a:pathLst>
          </a:custGeom>
          <a:solidFill>
            <a:srgbClr val="CC9900"/>
          </a:solidFill>
        </p:spPr>
        <p:txBody>
          <a:bodyPr wrap="square" lIns="0" tIns="0" rIns="0" bIns="0" rtlCol="0"/>
          <a:lstStyle/>
          <a:p>
            <a:endParaRPr/>
          </a:p>
        </p:txBody>
      </p:sp>
      <p:sp>
        <p:nvSpPr>
          <p:cNvPr id="47" name="object 47"/>
          <p:cNvSpPr/>
          <p:nvPr/>
        </p:nvSpPr>
        <p:spPr>
          <a:xfrm>
            <a:off x="5325109" y="4265676"/>
            <a:ext cx="358775" cy="358775"/>
          </a:xfrm>
          <a:custGeom>
            <a:avLst/>
            <a:gdLst/>
            <a:ahLst/>
            <a:cxnLst/>
            <a:rect l="l" t="t" r="r" b="b"/>
            <a:pathLst>
              <a:path w="358775" h="358775">
                <a:moveTo>
                  <a:pt x="163194" y="0"/>
                </a:moveTo>
                <a:lnTo>
                  <a:pt x="0" y="182372"/>
                </a:lnTo>
                <a:lnTo>
                  <a:pt x="113029" y="283591"/>
                </a:lnTo>
                <a:lnTo>
                  <a:pt x="45974" y="358521"/>
                </a:lnTo>
                <a:lnTo>
                  <a:pt x="358520" y="338836"/>
                </a:lnTo>
                <a:lnTo>
                  <a:pt x="347029" y="101092"/>
                </a:lnTo>
                <a:lnTo>
                  <a:pt x="276225" y="101092"/>
                </a:lnTo>
                <a:lnTo>
                  <a:pt x="163194" y="0"/>
                </a:lnTo>
                <a:close/>
              </a:path>
              <a:path w="358775" h="358775">
                <a:moveTo>
                  <a:pt x="343407" y="26162"/>
                </a:moveTo>
                <a:lnTo>
                  <a:pt x="276225" y="101092"/>
                </a:lnTo>
                <a:lnTo>
                  <a:pt x="347029" y="101092"/>
                </a:lnTo>
                <a:lnTo>
                  <a:pt x="343407" y="26162"/>
                </a:lnTo>
                <a:close/>
              </a:path>
            </a:pathLst>
          </a:custGeom>
          <a:solidFill>
            <a:srgbClr val="CC9900"/>
          </a:solidFill>
        </p:spPr>
        <p:txBody>
          <a:bodyPr wrap="square" lIns="0" tIns="0" rIns="0" bIns="0" rtlCol="0"/>
          <a:lstStyle/>
          <a:p>
            <a:endParaRPr/>
          </a:p>
        </p:txBody>
      </p:sp>
      <p:sp>
        <p:nvSpPr>
          <p:cNvPr id="48" name="object 48"/>
          <p:cNvSpPr/>
          <p:nvPr/>
        </p:nvSpPr>
        <p:spPr>
          <a:xfrm>
            <a:off x="5791200" y="2286000"/>
            <a:ext cx="542544" cy="542544"/>
          </a:xfrm>
          <a:prstGeom prst="rect">
            <a:avLst/>
          </a:prstGeom>
          <a:blipFill>
            <a:blip r:embed="rId3" cstate="print"/>
            <a:stretch>
              <a:fillRect/>
            </a:stretch>
          </a:blipFill>
        </p:spPr>
        <p:txBody>
          <a:bodyPr wrap="square" lIns="0" tIns="0" rIns="0" bIns="0" rtlCol="0"/>
          <a:lstStyle/>
          <a:p>
            <a:endParaRPr/>
          </a:p>
        </p:txBody>
      </p:sp>
      <p:sp>
        <p:nvSpPr>
          <p:cNvPr id="49" name="object 49"/>
          <p:cNvSpPr/>
          <p:nvPr/>
        </p:nvSpPr>
        <p:spPr>
          <a:xfrm>
            <a:off x="5791200" y="2286000"/>
            <a:ext cx="271780" cy="271780"/>
          </a:xfrm>
          <a:custGeom>
            <a:avLst/>
            <a:gdLst/>
            <a:ahLst/>
            <a:cxnLst/>
            <a:rect l="l" t="t" r="r" b="b"/>
            <a:pathLst>
              <a:path w="271779" h="271780">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9B2C1F"/>
            </a:solidFill>
          </a:ln>
        </p:spPr>
        <p:txBody>
          <a:bodyPr wrap="square" lIns="0" tIns="0" rIns="0" bIns="0" rtlCol="0"/>
          <a:lstStyle/>
          <a:p>
            <a:endParaRPr/>
          </a:p>
        </p:txBody>
      </p:sp>
      <p:sp>
        <p:nvSpPr>
          <p:cNvPr id="50" name="object 50"/>
          <p:cNvSpPr/>
          <p:nvPr/>
        </p:nvSpPr>
        <p:spPr>
          <a:xfrm>
            <a:off x="5791200" y="2557272"/>
            <a:ext cx="271780" cy="271780"/>
          </a:xfrm>
          <a:custGeom>
            <a:avLst/>
            <a:gdLst/>
            <a:ahLst/>
            <a:cxnLst/>
            <a:rect l="l" t="t" r="r" b="b"/>
            <a:pathLst>
              <a:path w="271779" h="271780">
                <a:moveTo>
                  <a:pt x="271272" y="271272"/>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9B2C1F"/>
            </a:solidFill>
          </a:ln>
        </p:spPr>
        <p:txBody>
          <a:bodyPr wrap="square" lIns="0" tIns="0" rIns="0" bIns="0" rtlCol="0"/>
          <a:lstStyle/>
          <a:p>
            <a:endParaRPr/>
          </a:p>
        </p:txBody>
      </p:sp>
      <p:sp>
        <p:nvSpPr>
          <p:cNvPr id="51" name="object 51"/>
          <p:cNvSpPr/>
          <p:nvPr/>
        </p:nvSpPr>
        <p:spPr>
          <a:xfrm>
            <a:off x="6062471" y="2286000"/>
            <a:ext cx="271780" cy="542925"/>
          </a:xfrm>
          <a:custGeom>
            <a:avLst/>
            <a:gdLst/>
            <a:ahLst/>
            <a:cxnLst/>
            <a:rect l="l" t="t" r="r" b="b"/>
            <a:pathLst>
              <a:path w="271779" h="542925">
                <a:moveTo>
                  <a:pt x="0" y="0"/>
                </a:moveTo>
                <a:lnTo>
                  <a:pt x="48772" y="4369"/>
                </a:lnTo>
                <a:lnTo>
                  <a:pt x="94671" y="16966"/>
                </a:lnTo>
                <a:lnTo>
                  <a:pt x="136934" y="37027"/>
                </a:lnTo>
                <a:lnTo>
                  <a:pt x="174793" y="63786"/>
                </a:lnTo>
                <a:lnTo>
                  <a:pt x="207485" y="96478"/>
                </a:lnTo>
                <a:lnTo>
                  <a:pt x="234244" y="134337"/>
                </a:lnTo>
                <a:lnTo>
                  <a:pt x="254305" y="176600"/>
                </a:lnTo>
                <a:lnTo>
                  <a:pt x="266902" y="222499"/>
                </a:lnTo>
                <a:lnTo>
                  <a:pt x="271272" y="271272"/>
                </a:lnTo>
                <a:lnTo>
                  <a:pt x="266902" y="320044"/>
                </a:lnTo>
                <a:lnTo>
                  <a:pt x="254305" y="365943"/>
                </a:lnTo>
                <a:lnTo>
                  <a:pt x="234244" y="408206"/>
                </a:lnTo>
                <a:lnTo>
                  <a:pt x="207485" y="446065"/>
                </a:lnTo>
                <a:lnTo>
                  <a:pt x="174793" y="478757"/>
                </a:lnTo>
                <a:lnTo>
                  <a:pt x="136934" y="505516"/>
                </a:lnTo>
                <a:lnTo>
                  <a:pt x="94671" y="525577"/>
                </a:lnTo>
                <a:lnTo>
                  <a:pt x="48772" y="538174"/>
                </a:lnTo>
                <a:lnTo>
                  <a:pt x="0" y="542544"/>
                </a:lnTo>
              </a:path>
            </a:pathLst>
          </a:custGeom>
          <a:ln w="6096">
            <a:solidFill>
              <a:srgbClr val="9B2C1F"/>
            </a:solidFill>
          </a:ln>
        </p:spPr>
        <p:txBody>
          <a:bodyPr wrap="square" lIns="0" tIns="0" rIns="0" bIns="0" rtlCol="0"/>
          <a:lstStyle/>
          <a:p>
            <a:endParaRPr/>
          </a:p>
        </p:txBody>
      </p:sp>
      <p:sp>
        <p:nvSpPr>
          <p:cNvPr id="52" name="object 52"/>
          <p:cNvSpPr/>
          <p:nvPr/>
        </p:nvSpPr>
        <p:spPr>
          <a:xfrm>
            <a:off x="5791200" y="2286000"/>
            <a:ext cx="542544" cy="542544"/>
          </a:xfrm>
          <a:prstGeom prst="rect">
            <a:avLst/>
          </a:prstGeom>
          <a:blipFill>
            <a:blip r:embed="rId3" cstate="print"/>
            <a:stretch>
              <a:fillRect/>
            </a:stretch>
          </a:blipFill>
        </p:spPr>
        <p:txBody>
          <a:bodyPr wrap="square" lIns="0" tIns="0" rIns="0" bIns="0" rtlCol="0"/>
          <a:lstStyle/>
          <a:p>
            <a:endParaRPr/>
          </a:p>
        </p:txBody>
      </p:sp>
      <p:sp>
        <p:nvSpPr>
          <p:cNvPr id="53" name="object 53"/>
          <p:cNvSpPr/>
          <p:nvPr/>
        </p:nvSpPr>
        <p:spPr>
          <a:xfrm>
            <a:off x="5791200" y="22860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B2C1F"/>
            </a:solidFill>
          </a:ln>
        </p:spPr>
        <p:txBody>
          <a:bodyPr wrap="square" lIns="0" tIns="0" rIns="0" bIns="0" rtlCol="0"/>
          <a:lstStyle/>
          <a:p>
            <a:endParaRPr/>
          </a:p>
        </p:txBody>
      </p:sp>
      <p:sp>
        <p:nvSpPr>
          <p:cNvPr id="54" name="object 54"/>
          <p:cNvSpPr/>
          <p:nvPr/>
        </p:nvSpPr>
        <p:spPr>
          <a:xfrm>
            <a:off x="5806440" y="2301239"/>
            <a:ext cx="506095" cy="512445"/>
          </a:xfrm>
          <a:custGeom>
            <a:avLst/>
            <a:gdLst/>
            <a:ahLst/>
            <a:cxnLst/>
            <a:rect l="l" t="t" r="r" b="b"/>
            <a:pathLst>
              <a:path w="506095" h="512444">
                <a:moveTo>
                  <a:pt x="252984" y="0"/>
                </a:moveTo>
                <a:lnTo>
                  <a:pt x="207514" y="4126"/>
                </a:lnTo>
                <a:lnTo>
                  <a:pt x="164717" y="16023"/>
                </a:lnTo>
                <a:lnTo>
                  <a:pt x="125306" y="34967"/>
                </a:lnTo>
                <a:lnTo>
                  <a:pt x="89997" y="60232"/>
                </a:lnTo>
                <a:lnTo>
                  <a:pt x="59504" y="91095"/>
                </a:lnTo>
                <a:lnTo>
                  <a:pt x="34544" y="126830"/>
                </a:lnTo>
                <a:lnTo>
                  <a:pt x="15829" y="166714"/>
                </a:lnTo>
                <a:lnTo>
                  <a:pt x="4076" y="210023"/>
                </a:lnTo>
                <a:lnTo>
                  <a:pt x="0" y="256032"/>
                </a:lnTo>
                <a:lnTo>
                  <a:pt x="4076" y="302040"/>
                </a:lnTo>
                <a:lnTo>
                  <a:pt x="15829" y="345349"/>
                </a:lnTo>
                <a:lnTo>
                  <a:pt x="34543" y="385233"/>
                </a:lnTo>
                <a:lnTo>
                  <a:pt x="59504" y="420968"/>
                </a:lnTo>
                <a:lnTo>
                  <a:pt x="89997" y="451831"/>
                </a:lnTo>
                <a:lnTo>
                  <a:pt x="125306" y="477096"/>
                </a:lnTo>
                <a:lnTo>
                  <a:pt x="164717" y="496040"/>
                </a:lnTo>
                <a:lnTo>
                  <a:pt x="207514" y="507937"/>
                </a:lnTo>
                <a:lnTo>
                  <a:pt x="252984" y="512063"/>
                </a:lnTo>
                <a:lnTo>
                  <a:pt x="298453" y="507937"/>
                </a:lnTo>
                <a:lnTo>
                  <a:pt x="341250" y="496040"/>
                </a:lnTo>
                <a:lnTo>
                  <a:pt x="380661" y="477096"/>
                </a:lnTo>
                <a:lnTo>
                  <a:pt x="415970" y="451831"/>
                </a:lnTo>
                <a:lnTo>
                  <a:pt x="446463" y="420968"/>
                </a:lnTo>
                <a:lnTo>
                  <a:pt x="471424" y="385233"/>
                </a:lnTo>
                <a:lnTo>
                  <a:pt x="490138" y="345349"/>
                </a:lnTo>
                <a:lnTo>
                  <a:pt x="501891" y="302040"/>
                </a:lnTo>
                <a:lnTo>
                  <a:pt x="505968" y="256032"/>
                </a:lnTo>
                <a:lnTo>
                  <a:pt x="501891" y="210023"/>
                </a:lnTo>
                <a:lnTo>
                  <a:pt x="490138" y="166714"/>
                </a:lnTo>
                <a:lnTo>
                  <a:pt x="471424" y="126830"/>
                </a:lnTo>
                <a:lnTo>
                  <a:pt x="446463" y="91095"/>
                </a:lnTo>
                <a:lnTo>
                  <a:pt x="415970" y="60232"/>
                </a:lnTo>
                <a:lnTo>
                  <a:pt x="380661" y="34967"/>
                </a:lnTo>
                <a:lnTo>
                  <a:pt x="341250" y="16023"/>
                </a:lnTo>
                <a:lnTo>
                  <a:pt x="298453" y="4126"/>
                </a:lnTo>
                <a:lnTo>
                  <a:pt x="252984" y="0"/>
                </a:lnTo>
                <a:close/>
              </a:path>
            </a:pathLst>
          </a:custGeom>
          <a:solidFill>
            <a:srgbClr val="F4B39B"/>
          </a:solidFill>
        </p:spPr>
        <p:txBody>
          <a:bodyPr wrap="square" lIns="0" tIns="0" rIns="0" bIns="0" rtlCol="0"/>
          <a:lstStyle/>
          <a:p>
            <a:endParaRPr/>
          </a:p>
        </p:txBody>
      </p:sp>
      <p:sp>
        <p:nvSpPr>
          <p:cNvPr id="55" name="object 55"/>
          <p:cNvSpPr/>
          <p:nvPr/>
        </p:nvSpPr>
        <p:spPr>
          <a:xfrm>
            <a:off x="5806440" y="2301239"/>
            <a:ext cx="506095" cy="512445"/>
          </a:xfrm>
          <a:custGeom>
            <a:avLst/>
            <a:gdLst/>
            <a:ahLst/>
            <a:cxnLst/>
            <a:rect l="l" t="t" r="r" b="b"/>
            <a:pathLst>
              <a:path w="506095" h="512444">
                <a:moveTo>
                  <a:pt x="0" y="256032"/>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3"/>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4">
            <a:solidFill>
              <a:srgbClr val="9B2C1F"/>
            </a:solidFill>
          </a:ln>
        </p:spPr>
        <p:txBody>
          <a:bodyPr wrap="square" lIns="0" tIns="0" rIns="0" bIns="0" rtlCol="0"/>
          <a:lstStyle/>
          <a:p>
            <a:endParaRPr/>
          </a:p>
        </p:txBody>
      </p:sp>
      <p:sp>
        <p:nvSpPr>
          <p:cNvPr id="56" name="object 56"/>
          <p:cNvSpPr/>
          <p:nvPr/>
        </p:nvSpPr>
        <p:spPr>
          <a:xfrm>
            <a:off x="2514600" y="2362200"/>
            <a:ext cx="542544" cy="542544"/>
          </a:xfrm>
          <a:prstGeom prst="rect">
            <a:avLst/>
          </a:prstGeom>
          <a:blipFill>
            <a:blip r:embed="rId4" cstate="print"/>
            <a:stretch>
              <a:fillRect/>
            </a:stretch>
          </a:blipFill>
        </p:spPr>
        <p:txBody>
          <a:bodyPr wrap="square" lIns="0" tIns="0" rIns="0" bIns="0" rtlCol="0"/>
          <a:lstStyle/>
          <a:p>
            <a:endParaRPr/>
          </a:p>
        </p:txBody>
      </p:sp>
      <p:sp>
        <p:nvSpPr>
          <p:cNvPr id="57" name="object 57"/>
          <p:cNvSpPr/>
          <p:nvPr/>
        </p:nvSpPr>
        <p:spPr>
          <a:xfrm>
            <a:off x="2514600" y="2362200"/>
            <a:ext cx="271780" cy="271780"/>
          </a:xfrm>
          <a:custGeom>
            <a:avLst/>
            <a:gdLst/>
            <a:ahLst/>
            <a:cxnLst/>
            <a:rect l="l" t="t" r="r" b="b"/>
            <a:pathLst>
              <a:path w="271780" h="271780">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D24717"/>
            </a:solidFill>
          </a:ln>
        </p:spPr>
        <p:txBody>
          <a:bodyPr wrap="square" lIns="0" tIns="0" rIns="0" bIns="0" rtlCol="0"/>
          <a:lstStyle/>
          <a:p>
            <a:endParaRPr/>
          </a:p>
        </p:txBody>
      </p:sp>
      <p:sp>
        <p:nvSpPr>
          <p:cNvPr id="58" name="object 58"/>
          <p:cNvSpPr/>
          <p:nvPr/>
        </p:nvSpPr>
        <p:spPr>
          <a:xfrm>
            <a:off x="2514600" y="2633472"/>
            <a:ext cx="271780" cy="271780"/>
          </a:xfrm>
          <a:custGeom>
            <a:avLst/>
            <a:gdLst/>
            <a:ahLst/>
            <a:cxnLst/>
            <a:rect l="l" t="t" r="r" b="b"/>
            <a:pathLst>
              <a:path w="271780" h="271780">
                <a:moveTo>
                  <a:pt x="271272" y="271272"/>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D24717"/>
            </a:solidFill>
          </a:ln>
        </p:spPr>
        <p:txBody>
          <a:bodyPr wrap="square" lIns="0" tIns="0" rIns="0" bIns="0" rtlCol="0"/>
          <a:lstStyle/>
          <a:p>
            <a:endParaRPr/>
          </a:p>
        </p:txBody>
      </p:sp>
      <p:sp>
        <p:nvSpPr>
          <p:cNvPr id="59" name="object 59"/>
          <p:cNvSpPr/>
          <p:nvPr/>
        </p:nvSpPr>
        <p:spPr>
          <a:xfrm>
            <a:off x="2785872" y="2362200"/>
            <a:ext cx="271780" cy="542925"/>
          </a:xfrm>
          <a:custGeom>
            <a:avLst/>
            <a:gdLst/>
            <a:ahLst/>
            <a:cxnLst/>
            <a:rect l="l" t="t" r="r" b="b"/>
            <a:pathLst>
              <a:path w="271780" h="542925">
                <a:moveTo>
                  <a:pt x="0" y="0"/>
                </a:moveTo>
                <a:lnTo>
                  <a:pt x="48772" y="4369"/>
                </a:lnTo>
                <a:lnTo>
                  <a:pt x="94671" y="16966"/>
                </a:lnTo>
                <a:lnTo>
                  <a:pt x="136934" y="37027"/>
                </a:lnTo>
                <a:lnTo>
                  <a:pt x="174793" y="63786"/>
                </a:lnTo>
                <a:lnTo>
                  <a:pt x="207485" y="96478"/>
                </a:lnTo>
                <a:lnTo>
                  <a:pt x="234244" y="134337"/>
                </a:lnTo>
                <a:lnTo>
                  <a:pt x="254305" y="176600"/>
                </a:lnTo>
                <a:lnTo>
                  <a:pt x="266902" y="222499"/>
                </a:lnTo>
                <a:lnTo>
                  <a:pt x="271271" y="271272"/>
                </a:lnTo>
                <a:lnTo>
                  <a:pt x="266902" y="320044"/>
                </a:lnTo>
                <a:lnTo>
                  <a:pt x="254305" y="365943"/>
                </a:lnTo>
                <a:lnTo>
                  <a:pt x="234244" y="408206"/>
                </a:lnTo>
                <a:lnTo>
                  <a:pt x="207485" y="446065"/>
                </a:lnTo>
                <a:lnTo>
                  <a:pt x="174793" y="478757"/>
                </a:lnTo>
                <a:lnTo>
                  <a:pt x="136934" y="505516"/>
                </a:lnTo>
                <a:lnTo>
                  <a:pt x="94671" y="525577"/>
                </a:lnTo>
                <a:lnTo>
                  <a:pt x="48772" y="538174"/>
                </a:lnTo>
                <a:lnTo>
                  <a:pt x="0" y="542544"/>
                </a:lnTo>
              </a:path>
            </a:pathLst>
          </a:custGeom>
          <a:ln w="6096">
            <a:solidFill>
              <a:srgbClr val="D24717"/>
            </a:solidFill>
          </a:ln>
        </p:spPr>
        <p:txBody>
          <a:bodyPr wrap="square" lIns="0" tIns="0" rIns="0" bIns="0" rtlCol="0"/>
          <a:lstStyle/>
          <a:p>
            <a:endParaRPr/>
          </a:p>
        </p:txBody>
      </p:sp>
      <p:sp>
        <p:nvSpPr>
          <p:cNvPr id="60" name="object 60"/>
          <p:cNvSpPr/>
          <p:nvPr/>
        </p:nvSpPr>
        <p:spPr>
          <a:xfrm>
            <a:off x="2514600" y="2362200"/>
            <a:ext cx="542544" cy="542544"/>
          </a:xfrm>
          <a:prstGeom prst="rect">
            <a:avLst/>
          </a:prstGeom>
          <a:blipFill>
            <a:blip r:embed="rId4" cstate="print"/>
            <a:stretch>
              <a:fillRect/>
            </a:stretch>
          </a:blipFill>
        </p:spPr>
        <p:txBody>
          <a:bodyPr wrap="square" lIns="0" tIns="0" rIns="0" bIns="0" rtlCol="0"/>
          <a:lstStyle/>
          <a:p>
            <a:endParaRPr/>
          </a:p>
        </p:txBody>
      </p:sp>
      <p:sp>
        <p:nvSpPr>
          <p:cNvPr id="61" name="object 61"/>
          <p:cNvSpPr/>
          <p:nvPr/>
        </p:nvSpPr>
        <p:spPr>
          <a:xfrm>
            <a:off x="2514600" y="23622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D24717"/>
            </a:solidFill>
          </a:ln>
        </p:spPr>
        <p:txBody>
          <a:bodyPr wrap="square" lIns="0" tIns="0" rIns="0" bIns="0" rtlCol="0"/>
          <a:lstStyle/>
          <a:p>
            <a:endParaRPr/>
          </a:p>
        </p:txBody>
      </p:sp>
      <p:sp>
        <p:nvSpPr>
          <p:cNvPr id="62" name="object 62"/>
          <p:cNvSpPr/>
          <p:nvPr/>
        </p:nvSpPr>
        <p:spPr>
          <a:xfrm>
            <a:off x="2529839" y="2377439"/>
            <a:ext cx="506095" cy="512445"/>
          </a:xfrm>
          <a:custGeom>
            <a:avLst/>
            <a:gdLst/>
            <a:ahLst/>
            <a:cxnLst/>
            <a:rect l="l" t="t" r="r" b="b"/>
            <a:pathLst>
              <a:path w="506094" h="512444">
                <a:moveTo>
                  <a:pt x="252984" y="0"/>
                </a:moveTo>
                <a:lnTo>
                  <a:pt x="207514" y="4126"/>
                </a:lnTo>
                <a:lnTo>
                  <a:pt x="164717" y="16023"/>
                </a:lnTo>
                <a:lnTo>
                  <a:pt x="125306" y="34967"/>
                </a:lnTo>
                <a:lnTo>
                  <a:pt x="89997" y="60232"/>
                </a:lnTo>
                <a:lnTo>
                  <a:pt x="59504" y="91095"/>
                </a:lnTo>
                <a:lnTo>
                  <a:pt x="34543" y="126830"/>
                </a:lnTo>
                <a:lnTo>
                  <a:pt x="15829" y="166714"/>
                </a:lnTo>
                <a:lnTo>
                  <a:pt x="4076" y="210023"/>
                </a:lnTo>
                <a:lnTo>
                  <a:pt x="0" y="256032"/>
                </a:lnTo>
                <a:lnTo>
                  <a:pt x="4076" y="302040"/>
                </a:lnTo>
                <a:lnTo>
                  <a:pt x="15829" y="345349"/>
                </a:lnTo>
                <a:lnTo>
                  <a:pt x="34543" y="385233"/>
                </a:lnTo>
                <a:lnTo>
                  <a:pt x="59504" y="420968"/>
                </a:lnTo>
                <a:lnTo>
                  <a:pt x="89997" y="451831"/>
                </a:lnTo>
                <a:lnTo>
                  <a:pt x="125306" y="477096"/>
                </a:lnTo>
                <a:lnTo>
                  <a:pt x="164717" y="496040"/>
                </a:lnTo>
                <a:lnTo>
                  <a:pt x="207514" y="507937"/>
                </a:lnTo>
                <a:lnTo>
                  <a:pt x="252984" y="512063"/>
                </a:lnTo>
                <a:lnTo>
                  <a:pt x="298453" y="507937"/>
                </a:lnTo>
                <a:lnTo>
                  <a:pt x="341250" y="496040"/>
                </a:lnTo>
                <a:lnTo>
                  <a:pt x="380661" y="477096"/>
                </a:lnTo>
                <a:lnTo>
                  <a:pt x="415970" y="451831"/>
                </a:lnTo>
                <a:lnTo>
                  <a:pt x="446463" y="420968"/>
                </a:lnTo>
                <a:lnTo>
                  <a:pt x="471424" y="385233"/>
                </a:lnTo>
                <a:lnTo>
                  <a:pt x="490138" y="345349"/>
                </a:lnTo>
                <a:lnTo>
                  <a:pt x="501891" y="302040"/>
                </a:lnTo>
                <a:lnTo>
                  <a:pt x="505968" y="256032"/>
                </a:lnTo>
                <a:lnTo>
                  <a:pt x="501891" y="210023"/>
                </a:lnTo>
                <a:lnTo>
                  <a:pt x="490138" y="166714"/>
                </a:lnTo>
                <a:lnTo>
                  <a:pt x="471424" y="126830"/>
                </a:lnTo>
                <a:lnTo>
                  <a:pt x="446463" y="91095"/>
                </a:lnTo>
                <a:lnTo>
                  <a:pt x="415970" y="60232"/>
                </a:lnTo>
                <a:lnTo>
                  <a:pt x="380661" y="34967"/>
                </a:lnTo>
                <a:lnTo>
                  <a:pt x="341250" y="16023"/>
                </a:lnTo>
                <a:lnTo>
                  <a:pt x="298453" y="4126"/>
                </a:lnTo>
                <a:lnTo>
                  <a:pt x="252984" y="0"/>
                </a:lnTo>
                <a:close/>
              </a:path>
            </a:pathLst>
          </a:custGeom>
          <a:solidFill>
            <a:srgbClr val="BCB095"/>
          </a:solidFill>
        </p:spPr>
        <p:txBody>
          <a:bodyPr wrap="square" lIns="0" tIns="0" rIns="0" bIns="0" rtlCol="0"/>
          <a:lstStyle/>
          <a:p>
            <a:endParaRPr/>
          </a:p>
        </p:txBody>
      </p:sp>
      <p:sp>
        <p:nvSpPr>
          <p:cNvPr id="63" name="object 63"/>
          <p:cNvSpPr/>
          <p:nvPr/>
        </p:nvSpPr>
        <p:spPr>
          <a:xfrm>
            <a:off x="2529839" y="2377439"/>
            <a:ext cx="506095" cy="512445"/>
          </a:xfrm>
          <a:custGeom>
            <a:avLst/>
            <a:gdLst/>
            <a:ahLst/>
            <a:cxnLst/>
            <a:rect l="l" t="t" r="r" b="b"/>
            <a:pathLst>
              <a:path w="506094" h="512444">
                <a:moveTo>
                  <a:pt x="0" y="256032"/>
                </a:moveTo>
                <a:lnTo>
                  <a:pt x="4076" y="210023"/>
                </a:lnTo>
                <a:lnTo>
                  <a:pt x="15829" y="166714"/>
                </a:lnTo>
                <a:lnTo>
                  <a:pt x="34543"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3"/>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4">
            <a:solidFill>
              <a:srgbClr val="D24717"/>
            </a:solidFill>
          </a:ln>
        </p:spPr>
        <p:txBody>
          <a:bodyPr wrap="square" lIns="0" tIns="0" rIns="0" bIns="0" rtlCol="0"/>
          <a:lstStyle/>
          <a:p>
            <a:endParaRPr/>
          </a:p>
        </p:txBody>
      </p:sp>
      <p:sp>
        <p:nvSpPr>
          <p:cNvPr id="64" name="object 64"/>
          <p:cNvSpPr/>
          <p:nvPr/>
        </p:nvSpPr>
        <p:spPr>
          <a:xfrm>
            <a:off x="3733800" y="5867400"/>
            <a:ext cx="1752600" cy="447040"/>
          </a:xfrm>
          <a:custGeom>
            <a:avLst/>
            <a:gdLst/>
            <a:ahLst/>
            <a:cxnLst/>
            <a:rect l="l" t="t" r="r" b="b"/>
            <a:pathLst>
              <a:path w="1752600" h="447039">
                <a:moveTo>
                  <a:pt x="82550" y="0"/>
                </a:moveTo>
                <a:lnTo>
                  <a:pt x="50417" y="6484"/>
                </a:lnTo>
                <a:lnTo>
                  <a:pt x="24177" y="24169"/>
                </a:lnTo>
                <a:lnTo>
                  <a:pt x="6486" y="50400"/>
                </a:lnTo>
                <a:lnTo>
                  <a:pt x="0" y="82524"/>
                </a:lnTo>
                <a:lnTo>
                  <a:pt x="0" y="364007"/>
                </a:lnTo>
                <a:lnTo>
                  <a:pt x="6486" y="396131"/>
                </a:lnTo>
                <a:lnTo>
                  <a:pt x="24177" y="422362"/>
                </a:lnTo>
                <a:lnTo>
                  <a:pt x="50417" y="440047"/>
                </a:lnTo>
                <a:lnTo>
                  <a:pt x="82550" y="446531"/>
                </a:lnTo>
                <a:lnTo>
                  <a:pt x="82550" y="0"/>
                </a:lnTo>
                <a:close/>
              </a:path>
              <a:path w="1752600" h="447039">
                <a:moveTo>
                  <a:pt x="1670050" y="0"/>
                </a:moveTo>
                <a:lnTo>
                  <a:pt x="1670050" y="446531"/>
                </a:lnTo>
                <a:lnTo>
                  <a:pt x="1702182" y="440047"/>
                </a:lnTo>
                <a:lnTo>
                  <a:pt x="1728422" y="422362"/>
                </a:lnTo>
                <a:lnTo>
                  <a:pt x="1746113" y="396131"/>
                </a:lnTo>
                <a:lnTo>
                  <a:pt x="1752600" y="364007"/>
                </a:lnTo>
                <a:lnTo>
                  <a:pt x="1752600" y="82524"/>
                </a:lnTo>
                <a:lnTo>
                  <a:pt x="1746113" y="50400"/>
                </a:lnTo>
                <a:lnTo>
                  <a:pt x="1728422" y="24169"/>
                </a:lnTo>
                <a:lnTo>
                  <a:pt x="1702182" y="6484"/>
                </a:lnTo>
                <a:lnTo>
                  <a:pt x="1670050" y="0"/>
                </a:lnTo>
                <a:close/>
              </a:path>
            </a:pathLst>
          </a:custGeom>
          <a:solidFill>
            <a:srgbClr val="E8DEDE"/>
          </a:solidFill>
        </p:spPr>
        <p:txBody>
          <a:bodyPr wrap="square" lIns="0" tIns="0" rIns="0" bIns="0" rtlCol="0"/>
          <a:lstStyle/>
          <a:p>
            <a:endParaRPr/>
          </a:p>
        </p:txBody>
      </p:sp>
      <p:sp>
        <p:nvSpPr>
          <p:cNvPr id="65" name="object 65"/>
          <p:cNvSpPr/>
          <p:nvPr/>
        </p:nvSpPr>
        <p:spPr>
          <a:xfrm>
            <a:off x="3733800" y="5867400"/>
            <a:ext cx="82550" cy="82550"/>
          </a:xfrm>
          <a:custGeom>
            <a:avLst/>
            <a:gdLst/>
            <a:ahLst/>
            <a:cxnLst/>
            <a:rect l="l" t="t" r="r" b="b"/>
            <a:pathLst>
              <a:path w="82550" h="82550">
                <a:moveTo>
                  <a:pt x="0" y="82524"/>
                </a:moveTo>
                <a:lnTo>
                  <a:pt x="6486" y="50400"/>
                </a:lnTo>
                <a:lnTo>
                  <a:pt x="24177" y="24169"/>
                </a:lnTo>
                <a:lnTo>
                  <a:pt x="50417" y="6484"/>
                </a:lnTo>
                <a:lnTo>
                  <a:pt x="82550" y="0"/>
                </a:lnTo>
              </a:path>
            </a:pathLst>
          </a:custGeom>
          <a:ln w="12191">
            <a:solidFill>
              <a:srgbClr val="C00000"/>
            </a:solidFill>
          </a:ln>
        </p:spPr>
        <p:txBody>
          <a:bodyPr wrap="square" lIns="0" tIns="0" rIns="0" bIns="0" rtlCol="0"/>
          <a:lstStyle/>
          <a:p>
            <a:endParaRPr/>
          </a:p>
        </p:txBody>
      </p:sp>
      <p:sp>
        <p:nvSpPr>
          <p:cNvPr id="66" name="object 66"/>
          <p:cNvSpPr/>
          <p:nvPr/>
        </p:nvSpPr>
        <p:spPr>
          <a:xfrm>
            <a:off x="3733800" y="5949924"/>
            <a:ext cx="82550" cy="364490"/>
          </a:xfrm>
          <a:custGeom>
            <a:avLst/>
            <a:gdLst/>
            <a:ahLst/>
            <a:cxnLst/>
            <a:rect l="l" t="t" r="r" b="b"/>
            <a:pathLst>
              <a:path w="82550" h="364489">
                <a:moveTo>
                  <a:pt x="82550" y="364007"/>
                </a:moveTo>
                <a:lnTo>
                  <a:pt x="50417" y="357522"/>
                </a:lnTo>
                <a:lnTo>
                  <a:pt x="24177" y="339837"/>
                </a:lnTo>
                <a:lnTo>
                  <a:pt x="6486" y="313606"/>
                </a:lnTo>
                <a:lnTo>
                  <a:pt x="0" y="281482"/>
                </a:lnTo>
                <a:lnTo>
                  <a:pt x="0" y="0"/>
                </a:lnTo>
              </a:path>
            </a:pathLst>
          </a:custGeom>
          <a:ln w="12192">
            <a:solidFill>
              <a:srgbClr val="C00000"/>
            </a:solidFill>
          </a:ln>
        </p:spPr>
        <p:txBody>
          <a:bodyPr wrap="square" lIns="0" tIns="0" rIns="0" bIns="0" rtlCol="0"/>
          <a:lstStyle/>
          <a:p>
            <a:endParaRPr/>
          </a:p>
        </p:txBody>
      </p:sp>
      <p:sp>
        <p:nvSpPr>
          <p:cNvPr id="67" name="object 67"/>
          <p:cNvSpPr/>
          <p:nvPr/>
        </p:nvSpPr>
        <p:spPr>
          <a:xfrm>
            <a:off x="5403850" y="5867400"/>
            <a:ext cx="82550" cy="447040"/>
          </a:xfrm>
          <a:custGeom>
            <a:avLst/>
            <a:gdLst/>
            <a:ahLst/>
            <a:cxnLst/>
            <a:rect l="l" t="t" r="r" b="b"/>
            <a:pathLst>
              <a:path w="82550" h="447039">
                <a:moveTo>
                  <a:pt x="0" y="0"/>
                </a:moveTo>
                <a:lnTo>
                  <a:pt x="32132" y="6484"/>
                </a:lnTo>
                <a:lnTo>
                  <a:pt x="58372" y="24169"/>
                </a:lnTo>
                <a:lnTo>
                  <a:pt x="76063" y="50400"/>
                </a:lnTo>
                <a:lnTo>
                  <a:pt x="82550" y="82524"/>
                </a:lnTo>
                <a:lnTo>
                  <a:pt x="82550" y="364007"/>
                </a:lnTo>
                <a:lnTo>
                  <a:pt x="76063" y="396131"/>
                </a:lnTo>
                <a:lnTo>
                  <a:pt x="58372" y="422362"/>
                </a:lnTo>
                <a:lnTo>
                  <a:pt x="32132" y="440047"/>
                </a:lnTo>
                <a:lnTo>
                  <a:pt x="0" y="446531"/>
                </a:lnTo>
              </a:path>
            </a:pathLst>
          </a:custGeom>
          <a:ln w="12192">
            <a:solidFill>
              <a:srgbClr val="C00000"/>
            </a:solidFill>
          </a:ln>
        </p:spPr>
        <p:txBody>
          <a:bodyPr wrap="square" lIns="0" tIns="0" rIns="0" bIns="0" rtlCol="0"/>
          <a:lstStyle/>
          <a:p>
            <a:endParaRPr/>
          </a:p>
        </p:txBody>
      </p:sp>
      <p:sp>
        <p:nvSpPr>
          <p:cNvPr id="68" name="object 68"/>
          <p:cNvSpPr/>
          <p:nvPr/>
        </p:nvSpPr>
        <p:spPr>
          <a:xfrm>
            <a:off x="3733800" y="5867400"/>
            <a:ext cx="1752600" cy="447040"/>
          </a:xfrm>
          <a:custGeom>
            <a:avLst/>
            <a:gdLst/>
            <a:ahLst/>
            <a:cxnLst/>
            <a:rect l="l" t="t" r="r" b="b"/>
            <a:pathLst>
              <a:path w="1752600" h="447039">
                <a:moveTo>
                  <a:pt x="1670050" y="0"/>
                </a:moveTo>
                <a:lnTo>
                  <a:pt x="82550" y="0"/>
                </a:lnTo>
                <a:lnTo>
                  <a:pt x="50417" y="6484"/>
                </a:lnTo>
                <a:lnTo>
                  <a:pt x="24177" y="24169"/>
                </a:lnTo>
                <a:lnTo>
                  <a:pt x="6486" y="50400"/>
                </a:lnTo>
                <a:lnTo>
                  <a:pt x="0" y="82524"/>
                </a:lnTo>
                <a:lnTo>
                  <a:pt x="0" y="364007"/>
                </a:lnTo>
                <a:lnTo>
                  <a:pt x="6486" y="396131"/>
                </a:lnTo>
                <a:lnTo>
                  <a:pt x="24177" y="422362"/>
                </a:lnTo>
                <a:lnTo>
                  <a:pt x="50417" y="440047"/>
                </a:lnTo>
                <a:lnTo>
                  <a:pt x="82550" y="446531"/>
                </a:lnTo>
                <a:lnTo>
                  <a:pt x="1670050" y="446531"/>
                </a:lnTo>
                <a:lnTo>
                  <a:pt x="1702182" y="440047"/>
                </a:lnTo>
                <a:lnTo>
                  <a:pt x="1728422" y="422362"/>
                </a:lnTo>
                <a:lnTo>
                  <a:pt x="1746113" y="396131"/>
                </a:lnTo>
                <a:lnTo>
                  <a:pt x="1752600" y="364007"/>
                </a:lnTo>
                <a:lnTo>
                  <a:pt x="1752600" y="82524"/>
                </a:lnTo>
                <a:lnTo>
                  <a:pt x="1746113" y="50400"/>
                </a:lnTo>
                <a:lnTo>
                  <a:pt x="1728422" y="24169"/>
                </a:lnTo>
                <a:lnTo>
                  <a:pt x="1702182" y="6484"/>
                </a:lnTo>
                <a:lnTo>
                  <a:pt x="1670050" y="0"/>
                </a:lnTo>
                <a:close/>
              </a:path>
            </a:pathLst>
          </a:custGeom>
          <a:solidFill>
            <a:srgbClr val="E8DEDE"/>
          </a:solidFill>
        </p:spPr>
        <p:txBody>
          <a:bodyPr wrap="square" lIns="0" tIns="0" rIns="0" bIns="0" rtlCol="0"/>
          <a:lstStyle/>
          <a:p>
            <a:endParaRPr/>
          </a:p>
        </p:txBody>
      </p:sp>
      <p:sp>
        <p:nvSpPr>
          <p:cNvPr id="69" name="object 69"/>
          <p:cNvSpPr/>
          <p:nvPr/>
        </p:nvSpPr>
        <p:spPr>
          <a:xfrm>
            <a:off x="3733800" y="5867400"/>
            <a:ext cx="1752600" cy="447040"/>
          </a:xfrm>
          <a:custGeom>
            <a:avLst/>
            <a:gdLst/>
            <a:ahLst/>
            <a:cxnLst/>
            <a:rect l="l" t="t" r="r" b="b"/>
            <a:pathLst>
              <a:path w="1752600" h="447039">
                <a:moveTo>
                  <a:pt x="0" y="82524"/>
                </a:moveTo>
                <a:lnTo>
                  <a:pt x="6486" y="50400"/>
                </a:lnTo>
                <a:lnTo>
                  <a:pt x="24177" y="24169"/>
                </a:lnTo>
                <a:lnTo>
                  <a:pt x="50417" y="6484"/>
                </a:lnTo>
                <a:lnTo>
                  <a:pt x="82550" y="0"/>
                </a:lnTo>
                <a:lnTo>
                  <a:pt x="1670050" y="0"/>
                </a:lnTo>
                <a:lnTo>
                  <a:pt x="1702182" y="6484"/>
                </a:lnTo>
                <a:lnTo>
                  <a:pt x="1728422" y="24169"/>
                </a:lnTo>
                <a:lnTo>
                  <a:pt x="1746113" y="50400"/>
                </a:lnTo>
                <a:lnTo>
                  <a:pt x="1752600" y="82524"/>
                </a:lnTo>
                <a:lnTo>
                  <a:pt x="1752600" y="364007"/>
                </a:lnTo>
                <a:lnTo>
                  <a:pt x="1746113" y="396131"/>
                </a:lnTo>
                <a:lnTo>
                  <a:pt x="1728422" y="422362"/>
                </a:lnTo>
                <a:lnTo>
                  <a:pt x="1702182" y="440047"/>
                </a:lnTo>
                <a:lnTo>
                  <a:pt x="1670050" y="446531"/>
                </a:lnTo>
                <a:lnTo>
                  <a:pt x="82550" y="446531"/>
                </a:lnTo>
                <a:lnTo>
                  <a:pt x="50417" y="440047"/>
                </a:lnTo>
                <a:lnTo>
                  <a:pt x="24177" y="422362"/>
                </a:lnTo>
                <a:lnTo>
                  <a:pt x="6486" y="396131"/>
                </a:lnTo>
                <a:lnTo>
                  <a:pt x="0" y="364007"/>
                </a:lnTo>
                <a:lnTo>
                  <a:pt x="0" y="82524"/>
                </a:lnTo>
                <a:close/>
              </a:path>
            </a:pathLst>
          </a:custGeom>
          <a:ln w="12192">
            <a:solidFill>
              <a:srgbClr val="C00000"/>
            </a:solidFill>
          </a:ln>
        </p:spPr>
        <p:txBody>
          <a:bodyPr wrap="square" lIns="0" tIns="0" rIns="0" bIns="0" rtlCol="0"/>
          <a:lstStyle/>
          <a:p>
            <a:endParaRPr/>
          </a:p>
        </p:txBody>
      </p:sp>
      <p:sp>
        <p:nvSpPr>
          <p:cNvPr id="70" name="object 70"/>
          <p:cNvSpPr txBox="1"/>
          <p:nvPr/>
        </p:nvSpPr>
        <p:spPr>
          <a:xfrm>
            <a:off x="3919854" y="5935878"/>
            <a:ext cx="1380490" cy="311150"/>
          </a:xfrm>
          <a:prstGeom prst="rect">
            <a:avLst/>
          </a:prstGeom>
        </p:spPr>
        <p:txBody>
          <a:bodyPr vert="horz" wrap="square" lIns="0" tIns="0" rIns="0" bIns="0" rtlCol="0">
            <a:spAutoFit/>
          </a:bodyPr>
          <a:lstStyle/>
          <a:p>
            <a:pPr marL="12700">
              <a:lnSpc>
                <a:spcPct val="100000"/>
              </a:lnSpc>
            </a:pPr>
            <a:r>
              <a:rPr sz="2000" b="1" dirty="0">
                <a:latin typeface="Verdana"/>
                <a:cs typeface="Verdana"/>
              </a:rPr>
              <a:t>MỸ</a:t>
            </a:r>
            <a:r>
              <a:rPr sz="2000" b="1" spc="-80" dirty="0">
                <a:latin typeface="Verdana"/>
                <a:cs typeface="Verdana"/>
              </a:rPr>
              <a:t> </a:t>
            </a:r>
            <a:r>
              <a:rPr sz="2000" b="1" dirty="0">
                <a:latin typeface="Verdana"/>
                <a:cs typeface="Verdana"/>
              </a:rPr>
              <a:t>PHẨM</a:t>
            </a:r>
            <a:endParaRPr sz="2000">
              <a:latin typeface="Verdana"/>
              <a:cs typeface="Verdana"/>
            </a:endParaRPr>
          </a:p>
        </p:txBody>
      </p:sp>
      <p:sp>
        <p:nvSpPr>
          <p:cNvPr id="71" name="object 71"/>
          <p:cNvSpPr/>
          <p:nvPr/>
        </p:nvSpPr>
        <p:spPr>
          <a:xfrm>
            <a:off x="6248400" y="1676400"/>
            <a:ext cx="2286000" cy="708660"/>
          </a:xfrm>
          <a:custGeom>
            <a:avLst/>
            <a:gdLst/>
            <a:ahLst/>
            <a:cxnLst/>
            <a:rect l="l" t="t" r="r" b="b"/>
            <a:pathLst>
              <a:path w="2286000" h="708660">
                <a:moveTo>
                  <a:pt x="2286000" y="0"/>
                </a:moveTo>
                <a:lnTo>
                  <a:pt x="0" y="0"/>
                </a:lnTo>
                <a:lnTo>
                  <a:pt x="0" y="708660"/>
                </a:lnTo>
                <a:lnTo>
                  <a:pt x="2286000" y="0"/>
                </a:lnTo>
                <a:close/>
              </a:path>
            </a:pathLst>
          </a:custGeom>
          <a:solidFill>
            <a:srgbClr val="F4CEC8"/>
          </a:solidFill>
        </p:spPr>
        <p:txBody>
          <a:bodyPr wrap="square" lIns="0" tIns="0" rIns="0" bIns="0" rtlCol="0"/>
          <a:lstStyle/>
          <a:p>
            <a:endParaRPr/>
          </a:p>
        </p:txBody>
      </p:sp>
      <p:sp>
        <p:nvSpPr>
          <p:cNvPr id="72" name="object 72"/>
          <p:cNvSpPr/>
          <p:nvPr/>
        </p:nvSpPr>
        <p:spPr>
          <a:xfrm>
            <a:off x="6248400" y="1676400"/>
            <a:ext cx="2286000" cy="708660"/>
          </a:xfrm>
          <a:custGeom>
            <a:avLst/>
            <a:gdLst/>
            <a:ahLst/>
            <a:cxnLst/>
            <a:rect l="l" t="t" r="r" b="b"/>
            <a:pathLst>
              <a:path w="2286000" h="708660">
                <a:moveTo>
                  <a:pt x="0" y="708660"/>
                </a:moveTo>
                <a:lnTo>
                  <a:pt x="2286000" y="708660"/>
                </a:lnTo>
                <a:lnTo>
                  <a:pt x="2286000" y="0"/>
                </a:lnTo>
                <a:lnTo>
                  <a:pt x="0" y="0"/>
                </a:lnTo>
                <a:lnTo>
                  <a:pt x="0" y="708660"/>
                </a:lnTo>
                <a:close/>
              </a:path>
            </a:pathLst>
          </a:custGeom>
          <a:solidFill>
            <a:srgbClr val="F4CEC8"/>
          </a:solidFill>
        </p:spPr>
        <p:txBody>
          <a:bodyPr wrap="square" lIns="0" tIns="0" rIns="0" bIns="0" rtlCol="0"/>
          <a:lstStyle/>
          <a:p>
            <a:endParaRPr/>
          </a:p>
        </p:txBody>
      </p:sp>
      <p:sp>
        <p:nvSpPr>
          <p:cNvPr id="73" name="object 73"/>
          <p:cNvSpPr txBox="1"/>
          <p:nvPr/>
        </p:nvSpPr>
        <p:spPr>
          <a:xfrm>
            <a:off x="6248400" y="1676400"/>
            <a:ext cx="2286000" cy="708660"/>
          </a:xfrm>
          <a:prstGeom prst="rect">
            <a:avLst/>
          </a:prstGeom>
          <a:solidFill>
            <a:srgbClr val="F4CEC8"/>
          </a:solidFill>
          <a:ln w="12192">
            <a:solidFill>
              <a:srgbClr val="C00000"/>
            </a:solidFill>
          </a:ln>
        </p:spPr>
        <p:txBody>
          <a:bodyPr vert="horz" wrap="square" lIns="0" tIns="37465" rIns="0" bIns="0" rtlCol="0">
            <a:spAutoFit/>
          </a:bodyPr>
          <a:lstStyle/>
          <a:p>
            <a:pPr algn="ctr">
              <a:lnSpc>
                <a:spcPct val="100000"/>
              </a:lnSpc>
              <a:spcBef>
                <a:spcPts val="295"/>
              </a:spcBef>
            </a:pPr>
            <a:r>
              <a:rPr sz="2000" b="1" dirty="0">
                <a:latin typeface="Verdana"/>
                <a:cs typeface="Verdana"/>
              </a:rPr>
              <a:t>VACCIN,</a:t>
            </a:r>
            <a:r>
              <a:rPr sz="2000" b="1" spc="-100" dirty="0">
                <a:latin typeface="Verdana"/>
                <a:cs typeface="Verdana"/>
              </a:rPr>
              <a:t> </a:t>
            </a:r>
            <a:r>
              <a:rPr sz="2000" b="1" spc="-5" dirty="0">
                <a:latin typeface="Verdana"/>
                <a:cs typeface="Verdana"/>
              </a:rPr>
              <a:t>SINH</a:t>
            </a:r>
            <a:endParaRPr sz="2000">
              <a:latin typeface="Verdana"/>
              <a:cs typeface="Verdana"/>
            </a:endParaRPr>
          </a:p>
          <a:p>
            <a:pPr marL="1270" algn="ctr">
              <a:lnSpc>
                <a:spcPct val="100000"/>
              </a:lnSpc>
            </a:pPr>
            <a:r>
              <a:rPr sz="2000" b="1" dirty="0">
                <a:latin typeface="Verdana"/>
                <a:cs typeface="Verdana"/>
              </a:rPr>
              <a:t>PHẨM </a:t>
            </a:r>
            <a:r>
              <a:rPr sz="2000" b="1" spc="5" dirty="0">
                <a:latin typeface="Verdana"/>
                <a:cs typeface="Verdana"/>
              </a:rPr>
              <a:t>Y</a:t>
            </a:r>
            <a:r>
              <a:rPr sz="2000" b="1" spc="-100" dirty="0">
                <a:latin typeface="Verdana"/>
                <a:cs typeface="Verdana"/>
              </a:rPr>
              <a:t> </a:t>
            </a:r>
            <a:r>
              <a:rPr sz="2000" b="1" dirty="0">
                <a:latin typeface="Verdana"/>
                <a:cs typeface="Verdana"/>
              </a:rPr>
              <a:t>TẾ</a:t>
            </a:r>
            <a:endParaRPr sz="2000">
              <a:latin typeface="Verdana"/>
              <a:cs typeface="Verdana"/>
            </a:endParaRPr>
          </a:p>
        </p:txBody>
      </p:sp>
      <p:sp>
        <p:nvSpPr>
          <p:cNvPr id="74" name="object 74"/>
          <p:cNvSpPr/>
          <p:nvPr/>
        </p:nvSpPr>
        <p:spPr>
          <a:xfrm>
            <a:off x="6096000" y="4800600"/>
            <a:ext cx="2667000" cy="1324610"/>
          </a:xfrm>
          <a:custGeom>
            <a:avLst/>
            <a:gdLst/>
            <a:ahLst/>
            <a:cxnLst/>
            <a:rect l="l" t="t" r="r" b="b"/>
            <a:pathLst>
              <a:path w="2667000" h="1324610">
                <a:moveTo>
                  <a:pt x="2667000" y="0"/>
                </a:moveTo>
                <a:lnTo>
                  <a:pt x="0" y="0"/>
                </a:lnTo>
                <a:lnTo>
                  <a:pt x="0" y="1324356"/>
                </a:lnTo>
                <a:lnTo>
                  <a:pt x="2667000" y="0"/>
                </a:lnTo>
                <a:close/>
              </a:path>
            </a:pathLst>
          </a:custGeom>
          <a:solidFill>
            <a:srgbClr val="E9E6E7"/>
          </a:solidFill>
        </p:spPr>
        <p:txBody>
          <a:bodyPr wrap="square" lIns="0" tIns="0" rIns="0" bIns="0" rtlCol="0"/>
          <a:lstStyle/>
          <a:p>
            <a:endParaRPr/>
          </a:p>
        </p:txBody>
      </p:sp>
      <p:sp>
        <p:nvSpPr>
          <p:cNvPr id="75" name="object 75"/>
          <p:cNvSpPr/>
          <p:nvPr/>
        </p:nvSpPr>
        <p:spPr>
          <a:xfrm>
            <a:off x="6096000" y="4800600"/>
            <a:ext cx="2667000" cy="1324610"/>
          </a:xfrm>
          <a:custGeom>
            <a:avLst/>
            <a:gdLst/>
            <a:ahLst/>
            <a:cxnLst/>
            <a:rect l="l" t="t" r="r" b="b"/>
            <a:pathLst>
              <a:path w="2667000" h="1324610">
                <a:moveTo>
                  <a:pt x="2667000" y="0"/>
                </a:moveTo>
                <a:lnTo>
                  <a:pt x="0" y="0"/>
                </a:lnTo>
                <a:lnTo>
                  <a:pt x="0" y="1324356"/>
                </a:lnTo>
              </a:path>
            </a:pathLst>
          </a:custGeom>
          <a:ln w="12192">
            <a:solidFill>
              <a:srgbClr val="006FC0"/>
            </a:solidFill>
          </a:ln>
        </p:spPr>
        <p:txBody>
          <a:bodyPr wrap="square" lIns="0" tIns="0" rIns="0" bIns="0" rtlCol="0"/>
          <a:lstStyle/>
          <a:p>
            <a:endParaRPr/>
          </a:p>
        </p:txBody>
      </p:sp>
      <p:sp>
        <p:nvSpPr>
          <p:cNvPr id="76" name="object 76"/>
          <p:cNvSpPr/>
          <p:nvPr/>
        </p:nvSpPr>
        <p:spPr>
          <a:xfrm>
            <a:off x="8763000" y="4800600"/>
            <a:ext cx="0" cy="1324610"/>
          </a:xfrm>
          <a:custGeom>
            <a:avLst/>
            <a:gdLst/>
            <a:ahLst/>
            <a:cxnLst/>
            <a:rect l="l" t="t" r="r" b="b"/>
            <a:pathLst>
              <a:path h="1324610">
                <a:moveTo>
                  <a:pt x="0" y="1324356"/>
                </a:moveTo>
                <a:lnTo>
                  <a:pt x="0" y="0"/>
                </a:lnTo>
              </a:path>
            </a:pathLst>
          </a:custGeom>
          <a:ln w="12192">
            <a:solidFill>
              <a:srgbClr val="006FC0"/>
            </a:solidFill>
          </a:ln>
        </p:spPr>
        <p:txBody>
          <a:bodyPr wrap="square" lIns="0" tIns="0" rIns="0" bIns="0" rtlCol="0"/>
          <a:lstStyle/>
          <a:p>
            <a:endParaRPr/>
          </a:p>
        </p:txBody>
      </p:sp>
      <p:sp>
        <p:nvSpPr>
          <p:cNvPr id="77" name="object 77"/>
          <p:cNvSpPr/>
          <p:nvPr/>
        </p:nvSpPr>
        <p:spPr>
          <a:xfrm>
            <a:off x="6096000" y="4800600"/>
            <a:ext cx="2667000" cy="1324610"/>
          </a:xfrm>
          <a:custGeom>
            <a:avLst/>
            <a:gdLst/>
            <a:ahLst/>
            <a:cxnLst/>
            <a:rect l="l" t="t" r="r" b="b"/>
            <a:pathLst>
              <a:path w="2667000" h="1324610">
                <a:moveTo>
                  <a:pt x="0" y="1324356"/>
                </a:moveTo>
                <a:lnTo>
                  <a:pt x="2667000" y="1324356"/>
                </a:lnTo>
                <a:lnTo>
                  <a:pt x="2667000" y="0"/>
                </a:lnTo>
                <a:lnTo>
                  <a:pt x="0" y="0"/>
                </a:lnTo>
                <a:lnTo>
                  <a:pt x="0" y="1324356"/>
                </a:lnTo>
                <a:close/>
              </a:path>
            </a:pathLst>
          </a:custGeom>
          <a:solidFill>
            <a:srgbClr val="E9E6E7"/>
          </a:solidFill>
        </p:spPr>
        <p:txBody>
          <a:bodyPr wrap="square" lIns="0" tIns="0" rIns="0" bIns="0" rtlCol="0"/>
          <a:lstStyle/>
          <a:p>
            <a:endParaRPr/>
          </a:p>
        </p:txBody>
      </p:sp>
      <p:sp>
        <p:nvSpPr>
          <p:cNvPr id="78" name="object 78"/>
          <p:cNvSpPr/>
          <p:nvPr/>
        </p:nvSpPr>
        <p:spPr>
          <a:xfrm>
            <a:off x="6096000" y="4800600"/>
            <a:ext cx="2667000" cy="1324610"/>
          </a:xfrm>
          <a:custGeom>
            <a:avLst/>
            <a:gdLst/>
            <a:ahLst/>
            <a:cxnLst/>
            <a:rect l="l" t="t" r="r" b="b"/>
            <a:pathLst>
              <a:path w="2667000" h="1324610">
                <a:moveTo>
                  <a:pt x="0" y="1324356"/>
                </a:moveTo>
                <a:lnTo>
                  <a:pt x="2667000" y="1324356"/>
                </a:lnTo>
                <a:lnTo>
                  <a:pt x="2667000" y="0"/>
                </a:lnTo>
                <a:lnTo>
                  <a:pt x="0" y="0"/>
                </a:lnTo>
                <a:lnTo>
                  <a:pt x="0" y="1324356"/>
                </a:lnTo>
                <a:close/>
              </a:path>
            </a:pathLst>
          </a:custGeom>
          <a:ln w="12192">
            <a:solidFill>
              <a:srgbClr val="006FC0"/>
            </a:solidFill>
          </a:ln>
        </p:spPr>
        <p:txBody>
          <a:bodyPr wrap="square" lIns="0" tIns="0" rIns="0" bIns="0" rtlCol="0"/>
          <a:lstStyle/>
          <a:p>
            <a:endParaRPr/>
          </a:p>
        </p:txBody>
      </p:sp>
      <p:sp>
        <p:nvSpPr>
          <p:cNvPr id="79" name="object 79"/>
          <p:cNvSpPr txBox="1"/>
          <p:nvPr/>
        </p:nvSpPr>
        <p:spPr>
          <a:xfrm>
            <a:off x="6276847" y="4844669"/>
            <a:ext cx="2307590" cy="1225550"/>
          </a:xfrm>
          <a:prstGeom prst="rect">
            <a:avLst/>
          </a:prstGeom>
        </p:spPr>
        <p:txBody>
          <a:bodyPr vert="horz" wrap="square" lIns="0" tIns="0" rIns="0" bIns="0" rtlCol="0">
            <a:spAutoFit/>
          </a:bodyPr>
          <a:lstStyle/>
          <a:p>
            <a:pPr marL="12700" marR="5080" indent="353695">
              <a:lnSpc>
                <a:spcPct val="100000"/>
              </a:lnSpc>
            </a:pPr>
            <a:r>
              <a:rPr sz="2000" b="1" dirty="0">
                <a:latin typeface="Verdana"/>
                <a:cs typeface="Verdana"/>
              </a:rPr>
              <a:t>HÓA CHẤT,  CHẾ PHẨM</a:t>
            </a:r>
            <a:r>
              <a:rPr sz="2000" b="1" spc="-70" dirty="0">
                <a:latin typeface="Verdana"/>
                <a:cs typeface="Verdana"/>
              </a:rPr>
              <a:t> </a:t>
            </a:r>
            <a:r>
              <a:rPr sz="2000" b="1" dirty="0">
                <a:latin typeface="Verdana"/>
                <a:cs typeface="Verdana"/>
              </a:rPr>
              <a:t>DIỆT</a:t>
            </a:r>
            <a:endParaRPr sz="2000">
              <a:latin typeface="Verdana"/>
              <a:cs typeface="Verdana"/>
            </a:endParaRPr>
          </a:p>
          <a:p>
            <a:pPr marL="247650" marR="238760" indent="8890">
              <a:lnSpc>
                <a:spcPct val="100000"/>
              </a:lnSpc>
            </a:pPr>
            <a:r>
              <a:rPr sz="2000" b="1" dirty="0">
                <a:latin typeface="Verdana"/>
                <a:cs typeface="Verdana"/>
              </a:rPr>
              <a:t>CÔN</a:t>
            </a:r>
            <a:r>
              <a:rPr sz="2000" b="1" spc="-85" dirty="0">
                <a:latin typeface="Verdana"/>
                <a:cs typeface="Verdana"/>
              </a:rPr>
              <a:t> </a:t>
            </a:r>
            <a:r>
              <a:rPr sz="2000" b="1" dirty="0">
                <a:latin typeface="Verdana"/>
                <a:cs typeface="Verdana"/>
              </a:rPr>
              <a:t>TRÙNG,  DIỆT</a:t>
            </a:r>
            <a:r>
              <a:rPr sz="2000" b="1" spc="-80" dirty="0">
                <a:latin typeface="Verdana"/>
                <a:cs typeface="Verdana"/>
              </a:rPr>
              <a:t> </a:t>
            </a:r>
            <a:r>
              <a:rPr sz="2000" b="1" dirty="0">
                <a:latin typeface="Verdana"/>
                <a:cs typeface="Verdana"/>
              </a:rPr>
              <a:t>KHUẨN</a:t>
            </a:r>
            <a:endParaRPr sz="2000">
              <a:latin typeface="Verdana"/>
              <a:cs typeface="Verdana"/>
            </a:endParaRPr>
          </a:p>
        </p:txBody>
      </p:sp>
      <p:sp>
        <p:nvSpPr>
          <p:cNvPr id="80" name="object 80"/>
          <p:cNvSpPr/>
          <p:nvPr/>
        </p:nvSpPr>
        <p:spPr>
          <a:xfrm>
            <a:off x="3295141" y="4206621"/>
            <a:ext cx="385445" cy="396240"/>
          </a:xfrm>
          <a:custGeom>
            <a:avLst/>
            <a:gdLst/>
            <a:ahLst/>
            <a:cxnLst/>
            <a:rect l="l" t="t" r="r" b="b"/>
            <a:pathLst>
              <a:path w="385445" h="396239">
                <a:moveTo>
                  <a:pt x="86233" y="0"/>
                </a:moveTo>
                <a:lnTo>
                  <a:pt x="0" y="285495"/>
                </a:lnTo>
                <a:lnTo>
                  <a:pt x="277113" y="396112"/>
                </a:lnTo>
                <a:lnTo>
                  <a:pt x="229362" y="297052"/>
                </a:lnTo>
                <a:lnTo>
                  <a:pt x="385318" y="221995"/>
                </a:lnTo>
                <a:lnTo>
                  <a:pt x="326056" y="99059"/>
                </a:lnTo>
                <a:lnTo>
                  <a:pt x="133985" y="99059"/>
                </a:lnTo>
                <a:lnTo>
                  <a:pt x="86233" y="0"/>
                </a:lnTo>
                <a:close/>
              </a:path>
              <a:path w="385445" h="396239">
                <a:moveTo>
                  <a:pt x="289813" y="23875"/>
                </a:moveTo>
                <a:lnTo>
                  <a:pt x="133985" y="99059"/>
                </a:lnTo>
                <a:lnTo>
                  <a:pt x="326056" y="99059"/>
                </a:lnTo>
                <a:lnTo>
                  <a:pt x="289813" y="23875"/>
                </a:lnTo>
                <a:close/>
              </a:path>
            </a:pathLst>
          </a:custGeom>
          <a:solidFill>
            <a:srgbClr val="7E7E7E"/>
          </a:solidFill>
        </p:spPr>
        <p:txBody>
          <a:bodyPr wrap="square" lIns="0" tIns="0" rIns="0" bIns="0" rtlCol="0"/>
          <a:lstStyle/>
          <a:p>
            <a:endParaRPr/>
          </a:p>
        </p:txBody>
      </p:sp>
      <p:sp>
        <p:nvSpPr>
          <p:cNvPr id="81" name="object 81"/>
          <p:cNvSpPr/>
          <p:nvPr/>
        </p:nvSpPr>
        <p:spPr>
          <a:xfrm>
            <a:off x="3295141" y="4206621"/>
            <a:ext cx="385445" cy="396240"/>
          </a:xfrm>
          <a:custGeom>
            <a:avLst/>
            <a:gdLst/>
            <a:ahLst/>
            <a:cxnLst/>
            <a:rect l="l" t="t" r="r" b="b"/>
            <a:pathLst>
              <a:path w="385445" h="396239">
                <a:moveTo>
                  <a:pt x="86233" y="0"/>
                </a:moveTo>
                <a:lnTo>
                  <a:pt x="0" y="285495"/>
                </a:lnTo>
                <a:lnTo>
                  <a:pt x="277113" y="396112"/>
                </a:lnTo>
                <a:lnTo>
                  <a:pt x="229362" y="297052"/>
                </a:lnTo>
                <a:lnTo>
                  <a:pt x="385318" y="221995"/>
                </a:lnTo>
                <a:lnTo>
                  <a:pt x="326056" y="99059"/>
                </a:lnTo>
                <a:lnTo>
                  <a:pt x="133985" y="99059"/>
                </a:lnTo>
                <a:lnTo>
                  <a:pt x="86233" y="0"/>
                </a:lnTo>
                <a:close/>
              </a:path>
              <a:path w="385445" h="396239">
                <a:moveTo>
                  <a:pt x="289813" y="23875"/>
                </a:moveTo>
                <a:lnTo>
                  <a:pt x="133985" y="99059"/>
                </a:lnTo>
                <a:lnTo>
                  <a:pt x="326056" y="99059"/>
                </a:lnTo>
                <a:lnTo>
                  <a:pt x="289813" y="23875"/>
                </a:lnTo>
                <a:close/>
              </a:path>
            </a:pathLst>
          </a:custGeom>
          <a:solidFill>
            <a:srgbClr val="7E7E7E"/>
          </a:solidFill>
        </p:spPr>
        <p:txBody>
          <a:bodyPr wrap="square" lIns="0" tIns="0" rIns="0" bIns="0" rtlCol="0"/>
          <a:lstStyle/>
          <a:p>
            <a:endParaRPr/>
          </a:p>
        </p:txBody>
      </p:sp>
      <p:sp>
        <p:nvSpPr>
          <p:cNvPr id="82" name="object 82"/>
          <p:cNvSpPr/>
          <p:nvPr/>
        </p:nvSpPr>
        <p:spPr>
          <a:xfrm>
            <a:off x="5638800" y="3505200"/>
            <a:ext cx="457200" cy="447040"/>
          </a:xfrm>
          <a:custGeom>
            <a:avLst/>
            <a:gdLst/>
            <a:ahLst/>
            <a:cxnLst/>
            <a:rect l="l" t="t" r="r" b="b"/>
            <a:pathLst>
              <a:path w="457200" h="447039">
                <a:moveTo>
                  <a:pt x="193039" y="0"/>
                </a:moveTo>
                <a:lnTo>
                  <a:pt x="193039" y="446531"/>
                </a:lnTo>
                <a:lnTo>
                  <a:pt x="457200" y="223266"/>
                </a:lnTo>
                <a:lnTo>
                  <a:pt x="193039" y="0"/>
                </a:lnTo>
                <a:close/>
              </a:path>
              <a:path w="457200" h="447039">
                <a:moveTo>
                  <a:pt x="193039" y="100837"/>
                </a:moveTo>
                <a:lnTo>
                  <a:pt x="0" y="100837"/>
                </a:lnTo>
                <a:lnTo>
                  <a:pt x="0" y="345694"/>
                </a:lnTo>
                <a:lnTo>
                  <a:pt x="193039" y="345694"/>
                </a:lnTo>
                <a:lnTo>
                  <a:pt x="193039" y="100837"/>
                </a:lnTo>
                <a:close/>
              </a:path>
            </a:pathLst>
          </a:custGeom>
          <a:solidFill>
            <a:srgbClr val="FFFFCC"/>
          </a:solidFill>
        </p:spPr>
        <p:txBody>
          <a:bodyPr wrap="square" lIns="0" tIns="0" rIns="0" bIns="0" rtlCol="0"/>
          <a:lstStyle/>
          <a:p>
            <a:endParaRPr/>
          </a:p>
        </p:txBody>
      </p:sp>
      <p:sp>
        <p:nvSpPr>
          <p:cNvPr id="83" name="object 83"/>
          <p:cNvSpPr/>
          <p:nvPr/>
        </p:nvSpPr>
        <p:spPr>
          <a:xfrm>
            <a:off x="5638800" y="3505200"/>
            <a:ext cx="193040" cy="100965"/>
          </a:xfrm>
          <a:custGeom>
            <a:avLst/>
            <a:gdLst/>
            <a:ahLst/>
            <a:cxnLst/>
            <a:rect l="l" t="t" r="r" b="b"/>
            <a:pathLst>
              <a:path w="193039" h="100964">
                <a:moveTo>
                  <a:pt x="0" y="100837"/>
                </a:moveTo>
                <a:lnTo>
                  <a:pt x="193039" y="100837"/>
                </a:lnTo>
                <a:lnTo>
                  <a:pt x="193039" y="0"/>
                </a:lnTo>
              </a:path>
            </a:pathLst>
          </a:custGeom>
          <a:ln w="12192">
            <a:solidFill>
              <a:srgbClr val="D24717"/>
            </a:solidFill>
          </a:ln>
        </p:spPr>
        <p:txBody>
          <a:bodyPr wrap="square" lIns="0" tIns="0" rIns="0" bIns="0" rtlCol="0"/>
          <a:lstStyle/>
          <a:p>
            <a:endParaRPr/>
          </a:p>
        </p:txBody>
      </p:sp>
      <p:sp>
        <p:nvSpPr>
          <p:cNvPr id="84" name="object 84"/>
          <p:cNvSpPr/>
          <p:nvPr/>
        </p:nvSpPr>
        <p:spPr>
          <a:xfrm>
            <a:off x="5638800" y="3606038"/>
            <a:ext cx="193040" cy="346075"/>
          </a:xfrm>
          <a:custGeom>
            <a:avLst/>
            <a:gdLst/>
            <a:ahLst/>
            <a:cxnLst/>
            <a:rect l="l" t="t" r="r" b="b"/>
            <a:pathLst>
              <a:path w="193039" h="346075">
                <a:moveTo>
                  <a:pt x="193039" y="345694"/>
                </a:moveTo>
                <a:lnTo>
                  <a:pt x="193039" y="244856"/>
                </a:lnTo>
                <a:lnTo>
                  <a:pt x="0" y="244856"/>
                </a:lnTo>
                <a:lnTo>
                  <a:pt x="0" y="0"/>
                </a:lnTo>
              </a:path>
            </a:pathLst>
          </a:custGeom>
          <a:ln w="12192">
            <a:solidFill>
              <a:srgbClr val="D24717"/>
            </a:solidFill>
          </a:ln>
        </p:spPr>
        <p:txBody>
          <a:bodyPr wrap="square" lIns="0" tIns="0" rIns="0" bIns="0" rtlCol="0"/>
          <a:lstStyle/>
          <a:p>
            <a:endParaRPr/>
          </a:p>
        </p:txBody>
      </p:sp>
      <p:sp>
        <p:nvSpPr>
          <p:cNvPr id="85" name="object 85"/>
          <p:cNvSpPr/>
          <p:nvPr/>
        </p:nvSpPr>
        <p:spPr>
          <a:xfrm>
            <a:off x="5831840" y="3505200"/>
            <a:ext cx="264160" cy="447040"/>
          </a:xfrm>
          <a:custGeom>
            <a:avLst/>
            <a:gdLst/>
            <a:ahLst/>
            <a:cxnLst/>
            <a:rect l="l" t="t" r="r" b="b"/>
            <a:pathLst>
              <a:path w="264160" h="447039">
                <a:moveTo>
                  <a:pt x="0" y="0"/>
                </a:moveTo>
                <a:lnTo>
                  <a:pt x="264160" y="223266"/>
                </a:lnTo>
                <a:lnTo>
                  <a:pt x="0" y="446531"/>
                </a:lnTo>
              </a:path>
            </a:pathLst>
          </a:custGeom>
          <a:ln w="12192">
            <a:solidFill>
              <a:srgbClr val="D24717"/>
            </a:solidFill>
          </a:ln>
        </p:spPr>
        <p:txBody>
          <a:bodyPr wrap="square" lIns="0" tIns="0" rIns="0" bIns="0" rtlCol="0"/>
          <a:lstStyle/>
          <a:p>
            <a:endParaRPr/>
          </a:p>
        </p:txBody>
      </p:sp>
      <p:sp>
        <p:nvSpPr>
          <p:cNvPr id="86" name="object 86"/>
          <p:cNvSpPr/>
          <p:nvPr/>
        </p:nvSpPr>
        <p:spPr>
          <a:xfrm>
            <a:off x="5638800" y="3505200"/>
            <a:ext cx="457200" cy="447040"/>
          </a:xfrm>
          <a:custGeom>
            <a:avLst/>
            <a:gdLst/>
            <a:ahLst/>
            <a:cxnLst/>
            <a:rect l="l" t="t" r="r" b="b"/>
            <a:pathLst>
              <a:path w="457200" h="447039">
                <a:moveTo>
                  <a:pt x="193039" y="0"/>
                </a:moveTo>
                <a:lnTo>
                  <a:pt x="193039" y="100837"/>
                </a:lnTo>
                <a:lnTo>
                  <a:pt x="0" y="100837"/>
                </a:lnTo>
                <a:lnTo>
                  <a:pt x="0" y="345694"/>
                </a:lnTo>
                <a:lnTo>
                  <a:pt x="193039" y="345694"/>
                </a:lnTo>
                <a:lnTo>
                  <a:pt x="193039" y="446531"/>
                </a:lnTo>
                <a:lnTo>
                  <a:pt x="457200" y="223266"/>
                </a:lnTo>
                <a:lnTo>
                  <a:pt x="193039" y="0"/>
                </a:lnTo>
                <a:close/>
              </a:path>
            </a:pathLst>
          </a:custGeom>
          <a:solidFill>
            <a:srgbClr val="FFFFCC"/>
          </a:solidFill>
        </p:spPr>
        <p:txBody>
          <a:bodyPr wrap="square" lIns="0" tIns="0" rIns="0" bIns="0" rtlCol="0"/>
          <a:lstStyle/>
          <a:p>
            <a:endParaRPr/>
          </a:p>
        </p:txBody>
      </p:sp>
      <p:sp>
        <p:nvSpPr>
          <p:cNvPr id="87" name="object 87"/>
          <p:cNvSpPr/>
          <p:nvPr/>
        </p:nvSpPr>
        <p:spPr>
          <a:xfrm>
            <a:off x="5638800" y="3505200"/>
            <a:ext cx="457200" cy="447040"/>
          </a:xfrm>
          <a:custGeom>
            <a:avLst/>
            <a:gdLst/>
            <a:ahLst/>
            <a:cxnLst/>
            <a:rect l="l" t="t" r="r" b="b"/>
            <a:pathLst>
              <a:path w="457200" h="447039">
                <a:moveTo>
                  <a:pt x="0" y="100837"/>
                </a:moveTo>
                <a:lnTo>
                  <a:pt x="193039" y="100837"/>
                </a:lnTo>
                <a:lnTo>
                  <a:pt x="193039" y="0"/>
                </a:lnTo>
                <a:lnTo>
                  <a:pt x="457200" y="223266"/>
                </a:lnTo>
                <a:lnTo>
                  <a:pt x="193039" y="446531"/>
                </a:lnTo>
                <a:lnTo>
                  <a:pt x="193039" y="345694"/>
                </a:lnTo>
                <a:lnTo>
                  <a:pt x="0" y="345694"/>
                </a:lnTo>
                <a:lnTo>
                  <a:pt x="0" y="100837"/>
                </a:lnTo>
                <a:close/>
              </a:path>
            </a:pathLst>
          </a:custGeom>
          <a:ln w="12192">
            <a:solidFill>
              <a:srgbClr val="D24717"/>
            </a:solidFill>
          </a:ln>
        </p:spPr>
        <p:txBody>
          <a:bodyPr wrap="square" lIns="0" tIns="0" rIns="0" bIns="0" rtlCol="0"/>
          <a:lstStyle/>
          <a:p>
            <a:endParaRPr/>
          </a:p>
        </p:txBody>
      </p:sp>
      <p:sp>
        <p:nvSpPr>
          <p:cNvPr id="88" name="object 88"/>
          <p:cNvSpPr/>
          <p:nvPr/>
        </p:nvSpPr>
        <p:spPr>
          <a:xfrm>
            <a:off x="533400" y="2667000"/>
            <a:ext cx="1371600" cy="1774189"/>
          </a:xfrm>
          <a:custGeom>
            <a:avLst/>
            <a:gdLst/>
            <a:ahLst/>
            <a:cxnLst/>
            <a:rect l="l" t="t" r="r" b="b"/>
            <a:pathLst>
              <a:path w="1371600" h="1774189">
                <a:moveTo>
                  <a:pt x="1118108" y="0"/>
                </a:moveTo>
                <a:lnTo>
                  <a:pt x="253492" y="0"/>
                </a:lnTo>
                <a:lnTo>
                  <a:pt x="207925" y="4085"/>
                </a:lnTo>
                <a:lnTo>
                  <a:pt x="165038" y="15864"/>
                </a:lnTo>
                <a:lnTo>
                  <a:pt x="125547" y="34619"/>
                </a:lnTo>
                <a:lnTo>
                  <a:pt x="90168" y="59633"/>
                </a:lnTo>
                <a:lnTo>
                  <a:pt x="59616" y="90189"/>
                </a:lnTo>
                <a:lnTo>
                  <a:pt x="34607" y="125570"/>
                </a:lnTo>
                <a:lnTo>
                  <a:pt x="15858" y="165058"/>
                </a:lnTo>
                <a:lnTo>
                  <a:pt x="4083" y="207938"/>
                </a:lnTo>
                <a:lnTo>
                  <a:pt x="0" y="253491"/>
                </a:lnTo>
                <a:lnTo>
                  <a:pt x="0" y="1520444"/>
                </a:lnTo>
                <a:lnTo>
                  <a:pt x="4083" y="1565997"/>
                </a:lnTo>
                <a:lnTo>
                  <a:pt x="15858" y="1608877"/>
                </a:lnTo>
                <a:lnTo>
                  <a:pt x="34607" y="1648365"/>
                </a:lnTo>
                <a:lnTo>
                  <a:pt x="59616" y="1683746"/>
                </a:lnTo>
                <a:lnTo>
                  <a:pt x="90168" y="1714302"/>
                </a:lnTo>
                <a:lnTo>
                  <a:pt x="125547" y="1739316"/>
                </a:lnTo>
                <a:lnTo>
                  <a:pt x="165038" y="1758071"/>
                </a:lnTo>
                <a:lnTo>
                  <a:pt x="207925" y="1769850"/>
                </a:lnTo>
                <a:lnTo>
                  <a:pt x="253492" y="1773936"/>
                </a:lnTo>
                <a:lnTo>
                  <a:pt x="1118108" y="1773936"/>
                </a:lnTo>
                <a:lnTo>
                  <a:pt x="1118108" y="0"/>
                </a:lnTo>
                <a:close/>
              </a:path>
              <a:path w="1371600" h="1774189">
                <a:moveTo>
                  <a:pt x="1118108" y="0"/>
                </a:moveTo>
                <a:lnTo>
                  <a:pt x="1118108" y="1773936"/>
                </a:lnTo>
                <a:lnTo>
                  <a:pt x="1163661" y="1769850"/>
                </a:lnTo>
                <a:lnTo>
                  <a:pt x="1206541" y="1758071"/>
                </a:lnTo>
                <a:lnTo>
                  <a:pt x="1246029" y="1739316"/>
                </a:lnTo>
                <a:lnTo>
                  <a:pt x="1281410" y="1714302"/>
                </a:lnTo>
                <a:lnTo>
                  <a:pt x="1311966" y="1683746"/>
                </a:lnTo>
                <a:lnTo>
                  <a:pt x="1336980" y="1648365"/>
                </a:lnTo>
                <a:lnTo>
                  <a:pt x="1355735" y="1608877"/>
                </a:lnTo>
                <a:lnTo>
                  <a:pt x="1367514" y="1565997"/>
                </a:lnTo>
                <a:lnTo>
                  <a:pt x="1371600" y="1520444"/>
                </a:lnTo>
                <a:lnTo>
                  <a:pt x="1371600" y="253491"/>
                </a:lnTo>
                <a:lnTo>
                  <a:pt x="1367514" y="207938"/>
                </a:lnTo>
                <a:lnTo>
                  <a:pt x="1355735" y="165058"/>
                </a:lnTo>
                <a:lnTo>
                  <a:pt x="1336980" y="125570"/>
                </a:lnTo>
                <a:lnTo>
                  <a:pt x="1311966" y="90189"/>
                </a:lnTo>
                <a:lnTo>
                  <a:pt x="1281410" y="59633"/>
                </a:lnTo>
                <a:lnTo>
                  <a:pt x="1246029" y="34619"/>
                </a:lnTo>
                <a:lnTo>
                  <a:pt x="1206541" y="15864"/>
                </a:lnTo>
                <a:lnTo>
                  <a:pt x="1163661" y="4085"/>
                </a:lnTo>
                <a:lnTo>
                  <a:pt x="1118108" y="0"/>
                </a:lnTo>
                <a:close/>
              </a:path>
            </a:pathLst>
          </a:custGeom>
          <a:solidFill>
            <a:srgbClr val="FFCCFF"/>
          </a:solidFill>
        </p:spPr>
        <p:txBody>
          <a:bodyPr wrap="square" lIns="0" tIns="0" rIns="0" bIns="0" rtlCol="0"/>
          <a:lstStyle/>
          <a:p>
            <a:endParaRPr/>
          </a:p>
        </p:txBody>
      </p:sp>
      <p:sp>
        <p:nvSpPr>
          <p:cNvPr id="89" name="object 89"/>
          <p:cNvSpPr/>
          <p:nvPr/>
        </p:nvSpPr>
        <p:spPr>
          <a:xfrm>
            <a:off x="533400" y="2667000"/>
            <a:ext cx="1118235" cy="254000"/>
          </a:xfrm>
          <a:custGeom>
            <a:avLst/>
            <a:gdLst/>
            <a:ahLst/>
            <a:cxnLst/>
            <a:rect l="l" t="t" r="r" b="b"/>
            <a:pathLst>
              <a:path w="1118235" h="254000">
                <a:moveTo>
                  <a:pt x="0" y="253491"/>
                </a:moveTo>
                <a:lnTo>
                  <a:pt x="4083" y="207938"/>
                </a:lnTo>
                <a:lnTo>
                  <a:pt x="15858" y="165058"/>
                </a:lnTo>
                <a:lnTo>
                  <a:pt x="34607" y="125570"/>
                </a:lnTo>
                <a:lnTo>
                  <a:pt x="59616" y="90189"/>
                </a:lnTo>
                <a:lnTo>
                  <a:pt x="90168" y="59633"/>
                </a:lnTo>
                <a:lnTo>
                  <a:pt x="125547" y="34619"/>
                </a:lnTo>
                <a:lnTo>
                  <a:pt x="165038" y="15864"/>
                </a:lnTo>
                <a:lnTo>
                  <a:pt x="207925" y="4085"/>
                </a:lnTo>
                <a:lnTo>
                  <a:pt x="253492" y="0"/>
                </a:lnTo>
                <a:lnTo>
                  <a:pt x="1118108" y="0"/>
                </a:lnTo>
              </a:path>
            </a:pathLst>
          </a:custGeom>
          <a:ln w="12192">
            <a:solidFill>
              <a:srgbClr val="C00000"/>
            </a:solidFill>
          </a:ln>
        </p:spPr>
        <p:txBody>
          <a:bodyPr wrap="square" lIns="0" tIns="0" rIns="0" bIns="0" rtlCol="0"/>
          <a:lstStyle/>
          <a:p>
            <a:endParaRPr/>
          </a:p>
        </p:txBody>
      </p:sp>
      <p:sp>
        <p:nvSpPr>
          <p:cNvPr id="90" name="object 90"/>
          <p:cNvSpPr/>
          <p:nvPr/>
        </p:nvSpPr>
        <p:spPr>
          <a:xfrm>
            <a:off x="533400" y="2920492"/>
            <a:ext cx="1118235" cy="1520825"/>
          </a:xfrm>
          <a:custGeom>
            <a:avLst/>
            <a:gdLst/>
            <a:ahLst/>
            <a:cxnLst/>
            <a:rect l="l" t="t" r="r" b="b"/>
            <a:pathLst>
              <a:path w="1118235" h="1520825">
                <a:moveTo>
                  <a:pt x="1118108" y="1520444"/>
                </a:moveTo>
                <a:lnTo>
                  <a:pt x="253492" y="1520444"/>
                </a:lnTo>
                <a:lnTo>
                  <a:pt x="207925" y="1516358"/>
                </a:lnTo>
                <a:lnTo>
                  <a:pt x="165038" y="1504579"/>
                </a:lnTo>
                <a:lnTo>
                  <a:pt x="125547" y="1485824"/>
                </a:lnTo>
                <a:lnTo>
                  <a:pt x="90168" y="1460810"/>
                </a:lnTo>
                <a:lnTo>
                  <a:pt x="59616" y="1430254"/>
                </a:lnTo>
                <a:lnTo>
                  <a:pt x="34607" y="1394873"/>
                </a:lnTo>
                <a:lnTo>
                  <a:pt x="15858" y="1355385"/>
                </a:lnTo>
                <a:lnTo>
                  <a:pt x="4083" y="1312505"/>
                </a:lnTo>
                <a:lnTo>
                  <a:pt x="0" y="1266952"/>
                </a:lnTo>
                <a:lnTo>
                  <a:pt x="0" y="0"/>
                </a:lnTo>
              </a:path>
            </a:pathLst>
          </a:custGeom>
          <a:ln w="12192">
            <a:solidFill>
              <a:srgbClr val="C00000"/>
            </a:solidFill>
          </a:ln>
        </p:spPr>
        <p:txBody>
          <a:bodyPr wrap="square" lIns="0" tIns="0" rIns="0" bIns="0" rtlCol="0"/>
          <a:lstStyle/>
          <a:p>
            <a:endParaRPr/>
          </a:p>
        </p:txBody>
      </p:sp>
      <p:sp>
        <p:nvSpPr>
          <p:cNvPr id="91" name="object 91"/>
          <p:cNvSpPr/>
          <p:nvPr/>
        </p:nvSpPr>
        <p:spPr>
          <a:xfrm>
            <a:off x="1651507" y="2667000"/>
            <a:ext cx="254000" cy="1774189"/>
          </a:xfrm>
          <a:custGeom>
            <a:avLst/>
            <a:gdLst/>
            <a:ahLst/>
            <a:cxnLst/>
            <a:rect l="l" t="t" r="r" b="b"/>
            <a:pathLst>
              <a:path w="254000" h="1774189">
                <a:moveTo>
                  <a:pt x="0" y="0"/>
                </a:moveTo>
                <a:lnTo>
                  <a:pt x="45553" y="4085"/>
                </a:lnTo>
                <a:lnTo>
                  <a:pt x="88433" y="15864"/>
                </a:lnTo>
                <a:lnTo>
                  <a:pt x="127921" y="34619"/>
                </a:lnTo>
                <a:lnTo>
                  <a:pt x="163302" y="59633"/>
                </a:lnTo>
                <a:lnTo>
                  <a:pt x="193858" y="90189"/>
                </a:lnTo>
                <a:lnTo>
                  <a:pt x="218872" y="125570"/>
                </a:lnTo>
                <a:lnTo>
                  <a:pt x="237627" y="165058"/>
                </a:lnTo>
                <a:lnTo>
                  <a:pt x="249406" y="207938"/>
                </a:lnTo>
                <a:lnTo>
                  <a:pt x="253492" y="253491"/>
                </a:lnTo>
                <a:lnTo>
                  <a:pt x="253492" y="1520444"/>
                </a:lnTo>
                <a:lnTo>
                  <a:pt x="249406" y="1565997"/>
                </a:lnTo>
                <a:lnTo>
                  <a:pt x="237627" y="1608877"/>
                </a:lnTo>
                <a:lnTo>
                  <a:pt x="218872" y="1648365"/>
                </a:lnTo>
                <a:lnTo>
                  <a:pt x="193858" y="1683746"/>
                </a:lnTo>
                <a:lnTo>
                  <a:pt x="163302" y="1714302"/>
                </a:lnTo>
                <a:lnTo>
                  <a:pt x="127921" y="1739316"/>
                </a:lnTo>
                <a:lnTo>
                  <a:pt x="88433" y="1758071"/>
                </a:lnTo>
                <a:lnTo>
                  <a:pt x="45553" y="1769850"/>
                </a:lnTo>
                <a:lnTo>
                  <a:pt x="0" y="1773936"/>
                </a:lnTo>
              </a:path>
            </a:pathLst>
          </a:custGeom>
          <a:ln w="12191">
            <a:solidFill>
              <a:srgbClr val="C00000"/>
            </a:solidFill>
          </a:ln>
        </p:spPr>
        <p:txBody>
          <a:bodyPr wrap="square" lIns="0" tIns="0" rIns="0" bIns="0" rtlCol="0"/>
          <a:lstStyle/>
          <a:p>
            <a:endParaRPr/>
          </a:p>
        </p:txBody>
      </p:sp>
      <p:sp>
        <p:nvSpPr>
          <p:cNvPr id="92" name="object 92"/>
          <p:cNvSpPr/>
          <p:nvPr/>
        </p:nvSpPr>
        <p:spPr>
          <a:xfrm>
            <a:off x="533400" y="2667000"/>
            <a:ext cx="1371600" cy="1774189"/>
          </a:xfrm>
          <a:custGeom>
            <a:avLst/>
            <a:gdLst/>
            <a:ahLst/>
            <a:cxnLst/>
            <a:rect l="l" t="t" r="r" b="b"/>
            <a:pathLst>
              <a:path w="1371600" h="1774189">
                <a:moveTo>
                  <a:pt x="1118108" y="0"/>
                </a:moveTo>
                <a:lnTo>
                  <a:pt x="253492" y="0"/>
                </a:lnTo>
                <a:lnTo>
                  <a:pt x="207925" y="4085"/>
                </a:lnTo>
                <a:lnTo>
                  <a:pt x="165038" y="15864"/>
                </a:lnTo>
                <a:lnTo>
                  <a:pt x="125547" y="34619"/>
                </a:lnTo>
                <a:lnTo>
                  <a:pt x="90168" y="59633"/>
                </a:lnTo>
                <a:lnTo>
                  <a:pt x="59616" y="90189"/>
                </a:lnTo>
                <a:lnTo>
                  <a:pt x="34607" y="125570"/>
                </a:lnTo>
                <a:lnTo>
                  <a:pt x="15858" y="165058"/>
                </a:lnTo>
                <a:lnTo>
                  <a:pt x="4083" y="207938"/>
                </a:lnTo>
                <a:lnTo>
                  <a:pt x="0" y="253491"/>
                </a:lnTo>
                <a:lnTo>
                  <a:pt x="0" y="1520444"/>
                </a:lnTo>
                <a:lnTo>
                  <a:pt x="4083" y="1565997"/>
                </a:lnTo>
                <a:lnTo>
                  <a:pt x="15858" y="1608877"/>
                </a:lnTo>
                <a:lnTo>
                  <a:pt x="34607" y="1648365"/>
                </a:lnTo>
                <a:lnTo>
                  <a:pt x="59616" y="1683746"/>
                </a:lnTo>
                <a:lnTo>
                  <a:pt x="90168" y="1714302"/>
                </a:lnTo>
                <a:lnTo>
                  <a:pt x="125547" y="1739316"/>
                </a:lnTo>
                <a:lnTo>
                  <a:pt x="165038" y="1758071"/>
                </a:lnTo>
                <a:lnTo>
                  <a:pt x="207925" y="1769850"/>
                </a:lnTo>
                <a:lnTo>
                  <a:pt x="253492" y="1773936"/>
                </a:lnTo>
                <a:lnTo>
                  <a:pt x="1118108" y="1773936"/>
                </a:lnTo>
                <a:lnTo>
                  <a:pt x="1163661" y="1769850"/>
                </a:lnTo>
                <a:lnTo>
                  <a:pt x="1206541" y="1758071"/>
                </a:lnTo>
                <a:lnTo>
                  <a:pt x="1246029" y="1739316"/>
                </a:lnTo>
                <a:lnTo>
                  <a:pt x="1281410" y="1714302"/>
                </a:lnTo>
                <a:lnTo>
                  <a:pt x="1311966" y="1683746"/>
                </a:lnTo>
                <a:lnTo>
                  <a:pt x="1336980" y="1648365"/>
                </a:lnTo>
                <a:lnTo>
                  <a:pt x="1355735" y="1608877"/>
                </a:lnTo>
                <a:lnTo>
                  <a:pt x="1367514" y="1565997"/>
                </a:lnTo>
                <a:lnTo>
                  <a:pt x="1371600" y="1520444"/>
                </a:lnTo>
                <a:lnTo>
                  <a:pt x="1371600" y="253491"/>
                </a:lnTo>
                <a:lnTo>
                  <a:pt x="1367514" y="207938"/>
                </a:lnTo>
                <a:lnTo>
                  <a:pt x="1355735" y="165058"/>
                </a:lnTo>
                <a:lnTo>
                  <a:pt x="1336980" y="125570"/>
                </a:lnTo>
                <a:lnTo>
                  <a:pt x="1311966" y="90189"/>
                </a:lnTo>
                <a:lnTo>
                  <a:pt x="1281410" y="59633"/>
                </a:lnTo>
                <a:lnTo>
                  <a:pt x="1246029" y="34619"/>
                </a:lnTo>
                <a:lnTo>
                  <a:pt x="1206541" y="15864"/>
                </a:lnTo>
                <a:lnTo>
                  <a:pt x="1163661" y="4085"/>
                </a:lnTo>
                <a:lnTo>
                  <a:pt x="1118108" y="0"/>
                </a:lnTo>
                <a:close/>
              </a:path>
            </a:pathLst>
          </a:custGeom>
          <a:solidFill>
            <a:srgbClr val="FFCCFF"/>
          </a:solidFill>
        </p:spPr>
        <p:txBody>
          <a:bodyPr wrap="square" lIns="0" tIns="0" rIns="0" bIns="0" rtlCol="0"/>
          <a:lstStyle/>
          <a:p>
            <a:endParaRPr/>
          </a:p>
        </p:txBody>
      </p:sp>
      <p:sp>
        <p:nvSpPr>
          <p:cNvPr id="93" name="object 93"/>
          <p:cNvSpPr/>
          <p:nvPr/>
        </p:nvSpPr>
        <p:spPr>
          <a:xfrm>
            <a:off x="533400" y="2667000"/>
            <a:ext cx="1371600" cy="1774189"/>
          </a:xfrm>
          <a:custGeom>
            <a:avLst/>
            <a:gdLst/>
            <a:ahLst/>
            <a:cxnLst/>
            <a:rect l="l" t="t" r="r" b="b"/>
            <a:pathLst>
              <a:path w="1371600" h="1774189">
                <a:moveTo>
                  <a:pt x="0" y="253491"/>
                </a:moveTo>
                <a:lnTo>
                  <a:pt x="4083" y="207938"/>
                </a:lnTo>
                <a:lnTo>
                  <a:pt x="15858" y="165058"/>
                </a:lnTo>
                <a:lnTo>
                  <a:pt x="34607" y="125570"/>
                </a:lnTo>
                <a:lnTo>
                  <a:pt x="59616" y="90189"/>
                </a:lnTo>
                <a:lnTo>
                  <a:pt x="90168" y="59633"/>
                </a:lnTo>
                <a:lnTo>
                  <a:pt x="125547" y="34619"/>
                </a:lnTo>
                <a:lnTo>
                  <a:pt x="165038" y="15864"/>
                </a:lnTo>
                <a:lnTo>
                  <a:pt x="207925" y="4085"/>
                </a:lnTo>
                <a:lnTo>
                  <a:pt x="253492" y="0"/>
                </a:lnTo>
                <a:lnTo>
                  <a:pt x="1118108" y="0"/>
                </a:lnTo>
                <a:lnTo>
                  <a:pt x="1163661" y="4085"/>
                </a:lnTo>
                <a:lnTo>
                  <a:pt x="1206541" y="15864"/>
                </a:lnTo>
                <a:lnTo>
                  <a:pt x="1246029" y="34619"/>
                </a:lnTo>
                <a:lnTo>
                  <a:pt x="1281410" y="59633"/>
                </a:lnTo>
                <a:lnTo>
                  <a:pt x="1311966" y="90189"/>
                </a:lnTo>
                <a:lnTo>
                  <a:pt x="1336980" y="125570"/>
                </a:lnTo>
                <a:lnTo>
                  <a:pt x="1355735" y="165058"/>
                </a:lnTo>
                <a:lnTo>
                  <a:pt x="1367514" y="207938"/>
                </a:lnTo>
                <a:lnTo>
                  <a:pt x="1371600" y="253491"/>
                </a:lnTo>
                <a:lnTo>
                  <a:pt x="1371600" y="1520444"/>
                </a:lnTo>
                <a:lnTo>
                  <a:pt x="1367514" y="1565997"/>
                </a:lnTo>
                <a:lnTo>
                  <a:pt x="1355735" y="1608877"/>
                </a:lnTo>
                <a:lnTo>
                  <a:pt x="1336980" y="1648365"/>
                </a:lnTo>
                <a:lnTo>
                  <a:pt x="1311966" y="1683746"/>
                </a:lnTo>
                <a:lnTo>
                  <a:pt x="1281410" y="1714302"/>
                </a:lnTo>
                <a:lnTo>
                  <a:pt x="1246029" y="1739316"/>
                </a:lnTo>
                <a:lnTo>
                  <a:pt x="1206541" y="1758071"/>
                </a:lnTo>
                <a:lnTo>
                  <a:pt x="1163661" y="1769850"/>
                </a:lnTo>
                <a:lnTo>
                  <a:pt x="1118108" y="1773936"/>
                </a:lnTo>
                <a:lnTo>
                  <a:pt x="253492" y="1773936"/>
                </a:lnTo>
                <a:lnTo>
                  <a:pt x="207925" y="1769850"/>
                </a:lnTo>
                <a:lnTo>
                  <a:pt x="165038" y="1758071"/>
                </a:lnTo>
                <a:lnTo>
                  <a:pt x="125547" y="1739316"/>
                </a:lnTo>
                <a:lnTo>
                  <a:pt x="90168" y="1714302"/>
                </a:lnTo>
                <a:lnTo>
                  <a:pt x="59616" y="1683746"/>
                </a:lnTo>
                <a:lnTo>
                  <a:pt x="34607" y="1648365"/>
                </a:lnTo>
                <a:lnTo>
                  <a:pt x="15858" y="1608877"/>
                </a:lnTo>
                <a:lnTo>
                  <a:pt x="4083" y="1565997"/>
                </a:lnTo>
                <a:lnTo>
                  <a:pt x="0" y="1520444"/>
                </a:lnTo>
                <a:lnTo>
                  <a:pt x="0" y="253491"/>
                </a:lnTo>
                <a:close/>
              </a:path>
            </a:pathLst>
          </a:custGeom>
          <a:ln w="12192">
            <a:solidFill>
              <a:srgbClr val="C00000"/>
            </a:solidFill>
          </a:ln>
        </p:spPr>
        <p:txBody>
          <a:bodyPr wrap="square" lIns="0" tIns="0" rIns="0" bIns="0" rtlCol="0"/>
          <a:lstStyle/>
          <a:p>
            <a:endParaRPr/>
          </a:p>
        </p:txBody>
      </p:sp>
      <p:sp>
        <p:nvSpPr>
          <p:cNvPr id="94" name="object 94"/>
          <p:cNvSpPr txBox="1"/>
          <p:nvPr/>
        </p:nvSpPr>
        <p:spPr>
          <a:xfrm>
            <a:off x="787171" y="2785109"/>
            <a:ext cx="863600" cy="1530350"/>
          </a:xfrm>
          <a:prstGeom prst="rect">
            <a:avLst/>
          </a:prstGeom>
        </p:spPr>
        <p:txBody>
          <a:bodyPr vert="horz" wrap="square" lIns="0" tIns="0" rIns="0" bIns="0" rtlCol="0">
            <a:spAutoFit/>
          </a:bodyPr>
          <a:lstStyle/>
          <a:p>
            <a:pPr algn="ctr">
              <a:lnSpc>
                <a:spcPct val="100000"/>
              </a:lnSpc>
            </a:pPr>
            <a:r>
              <a:rPr sz="2000" u="heavy" spc="-500" dirty="0">
                <a:solidFill>
                  <a:srgbClr val="CC9900"/>
                </a:solidFill>
                <a:latin typeface="Times New Roman"/>
                <a:cs typeface="Times New Roman"/>
              </a:rPr>
              <a:t> </a:t>
            </a:r>
            <a:r>
              <a:rPr sz="2000" b="1" u="heavy" dirty="0">
                <a:solidFill>
                  <a:srgbClr val="CC9900"/>
                </a:solidFill>
                <a:latin typeface="Verdana"/>
                <a:cs typeface="Verdana"/>
              </a:rPr>
              <a:t>THỰC</a:t>
            </a:r>
            <a:endParaRPr sz="2000">
              <a:latin typeface="Verdana"/>
              <a:cs typeface="Verdana"/>
            </a:endParaRPr>
          </a:p>
          <a:p>
            <a:pPr marL="12700" marR="5080" algn="ctr">
              <a:lnSpc>
                <a:spcPct val="100000"/>
              </a:lnSpc>
            </a:pPr>
            <a:r>
              <a:rPr sz="2000" u="heavy" spc="-500" dirty="0">
                <a:solidFill>
                  <a:srgbClr val="CC9900"/>
                </a:solidFill>
                <a:latin typeface="Times New Roman"/>
                <a:cs typeface="Times New Roman"/>
              </a:rPr>
              <a:t> </a:t>
            </a:r>
            <a:r>
              <a:rPr sz="2000" b="1" u="heavy" dirty="0">
                <a:solidFill>
                  <a:srgbClr val="CC9900"/>
                </a:solidFill>
                <a:latin typeface="Verdana"/>
                <a:cs typeface="Verdana"/>
              </a:rPr>
              <a:t>PHẨ</a:t>
            </a:r>
            <a:r>
              <a:rPr sz="2000" b="1" u="heavy" spc="-5" dirty="0">
                <a:solidFill>
                  <a:srgbClr val="CC9900"/>
                </a:solidFill>
                <a:latin typeface="Verdana"/>
                <a:cs typeface="Verdana"/>
              </a:rPr>
              <a:t>M </a:t>
            </a:r>
            <a:r>
              <a:rPr sz="2000" b="1" spc="-5" dirty="0">
                <a:solidFill>
                  <a:srgbClr val="CC9900"/>
                </a:solidFill>
                <a:latin typeface="Verdana"/>
                <a:cs typeface="Verdana"/>
              </a:rPr>
              <a:t> </a:t>
            </a:r>
            <a:r>
              <a:rPr sz="2000" b="1" dirty="0">
                <a:latin typeface="Verdana"/>
                <a:cs typeface="Verdana"/>
              </a:rPr>
              <a:t>CHỨC</a:t>
            </a:r>
            <a:endParaRPr sz="2000">
              <a:latin typeface="Verdana"/>
              <a:cs typeface="Verdana"/>
            </a:endParaRPr>
          </a:p>
          <a:p>
            <a:pPr algn="ctr">
              <a:lnSpc>
                <a:spcPct val="100000"/>
              </a:lnSpc>
            </a:pPr>
            <a:r>
              <a:rPr sz="2000" u="heavy" spc="-500" dirty="0">
                <a:solidFill>
                  <a:srgbClr val="CC9900"/>
                </a:solidFill>
                <a:latin typeface="Times New Roman"/>
                <a:cs typeface="Times New Roman"/>
              </a:rPr>
              <a:t> </a:t>
            </a:r>
            <a:r>
              <a:rPr sz="2000" b="1" u="heavy" dirty="0">
                <a:solidFill>
                  <a:srgbClr val="CC9900"/>
                </a:solidFill>
                <a:latin typeface="Verdana"/>
                <a:cs typeface="Verdana"/>
              </a:rPr>
              <a:t>NĂNG</a:t>
            </a:r>
            <a:endParaRPr sz="2000">
              <a:latin typeface="Verdana"/>
              <a:cs typeface="Verdana"/>
            </a:endParaRPr>
          </a:p>
          <a:p>
            <a:pPr algn="ctr">
              <a:lnSpc>
                <a:spcPct val="100000"/>
              </a:lnSpc>
            </a:pPr>
            <a:r>
              <a:rPr sz="2000" b="1" spc="5" dirty="0">
                <a:latin typeface="Verdana"/>
                <a:cs typeface="Verdana"/>
              </a:rPr>
              <a:t>…</a:t>
            </a:r>
            <a:endParaRPr sz="2000">
              <a:latin typeface="Verdana"/>
              <a:cs typeface="Verdana"/>
            </a:endParaRPr>
          </a:p>
        </p:txBody>
      </p:sp>
      <p:sp>
        <p:nvSpPr>
          <p:cNvPr id="95" name="object 95"/>
          <p:cNvSpPr/>
          <p:nvPr/>
        </p:nvSpPr>
        <p:spPr>
          <a:xfrm>
            <a:off x="1905000" y="33528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FFCCFF"/>
          </a:solidFill>
        </p:spPr>
        <p:txBody>
          <a:bodyPr wrap="square" lIns="0" tIns="0" rIns="0" bIns="0" rtlCol="0"/>
          <a:lstStyle/>
          <a:p>
            <a:endParaRPr/>
          </a:p>
        </p:txBody>
      </p:sp>
      <p:sp>
        <p:nvSpPr>
          <p:cNvPr id="96" name="object 96"/>
          <p:cNvSpPr/>
          <p:nvPr/>
        </p:nvSpPr>
        <p:spPr>
          <a:xfrm>
            <a:off x="1905000" y="33528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97" name="object 97"/>
          <p:cNvSpPr/>
          <p:nvPr/>
        </p:nvSpPr>
        <p:spPr>
          <a:xfrm>
            <a:off x="1905000" y="33528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FFCCFF"/>
          </a:solidFill>
        </p:spPr>
        <p:txBody>
          <a:bodyPr wrap="square" lIns="0" tIns="0" rIns="0" bIns="0" rtlCol="0"/>
          <a:lstStyle/>
          <a:p>
            <a:endParaRPr/>
          </a:p>
        </p:txBody>
      </p:sp>
      <p:sp>
        <p:nvSpPr>
          <p:cNvPr id="98" name="object 98"/>
          <p:cNvSpPr/>
          <p:nvPr/>
        </p:nvSpPr>
        <p:spPr>
          <a:xfrm>
            <a:off x="1905000" y="33528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99" name="object 99"/>
          <p:cNvSpPr/>
          <p:nvPr/>
        </p:nvSpPr>
        <p:spPr>
          <a:xfrm>
            <a:off x="1920239" y="3368040"/>
            <a:ext cx="506095" cy="512445"/>
          </a:xfrm>
          <a:custGeom>
            <a:avLst/>
            <a:gdLst/>
            <a:ahLst/>
            <a:cxnLst/>
            <a:rect l="l" t="t" r="r" b="b"/>
            <a:pathLst>
              <a:path w="506094" h="512445">
                <a:moveTo>
                  <a:pt x="252984" y="0"/>
                </a:moveTo>
                <a:lnTo>
                  <a:pt x="207514" y="4126"/>
                </a:lnTo>
                <a:lnTo>
                  <a:pt x="164717" y="16023"/>
                </a:lnTo>
                <a:lnTo>
                  <a:pt x="125306" y="34967"/>
                </a:lnTo>
                <a:lnTo>
                  <a:pt x="89997" y="60232"/>
                </a:lnTo>
                <a:lnTo>
                  <a:pt x="59504" y="91095"/>
                </a:lnTo>
                <a:lnTo>
                  <a:pt x="34543" y="126830"/>
                </a:lnTo>
                <a:lnTo>
                  <a:pt x="15829" y="166714"/>
                </a:lnTo>
                <a:lnTo>
                  <a:pt x="4076" y="210023"/>
                </a:lnTo>
                <a:lnTo>
                  <a:pt x="0" y="256032"/>
                </a:lnTo>
                <a:lnTo>
                  <a:pt x="4076" y="302040"/>
                </a:lnTo>
                <a:lnTo>
                  <a:pt x="15829" y="345349"/>
                </a:lnTo>
                <a:lnTo>
                  <a:pt x="34543" y="385233"/>
                </a:lnTo>
                <a:lnTo>
                  <a:pt x="59504" y="420968"/>
                </a:lnTo>
                <a:lnTo>
                  <a:pt x="89997" y="451831"/>
                </a:lnTo>
                <a:lnTo>
                  <a:pt x="125306" y="477096"/>
                </a:lnTo>
                <a:lnTo>
                  <a:pt x="164717" y="496040"/>
                </a:lnTo>
                <a:lnTo>
                  <a:pt x="207514" y="507937"/>
                </a:lnTo>
                <a:lnTo>
                  <a:pt x="252984" y="512064"/>
                </a:lnTo>
                <a:lnTo>
                  <a:pt x="298453" y="507937"/>
                </a:lnTo>
                <a:lnTo>
                  <a:pt x="341250" y="496040"/>
                </a:lnTo>
                <a:lnTo>
                  <a:pt x="380661" y="477096"/>
                </a:lnTo>
                <a:lnTo>
                  <a:pt x="415970" y="451831"/>
                </a:lnTo>
                <a:lnTo>
                  <a:pt x="446463" y="420968"/>
                </a:lnTo>
                <a:lnTo>
                  <a:pt x="471424" y="385233"/>
                </a:lnTo>
                <a:lnTo>
                  <a:pt x="490138" y="345349"/>
                </a:lnTo>
                <a:lnTo>
                  <a:pt x="501891" y="302040"/>
                </a:lnTo>
                <a:lnTo>
                  <a:pt x="505968" y="256032"/>
                </a:lnTo>
                <a:lnTo>
                  <a:pt x="501891" y="210023"/>
                </a:lnTo>
                <a:lnTo>
                  <a:pt x="490138" y="166714"/>
                </a:lnTo>
                <a:lnTo>
                  <a:pt x="471424" y="126830"/>
                </a:lnTo>
                <a:lnTo>
                  <a:pt x="446463" y="91095"/>
                </a:lnTo>
                <a:lnTo>
                  <a:pt x="415970" y="60232"/>
                </a:lnTo>
                <a:lnTo>
                  <a:pt x="380661" y="34967"/>
                </a:lnTo>
                <a:lnTo>
                  <a:pt x="341250" y="16023"/>
                </a:lnTo>
                <a:lnTo>
                  <a:pt x="298453" y="4126"/>
                </a:lnTo>
                <a:lnTo>
                  <a:pt x="252984" y="0"/>
                </a:lnTo>
                <a:close/>
              </a:path>
            </a:pathLst>
          </a:custGeom>
          <a:solidFill>
            <a:srgbClr val="FFCCFF"/>
          </a:solidFill>
        </p:spPr>
        <p:txBody>
          <a:bodyPr wrap="square" lIns="0" tIns="0" rIns="0" bIns="0" rtlCol="0"/>
          <a:lstStyle/>
          <a:p>
            <a:endParaRPr/>
          </a:p>
        </p:txBody>
      </p:sp>
      <p:sp>
        <p:nvSpPr>
          <p:cNvPr id="100" name="object 100"/>
          <p:cNvSpPr/>
          <p:nvPr/>
        </p:nvSpPr>
        <p:spPr>
          <a:xfrm>
            <a:off x="1920239" y="3368040"/>
            <a:ext cx="506095" cy="512445"/>
          </a:xfrm>
          <a:custGeom>
            <a:avLst/>
            <a:gdLst/>
            <a:ahLst/>
            <a:cxnLst/>
            <a:rect l="l" t="t" r="r" b="b"/>
            <a:pathLst>
              <a:path w="506094" h="512445">
                <a:moveTo>
                  <a:pt x="0" y="256032"/>
                </a:moveTo>
                <a:lnTo>
                  <a:pt x="4076" y="210023"/>
                </a:lnTo>
                <a:lnTo>
                  <a:pt x="15829" y="166714"/>
                </a:lnTo>
                <a:lnTo>
                  <a:pt x="34543"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4"/>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4">
            <a:solidFill>
              <a:srgbClr val="CC9900"/>
            </a:solidFill>
          </a:ln>
        </p:spPr>
        <p:txBody>
          <a:bodyPr wrap="square" lIns="0" tIns="0" rIns="0" bIns="0" rtlCol="0"/>
          <a:lstStyle/>
          <a:p>
            <a:endParaRPr/>
          </a:p>
        </p:txBody>
      </p:sp>
      <p:sp>
        <p:nvSpPr>
          <p:cNvPr id="101" name="object 101"/>
          <p:cNvSpPr/>
          <p:nvPr/>
        </p:nvSpPr>
        <p:spPr>
          <a:xfrm>
            <a:off x="6553200" y="3048000"/>
            <a:ext cx="2209800" cy="1477010"/>
          </a:xfrm>
          <a:custGeom>
            <a:avLst/>
            <a:gdLst/>
            <a:ahLst/>
            <a:cxnLst/>
            <a:rect l="l" t="t" r="r" b="b"/>
            <a:pathLst>
              <a:path w="2209800" h="1477010">
                <a:moveTo>
                  <a:pt x="1936877" y="0"/>
                </a:moveTo>
                <a:lnTo>
                  <a:pt x="272923" y="0"/>
                </a:lnTo>
                <a:lnTo>
                  <a:pt x="223860" y="4396"/>
                </a:lnTo>
                <a:lnTo>
                  <a:pt x="177684" y="17072"/>
                </a:lnTo>
                <a:lnTo>
                  <a:pt x="135165" y="37258"/>
                </a:lnTo>
                <a:lnTo>
                  <a:pt x="97074" y="64182"/>
                </a:lnTo>
                <a:lnTo>
                  <a:pt x="64182" y="97074"/>
                </a:lnTo>
                <a:lnTo>
                  <a:pt x="37258" y="135165"/>
                </a:lnTo>
                <a:lnTo>
                  <a:pt x="17072" y="177684"/>
                </a:lnTo>
                <a:lnTo>
                  <a:pt x="4396" y="223860"/>
                </a:lnTo>
                <a:lnTo>
                  <a:pt x="0" y="272923"/>
                </a:lnTo>
                <a:lnTo>
                  <a:pt x="0" y="1203833"/>
                </a:lnTo>
                <a:lnTo>
                  <a:pt x="4396" y="1252895"/>
                </a:lnTo>
                <a:lnTo>
                  <a:pt x="17072" y="1299071"/>
                </a:lnTo>
                <a:lnTo>
                  <a:pt x="37258" y="1341590"/>
                </a:lnTo>
                <a:lnTo>
                  <a:pt x="64182" y="1379681"/>
                </a:lnTo>
                <a:lnTo>
                  <a:pt x="97074" y="1412573"/>
                </a:lnTo>
                <a:lnTo>
                  <a:pt x="135165" y="1439497"/>
                </a:lnTo>
                <a:lnTo>
                  <a:pt x="177684" y="1459683"/>
                </a:lnTo>
                <a:lnTo>
                  <a:pt x="223860" y="1472359"/>
                </a:lnTo>
                <a:lnTo>
                  <a:pt x="272923" y="1476756"/>
                </a:lnTo>
                <a:lnTo>
                  <a:pt x="1936877" y="0"/>
                </a:lnTo>
                <a:close/>
              </a:path>
              <a:path w="2209800" h="1477010">
                <a:moveTo>
                  <a:pt x="1936877" y="0"/>
                </a:moveTo>
                <a:lnTo>
                  <a:pt x="1936877" y="1476756"/>
                </a:lnTo>
                <a:lnTo>
                  <a:pt x="1985939" y="1472359"/>
                </a:lnTo>
                <a:lnTo>
                  <a:pt x="2032115" y="1459683"/>
                </a:lnTo>
                <a:lnTo>
                  <a:pt x="2074634" y="1439497"/>
                </a:lnTo>
                <a:lnTo>
                  <a:pt x="2112725" y="1412573"/>
                </a:lnTo>
                <a:lnTo>
                  <a:pt x="2145617" y="1379681"/>
                </a:lnTo>
                <a:lnTo>
                  <a:pt x="2172541" y="1341590"/>
                </a:lnTo>
                <a:lnTo>
                  <a:pt x="2192727" y="1299071"/>
                </a:lnTo>
                <a:lnTo>
                  <a:pt x="2205403" y="1252895"/>
                </a:lnTo>
                <a:lnTo>
                  <a:pt x="2209800" y="1203833"/>
                </a:lnTo>
                <a:lnTo>
                  <a:pt x="2209800" y="272923"/>
                </a:lnTo>
                <a:lnTo>
                  <a:pt x="2205403" y="223860"/>
                </a:lnTo>
                <a:lnTo>
                  <a:pt x="2192727" y="177684"/>
                </a:lnTo>
                <a:lnTo>
                  <a:pt x="2172541" y="135165"/>
                </a:lnTo>
                <a:lnTo>
                  <a:pt x="2145617" y="97074"/>
                </a:lnTo>
                <a:lnTo>
                  <a:pt x="2112725" y="64182"/>
                </a:lnTo>
                <a:lnTo>
                  <a:pt x="2074634" y="37258"/>
                </a:lnTo>
                <a:lnTo>
                  <a:pt x="2032115" y="17072"/>
                </a:lnTo>
                <a:lnTo>
                  <a:pt x="1985939" y="4396"/>
                </a:lnTo>
                <a:lnTo>
                  <a:pt x="1936877" y="0"/>
                </a:lnTo>
                <a:close/>
              </a:path>
            </a:pathLst>
          </a:custGeom>
          <a:solidFill>
            <a:srgbClr val="FFFFCC"/>
          </a:solidFill>
        </p:spPr>
        <p:txBody>
          <a:bodyPr wrap="square" lIns="0" tIns="0" rIns="0" bIns="0" rtlCol="0"/>
          <a:lstStyle/>
          <a:p>
            <a:endParaRPr/>
          </a:p>
        </p:txBody>
      </p:sp>
      <p:sp>
        <p:nvSpPr>
          <p:cNvPr id="102" name="object 102"/>
          <p:cNvSpPr/>
          <p:nvPr/>
        </p:nvSpPr>
        <p:spPr>
          <a:xfrm>
            <a:off x="6553200" y="3048000"/>
            <a:ext cx="1937385" cy="273050"/>
          </a:xfrm>
          <a:custGeom>
            <a:avLst/>
            <a:gdLst/>
            <a:ahLst/>
            <a:cxnLst/>
            <a:rect l="l" t="t" r="r" b="b"/>
            <a:pathLst>
              <a:path w="1937384" h="273050">
                <a:moveTo>
                  <a:pt x="0" y="272923"/>
                </a:moveTo>
                <a:lnTo>
                  <a:pt x="4396" y="223860"/>
                </a:lnTo>
                <a:lnTo>
                  <a:pt x="17072" y="177684"/>
                </a:lnTo>
                <a:lnTo>
                  <a:pt x="37258" y="135165"/>
                </a:lnTo>
                <a:lnTo>
                  <a:pt x="64182" y="97074"/>
                </a:lnTo>
                <a:lnTo>
                  <a:pt x="97074" y="64182"/>
                </a:lnTo>
                <a:lnTo>
                  <a:pt x="135165" y="37258"/>
                </a:lnTo>
                <a:lnTo>
                  <a:pt x="177684" y="17072"/>
                </a:lnTo>
                <a:lnTo>
                  <a:pt x="223860" y="4396"/>
                </a:lnTo>
                <a:lnTo>
                  <a:pt x="272923" y="0"/>
                </a:lnTo>
                <a:lnTo>
                  <a:pt x="1936877" y="0"/>
                </a:lnTo>
              </a:path>
            </a:pathLst>
          </a:custGeom>
          <a:ln w="12191">
            <a:solidFill>
              <a:srgbClr val="C00000"/>
            </a:solidFill>
          </a:ln>
        </p:spPr>
        <p:txBody>
          <a:bodyPr wrap="square" lIns="0" tIns="0" rIns="0" bIns="0" rtlCol="0"/>
          <a:lstStyle/>
          <a:p>
            <a:endParaRPr/>
          </a:p>
        </p:txBody>
      </p:sp>
      <p:sp>
        <p:nvSpPr>
          <p:cNvPr id="103" name="object 103"/>
          <p:cNvSpPr/>
          <p:nvPr/>
        </p:nvSpPr>
        <p:spPr>
          <a:xfrm>
            <a:off x="6553200" y="3320922"/>
            <a:ext cx="273050" cy="1203960"/>
          </a:xfrm>
          <a:custGeom>
            <a:avLst/>
            <a:gdLst/>
            <a:ahLst/>
            <a:cxnLst/>
            <a:rect l="l" t="t" r="r" b="b"/>
            <a:pathLst>
              <a:path w="273050" h="1203960">
                <a:moveTo>
                  <a:pt x="272923" y="1203833"/>
                </a:moveTo>
                <a:lnTo>
                  <a:pt x="223860" y="1199436"/>
                </a:lnTo>
                <a:lnTo>
                  <a:pt x="177684" y="1186760"/>
                </a:lnTo>
                <a:lnTo>
                  <a:pt x="135165" y="1166574"/>
                </a:lnTo>
                <a:lnTo>
                  <a:pt x="97074" y="1139650"/>
                </a:lnTo>
                <a:lnTo>
                  <a:pt x="64182" y="1106758"/>
                </a:lnTo>
                <a:lnTo>
                  <a:pt x="37258" y="1068667"/>
                </a:lnTo>
                <a:lnTo>
                  <a:pt x="17072" y="1026148"/>
                </a:lnTo>
                <a:lnTo>
                  <a:pt x="4396" y="979972"/>
                </a:lnTo>
                <a:lnTo>
                  <a:pt x="0" y="930909"/>
                </a:lnTo>
                <a:lnTo>
                  <a:pt x="0" y="0"/>
                </a:lnTo>
              </a:path>
            </a:pathLst>
          </a:custGeom>
          <a:ln w="12191">
            <a:solidFill>
              <a:srgbClr val="C00000"/>
            </a:solidFill>
          </a:ln>
        </p:spPr>
        <p:txBody>
          <a:bodyPr wrap="square" lIns="0" tIns="0" rIns="0" bIns="0" rtlCol="0"/>
          <a:lstStyle/>
          <a:p>
            <a:endParaRPr/>
          </a:p>
        </p:txBody>
      </p:sp>
      <p:sp>
        <p:nvSpPr>
          <p:cNvPr id="104" name="object 104"/>
          <p:cNvSpPr/>
          <p:nvPr/>
        </p:nvSpPr>
        <p:spPr>
          <a:xfrm>
            <a:off x="8490077" y="3048000"/>
            <a:ext cx="273050" cy="1477010"/>
          </a:xfrm>
          <a:custGeom>
            <a:avLst/>
            <a:gdLst/>
            <a:ahLst/>
            <a:cxnLst/>
            <a:rect l="l" t="t" r="r" b="b"/>
            <a:pathLst>
              <a:path w="273050" h="1477010">
                <a:moveTo>
                  <a:pt x="0" y="0"/>
                </a:moveTo>
                <a:lnTo>
                  <a:pt x="49062" y="4396"/>
                </a:lnTo>
                <a:lnTo>
                  <a:pt x="95238" y="17072"/>
                </a:lnTo>
                <a:lnTo>
                  <a:pt x="137757" y="37258"/>
                </a:lnTo>
                <a:lnTo>
                  <a:pt x="175848" y="64182"/>
                </a:lnTo>
                <a:lnTo>
                  <a:pt x="208740" y="97074"/>
                </a:lnTo>
                <a:lnTo>
                  <a:pt x="235664" y="135165"/>
                </a:lnTo>
                <a:lnTo>
                  <a:pt x="255850" y="177684"/>
                </a:lnTo>
                <a:lnTo>
                  <a:pt x="268526" y="223860"/>
                </a:lnTo>
                <a:lnTo>
                  <a:pt x="272923" y="272923"/>
                </a:lnTo>
                <a:lnTo>
                  <a:pt x="272923" y="1203833"/>
                </a:lnTo>
                <a:lnTo>
                  <a:pt x="268526" y="1252895"/>
                </a:lnTo>
                <a:lnTo>
                  <a:pt x="255850" y="1299071"/>
                </a:lnTo>
                <a:lnTo>
                  <a:pt x="235664" y="1341590"/>
                </a:lnTo>
                <a:lnTo>
                  <a:pt x="208740" y="1379681"/>
                </a:lnTo>
                <a:lnTo>
                  <a:pt x="175848" y="1412573"/>
                </a:lnTo>
                <a:lnTo>
                  <a:pt x="137757" y="1439497"/>
                </a:lnTo>
                <a:lnTo>
                  <a:pt x="95238" y="1459683"/>
                </a:lnTo>
                <a:lnTo>
                  <a:pt x="49062" y="1472359"/>
                </a:lnTo>
                <a:lnTo>
                  <a:pt x="0" y="1476756"/>
                </a:lnTo>
              </a:path>
            </a:pathLst>
          </a:custGeom>
          <a:ln w="12192">
            <a:solidFill>
              <a:srgbClr val="C00000"/>
            </a:solidFill>
          </a:ln>
        </p:spPr>
        <p:txBody>
          <a:bodyPr wrap="square" lIns="0" tIns="0" rIns="0" bIns="0" rtlCol="0"/>
          <a:lstStyle/>
          <a:p>
            <a:endParaRPr/>
          </a:p>
        </p:txBody>
      </p:sp>
      <p:sp>
        <p:nvSpPr>
          <p:cNvPr id="105" name="object 105"/>
          <p:cNvSpPr/>
          <p:nvPr/>
        </p:nvSpPr>
        <p:spPr>
          <a:xfrm>
            <a:off x="6553200" y="3048000"/>
            <a:ext cx="2209800" cy="1477010"/>
          </a:xfrm>
          <a:custGeom>
            <a:avLst/>
            <a:gdLst/>
            <a:ahLst/>
            <a:cxnLst/>
            <a:rect l="l" t="t" r="r" b="b"/>
            <a:pathLst>
              <a:path w="2209800" h="1477010">
                <a:moveTo>
                  <a:pt x="1936877" y="0"/>
                </a:moveTo>
                <a:lnTo>
                  <a:pt x="272923" y="0"/>
                </a:lnTo>
                <a:lnTo>
                  <a:pt x="223860" y="4396"/>
                </a:lnTo>
                <a:lnTo>
                  <a:pt x="177684" y="17072"/>
                </a:lnTo>
                <a:lnTo>
                  <a:pt x="135165" y="37258"/>
                </a:lnTo>
                <a:lnTo>
                  <a:pt x="97074" y="64182"/>
                </a:lnTo>
                <a:lnTo>
                  <a:pt x="64182" y="97074"/>
                </a:lnTo>
                <a:lnTo>
                  <a:pt x="37258" y="135165"/>
                </a:lnTo>
                <a:lnTo>
                  <a:pt x="17072" y="177684"/>
                </a:lnTo>
                <a:lnTo>
                  <a:pt x="4396" y="223860"/>
                </a:lnTo>
                <a:lnTo>
                  <a:pt x="0" y="272923"/>
                </a:lnTo>
                <a:lnTo>
                  <a:pt x="0" y="1203833"/>
                </a:lnTo>
                <a:lnTo>
                  <a:pt x="4396" y="1252895"/>
                </a:lnTo>
                <a:lnTo>
                  <a:pt x="17072" y="1299071"/>
                </a:lnTo>
                <a:lnTo>
                  <a:pt x="37258" y="1341590"/>
                </a:lnTo>
                <a:lnTo>
                  <a:pt x="64182" y="1379681"/>
                </a:lnTo>
                <a:lnTo>
                  <a:pt x="97074" y="1412573"/>
                </a:lnTo>
                <a:lnTo>
                  <a:pt x="135165" y="1439497"/>
                </a:lnTo>
                <a:lnTo>
                  <a:pt x="177684" y="1459683"/>
                </a:lnTo>
                <a:lnTo>
                  <a:pt x="223860" y="1472359"/>
                </a:lnTo>
                <a:lnTo>
                  <a:pt x="272923" y="1476756"/>
                </a:lnTo>
                <a:lnTo>
                  <a:pt x="1936877" y="1476756"/>
                </a:lnTo>
                <a:lnTo>
                  <a:pt x="1985939" y="1472359"/>
                </a:lnTo>
                <a:lnTo>
                  <a:pt x="2032115" y="1459683"/>
                </a:lnTo>
                <a:lnTo>
                  <a:pt x="2074634" y="1439497"/>
                </a:lnTo>
                <a:lnTo>
                  <a:pt x="2112725" y="1412573"/>
                </a:lnTo>
                <a:lnTo>
                  <a:pt x="2145617" y="1379681"/>
                </a:lnTo>
                <a:lnTo>
                  <a:pt x="2172541" y="1341590"/>
                </a:lnTo>
                <a:lnTo>
                  <a:pt x="2192727" y="1299071"/>
                </a:lnTo>
                <a:lnTo>
                  <a:pt x="2205403" y="1252895"/>
                </a:lnTo>
                <a:lnTo>
                  <a:pt x="2209800" y="1203833"/>
                </a:lnTo>
                <a:lnTo>
                  <a:pt x="2209800" y="272923"/>
                </a:lnTo>
                <a:lnTo>
                  <a:pt x="2205403" y="223860"/>
                </a:lnTo>
                <a:lnTo>
                  <a:pt x="2192727" y="177684"/>
                </a:lnTo>
                <a:lnTo>
                  <a:pt x="2172541" y="135165"/>
                </a:lnTo>
                <a:lnTo>
                  <a:pt x="2145617" y="97074"/>
                </a:lnTo>
                <a:lnTo>
                  <a:pt x="2112725" y="64182"/>
                </a:lnTo>
                <a:lnTo>
                  <a:pt x="2074634" y="37258"/>
                </a:lnTo>
                <a:lnTo>
                  <a:pt x="2032115" y="17072"/>
                </a:lnTo>
                <a:lnTo>
                  <a:pt x="1985939" y="4396"/>
                </a:lnTo>
                <a:lnTo>
                  <a:pt x="1936877" y="0"/>
                </a:lnTo>
                <a:close/>
              </a:path>
            </a:pathLst>
          </a:custGeom>
          <a:solidFill>
            <a:srgbClr val="FFFFCC"/>
          </a:solidFill>
        </p:spPr>
        <p:txBody>
          <a:bodyPr wrap="square" lIns="0" tIns="0" rIns="0" bIns="0" rtlCol="0"/>
          <a:lstStyle/>
          <a:p>
            <a:endParaRPr/>
          </a:p>
        </p:txBody>
      </p:sp>
      <p:sp>
        <p:nvSpPr>
          <p:cNvPr id="106" name="object 106"/>
          <p:cNvSpPr/>
          <p:nvPr/>
        </p:nvSpPr>
        <p:spPr>
          <a:xfrm>
            <a:off x="6553200" y="3048000"/>
            <a:ext cx="2209800" cy="1477010"/>
          </a:xfrm>
          <a:custGeom>
            <a:avLst/>
            <a:gdLst/>
            <a:ahLst/>
            <a:cxnLst/>
            <a:rect l="l" t="t" r="r" b="b"/>
            <a:pathLst>
              <a:path w="2209800" h="1477010">
                <a:moveTo>
                  <a:pt x="0" y="272923"/>
                </a:moveTo>
                <a:lnTo>
                  <a:pt x="4396" y="223860"/>
                </a:lnTo>
                <a:lnTo>
                  <a:pt x="17072" y="177684"/>
                </a:lnTo>
                <a:lnTo>
                  <a:pt x="37258" y="135165"/>
                </a:lnTo>
                <a:lnTo>
                  <a:pt x="64182" y="97074"/>
                </a:lnTo>
                <a:lnTo>
                  <a:pt x="97074" y="64182"/>
                </a:lnTo>
                <a:lnTo>
                  <a:pt x="135165" y="37258"/>
                </a:lnTo>
                <a:lnTo>
                  <a:pt x="177684" y="17072"/>
                </a:lnTo>
                <a:lnTo>
                  <a:pt x="223860" y="4396"/>
                </a:lnTo>
                <a:lnTo>
                  <a:pt x="272923" y="0"/>
                </a:lnTo>
                <a:lnTo>
                  <a:pt x="1936877" y="0"/>
                </a:lnTo>
                <a:lnTo>
                  <a:pt x="1985939" y="4396"/>
                </a:lnTo>
                <a:lnTo>
                  <a:pt x="2032115" y="17072"/>
                </a:lnTo>
                <a:lnTo>
                  <a:pt x="2074634" y="37258"/>
                </a:lnTo>
                <a:lnTo>
                  <a:pt x="2112725" y="64182"/>
                </a:lnTo>
                <a:lnTo>
                  <a:pt x="2145617" y="97074"/>
                </a:lnTo>
                <a:lnTo>
                  <a:pt x="2172541" y="135165"/>
                </a:lnTo>
                <a:lnTo>
                  <a:pt x="2192727" y="177684"/>
                </a:lnTo>
                <a:lnTo>
                  <a:pt x="2205403" y="223860"/>
                </a:lnTo>
                <a:lnTo>
                  <a:pt x="2209800" y="272923"/>
                </a:lnTo>
                <a:lnTo>
                  <a:pt x="2209800" y="1203833"/>
                </a:lnTo>
                <a:lnTo>
                  <a:pt x="2205403" y="1252895"/>
                </a:lnTo>
                <a:lnTo>
                  <a:pt x="2192727" y="1299071"/>
                </a:lnTo>
                <a:lnTo>
                  <a:pt x="2172541" y="1341590"/>
                </a:lnTo>
                <a:lnTo>
                  <a:pt x="2145617" y="1379681"/>
                </a:lnTo>
                <a:lnTo>
                  <a:pt x="2112725" y="1412573"/>
                </a:lnTo>
                <a:lnTo>
                  <a:pt x="2074634" y="1439497"/>
                </a:lnTo>
                <a:lnTo>
                  <a:pt x="2032115" y="1459683"/>
                </a:lnTo>
                <a:lnTo>
                  <a:pt x="1985939" y="1472359"/>
                </a:lnTo>
                <a:lnTo>
                  <a:pt x="1936877" y="1476756"/>
                </a:lnTo>
                <a:lnTo>
                  <a:pt x="272923" y="1476756"/>
                </a:lnTo>
                <a:lnTo>
                  <a:pt x="223860" y="1472359"/>
                </a:lnTo>
                <a:lnTo>
                  <a:pt x="177684" y="1459683"/>
                </a:lnTo>
                <a:lnTo>
                  <a:pt x="135165" y="1439497"/>
                </a:lnTo>
                <a:lnTo>
                  <a:pt x="97074" y="1412573"/>
                </a:lnTo>
                <a:lnTo>
                  <a:pt x="64182" y="1379681"/>
                </a:lnTo>
                <a:lnTo>
                  <a:pt x="37258" y="1341590"/>
                </a:lnTo>
                <a:lnTo>
                  <a:pt x="17072" y="1299071"/>
                </a:lnTo>
                <a:lnTo>
                  <a:pt x="4396" y="1252895"/>
                </a:lnTo>
                <a:lnTo>
                  <a:pt x="0" y="1203833"/>
                </a:lnTo>
                <a:lnTo>
                  <a:pt x="0" y="272923"/>
                </a:lnTo>
                <a:close/>
              </a:path>
            </a:pathLst>
          </a:custGeom>
          <a:ln w="12192">
            <a:solidFill>
              <a:srgbClr val="C00000"/>
            </a:solidFill>
          </a:ln>
        </p:spPr>
        <p:txBody>
          <a:bodyPr wrap="square" lIns="0" tIns="0" rIns="0" bIns="0" rtlCol="0"/>
          <a:lstStyle/>
          <a:p>
            <a:endParaRPr/>
          </a:p>
        </p:txBody>
      </p:sp>
      <p:sp>
        <p:nvSpPr>
          <p:cNvPr id="107" name="object 107"/>
          <p:cNvSpPr txBox="1"/>
          <p:nvPr/>
        </p:nvSpPr>
        <p:spPr>
          <a:xfrm>
            <a:off x="6755638" y="3171697"/>
            <a:ext cx="1805939" cy="1225550"/>
          </a:xfrm>
          <a:prstGeom prst="rect">
            <a:avLst/>
          </a:prstGeom>
        </p:spPr>
        <p:txBody>
          <a:bodyPr vert="horz" wrap="square" lIns="0" tIns="0" rIns="0" bIns="0" rtlCol="0">
            <a:spAutoFit/>
          </a:bodyPr>
          <a:lstStyle/>
          <a:p>
            <a:pPr marL="12700" marR="5080" indent="-635" algn="ctr">
              <a:lnSpc>
                <a:spcPct val="100000"/>
              </a:lnSpc>
            </a:pPr>
            <a:r>
              <a:rPr sz="2000" b="1" spc="5" dirty="0">
                <a:latin typeface="Verdana"/>
                <a:cs typeface="Verdana"/>
              </a:rPr>
              <a:t>THUỐC </a:t>
            </a:r>
            <a:r>
              <a:rPr sz="2000" b="1" dirty="0">
                <a:latin typeface="Verdana"/>
                <a:cs typeface="Verdana"/>
              </a:rPr>
              <a:t>GÂY  NGHIỆN,  HƯỚNG</a:t>
            </a:r>
            <a:r>
              <a:rPr sz="2000" b="1" spc="-100" dirty="0">
                <a:latin typeface="Verdana"/>
                <a:cs typeface="Verdana"/>
              </a:rPr>
              <a:t> </a:t>
            </a:r>
            <a:r>
              <a:rPr sz="2000" b="1" dirty="0">
                <a:latin typeface="Verdana"/>
                <a:cs typeface="Verdana"/>
              </a:rPr>
              <a:t>TÂM  THẦN</a:t>
            </a:r>
            <a:endParaRPr sz="2000">
              <a:latin typeface="Verdana"/>
              <a:cs typeface="Verdana"/>
            </a:endParaRPr>
          </a:p>
        </p:txBody>
      </p:sp>
      <p:sp>
        <p:nvSpPr>
          <p:cNvPr id="108" name="object 108"/>
          <p:cNvSpPr/>
          <p:nvPr/>
        </p:nvSpPr>
        <p:spPr>
          <a:xfrm>
            <a:off x="2438400" y="3429000"/>
            <a:ext cx="533400" cy="440690"/>
          </a:xfrm>
          <a:custGeom>
            <a:avLst/>
            <a:gdLst/>
            <a:ahLst/>
            <a:cxnLst/>
            <a:rect l="l" t="t" r="r" b="b"/>
            <a:pathLst>
              <a:path w="533400" h="440689">
                <a:moveTo>
                  <a:pt x="236981" y="0"/>
                </a:moveTo>
                <a:lnTo>
                  <a:pt x="0" y="220218"/>
                </a:lnTo>
                <a:lnTo>
                  <a:pt x="236981" y="440436"/>
                </a:lnTo>
                <a:lnTo>
                  <a:pt x="236981" y="0"/>
                </a:lnTo>
                <a:close/>
              </a:path>
              <a:path w="533400" h="440689">
                <a:moveTo>
                  <a:pt x="533400" y="110109"/>
                </a:moveTo>
                <a:lnTo>
                  <a:pt x="236981" y="110109"/>
                </a:lnTo>
                <a:lnTo>
                  <a:pt x="236981" y="330326"/>
                </a:lnTo>
                <a:lnTo>
                  <a:pt x="533400" y="330326"/>
                </a:lnTo>
                <a:lnTo>
                  <a:pt x="533400" y="110109"/>
                </a:lnTo>
                <a:close/>
              </a:path>
            </a:pathLst>
          </a:custGeom>
          <a:solidFill>
            <a:srgbClr val="FFCCFF"/>
          </a:solidFill>
        </p:spPr>
        <p:txBody>
          <a:bodyPr wrap="square" lIns="0" tIns="0" rIns="0" bIns="0" rtlCol="0"/>
          <a:lstStyle/>
          <a:p>
            <a:endParaRPr/>
          </a:p>
        </p:txBody>
      </p:sp>
      <p:sp>
        <p:nvSpPr>
          <p:cNvPr id="109" name="object 109"/>
          <p:cNvSpPr/>
          <p:nvPr/>
        </p:nvSpPr>
        <p:spPr>
          <a:xfrm>
            <a:off x="2438400" y="3429000"/>
            <a:ext cx="237490" cy="220345"/>
          </a:xfrm>
          <a:custGeom>
            <a:avLst/>
            <a:gdLst/>
            <a:ahLst/>
            <a:cxnLst/>
            <a:rect l="l" t="t" r="r" b="b"/>
            <a:pathLst>
              <a:path w="237489" h="220345">
                <a:moveTo>
                  <a:pt x="0" y="220218"/>
                </a:moveTo>
                <a:lnTo>
                  <a:pt x="236981" y="0"/>
                </a:lnTo>
              </a:path>
            </a:pathLst>
          </a:custGeom>
          <a:ln w="12192">
            <a:solidFill>
              <a:srgbClr val="D24717"/>
            </a:solidFill>
          </a:ln>
        </p:spPr>
        <p:txBody>
          <a:bodyPr wrap="square" lIns="0" tIns="0" rIns="0" bIns="0" rtlCol="0"/>
          <a:lstStyle/>
          <a:p>
            <a:endParaRPr/>
          </a:p>
        </p:txBody>
      </p:sp>
      <p:sp>
        <p:nvSpPr>
          <p:cNvPr id="110" name="object 110"/>
          <p:cNvSpPr/>
          <p:nvPr/>
        </p:nvSpPr>
        <p:spPr>
          <a:xfrm>
            <a:off x="2438400" y="3649217"/>
            <a:ext cx="237490" cy="220345"/>
          </a:xfrm>
          <a:custGeom>
            <a:avLst/>
            <a:gdLst/>
            <a:ahLst/>
            <a:cxnLst/>
            <a:rect l="l" t="t" r="r" b="b"/>
            <a:pathLst>
              <a:path w="237489" h="220345">
                <a:moveTo>
                  <a:pt x="236981" y="220217"/>
                </a:moveTo>
                <a:lnTo>
                  <a:pt x="0" y="0"/>
                </a:lnTo>
              </a:path>
            </a:pathLst>
          </a:custGeom>
          <a:ln w="12192">
            <a:solidFill>
              <a:srgbClr val="D24717"/>
            </a:solidFill>
          </a:ln>
        </p:spPr>
        <p:txBody>
          <a:bodyPr wrap="square" lIns="0" tIns="0" rIns="0" bIns="0" rtlCol="0"/>
          <a:lstStyle/>
          <a:p>
            <a:endParaRPr/>
          </a:p>
        </p:txBody>
      </p:sp>
      <p:sp>
        <p:nvSpPr>
          <p:cNvPr id="111" name="object 111"/>
          <p:cNvSpPr/>
          <p:nvPr/>
        </p:nvSpPr>
        <p:spPr>
          <a:xfrm>
            <a:off x="2675382" y="3429000"/>
            <a:ext cx="296545" cy="440690"/>
          </a:xfrm>
          <a:custGeom>
            <a:avLst/>
            <a:gdLst/>
            <a:ahLst/>
            <a:cxnLst/>
            <a:rect l="l" t="t" r="r" b="b"/>
            <a:pathLst>
              <a:path w="296544" h="440689">
                <a:moveTo>
                  <a:pt x="0" y="0"/>
                </a:moveTo>
                <a:lnTo>
                  <a:pt x="0" y="110109"/>
                </a:lnTo>
                <a:lnTo>
                  <a:pt x="296418" y="110109"/>
                </a:lnTo>
                <a:lnTo>
                  <a:pt x="296418" y="330326"/>
                </a:lnTo>
                <a:lnTo>
                  <a:pt x="0" y="330326"/>
                </a:lnTo>
                <a:lnTo>
                  <a:pt x="0" y="440436"/>
                </a:lnTo>
              </a:path>
            </a:pathLst>
          </a:custGeom>
          <a:ln w="12192">
            <a:solidFill>
              <a:srgbClr val="D24717"/>
            </a:solidFill>
          </a:ln>
        </p:spPr>
        <p:txBody>
          <a:bodyPr wrap="square" lIns="0" tIns="0" rIns="0" bIns="0" rtlCol="0"/>
          <a:lstStyle/>
          <a:p>
            <a:endParaRPr/>
          </a:p>
        </p:txBody>
      </p:sp>
      <p:sp>
        <p:nvSpPr>
          <p:cNvPr id="112" name="object 112"/>
          <p:cNvSpPr/>
          <p:nvPr/>
        </p:nvSpPr>
        <p:spPr>
          <a:xfrm>
            <a:off x="2438400" y="3429000"/>
            <a:ext cx="533400" cy="440690"/>
          </a:xfrm>
          <a:custGeom>
            <a:avLst/>
            <a:gdLst/>
            <a:ahLst/>
            <a:cxnLst/>
            <a:rect l="l" t="t" r="r" b="b"/>
            <a:pathLst>
              <a:path w="533400" h="440689">
                <a:moveTo>
                  <a:pt x="236981" y="0"/>
                </a:moveTo>
                <a:lnTo>
                  <a:pt x="0" y="220218"/>
                </a:lnTo>
                <a:lnTo>
                  <a:pt x="236981" y="440436"/>
                </a:lnTo>
                <a:lnTo>
                  <a:pt x="236981" y="330326"/>
                </a:lnTo>
                <a:lnTo>
                  <a:pt x="533400" y="330326"/>
                </a:lnTo>
                <a:lnTo>
                  <a:pt x="533400" y="110109"/>
                </a:lnTo>
                <a:lnTo>
                  <a:pt x="236981" y="110109"/>
                </a:lnTo>
                <a:lnTo>
                  <a:pt x="236981" y="0"/>
                </a:lnTo>
                <a:close/>
              </a:path>
            </a:pathLst>
          </a:custGeom>
          <a:solidFill>
            <a:srgbClr val="FFCCFF"/>
          </a:solidFill>
        </p:spPr>
        <p:txBody>
          <a:bodyPr wrap="square" lIns="0" tIns="0" rIns="0" bIns="0" rtlCol="0"/>
          <a:lstStyle/>
          <a:p>
            <a:endParaRPr/>
          </a:p>
        </p:txBody>
      </p:sp>
      <p:sp>
        <p:nvSpPr>
          <p:cNvPr id="113" name="object 113"/>
          <p:cNvSpPr/>
          <p:nvPr/>
        </p:nvSpPr>
        <p:spPr>
          <a:xfrm>
            <a:off x="2438400" y="3429000"/>
            <a:ext cx="533400" cy="440690"/>
          </a:xfrm>
          <a:custGeom>
            <a:avLst/>
            <a:gdLst/>
            <a:ahLst/>
            <a:cxnLst/>
            <a:rect l="l" t="t" r="r" b="b"/>
            <a:pathLst>
              <a:path w="533400" h="440689">
                <a:moveTo>
                  <a:pt x="0" y="220218"/>
                </a:moveTo>
                <a:lnTo>
                  <a:pt x="236981" y="0"/>
                </a:lnTo>
                <a:lnTo>
                  <a:pt x="236981" y="110109"/>
                </a:lnTo>
                <a:lnTo>
                  <a:pt x="533400" y="110109"/>
                </a:lnTo>
                <a:lnTo>
                  <a:pt x="533400" y="330326"/>
                </a:lnTo>
                <a:lnTo>
                  <a:pt x="236981" y="330326"/>
                </a:lnTo>
                <a:lnTo>
                  <a:pt x="236981" y="440436"/>
                </a:lnTo>
                <a:lnTo>
                  <a:pt x="0" y="220218"/>
                </a:lnTo>
                <a:close/>
              </a:path>
            </a:pathLst>
          </a:custGeom>
          <a:ln w="12192">
            <a:solidFill>
              <a:srgbClr val="D24717"/>
            </a:solidFill>
          </a:ln>
        </p:spPr>
        <p:txBody>
          <a:bodyPr wrap="square" lIns="0" tIns="0" rIns="0" bIns="0" rtlCol="0"/>
          <a:lstStyle/>
          <a:p>
            <a:endParaRPr/>
          </a:p>
        </p:txBody>
      </p:sp>
      <p:sp>
        <p:nvSpPr>
          <p:cNvPr id="114" name="object 114"/>
          <p:cNvSpPr/>
          <p:nvPr/>
        </p:nvSpPr>
        <p:spPr>
          <a:xfrm>
            <a:off x="5638800" y="44196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C49F92"/>
          </a:solidFill>
        </p:spPr>
        <p:txBody>
          <a:bodyPr wrap="square" lIns="0" tIns="0" rIns="0" bIns="0" rtlCol="0"/>
          <a:lstStyle/>
          <a:p>
            <a:endParaRPr/>
          </a:p>
        </p:txBody>
      </p:sp>
      <p:sp>
        <p:nvSpPr>
          <p:cNvPr id="115" name="object 115"/>
          <p:cNvSpPr/>
          <p:nvPr/>
        </p:nvSpPr>
        <p:spPr>
          <a:xfrm>
            <a:off x="5638800" y="4419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116" name="object 116"/>
          <p:cNvSpPr/>
          <p:nvPr/>
        </p:nvSpPr>
        <p:spPr>
          <a:xfrm>
            <a:off x="5638800" y="4419600"/>
            <a:ext cx="542925" cy="542925"/>
          </a:xfrm>
          <a:custGeom>
            <a:avLst/>
            <a:gdLst/>
            <a:ahLst/>
            <a:cxnLst/>
            <a:rect l="l" t="t" r="r" b="b"/>
            <a:pathLst>
              <a:path w="542925" h="542925">
                <a:moveTo>
                  <a:pt x="271272" y="0"/>
                </a:moveTo>
                <a:lnTo>
                  <a:pt x="222499" y="4369"/>
                </a:lnTo>
                <a:lnTo>
                  <a:pt x="176600" y="16966"/>
                </a:lnTo>
                <a:lnTo>
                  <a:pt x="134337" y="37027"/>
                </a:lnTo>
                <a:lnTo>
                  <a:pt x="96478" y="63786"/>
                </a:lnTo>
                <a:lnTo>
                  <a:pt x="63786" y="96478"/>
                </a:lnTo>
                <a:lnTo>
                  <a:pt x="37027" y="134337"/>
                </a:lnTo>
                <a:lnTo>
                  <a:pt x="16966" y="176600"/>
                </a:lnTo>
                <a:lnTo>
                  <a:pt x="4369" y="222499"/>
                </a:lnTo>
                <a:lnTo>
                  <a:pt x="0" y="271272"/>
                </a:lnTo>
                <a:lnTo>
                  <a:pt x="4369" y="320044"/>
                </a:lnTo>
                <a:lnTo>
                  <a:pt x="16966" y="365943"/>
                </a:lnTo>
                <a:lnTo>
                  <a:pt x="37027" y="408206"/>
                </a:lnTo>
                <a:lnTo>
                  <a:pt x="63786" y="446065"/>
                </a:lnTo>
                <a:lnTo>
                  <a:pt x="96478" y="478757"/>
                </a:lnTo>
                <a:lnTo>
                  <a:pt x="134337" y="505516"/>
                </a:lnTo>
                <a:lnTo>
                  <a:pt x="176600" y="525577"/>
                </a:lnTo>
                <a:lnTo>
                  <a:pt x="222499" y="538174"/>
                </a:lnTo>
                <a:lnTo>
                  <a:pt x="271272" y="542544"/>
                </a:lnTo>
                <a:lnTo>
                  <a:pt x="320044" y="538174"/>
                </a:lnTo>
                <a:lnTo>
                  <a:pt x="365943" y="525577"/>
                </a:lnTo>
                <a:lnTo>
                  <a:pt x="408206" y="505516"/>
                </a:lnTo>
                <a:lnTo>
                  <a:pt x="446065" y="478757"/>
                </a:lnTo>
                <a:lnTo>
                  <a:pt x="478757" y="446065"/>
                </a:lnTo>
                <a:lnTo>
                  <a:pt x="505516" y="408206"/>
                </a:lnTo>
                <a:lnTo>
                  <a:pt x="525577" y="365943"/>
                </a:lnTo>
                <a:lnTo>
                  <a:pt x="538174" y="320044"/>
                </a:lnTo>
                <a:lnTo>
                  <a:pt x="542544" y="271272"/>
                </a:lnTo>
                <a:lnTo>
                  <a:pt x="538174" y="222499"/>
                </a:lnTo>
                <a:lnTo>
                  <a:pt x="525577" y="176600"/>
                </a:lnTo>
                <a:lnTo>
                  <a:pt x="505516" y="134337"/>
                </a:lnTo>
                <a:lnTo>
                  <a:pt x="478757" y="96478"/>
                </a:lnTo>
                <a:lnTo>
                  <a:pt x="446065" y="63786"/>
                </a:lnTo>
                <a:lnTo>
                  <a:pt x="408206" y="37027"/>
                </a:lnTo>
                <a:lnTo>
                  <a:pt x="365943" y="16966"/>
                </a:lnTo>
                <a:lnTo>
                  <a:pt x="320044" y="4369"/>
                </a:lnTo>
                <a:lnTo>
                  <a:pt x="271272" y="0"/>
                </a:lnTo>
                <a:close/>
              </a:path>
            </a:pathLst>
          </a:custGeom>
          <a:solidFill>
            <a:srgbClr val="C49F92"/>
          </a:solidFill>
        </p:spPr>
        <p:txBody>
          <a:bodyPr wrap="square" lIns="0" tIns="0" rIns="0" bIns="0" rtlCol="0"/>
          <a:lstStyle/>
          <a:p>
            <a:endParaRPr/>
          </a:p>
        </p:txBody>
      </p:sp>
      <p:sp>
        <p:nvSpPr>
          <p:cNvPr id="117" name="object 117"/>
          <p:cNvSpPr/>
          <p:nvPr/>
        </p:nvSpPr>
        <p:spPr>
          <a:xfrm>
            <a:off x="5638800" y="44196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CC9900"/>
            </a:solidFill>
          </a:ln>
        </p:spPr>
        <p:txBody>
          <a:bodyPr wrap="square" lIns="0" tIns="0" rIns="0" bIns="0" rtlCol="0"/>
          <a:lstStyle/>
          <a:p>
            <a:endParaRPr/>
          </a:p>
        </p:txBody>
      </p:sp>
      <p:sp>
        <p:nvSpPr>
          <p:cNvPr id="118" name="object 118"/>
          <p:cNvSpPr/>
          <p:nvPr/>
        </p:nvSpPr>
        <p:spPr>
          <a:xfrm>
            <a:off x="5654040" y="4434840"/>
            <a:ext cx="506095" cy="512445"/>
          </a:xfrm>
          <a:custGeom>
            <a:avLst/>
            <a:gdLst/>
            <a:ahLst/>
            <a:cxnLst/>
            <a:rect l="l" t="t" r="r" b="b"/>
            <a:pathLst>
              <a:path w="506095" h="512445">
                <a:moveTo>
                  <a:pt x="252984" y="0"/>
                </a:moveTo>
                <a:lnTo>
                  <a:pt x="207514" y="4126"/>
                </a:lnTo>
                <a:lnTo>
                  <a:pt x="164717" y="16023"/>
                </a:lnTo>
                <a:lnTo>
                  <a:pt x="125306" y="34967"/>
                </a:lnTo>
                <a:lnTo>
                  <a:pt x="89997" y="60232"/>
                </a:lnTo>
                <a:lnTo>
                  <a:pt x="59504" y="91095"/>
                </a:lnTo>
                <a:lnTo>
                  <a:pt x="34544" y="126830"/>
                </a:lnTo>
                <a:lnTo>
                  <a:pt x="15829" y="166714"/>
                </a:lnTo>
                <a:lnTo>
                  <a:pt x="4076" y="210023"/>
                </a:lnTo>
                <a:lnTo>
                  <a:pt x="0" y="256032"/>
                </a:lnTo>
                <a:lnTo>
                  <a:pt x="4076" y="302040"/>
                </a:lnTo>
                <a:lnTo>
                  <a:pt x="15829" y="345349"/>
                </a:lnTo>
                <a:lnTo>
                  <a:pt x="34543" y="385233"/>
                </a:lnTo>
                <a:lnTo>
                  <a:pt x="59504" y="420968"/>
                </a:lnTo>
                <a:lnTo>
                  <a:pt x="89997" y="451831"/>
                </a:lnTo>
                <a:lnTo>
                  <a:pt x="125306" y="477096"/>
                </a:lnTo>
                <a:lnTo>
                  <a:pt x="164717" y="496040"/>
                </a:lnTo>
                <a:lnTo>
                  <a:pt x="207514" y="507937"/>
                </a:lnTo>
                <a:lnTo>
                  <a:pt x="252984" y="512064"/>
                </a:lnTo>
                <a:lnTo>
                  <a:pt x="298453" y="507937"/>
                </a:lnTo>
                <a:lnTo>
                  <a:pt x="341250" y="496040"/>
                </a:lnTo>
                <a:lnTo>
                  <a:pt x="380661" y="477096"/>
                </a:lnTo>
                <a:lnTo>
                  <a:pt x="415970" y="451831"/>
                </a:lnTo>
                <a:lnTo>
                  <a:pt x="446463" y="420968"/>
                </a:lnTo>
                <a:lnTo>
                  <a:pt x="471424" y="385233"/>
                </a:lnTo>
                <a:lnTo>
                  <a:pt x="490138" y="345349"/>
                </a:lnTo>
                <a:lnTo>
                  <a:pt x="501891" y="302040"/>
                </a:lnTo>
                <a:lnTo>
                  <a:pt x="505968" y="256032"/>
                </a:lnTo>
                <a:lnTo>
                  <a:pt x="501891" y="210023"/>
                </a:lnTo>
                <a:lnTo>
                  <a:pt x="490138" y="166714"/>
                </a:lnTo>
                <a:lnTo>
                  <a:pt x="471424" y="126830"/>
                </a:lnTo>
                <a:lnTo>
                  <a:pt x="446463" y="91095"/>
                </a:lnTo>
                <a:lnTo>
                  <a:pt x="415970" y="60232"/>
                </a:lnTo>
                <a:lnTo>
                  <a:pt x="380661" y="34967"/>
                </a:lnTo>
                <a:lnTo>
                  <a:pt x="341250" y="16023"/>
                </a:lnTo>
                <a:lnTo>
                  <a:pt x="298453" y="4126"/>
                </a:lnTo>
                <a:lnTo>
                  <a:pt x="252984" y="0"/>
                </a:lnTo>
                <a:close/>
              </a:path>
            </a:pathLst>
          </a:custGeom>
          <a:solidFill>
            <a:srgbClr val="C49F92"/>
          </a:solidFill>
        </p:spPr>
        <p:txBody>
          <a:bodyPr wrap="square" lIns="0" tIns="0" rIns="0" bIns="0" rtlCol="0"/>
          <a:lstStyle/>
          <a:p>
            <a:endParaRPr/>
          </a:p>
        </p:txBody>
      </p:sp>
      <p:sp>
        <p:nvSpPr>
          <p:cNvPr id="119" name="object 119"/>
          <p:cNvSpPr/>
          <p:nvPr/>
        </p:nvSpPr>
        <p:spPr>
          <a:xfrm>
            <a:off x="5654040" y="4434840"/>
            <a:ext cx="506095" cy="512445"/>
          </a:xfrm>
          <a:custGeom>
            <a:avLst/>
            <a:gdLst/>
            <a:ahLst/>
            <a:cxnLst/>
            <a:rect l="l" t="t" r="r" b="b"/>
            <a:pathLst>
              <a:path w="506095" h="512445">
                <a:moveTo>
                  <a:pt x="0" y="256032"/>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4" y="126830"/>
                </a:lnTo>
                <a:lnTo>
                  <a:pt x="490138" y="166714"/>
                </a:lnTo>
                <a:lnTo>
                  <a:pt x="501891" y="210023"/>
                </a:lnTo>
                <a:lnTo>
                  <a:pt x="505968" y="256032"/>
                </a:lnTo>
                <a:lnTo>
                  <a:pt x="501891" y="302040"/>
                </a:lnTo>
                <a:lnTo>
                  <a:pt x="490138" y="345349"/>
                </a:lnTo>
                <a:lnTo>
                  <a:pt x="471424" y="385233"/>
                </a:lnTo>
                <a:lnTo>
                  <a:pt x="446463" y="420968"/>
                </a:lnTo>
                <a:lnTo>
                  <a:pt x="415970" y="451831"/>
                </a:lnTo>
                <a:lnTo>
                  <a:pt x="380661" y="477096"/>
                </a:lnTo>
                <a:lnTo>
                  <a:pt x="341250" y="496040"/>
                </a:lnTo>
                <a:lnTo>
                  <a:pt x="298453" y="507937"/>
                </a:lnTo>
                <a:lnTo>
                  <a:pt x="252984" y="512064"/>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3">
            <a:solidFill>
              <a:srgbClr val="CC9900"/>
            </a:solidFill>
          </a:ln>
        </p:spPr>
        <p:txBody>
          <a:bodyPr wrap="square" lIns="0" tIns="0" rIns="0" bIns="0" rtlCol="0"/>
          <a:lstStyle/>
          <a:p>
            <a:endParaRPr/>
          </a:p>
        </p:txBody>
      </p:sp>
      <p:sp>
        <p:nvSpPr>
          <p:cNvPr id="120" name="object 120"/>
          <p:cNvSpPr/>
          <p:nvPr/>
        </p:nvSpPr>
        <p:spPr>
          <a:xfrm>
            <a:off x="4191000" y="5257800"/>
            <a:ext cx="542925" cy="533400"/>
          </a:xfrm>
          <a:custGeom>
            <a:avLst/>
            <a:gdLst/>
            <a:ahLst/>
            <a:cxnLst/>
            <a:rect l="l" t="t" r="r" b="b"/>
            <a:pathLst>
              <a:path w="542925" h="533400">
                <a:moveTo>
                  <a:pt x="271272" y="0"/>
                </a:moveTo>
                <a:lnTo>
                  <a:pt x="222499" y="4296"/>
                </a:lnTo>
                <a:lnTo>
                  <a:pt x="176600" y="16682"/>
                </a:lnTo>
                <a:lnTo>
                  <a:pt x="134337" y="36406"/>
                </a:lnTo>
                <a:lnTo>
                  <a:pt x="96478" y="62716"/>
                </a:lnTo>
                <a:lnTo>
                  <a:pt x="63786" y="94858"/>
                </a:lnTo>
                <a:lnTo>
                  <a:pt x="37027" y="132080"/>
                </a:lnTo>
                <a:lnTo>
                  <a:pt x="16966" y="173629"/>
                </a:lnTo>
                <a:lnTo>
                  <a:pt x="4369" y="218753"/>
                </a:lnTo>
                <a:lnTo>
                  <a:pt x="0" y="266700"/>
                </a:lnTo>
                <a:lnTo>
                  <a:pt x="4369" y="314639"/>
                </a:lnTo>
                <a:lnTo>
                  <a:pt x="16966" y="359760"/>
                </a:lnTo>
                <a:lnTo>
                  <a:pt x="37027" y="401308"/>
                </a:lnTo>
                <a:lnTo>
                  <a:pt x="63786" y="438531"/>
                </a:lnTo>
                <a:lnTo>
                  <a:pt x="96478" y="470675"/>
                </a:lnTo>
                <a:lnTo>
                  <a:pt x="134337" y="496987"/>
                </a:lnTo>
                <a:lnTo>
                  <a:pt x="176600" y="516714"/>
                </a:lnTo>
                <a:lnTo>
                  <a:pt x="222499" y="529103"/>
                </a:lnTo>
                <a:lnTo>
                  <a:pt x="271272" y="533400"/>
                </a:lnTo>
                <a:lnTo>
                  <a:pt x="320044" y="529103"/>
                </a:lnTo>
                <a:lnTo>
                  <a:pt x="365943" y="516714"/>
                </a:lnTo>
                <a:lnTo>
                  <a:pt x="408206" y="496987"/>
                </a:lnTo>
                <a:lnTo>
                  <a:pt x="446065" y="470675"/>
                </a:lnTo>
                <a:lnTo>
                  <a:pt x="478757" y="438531"/>
                </a:lnTo>
                <a:lnTo>
                  <a:pt x="505516" y="401308"/>
                </a:lnTo>
                <a:lnTo>
                  <a:pt x="525577" y="359760"/>
                </a:lnTo>
                <a:lnTo>
                  <a:pt x="538174" y="314639"/>
                </a:lnTo>
                <a:lnTo>
                  <a:pt x="542544" y="266700"/>
                </a:lnTo>
                <a:lnTo>
                  <a:pt x="538174" y="218753"/>
                </a:lnTo>
                <a:lnTo>
                  <a:pt x="525577" y="173629"/>
                </a:lnTo>
                <a:lnTo>
                  <a:pt x="505516" y="132079"/>
                </a:lnTo>
                <a:lnTo>
                  <a:pt x="478757" y="94858"/>
                </a:lnTo>
                <a:lnTo>
                  <a:pt x="446065" y="62716"/>
                </a:lnTo>
                <a:lnTo>
                  <a:pt x="408206" y="36406"/>
                </a:lnTo>
                <a:lnTo>
                  <a:pt x="365943" y="16682"/>
                </a:lnTo>
                <a:lnTo>
                  <a:pt x="320044" y="4296"/>
                </a:lnTo>
                <a:lnTo>
                  <a:pt x="271272" y="0"/>
                </a:lnTo>
                <a:close/>
              </a:path>
            </a:pathLst>
          </a:custGeom>
          <a:solidFill>
            <a:srgbClr val="E9E4DC"/>
          </a:solidFill>
        </p:spPr>
        <p:txBody>
          <a:bodyPr wrap="square" lIns="0" tIns="0" rIns="0" bIns="0" rtlCol="0"/>
          <a:lstStyle/>
          <a:p>
            <a:endParaRPr/>
          </a:p>
        </p:txBody>
      </p:sp>
      <p:sp>
        <p:nvSpPr>
          <p:cNvPr id="121" name="object 121"/>
          <p:cNvSpPr/>
          <p:nvPr/>
        </p:nvSpPr>
        <p:spPr>
          <a:xfrm>
            <a:off x="4191000" y="5257800"/>
            <a:ext cx="542925" cy="533400"/>
          </a:xfrm>
          <a:custGeom>
            <a:avLst/>
            <a:gdLst/>
            <a:ahLst/>
            <a:cxnLst/>
            <a:rect l="l" t="t" r="r" b="b"/>
            <a:pathLst>
              <a:path w="542925" h="533400">
                <a:moveTo>
                  <a:pt x="0" y="266700"/>
                </a:moveTo>
                <a:lnTo>
                  <a:pt x="4369" y="218753"/>
                </a:lnTo>
                <a:lnTo>
                  <a:pt x="16966" y="173629"/>
                </a:lnTo>
                <a:lnTo>
                  <a:pt x="37027" y="132080"/>
                </a:lnTo>
                <a:lnTo>
                  <a:pt x="63786" y="94858"/>
                </a:lnTo>
                <a:lnTo>
                  <a:pt x="96478" y="62716"/>
                </a:lnTo>
                <a:lnTo>
                  <a:pt x="134337" y="36406"/>
                </a:lnTo>
                <a:lnTo>
                  <a:pt x="176600" y="16682"/>
                </a:lnTo>
                <a:lnTo>
                  <a:pt x="222499" y="4296"/>
                </a:lnTo>
                <a:lnTo>
                  <a:pt x="271272" y="0"/>
                </a:lnTo>
                <a:lnTo>
                  <a:pt x="320044" y="4296"/>
                </a:lnTo>
                <a:lnTo>
                  <a:pt x="365943" y="16682"/>
                </a:lnTo>
                <a:lnTo>
                  <a:pt x="408206" y="36406"/>
                </a:lnTo>
                <a:lnTo>
                  <a:pt x="446065" y="62716"/>
                </a:lnTo>
                <a:lnTo>
                  <a:pt x="478757" y="94858"/>
                </a:lnTo>
                <a:lnTo>
                  <a:pt x="505516" y="132079"/>
                </a:lnTo>
                <a:lnTo>
                  <a:pt x="525577" y="173629"/>
                </a:lnTo>
                <a:lnTo>
                  <a:pt x="538174" y="218753"/>
                </a:lnTo>
                <a:lnTo>
                  <a:pt x="542544" y="266700"/>
                </a:lnTo>
                <a:lnTo>
                  <a:pt x="538174" y="314639"/>
                </a:lnTo>
                <a:lnTo>
                  <a:pt x="525577" y="359760"/>
                </a:lnTo>
                <a:lnTo>
                  <a:pt x="505516" y="401308"/>
                </a:lnTo>
                <a:lnTo>
                  <a:pt x="478757" y="438531"/>
                </a:lnTo>
                <a:lnTo>
                  <a:pt x="446065" y="470675"/>
                </a:lnTo>
                <a:lnTo>
                  <a:pt x="408206" y="496987"/>
                </a:lnTo>
                <a:lnTo>
                  <a:pt x="365943" y="516714"/>
                </a:lnTo>
                <a:lnTo>
                  <a:pt x="320044" y="529103"/>
                </a:lnTo>
                <a:lnTo>
                  <a:pt x="271272" y="533400"/>
                </a:lnTo>
                <a:lnTo>
                  <a:pt x="222499" y="529103"/>
                </a:lnTo>
                <a:lnTo>
                  <a:pt x="176600" y="516714"/>
                </a:lnTo>
                <a:lnTo>
                  <a:pt x="134337" y="496987"/>
                </a:lnTo>
                <a:lnTo>
                  <a:pt x="96478" y="470675"/>
                </a:lnTo>
                <a:lnTo>
                  <a:pt x="63786" y="438531"/>
                </a:lnTo>
                <a:lnTo>
                  <a:pt x="37027" y="401308"/>
                </a:lnTo>
                <a:lnTo>
                  <a:pt x="16966" y="359760"/>
                </a:lnTo>
                <a:lnTo>
                  <a:pt x="4369" y="314639"/>
                </a:lnTo>
                <a:lnTo>
                  <a:pt x="0" y="266700"/>
                </a:lnTo>
                <a:close/>
              </a:path>
            </a:pathLst>
          </a:custGeom>
          <a:ln w="6096">
            <a:solidFill>
              <a:srgbClr val="95A9A9"/>
            </a:solidFill>
          </a:ln>
        </p:spPr>
        <p:txBody>
          <a:bodyPr wrap="square" lIns="0" tIns="0" rIns="0" bIns="0" rtlCol="0"/>
          <a:lstStyle/>
          <a:p>
            <a:endParaRPr/>
          </a:p>
        </p:txBody>
      </p:sp>
      <p:sp>
        <p:nvSpPr>
          <p:cNvPr id="122" name="object 122"/>
          <p:cNvSpPr/>
          <p:nvPr/>
        </p:nvSpPr>
        <p:spPr>
          <a:xfrm>
            <a:off x="4191000" y="5257800"/>
            <a:ext cx="542925" cy="533400"/>
          </a:xfrm>
          <a:custGeom>
            <a:avLst/>
            <a:gdLst/>
            <a:ahLst/>
            <a:cxnLst/>
            <a:rect l="l" t="t" r="r" b="b"/>
            <a:pathLst>
              <a:path w="542925" h="533400">
                <a:moveTo>
                  <a:pt x="271272" y="0"/>
                </a:moveTo>
                <a:lnTo>
                  <a:pt x="222499" y="4296"/>
                </a:lnTo>
                <a:lnTo>
                  <a:pt x="176600" y="16682"/>
                </a:lnTo>
                <a:lnTo>
                  <a:pt x="134337" y="36406"/>
                </a:lnTo>
                <a:lnTo>
                  <a:pt x="96478" y="62716"/>
                </a:lnTo>
                <a:lnTo>
                  <a:pt x="63786" y="94858"/>
                </a:lnTo>
                <a:lnTo>
                  <a:pt x="37027" y="132080"/>
                </a:lnTo>
                <a:lnTo>
                  <a:pt x="16966" y="173629"/>
                </a:lnTo>
                <a:lnTo>
                  <a:pt x="4369" y="218753"/>
                </a:lnTo>
                <a:lnTo>
                  <a:pt x="0" y="266700"/>
                </a:lnTo>
                <a:lnTo>
                  <a:pt x="4369" y="314639"/>
                </a:lnTo>
                <a:lnTo>
                  <a:pt x="16966" y="359760"/>
                </a:lnTo>
                <a:lnTo>
                  <a:pt x="37027" y="401308"/>
                </a:lnTo>
                <a:lnTo>
                  <a:pt x="63786" y="438531"/>
                </a:lnTo>
                <a:lnTo>
                  <a:pt x="96478" y="470675"/>
                </a:lnTo>
                <a:lnTo>
                  <a:pt x="134337" y="496987"/>
                </a:lnTo>
                <a:lnTo>
                  <a:pt x="176600" y="516714"/>
                </a:lnTo>
                <a:lnTo>
                  <a:pt x="222499" y="529103"/>
                </a:lnTo>
                <a:lnTo>
                  <a:pt x="271272" y="533400"/>
                </a:lnTo>
                <a:lnTo>
                  <a:pt x="320044" y="529103"/>
                </a:lnTo>
                <a:lnTo>
                  <a:pt x="365943" y="516714"/>
                </a:lnTo>
                <a:lnTo>
                  <a:pt x="408206" y="496987"/>
                </a:lnTo>
                <a:lnTo>
                  <a:pt x="446065" y="470675"/>
                </a:lnTo>
                <a:lnTo>
                  <a:pt x="478757" y="438531"/>
                </a:lnTo>
                <a:lnTo>
                  <a:pt x="505516" y="401308"/>
                </a:lnTo>
                <a:lnTo>
                  <a:pt x="525577" y="359760"/>
                </a:lnTo>
                <a:lnTo>
                  <a:pt x="538174" y="314639"/>
                </a:lnTo>
                <a:lnTo>
                  <a:pt x="542544" y="266700"/>
                </a:lnTo>
                <a:lnTo>
                  <a:pt x="538174" y="218753"/>
                </a:lnTo>
                <a:lnTo>
                  <a:pt x="525577" y="173629"/>
                </a:lnTo>
                <a:lnTo>
                  <a:pt x="505516" y="132079"/>
                </a:lnTo>
                <a:lnTo>
                  <a:pt x="478757" y="94858"/>
                </a:lnTo>
                <a:lnTo>
                  <a:pt x="446065" y="62716"/>
                </a:lnTo>
                <a:lnTo>
                  <a:pt x="408206" y="36406"/>
                </a:lnTo>
                <a:lnTo>
                  <a:pt x="365943" y="16682"/>
                </a:lnTo>
                <a:lnTo>
                  <a:pt x="320044" y="4296"/>
                </a:lnTo>
                <a:lnTo>
                  <a:pt x="271272" y="0"/>
                </a:lnTo>
                <a:close/>
              </a:path>
            </a:pathLst>
          </a:custGeom>
          <a:solidFill>
            <a:srgbClr val="E9E4DC"/>
          </a:solidFill>
        </p:spPr>
        <p:txBody>
          <a:bodyPr wrap="square" lIns="0" tIns="0" rIns="0" bIns="0" rtlCol="0"/>
          <a:lstStyle/>
          <a:p>
            <a:endParaRPr/>
          </a:p>
        </p:txBody>
      </p:sp>
      <p:sp>
        <p:nvSpPr>
          <p:cNvPr id="123" name="object 123"/>
          <p:cNvSpPr/>
          <p:nvPr/>
        </p:nvSpPr>
        <p:spPr>
          <a:xfrm>
            <a:off x="4191000" y="5257800"/>
            <a:ext cx="542925" cy="533400"/>
          </a:xfrm>
          <a:custGeom>
            <a:avLst/>
            <a:gdLst/>
            <a:ahLst/>
            <a:cxnLst/>
            <a:rect l="l" t="t" r="r" b="b"/>
            <a:pathLst>
              <a:path w="542925" h="533400">
                <a:moveTo>
                  <a:pt x="0" y="266700"/>
                </a:moveTo>
                <a:lnTo>
                  <a:pt x="4369" y="218753"/>
                </a:lnTo>
                <a:lnTo>
                  <a:pt x="16966" y="173629"/>
                </a:lnTo>
                <a:lnTo>
                  <a:pt x="37027" y="132080"/>
                </a:lnTo>
                <a:lnTo>
                  <a:pt x="63786" y="94858"/>
                </a:lnTo>
                <a:lnTo>
                  <a:pt x="96478" y="62716"/>
                </a:lnTo>
                <a:lnTo>
                  <a:pt x="134337" y="36406"/>
                </a:lnTo>
                <a:lnTo>
                  <a:pt x="176600" y="16682"/>
                </a:lnTo>
                <a:lnTo>
                  <a:pt x="222499" y="4296"/>
                </a:lnTo>
                <a:lnTo>
                  <a:pt x="271272" y="0"/>
                </a:lnTo>
                <a:lnTo>
                  <a:pt x="320044" y="4296"/>
                </a:lnTo>
                <a:lnTo>
                  <a:pt x="365943" y="16682"/>
                </a:lnTo>
                <a:lnTo>
                  <a:pt x="408206" y="36406"/>
                </a:lnTo>
                <a:lnTo>
                  <a:pt x="446065" y="62716"/>
                </a:lnTo>
                <a:lnTo>
                  <a:pt x="478757" y="94858"/>
                </a:lnTo>
                <a:lnTo>
                  <a:pt x="505516" y="132079"/>
                </a:lnTo>
                <a:lnTo>
                  <a:pt x="525577" y="173629"/>
                </a:lnTo>
                <a:lnTo>
                  <a:pt x="538174" y="218753"/>
                </a:lnTo>
                <a:lnTo>
                  <a:pt x="542544" y="266700"/>
                </a:lnTo>
                <a:lnTo>
                  <a:pt x="538174" y="314639"/>
                </a:lnTo>
                <a:lnTo>
                  <a:pt x="525577" y="359760"/>
                </a:lnTo>
                <a:lnTo>
                  <a:pt x="505516" y="401308"/>
                </a:lnTo>
                <a:lnTo>
                  <a:pt x="478757" y="438531"/>
                </a:lnTo>
                <a:lnTo>
                  <a:pt x="446065" y="470675"/>
                </a:lnTo>
                <a:lnTo>
                  <a:pt x="408206" y="496987"/>
                </a:lnTo>
                <a:lnTo>
                  <a:pt x="365943" y="516714"/>
                </a:lnTo>
                <a:lnTo>
                  <a:pt x="320044" y="529103"/>
                </a:lnTo>
                <a:lnTo>
                  <a:pt x="271272" y="533400"/>
                </a:lnTo>
                <a:lnTo>
                  <a:pt x="222499" y="529103"/>
                </a:lnTo>
                <a:lnTo>
                  <a:pt x="176600" y="516714"/>
                </a:lnTo>
                <a:lnTo>
                  <a:pt x="134337" y="496987"/>
                </a:lnTo>
                <a:lnTo>
                  <a:pt x="96478" y="470675"/>
                </a:lnTo>
                <a:lnTo>
                  <a:pt x="63786" y="438531"/>
                </a:lnTo>
                <a:lnTo>
                  <a:pt x="37027" y="401308"/>
                </a:lnTo>
                <a:lnTo>
                  <a:pt x="16966" y="359760"/>
                </a:lnTo>
                <a:lnTo>
                  <a:pt x="4369" y="314639"/>
                </a:lnTo>
                <a:lnTo>
                  <a:pt x="0" y="266700"/>
                </a:lnTo>
                <a:close/>
              </a:path>
            </a:pathLst>
          </a:custGeom>
          <a:ln w="6096">
            <a:solidFill>
              <a:srgbClr val="95A9A9"/>
            </a:solidFill>
          </a:ln>
        </p:spPr>
        <p:txBody>
          <a:bodyPr wrap="square" lIns="0" tIns="0" rIns="0" bIns="0" rtlCol="0"/>
          <a:lstStyle/>
          <a:p>
            <a:endParaRPr/>
          </a:p>
        </p:txBody>
      </p:sp>
      <p:sp>
        <p:nvSpPr>
          <p:cNvPr id="124" name="object 124"/>
          <p:cNvSpPr/>
          <p:nvPr/>
        </p:nvSpPr>
        <p:spPr>
          <a:xfrm>
            <a:off x="4206240" y="5273040"/>
            <a:ext cx="506095" cy="500380"/>
          </a:xfrm>
          <a:custGeom>
            <a:avLst/>
            <a:gdLst/>
            <a:ahLst/>
            <a:cxnLst/>
            <a:rect l="l" t="t" r="r" b="b"/>
            <a:pathLst>
              <a:path w="506095" h="500379">
                <a:moveTo>
                  <a:pt x="252984" y="0"/>
                </a:moveTo>
                <a:lnTo>
                  <a:pt x="207514" y="4026"/>
                </a:lnTo>
                <a:lnTo>
                  <a:pt x="164717" y="15635"/>
                </a:lnTo>
                <a:lnTo>
                  <a:pt x="125306" y="34120"/>
                </a:lnTo>
                <a:lnTo>
                  <a:pt x="89997" y="58777"/>
                </a:lnTo>
                <a:lnTo>
                  <a:pt x="59504" y="88900"/>
                </a:lnTo>
                <a:lnTo>
                  <a:pt x="34544" y="123782"/>
                </a:lnTo>
                <a:lnTo>
                  <a:pt x="15829" y="162719"/>
                </a:lnTo>
                <a:lnTo>
                  <a:pt x="4076" y="205006"/>
                </a:lnTo>
                <a:lnTo>
                  <a:pt x="0" y="249936"/>
                </a:lnTo>
                <a:lnTo>
                  <a:pt x="4076" y="294862"/>
                </a:lnTo>
                <a:lnTo>
                  <a:pt x="15829" y="337146"/>
                </a:lnTo>
                <a:lnTo>
                  <a:pt x="34543" y="376083"/>
                </a:lnTo>
                <a:lnTo>
                  <a:pt x="59504" y="410966"/>
                </a:lnTo>
                <a:lnTo>
                  <a:pt x="89997" y="441090"/>
                </a:lnTo>
                <a:lnTo>
                  <a:pt x="125306" y="465748"/>
                </a:lnTo>
                <a:lnTo>
                  <a:pt x="164717" y="484235"/>
                </a:lnTo>
                <a:lnTo>
                  <a:pt x="207514" y="495845"/>
                </a:lnTo>
                <a:lnTo>
                  <a:pt x="252984" y="499872"/>
                </a:lnTo>
                <a:lnTo>
                  <a:pt x="298453" y="495845"/>
                </a:lnTo>
                <a:lnTo>
                  <a:pt x="341250" y="484235"/>
                </a:lnTo>
                <a:lnTo>
                  <a:pt x="380661" y="465748"/>
                </a:lnTo>
                <a:lnTo>
                  <a:pt x="415970" y="441090"/>
                </a:lnTo>
                <a:lnTo>
                  <a:pt x="446463" y="410966"/>
                </a:lnTo>
                <a:lnTo>
                  <a:pt x="471424" y="376083"/>
                </a:lnTo>
                <a:lnTo>
                  <a:pt x="490138" y="337146"/>
                </a:lnTo>
                <a:lnTo>
                  <a:pt x="501891" y="294862"/>
                </a:lnTo>
                <a:lnTo>
                  <a:pt x="505968" y="249936"/>
                </a:lnTo>
                <a:lnTo>
                  <a:pt x="501891" y="205006"/>
                </a:lnTo>
                <a:lnTo>
                  <a:pt x="490138" y="162719"/>
                </a:lnTo>
                <a:lnTo>
                  <a:pt x="471424" y="123782"/>
                </a:lnTo>
                <a:lnTo>
                  <a:pt x="446463" y="88900"/>
                </a:lnTo>
                <a:lnTo>
                  <a:pt x="415970" y="58777"/>
                </a:lnTo>
                <a:lnTo>
                  <a:pt x="380661" y="34120"/>
                </a:lnTo>
                <a:lnTo>
                  <a:pt x="341250" y="15635"/>
                </a:lnTo>
                <a:lnTo>
                  <a:pt x="298453" y="4026"/>
                </a:lnTo>
                <a:lnTo>
                  <a:pt x="252984" y="0"/>
                </a:lnTo>
                <a:close/>
              </a:path>
            </a:pathLst>
          </a:custGeom>
          <a:solidFill>
            <a:srgbClr val="E9E4DC"/>
          </a:solidFill>
        </p:spPr>
        <p:txBody>
          <a:bodyPr wrap="square" lIns="0" tIns="0" rIns="0" bIns="0" rtlCol="0"/>
          <a:lstStyle/>
          <a:p>
            <a:endParaRPr/>
          </a:p>
        </p:txBody>
      </p:sp>
      <p:sp>
        <p:nvSpPr>
          <p:cNvPr id="125" name="object 125"/>
          <p:cNvSpPr/>
          <p:nvPr/>
        </p:nvSpPr>
        <p:spPr>
          <a:xfrm>
            <a:off x="4206240" y="5273040"/>
            <a:ext cx="506095" cy="500380"/>
          </a:xfrm>
          <a:custGeom>
            <a:avLst/>
            <a:gdLst/>
            <a:ahLst/>
            <a:cxnLst/>
            <a:rect l="l" t="t" r="r" b="b"/>
            <a:pathLst>
              <a:path w="506095" h="500379">
                <a:moveTo>
                  <a:pt x="0" y="249936"/>
                </a:moveTo>
                <a:lnTo>
                  <a:pt x="4076" y="205006"/>
                </a:lnTo>
                <a:lnTo>
                  <a:pt x="15829" y="162719"/>
                </a:lnTo>
                <a:lnTo>
                  <a:pt x="34544" y="123782"/>
                </a:lnTo>
                <a:lnTo>
                  <a:pt x="59504" y="88900"/>
                </a:lnTo>
                <a:lnTo>
                  <a:pt x="89997" y="58777"/>
                </a:lnTo>
                <a:lnTo>
                  <a:pt x="125306" y="34120"/>
                </a:lnTo>
                <a:lnTo>
                  <a:pt x="164717" y="15635"/>
                </a:lnTo>
                <a:lnTo>
                  <a:pt x="207514" y="4026"/>
                </a:lnTo>
                <a:lnTo>
                  <a:pt x="252984" y="0"/>
                </a:lnTo>
                <a:lnTo>
                  <a:pt x="298453" y="4026"/>
                </a:lnTo>
                <a:lnTo>
                  <a:pt x="341250" y="15635"/>
                </a:lnTo>
                <a:lnTo>
                  <a:pt x="380661" y="34120"/>
                </a:lnTo>
                <a:lnTo>
                  <a:pt x="415970" y="58777"/>
                </a:lnTo>
                <a:lnTo>
                  <a:pt x="446463" y="88900"/>
                </a:lnTo>
                <a:lnTo>
                  <a:pt x="471424" y="123782"/>
                </a:lnTo>
                <a:lnTo>
                  <a:pt x="490138" y="162719"/>
                </a:lnTo>
                <a:lnTo>
                  <a:pt x="501891" y="205006"/>
                </a:lnTo>
                <a:lnTo>
                  <a:pt x="505968" y="249936"/>
                </a:lnTo>
                <a:lnTo>
                  <a:pt x="501891" y="294862"/>
                </a:lnTo>
                <a:lnTo>
                  <a:pt x="490138" y="337146"/>
                </a:lnTo>
                <a:lnTo>
                  <a:pt x="471424" y="376083"/>
                </a:lnTo>
                <a:lnTo>
                  <a:pt x="446463" y="410966"/>
                </a:lnTo>
                <a:lnTo>
                  <a:pt x="415970" y="441090"/>
                </a:lnTo>
                <a:lnTo>
                  <a:pt x="380661" y="465748"/>
                </a:lnTo>
                <a:lnTo>
                  <a:pt x="341250" y="484235"/>
                </a:lnTo>
                <a:lnTo>
                  <a:pt x="298453" y="495845"/>
                </a:lnTo>
                <a:lnTo>
                  <a:pt x="252984" y="499872"/>
                </a:lnTo>
                <a:lnTo>
                  <a:pt x="207514" y="495845"/>
                </a:lnTo>
                <a:lnTo>
                  <a:pt x="164717" y="484235"/>
                </a:lnTo>
                <a:lnTo>
                  <a:pt x="125306" y="465748"/>
                </a:lnTo>
                <a:lnTo>
                  <a:pt x="89997" y="441090"/>
                </a:lnTo>
                <a:lnTo>
                  <a:pt x="59504" y="410966"/>
                </a:lnTo>
                <a:lnTo>
                  <a:pt x="34543" y="376083"/>
                </a:lnTo>
                <a:lnTo>
                  <a:pt x="15829" y="337146"/>
                </a:lnTo>
                <a:lnTo>
                  <a:pt x="4076" y="294862"/>
                </a:lnTo>
                <a:lnTo>
                  <a:pt x="0" y="249936"/>
                </a:lnTo>
                <a:close/>
              </a:path>
            </a:pathLst>
          </a:custGeom>
          <a:ln w="9144">
            <a:solidFill>
              <a:srgbClr val="95A9A9"/>
            </a:solidFill>
          </a:ln>
        </p:spPr>
        <p:txBody>
          <a:bodyPr wrap="square" lIns="0" tIns="0" rIns="0" bIns="0" rtlCol="0"/>
          <a:lstStyle/>
          <a:p>
            <a:endParaRPr/>
          </a:p>
        </p:txBody>
      </p:sp>
      <p:sp>
        <p:nvSpPr>
          <p:cNvPr id="126" name="object 126"/>
          <p:cNvSpPr/>
          <p:nvPr/>
        </p:nvSpPr>
        <p:spPr>
          <a:xfrm>
            <a:off x="6096000" y="3429000"/>
            <a:ext cx="542544" cy="542544"/>
          </a:xfrm>
          <a:prstGeom prst="rect">
            <a:avLst/>
          </a:prstGeom>
          <a:blipFill>
            <a:blip r:embed="rId3" cstate="print"/>
            <a:stretch>
              <a:fillRect/>
            </a:stretch>
          </a:blipFill>
        </p:spPr>
        <p:txBody>
          <a:bodyPr wrap="square" lIns="0" tIns="0" rIns="0" bIns="0" rtlCol="0"/>
          <a:lstStyle/>
          <a:p>
            <a:endParaRPr/>
          </a:p>
        </p:txBody>
      </p:sp>
      <p:sp>
        <p:nvSpPr>
          <p:cNvPr id="127" name="object 127"/>
          <p:cNvSpPr/>
          <p:nvPr/>
        </p:nvSpPr>
        <p:spPr>
          <a:xfrm>
            <a:off x="6096000" y="3429000"/>
            <a:ext cx="271780" cy="271780"/>
          </a:xfrm>
          <a:custGeom>
            <a:avLst/>
            <a:gdLst/>
            <a:ahLst/>
            <a:cxnLst/>
            <a:rect l="l" t="t" r="r" b="b"/>
            <a:pathLst>
              <a:path w="271779" h="271779">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path>
            </a:pathLst>
          </a:custGeom>
          <a:ln w="6096">
            <a:solidFill>
              <a:srgbClr val="9B2C1F"/>
            </a:solidFill>
          </a:ln>
        </p:spPr>
        <p:txBody>
          <a:bodyPr wrap="square" lIns="0" tIns="0" rIns="0" bIns="0" rtlCol="0"/>
          <a:lstStyle/>
          <a:p>
            <a:endParaRPr/>
          </a:p>
        </p:txBody>
      </p:sp>
      <p:sp>
        <p:nvSpPr>
          <p:cNvPr id="128" name="object 128"/>
          <p:cNvSpPr/>
          <p:nvPr/>
        </p:nvSpPr>
        <p:spPr>
          <a:xfrm>
            <a:off x="6096000" y="3700271"/>
            <a:ext cx="271780" cy="271780"/>
          </a:xfrm>
          <a:custGeom>
            <a:avLst/>
            <a:gdLst/>
            <a:ahLst/>
            <a:cxnLst/>
            <a:rect l="l" t="t" r="r" b="b"/>
            <a:pathLst>
              <a:path w="271779" h="271779">
                <a:moveTo>
                  <a:pt x="271272" y="271271"/>
                </a:moveTo>
                <a:lnTo>
                  <a:pt x="222499" y="266902"/>
                </a:lnTo>
                <a:lnTo>
                  <a:pt x="176600" y="254305"/>
                </a:lnTo>
                <a:lnTo>
                  <a:pt x="134337" y="234244"/>
                </a:lnTo>
                <a:lnTo>
                  <a:pt x="96478" y="207485"/>
                </a:lnTo>
                <a:lnTo>
                  <a:pt x="63786" y="174793"/>
                </a:lnTo>
                <a:lnTo>
                  <a:pt x="37027" y="136934"/>
                </a:lnTo>
                <a:lnTo>
                  <a:pt x="16966" y="94671"/>
                </a:lnTo>
                <a:lnTo>
                  <a:pt x="4369" y="48772"/>
                </a:lnTo>
                <a:lnTo>
                  <a:pt x="0" y="0"/>
                </a:lnTo>
              </a:path>
            </a:pathLst>
          </a:custGeom>
          <a:ln w="6096">
            <a:solidFill>
              <a:srgbClr val="9B2C1F"/>
            </a:solidFill>
          </a:ln>
        </p:spPr>
        <p:txBody>
          <a:bodyPr wrap="square" lIns="0" tIns="0" rIns="0" bIns="0" rtlCol="0"/>
          <a:lstStyle/>
          <a:p>
            <a:endParaRPr/>
          </a:p>
        </p:txBody>
      </p:sp>
      <p:sp>
        <p:nvSpPr>
          <p:cNvPr id="129" name="object 129"/>
          <p:cNvSpPr/>
          <p:nvPr/>
        </p:nvSpPr>
        <p:spPr>
          <a:xfrm>
            <a:off x="6367271" y="3429000"/>
            <a:ext cx="271780" cy="542925"/>
          </a:xfrm>
          <a:custGeom>
            <a:avLst/>
            <a:gdLst/>
            <a:ahLst/>
            <a:cxnLst/>
            <a:rect l="l" t="t" r="r" b="b"/>
            <a:pathLst>
              <a:path w="271779" h="542925">
                <a:moveTo>
                  <a:pt x="0" y="0"/>
                </a:moveTo>
                <a:lnTo>
                  <a:pt x="48772" y="4369"/>
                </a:lnTo>
                <a:lnTo>
                  <a:pt x="94671" y="16966"/>
                </a:lnTo>
                <a:lnTo>
                  <a:pt x="136934" y="37027"/>
                </a:lnTo>
                <a:lnTo>
                  <a:pt x="174793" y="63786"/>
                </a:lnTo>
                <a:lnTo>
                  <a:pt x="207485" y="96478"/>
                </a:lnTo>
                <a:lnTo>
                  <a:pt x="234244" y="134337"/>
                </a:lnTo>
                <a:lnTo>
                  <a:pt x="254305" y="176600"/>
                </a:lnTo>
                <a:lnTo>
                  <a:pt x="266902" y="222499"/>
                </a:lnTo>
                <a:lnTo>
                  <a:pt x="271272" y="271272"/>
                </a:lnTo>
                <a:lnTo>
                  <a:pt x="266902" y="320044"/>
                </a:lnTo>
                <a:lnTo>
                  <a:pt x="254305" y="365943"/>
                </a:lnTo>
                <a:lnTo>
                  <a:pt x="234244" y="408206"/>
                </a:lnTo>
                <a:lnTo>
                  <a:pt x="207485" y="446065"/>
                </a:lnTo>
                <a:lnTo>
                  <a:pt x="174793" y="478757"/>
                </a:lnTo>
                <a:lnTo>
                  <a:pt x="136934" y="505516"/>
                </a:lnTo>
                <a:lnTo>
                  <a:pt x="94671" y="525577"/>
                </a:lnTo>
                <a:lnTo>
                  <a:pt x="48772" y="538174"/>
                </a:lnTo>
                <a:lnTo>
                  <a:pt x="0" y="542544"/>
                </a:lnTo>
              </a:path>
            </a:pathLst>
          </a:custGeom>
          <a:ln w="6096">
            <a:solidFill>
              <a:srgbClr val="9B2C1F"/>
            </a:solidFill>
          </a:ln>
        </p:spPr>
        <p:txBody>
          <a:bodyPr wrap="square" lIns="0" tIns="0" rIns="0" bIns="0" rtlCol="0"/>
          <a:lstStyle/>
          <a:p>
            <a:endParaRPr/>
          </a:p>
        </p:txBody>
      </p:sp>
      <p:sp>
        <p:nvSpPr>
          <p:cNvPr id="130" name="object 130"/>
          <p:cNvSpPr/>
          <p:nvPr/>
        </p:nvSpPr>
        <p:spPr>
          <a:xfrm>
            <a:off x="6096000" y="3429000"/>
            <a:ext cx="542544" cy="542544"/>
          </a:xfrm>
          <a:prstGeom prst="rect">
            <a:avLst/>
          </a:prstGeom>
          <a:blipFill>
            <a:blip r:embed="rId3" cstate="print"/>
            <a:stretch>
              <a:fillRect/>
            </a:stretch>
          </a:blipFill>
        </p:spPr>
        <p:txBody>
          <a:bodyPr wrap="square" lIns="0" tIns="0" rIns="0" bIns="0" rtlCol="0"/>
          <a:lstStyle/>
          <a:p>
            <a:endParaRPr/>
          </a:p>
        </p:txBody>
      </p:sp>
      <p:sp>
        <p:nvSpPr>
          <p:cNvPr id="131" name="object 131"/>
          <p:cNvSpPr/>
          <p:nvPr/>
        </p:nvSpPr>
        <p:spPr>
          <a:xfrm>
            <a:off x="6096000" y="3429000"/>
            <a:ext cx="542925" cy="542925"/>
          </a:xfrm>
          <a:custGeom>
            <a:avLst/>
            <a:gdLst/>
            <a:ahLst/>
            <a:cxnLst/>
            <a:rect l="l" t="t" r="r" b="b"/>
            <a:pathLst>
              <a:path w="542925" h="542925">
                <a:moveTo>
                  <a:pt x="0" y="271272"/>
                </a:moveTo>
                <a:lnTo>
                  <a:pt x="4369" y="222499"/>
                </a:lnTo>
                <a:lnTo>
                  <a:pt x="16966" y="176600"/>
                </a:lnTo>
                <a:lnTo>
                  <a:pt x="37027" y="134337"/>
                </a:lnTo>
                <a:lnTo>
                  <a:pt x="63786" y="96478"/>
                </a:lnTo>
                <a:lnTo>
                  <a:pt x="96478" y="63786"/>
                </a:lnTo>
                <a:lnTo>
                  <a:pt x="134337" y="37027"/>
                </a:lnTo>
                <a:lnTo>
                  <a:pt x="176600" y="16966"/>
                </a:lnTo>
                <a:lnTo>
                  <a:pt x="222499" y="4369"/>
                </a:lnTo>
                <a:lnTo>
                  <a:pt x="271272" y="0"/>
                </a:lnTo>
                <a:lnTo>
                  <a:pt x="320044" y="4369"/>
                </a:lnTo>
                <a:lnTo>
                  <a:pt x="365943" y="16966"/>
                </a:lnTo>
                <a:lnTo>
                  <a:pt x="408206" y="37027"/>
                </a:lnTo>
                <a:lnTo>
                  <a:pt x="446065" y="63786"/>
                </a:lnTo>
                <a:lnTo>
                  <a:pt x="478757" y="96478"/>
                </a:lnTo>
                <a:lnTo>
                  <a:pt x="505516" y="134337"/>
                </a:lnTo>
                <a:lnTo>
                  <a:pt x="525577" y="176600"/>
                </a:lnTo>
                <a:lnTo>
                  <a:pt x="538174" y="222499"/>
                </a:lnTo>
                <a:lnTo>
                  <a:pt x="542544" y="271272"/>
                </a:lnTo>
                <a:lnTo>
                  <a:pt x="538174" y="320044"/>
                </a:lnTo>
                <a:lnTo>
                  <a:pt x="525577" y="365943"/>
                </a:lnTo>
                <a:lnTo>
                  <a:pt x="505516" y="408206"/>
                </a:lnTo>
                <a:lnTo>
                  <a:pt x="478757" y="446065"/>
                </a:lnTo>
                <a:lnTo>
                  <a:pt x="446065" y="478757"/>
                </a:lnTo>
                <a:lnTo>
                  <a:pt x="408206" y="505516"/>
                </a:lnTo>
                <a:lnTo>
                  <a:pt x="365943" y="525577"/>
                </a:lnTo>
                <a:lnTo>
                  <a:pt x="320044" y="538174"/>
                </a:lnTo>
                <a:lnTo>
                  <a:pt x="271272" y="542544"/>
                </a:lnTo>
                <a:lnTo>
                  <a:pt x="222499" y="538174"/>
                </a:lnTo>
                <a:lnTo>
                  <a:pt x="176600" y="525577"/>
                </a:lnTo>
                <a:lnTo>
                  <a:pt x="134337" y="505516"/>
                </a:lnTo>
                <a:lnTo>
                  <a:pt x="96478" y="478757"/>
                </a:lnTo>
                <a:lnTo>
                  <a:pt x="63786" y="446065"/>
                </a:lnTo>
                <a:lnTo>
                  <a:pt x="37027" y="408206"/>
                </a:lnTo>
                <a:lnTo>
                  <a:pt x="16966" y="365943"/>
                </a:lnTo>
                <a:lnTo>
                  <a:pt x="4369" y="320044"/>
                </a:lnTo>
                <a:lnTo>
                  <a:pt x="0" y="271272"/>
                </a:lnTo>
                <a:close/>
              </a:path>
            </a:pathLst>
          </a:custGeom>
          <a:ln w="6096">
            <a:solidFill>
              <a:srgbClr val="9B2C1F"/>
            </a:solidFill>
          </a:ln>
        </p:spPr>
        <p:txBody>
          <a:bodyPr wrap="square" lIns="0" tIns="0" rIns="0" bIns="0" rtlCol="0"/>
          <a:lstStyle/>
          <a:p>
            <a:endParaRPr/>
          </a:p>
        </p:txBody>
      </p:sp>
      <p:sp>
        <p:nvSpPr>
          <p:cNvPr id="132" name="object 132"/>
          <p:cNvSpPr/>
          <p:nvPr/>
        </p:nvSpPr>
        <p:spPr>
          <a:xfrm>
            <a:off x="6111240" y="3444240"/>
            <a:ext cx="506095" cy="512445"/>
          </a:xfrm>
          <a:custGeom>
            <a:avLst/>
            <a:gdLst/>
            <a:ahLst/>
            <a:cxnLst/>
            <a:rect l="l" t="t" r="r" b="b"/>
            <a:pathLst>
              <a:path w="506095" h="512445">
                <a:moveTo>
                  <a:pt x="252984" y="0"/>
                </a:moveTo>
                <a:lnTo>
                  <a:pt x="207514" y="4126"/>
                </a:lnTo>
                <a:lnTo>
                  <a:pt x="164717" y="16023"/>
                </a:lnTo>
                <a:lnTo>
                  <a:pt x="125306" y="34967"/>
                </a:lnTo>
                <a:lnTo>
                  <a:pt x="89997" y="60232"/>
                </a:lnTo>
                <a:lnTo>
                  <a:pt x="59504" y="91095"/>
                </a:lnTo>
                <a:lnTo>
                  <a:pt x="34544" y="126830"/>
                </a:lnTo>
                <a:lnTo>
                  <a:pt x="15829" y="166714"/>
                </a:lnTo>
                <a:lnTo>
                  <a:pt x="4076" y="210023"/>
                </a:lnTo>
                <a:lnTo>
                  <a:pt x="0" y="256032"/>
                </a:lnTo>
                <a:lnTo>
                  <a:pt x="4076" y="302040"/>
                </a:lnTo>
                <a:lnTo>
                  <a:pt x="15829" y="345349"/>
                </a:lnTo>
                <a:lnTo>
                  <a:pt x="34543" y="385233"/>
                </a:lnTo>
                <a:lnTo>
                  <a:pt x="59504" y="420968"/>
                </a:lnTo>
                <a:lnTo>
                  <a:pt x="89997" y="451831"/>
                </a:lnTo>
                <a:lnTo>
                  <a:pt x="125306" y="477096"/>
                </a:lnTo>
                <a:lnTo>
                  <a:pt x="164717" y="496040"/>
                </a:lnTo>
                <a:lnTo>
                  <a:pt x="207514" y="507937"/>
                </a:lnTo>
                <a:lnTo>
                  <a:pt x="252984" y="512064"/>
                </a:lnTo>
                <a:lnTo>
                  <a:pt x="298453" y="507937"/>
                </a:lnTo>
                <a:lnTo>
                  <a:pt x="341250" y="496040"/>
                </a:lnTo>
                <a:lnTo>
                  <a:pt x="380661" y="477096"/>
                </a:lnTo>
                <a:lnTo>
                  <a:pt x="415970" y="451831"/>
                </a:lnTo>
                <a:lnTo>
                  <a:pt x="446463" y="420968"/>
                </a:lnTo>
                <a:lnTo>
                  <a:pt x="471423" y="385233"/>
                </a:lnTo>
                <a:lnTo>
                  <a:pt x="490138" y="345349"/>
                </a:lnTo>
                <a:lnTo>
                  <a:pt x="501891" y="302040"/>
                </a:lnTo>
                <a:lnTo>
                  <a:pt x="505967" y="256032"/>
                </a:lnTo>
                <a:lnTo>
                  <a:pt x="501891" y="210023"/>
                </a:lnTo>
                <a:lnTo>
                  <a:pt x="490138" y="166714"/>
                </a:lnTo>
                <a:lnTo>
                  <a:pt x="471423" y="126830"/>
                </a:lnTo>
                <a:lnTo>
                  <a:pt x="446463" y="91095"/>
                </a:lnTo>
                <a:lnTo>
                  <a:pt x="415970" y="60232"/>
                </a:lnTo>
                <a:lnTo>
                  <a:pt x="380661" y="34967"/>
                </a:lnTo>
                <a:lnTo>
                  <a:pt x="341250" y="16023"/>
                </a:lnTo>
                <a:lnTo>
                  <a:pt x="298453" y="4126"/>
                </a:lnTo>
                <a:lnTo>
                  <a:pt x="252984" y="0"/>
                </a:lnTo>
                <a:close/>
              </a:path>
            </a:pathLst>
          </a:custGeom>
          <a:solidFill>
            <a:srgbClr val="F4B39B"/>
          </a:solidFill>
        </p:spPr>
        <p:txBody>
          <a:bodyPr wrap="square" lIns="0" tIns="0" rIns="0" bIns="0" rtlCol="0"/>
          <a:lstStyle/>
          <a:p>
            <a:endParaRPr/>
          </a:p>
        </p:txBody>
      </p:sp>
      <p:sp>
        <p:nvSpPr>
          <p:cNvPr id="133" name="object 133"/>
          <p:cNvSpPr/>
          <p:nvPr/>
        </p:nvSpPr>
        <p:spPr>
          <a:xfrm>
            <a:off x="6111240" y="3444240"/>
            <a:ext cx="506095" cy="512445"/>
          </a:xfrm>
          <a:custGeom>
            <a:avLst/>
            <a:gdLst/>
            <a:ahLst/>
            <a:cxnLst/>
            <a:rect l="l" t="t" r="r" b="b"/>
            <a:pathLst>
              <a:path w="506095" h="512445">
                <a:moveTo>
                  <a:pt x="0" y="256032"/>
                </a:moveTo>
                <a:lnTo>
                  <a:pt x="4076" y="210023"/>
                </a:lnTo>
                <a:lnTo>
                  <a:pt x="15829" y="166714"/>
                </a:lnTo>
                <a:lnTo>
                  <a:pt x="34544" y="126830"/>
                </a:lnTo>
                <a:lnTo>
                  <a:pt x="59504" y="91095"/>
                </a:lnTo>
                <a:lnTo>
                  <a:pt x="89997" y="60232"/>
                </a:lnTo>
                <a:lnTo>
                  <a:pt x="125306" y="34967"/>
                </a:lnTo>
                <a:lnTo>
                  <a:pt x="164717" y="16023"/>
                </a:lnTo>
                <a:lnTo>
                  <a:pt x="207514" y="4126"/>
                </a:lnTo>
                <a:lnTo>
                  <a:pt x="252984" y="0"/>
                </a:lnTo>
                <a:lnTo>
                  <a:pt x="298453" y="4126"/>
                </a:lnTo>
                <a:lnTo>
                  <a:pt x="341250" y="16023"/>
                </a:lnTo>
                <a:lnTo>
                  <a:pt x="380661" y="34967"/>
                </a:lnTo>
                <a:lnTo>
                  <a:pt x="415970" y="60232"/>
                </a:lnTo>
                <a:lnTo>
                  <a:pt x="446463" y="91095"/>
                </a:lnTo>
                <a:lnTo>
                  <a:pt x="471423" y="126830"/>
                </a:lnTo>
                <a:lnTo>
                  <a:pt x="490138" y="166714"/>
                </a:lnTo>
                <a:lnTo>
                  <a:pt x="501891" y="210023"/>
                </a:lnTo>
                <a:lnTo>
                  <a:pt x="505967" y="256032"/>
                </a:lnTo>
                <a:lnTo>
                  <a:pt x="501891" y="302040"/>
                </a:lnTo>
                <a:lnTo>
                  <a:pt x="490138" y="345349"/>
                </a:lnTo>
                <a:lnTo>
                  <a:pt x="471423" y="385233"/>
                </a:lnTo>
                <a:lnTo>
                  <a:pt x="446463" y="420968"/>
                </a:lnTo>
                <a:lnTo>
                  <a:pt x="415970" y="451831"/>
                </a:lnTo>
                <a:lnTo>
                  <a:pt x="380661" y="477096"/>
                </a:lnTo>
                <a:lnTo>
                  <a:pt x="341250" y="496040"/>
                </a:lnTo>
                <a:lnTo>
                  <a:pt x="298453" y="507937"/>
                </a:lnTo>
                <a:lnTo>
                  <a:pt x="252984" y="512064"/>
                </a:lnTo>
                <a:lnTo>
                  <a:pt x="207514" y="507937"/>
                </a:lnTo>
                <a:lnTo>
                  <a:pt x="164717" y="496040"/>
                </a:lnTo>
                <a:lnTo>
                  <a:pt x="125306" y="477096"/>
                </a:lnTo>
                <a:lnTo>
                  <a:pt x="89997" y="451831"/>
                </a:lnTo>
                <a:lnTo>
                  <a:pt x="59504" y="420968"/>
                </a:lnTo>
                <a:lnTo>
                  <a:pt x="34543" y="385233"/>
                </a:lnTo>
                <a:lnTo>
                  <a:pt x="15829" y="345349"/>
                </a:lnTo>
                <a:lnTo>
                  <a:pt x="4076" y="302040"/>
                </a:lnTo>
                <a:lnTo>
                  <a:pt x="0" y="256032"/>
                </a:lnTo>
                <a:close/>
              </a:path>
            </a:pathLst>
          </a:custGeom>
          <a:ln w="9144">
            <a:solidFill>
              <a:srgbClr val="9B2C1F"/>
            </a:solidFill>
          </a:ln>
        </p:spPr>
        <p:txBody>
          <a:bodyPr wrap="square" lIns="0" tIns="0" rIns="0" bIns="0" rtlCol="0"/>
          <a:lstStyle/>
          <a:p>
            <a:endParaRPr/>
          </a:p>
        </p:txBody>
      </p:sp>
      <p:sp>
        <p:nvSpPr>
          <p:cNvPr id="134" name="object 13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136" name="object 13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2B52A65B-B8B8-43FD-8B45-826F48BBD51E}" type="datetime1">
              <a:rPr lang="en-US" spc="-5" smtClean="0"/>
              <a:pPr marL="12700">
                <a:lnSpc>
                  <a:spcPts val="1520"/>
                </a:lnSpc>
              </a:pPr>
              <a:t>1/12/2019</a:t>
            </a:fld>
            <a:endParaRPr spc="-5" dirty="0"/>
          </a:p>
        </p:txBody>
      </p:sp>
      <p:sp>
        <p:nvSpPr>
          <p:cNvPr id="137" name="object 13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74</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872234"/>
            <a:ext cx="8302625" cy="3416300"/>
          </a:xfrm>
          <a:prstGeom prst="rect">
            <a:avLst/>
          </a:prstGeom>
        </p:spPr>
        <p:txBody>
          <a:bodyPr vert="horz" wrap="square" lIns="0" tIns="0" rIns="0" bIns="0" rtlCol="0">
            <a:spAutoFit/>
          </a:bodyPr>
          <a:lstStyle/>
          <a:p>
            <a:pPr marL="12700">
              <a:lnSpc>
                <a:spcPct val="100000"/>
              </a:lnSpc>
              <a:tabLst>
                <a:tab pos="1471295" algn="l"/>
                <a:tab pos="2583815" algn="l"/>
                <a:tab pos="3841115" algn="l"/>
                <a:tab pos="4634230" algn="l"/>
                <a:tab pos="5868670" algn="l"/>
                <a:tab pos="7269480" algn="l"/>
              </a:tabLst>
            </a:pPr>
            <a:r>
              <a:rPr sz="3200" b="1" spc="-5" dirty="0">
                <a:solidFill>
                  <a:srgbClr val="0000CC"/>
                </a:solidFill>
                <a:latin typeface="Verdana"/>
                <a:cs typeface="Verdana"/>
              </a:rPr>
              <a:t>Hà</a:t>
            </a:r>
            <a:r>
              <a:rPr sz="3200" b="1" spc="-20" dirty="0">
                <a:solidFill>
                  <a:srgbClr val="0000CC"/>
                </a:solidFill>
                <a:latin typeface="Verdana"/>
                <a:cs typeface="Verdana"/>
              </a:rPr>
              <a:t>n</a:t>
            </a:r>
            <a:r>
              <a:rPr sz="3200" b="1" dirty="0">
                <a:solidFill>
                  <a:srgbClr val="0000CC"/>
                </a:solidFill>
                <a:latin typeface="Verdana"/>
                <a:cs typeface="Verdana"/>
              </a:rPr>
              <a:t>g	</a:t>
            </a:r>
            <a:r>
              <a:rPr sz="3200" b="1" spc="-5" dirty="0">
                <a:solidFill>
                  <a:srgbClr val="0000CC"/>
                </a:solidFill>
                <a:latin typeface="Verdana"/>
                <a:cs typeface="Verdana"/>
              </a:rPr>
              <a:t>h</a:t>
            </a:r>
            <a:r>
              <a:rPr sz="3200" b="1" spc="-10" dirty="0">
                <a:solidFill>
                  <a:srgbClr val="0000CC"/>
                </a:solidFill>
                <a:latin typeface="Verdana"/>
                <a:cs typeface="Verdana"/>
              </a:rPr>
              <a:t>ó</a:t>
            </a:r>
            <a:r>
              <a:rPr sz="3200" b="1" dirty="0">
                <a:solidFill>
                  <a:srgbClr val="0000CC"/>
                </a:solidFill>
                <a:latin typeface="Verdana"/>
                <a:cs typeface="Verdana"/>
              </a:rPr>
              <a:t>a	phải	</a:t>
            </a:r>
            <a:r>
              <a:rPr sz="3200" b="1" spc="-5" dirty="0">
                <a:solidFill>
                  <a:srgbClr val="0000CC"/>
                </a:solidFill>
                <a:latin typeface="Verdana"/>
                <a:cs typeface="Verdana"/>
              </a:rPr>
              <a:t>c</a:t>
            </a:r>
            <a:r>
              <a:rPr sz="3200" b="1" dirty="0">
                <a:solidFill>
                  <a:srgbClr val="0000CC"/>
                </a:solidFill>
                <a:latin typeface="Verdana"/>
                <a:cs typeface="Verdana"/>
              </a:rPr>
              <a:t>ó	giấy	</a:t>
            </a:r>
            <a:r>
              <a:rPr sz="3200" b="1" spc="-5" dirty="0">
                <a:solidFill>
                  <a:srgbClr val="0000CC"/>
                </a:solidFill>
                <a:latin typeface="Verdana"/>
                <a:cs typeface="Verdana"/>
              </a:rPr>
              <a:t>phé</a:t>
            </a:r>
            <a:r>
              <a:rPr sz="3200" b="1" dirty="0">
                <a:solidFill>
                  <a:srgbClr val="0000CC"/>
                </a:solidFill>
                <a:latin typeface="Verdana"/>
                <a:cs typeface="Verdana"/>
              </a:rPr>
              <a:t>p	xuất</a:t>
            </a:r>
            <a:endParaRPr sz="3200">
              <a:latin typeface="Verdana"/>
              <a:cs typeface="Verdana"/>
            </a:endParaRPr>
          </a:p>
          <a:p>
            <a:pPr marL="12700">
              <a:lnSpc>
                <a:spcPct val="100000"/>
              </a:lnSpc>
            </a:pPr>
            <a:r>
              <a:rPr sz="3200" b="1" dirty="0">
                <a:solidFill>
                  <a:srgbClr val="0000CC"/>
                </a:solidFill>
                <a:latin typeface="Verdana"/>
                <a:cs typeface="Verdana"/>
              </a:rPr>
              <a:t>khẩu</a:t>
            </a:r>
            <a:r>
              <a:rPr sz="3200" dirty="0">
                <a:solidFill>
                  <a:srgbClr val="0000CC"/>
                </a:solidFill>
                <a:latin typeface="Verdana"/>
                <a:cs typeface="Verdana"/>
              </a:rPr>
              <a:t>:</a:t>
            </a:r>
            <a:endParaRPr sz="3200">
              <a:latin typeface="Verdana"/>
              <a:cs typeface="Verdana"/>
            </a:endParaRPr>
          </a:p>
          <a:p>
            <a:pPr marL="527685" marR="5080" indent="-514984" algn="just">
              <a:lnSpc>
                <a:spcPct val="100000"/>
              </a:lnSpc>
              <a:buFont typeface="Wingdings"/>
              <a:buChar char=""/>
              <a:tabLst>
                <a:tab pos="528320" algn="l"/>
              </a:tabLst>
            </a:pPr>
            <a:r>
              <a:rPr sz="3200" dirty="0">
                <a:latin typeface="Verdana"/>
                <a:cs typeface="Verdana"/>
              </a:rPr>
              <a:t>Thuốc </a:t>
            </a:r>
            <a:r>
              <a:rPr sz="3200" spc="-5" dirty="0">
                <a:latin typeface="Verdana"/>
                <a:cs typeface="Verdana"/>
              </a:rPr>
              <a:t>gây </a:t>
            </a:r>
            <a:r>
              <a:rPr sz="3200" dirty="0">
                <a:latin typeface="Verdana"/>
                <a:cs typeface="Verdana"/>
              </a:rPr>
              <a:t>nghiện, </a:t>
            </a:r>
            <a:r>
              <a:rPr sz="3200" spc="-5" dirty="0">
                <a:latin typeface="Verdana"/>
                <a:cs typeface="Verdana"/>
              </a:rPr>
              <a:t>thuốc </a:t>
            </a:r>
            <a:r>
              <a:rPr sz="3200" dirty="0">
                <a:latin typeface="Verdana"/>
                <a:cs typeface="Verdana"/>
              </a:rPr>
              <a:t>hướng </a:t>
            </a:r>
            <a:r>
              <a:rPr sz="3200" spc="-5" dirty="0">
                <a:latin typeface="Verdana"/>
                <a:cs typeface="Verdana"/>
              </a:rPr>
              <a:t>tâm </a:t>
            </a:r>
            <a:r>
              <a:rPr sz="3200" spc="1115" dirty="0">
                <a:latin typeface="Verdana"/>
                <a:cs typeface="Verdana"/>
              </a:rPr>
              <a:t> </a:t>
            </a:r>
            <a:r>
              <a:rPr sz="3200" dirty="0">
                <a:latin typeface="Verdana"/>
                <a:cs typeface="Verdana"/>
              </a:rPr>
              <a:t>thần, tiền chất dùng </a:t>
            </a:r>
            <a:r>
              <a:rPr sz="3200" spc="-5" dirty="0">
                <a:latin typeface="Verdana"/>
                <a:cs typeface="Verdana"/>
              </a:rPr>
              <a:t>làm </a:t>
            </a:r>
            <a:r>
              <a:rPr sz="3200" dirty="0">
                <a:latin typeface="Verdana"/>
                <a:cs typeface="Verdana"/>
              </a:rPr>
              <a:t>thuốc và  thuốc </a:t>
            </a:r>
            <a:r>
              <a:rPr sz="3200" spc="-5" dirty="0">
                <a:latin typeface="Verdana"/>
                <a:cs typeface="Verdana"/>
              </a:rPr>
              <a:t>phóng </a:t>
            </a:r>
            <a:r>
              <a:rPr sz="3200" dirty="0">
                <a:latin typeface="Verdana"/>
                <a:cs typeface="Verdana"/>
              </a:rPr>
              <a:t>xạ </a:t>
            </a:r>
            <a:r>
              <a:rPr sz="3200" spc="-5" dirty="0">
                <a:latin typeface="Verdana"/>
                <a:cs typeface="Verdana"/>
              </a:rPr>
              <a:t>(bao </a:t>
            </a:r>
            <a:r>
              <a:rPr sz="3200" dirty="0">
                <a:latin typeface="Verdana"/>
                <a:cs typeface="Verdana"/>
              </a:rPr>
              <a:t>gồm nguyên  </a:t>
            </a:r>
            <a:r>
              <a:rPr sz="3200" spc="-5" dirty="0">
                <a:latin typeface="Verdana"/>
                <a:cs typeface="Verdana"/>
              </a:rPr>
              <a:t>liệu, </a:t>
            </a:r>
            <a:r>
              <a:rPr sz="3200" dirty="0">
                <a:latin typeface="Verdana"/>
                <a:cs typeface="Verdana"/>
              </a:rPr>
              <a:t>thuốc </a:t>
            </a:r>
            <a:r>
              <a:rPr sz="3200" spc="-5" dirty="0">
                <a:latin typeface="Verdana"/>
                <a:cs typeface="Verdana"/>
              </a:rPr>
              <a:t>thành </a:t>
            </a:r>
            <a:r>
              <a:rPr sz="3200" dirty="0">
                <a:latin typeface="Verdana"/>
                <a:cs typeface="Verdana"/>
              </a:rPr>
              <a:t>phẩm đơn chất </a:t>
            </a:r>
            <a:r>
              <a:rPr sz="3200" spc="-5" dirty="0">
                <a:latin typeface="Verdana"/>
                <a:cs typeface="Verdana"/>
              </a:rPr>
              <a:t>và </a:t>
            </a:r>
            <a:r>
              <a:rPr sz="3200" dirty="0">
                <a:latin typeface="Verdana"/>
                <a:cs typeface="Verdana"/>
              </a:rPr>
              <a:t>ở  dạng phối</a:t>
            </a:r>
            <a:r>
              <a:rPr sz="3200" spc="-85" dirty="0">
                <a:latin typeface="Verdana"/>
                <a:cs typeface="Verdana"/>
              </a:rPr>
              <a:t> </a:t>
            </a:r>
            <a:r>
              <a:rPr sz="3200" dirty="0">
                <a:latin typeface="Verdana"/>
                <a:cs typeface="Verdana"/>
              </a:rPr>
              <a:t>hợp).</a:t>
            </a:r>
            <a:endParaRPr sz="3200">
              <a:latin typeface="Verdana"/>
              <a:cs typeface="Verdana"/>
            </a:endParaRPr>
          </a:p>
        </p:txBody>
      </p:sp>
      <p:sp>
        <p:nvSpPr>
          <p:cNvPr id="3" name="object 3"/>
          <p:cNvSpPr txBox="1">
            <a:spLocks noGrp="1"/>
          </p:cNvSpPr>
          <p:nvPr>
            <p:ph type="title"/>
          </p:nvPr>
        </p:nvSpPr>
        <p:spPr>
          <a:prstGeom prst="rect">
            <a:avLst/>
          </a:prstGeom>
        </p:spPr>
        <p:txBody>
          <a:bodyPr vert="horz" wrap="square" lIns="0" tIns="472821" rIns="0" bIns="0" rtlCol="0">
            <a:spAutoFit/>
          </a:bodyPr>
          <a:lstStyle/>
          <a:p>
            <a:pPr marL="481965">
              <a:lnSpc>
                <a:spcPct val="100000"/>
              </a:lnSpc>
            </a:pPr>
            <a:r>
              <a:rPr sz="4000" spc="-5" dirty="0">
                <a:solidFill>
                  <a:srgbClr val="800000"/>
                </a:solidFill>
              </a:rPr>
              <a:t>A. HÀNG HÓA XUẤT</a:t>
            </a:r>
            <a:r>
              <a:rPr sz="4000" spc="-75" dirty="0">
                <a:solidFill>
                  <a:srgbClr val="800000"/>
                </a:solidFill>
              </a:rPr>
              <a:t> </a:t>
            </a:r>
            <a:r>
              <a:rPr sz="4000" spc="-5" dirty="0">
                <a:solidFill>
                  <a:srgbClr val="800000"/>
                </a:solidFill>
              </a:rPr>
              <a:t>KHẨU</a:t>
            </a:r>
            <a:endParaRPr sz="40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DE81905D-CEBC-4871-8A0F-FF42CEF7815B}"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75</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490726"/>
            <a:ext cx="8379459" cy="4530725"/>
          </a:xfrm>
          <a:prstGeom prst="rect">
            <a:avLst/>
          </a:prstGeom>
        </p:spPr>
        <p:txBody>
          <a:bodyPr vert="horz" wrap="square" lIns="0" tIns="0" rIns="0" bIns="0" rtlCol="0">
            <a:spAutoFit/>
          </a:bodyPr>
          <a:lstStyle/>
          <a:p>
            <a:pPr marL="12700">
              <a:lnSpc>
                <a:spcPct val="100000"/>
              </a:lnSpc>
            </a:pPr>
            <a:r>
              <a:rPr sz="2700" b="1" spc="-5" dirty="0">
                <a:solidFill>
                  <a:srgbClr val="800000"/>
                </a:solidFill>
                <a:latin typeface="Verdana"/>
                <a:cs typeface="Verdana"/>
              </a:rPr>
              <a:t>Giấy </a:t>
            </a:r>
            <a:r>
              <a:rPr sz="2700" b="1" spc="-10" dirty="0">
                <a:solidFill>
                  <a:srgbClr val="800000"/>
                </a:solidFill>
                <a:latin typeface="Verdana"/>
                <a:cs typeface="Verdana"/>
              </a:rPr>
              <a:t>phép </a:t>
            </a:r>
            <a:r>
              <a:rPr sz="2700" b="1" spc="-5" dirty="0">
                <a:solidFill>
                  <a:srgbClr val="800000"/>
                </a:solidFill>
                <a:latin typeface="Verdana"/>
                <a:cs typeface="Verdana"/>
              </a:rPr>
              <a:t>nhập</a:t>
            </a:r>
            <a:r>
              <a:rPr sz="2700" b="1" spc="-10" dirty="0">
                <a:solidFill>
                  <a:srgbClr val="800000"/>
                </a:solidFill>
                <a:latin typeface="Verdana"/>
                <a:cs typeface="Verdana"/>
              </a:rPr>
              <a:t> </a:t>
            </a:r>
            <a:r>
              <a:rPr sz="2700" b="1" spc="-5" dirty="0">
                <a:solidFill>
                  <a:srgbClr val="800000"/>
                </a:solidFill>
                <a:latin typeface="Verdana"/>
                <a:cs typeface="Verdana"/>
              </a:rPr>
              <a:t>khẩu</a:t>
            </a:r>
            <a:r>
              <a:rPr sz="2700" spc="-5" dirty="0">
                <a:solidFill>
                  <a:srgbClr val="800000"/>
                </a:solidFill>
                <a:latin typeface="Verdana"/>
                <a:cs typeface="Verdana"/>
              </a:rPr>
              <a:t>:</a:t>
            </a:r>
            <a:endParaRPr sz="2700">
              <a:latin typeface="Verdana"/>
              <a:cs typeface="Verdana"/>
            </a:endParaRPr>
          </a:p>
          <a:p>
            <a:pPr marL="527685" indent="-514984">
              <a:lnSpc>
                <a:spcPct val="100000"/>
              </a:lnSpc>
              <a:buAutoNum type="arabicPeriod"/>
              <a:tabLst>
                <a:tab pos="528320" algn="l"/>
              </a:tabLst>
            </a:pPr>
            <a:r>
              <a:rPr sz="2700" spc="-5" dirty="0">
                <a:latin typeface="Verdana"/>
                <a:cs typeface="Verdana"/>
              </a:rPr>
              <a:t>Thuốc </a:t>
            </a:r>
            <a:r>
              <a:rPr sz="2700" dirty="0">
                <a:latin typeface="Verdana"/>
                <a:cs typeface="Verdana"/>
              </a:rPr>
              <a:t>thành phẩm </a:t>
            </a:r>
            <a:r>
              <a:rPr sz="2700" spc="-5" dirty="0">
                <a:latin typeface="Verdana"/>
                <a:cs typeface="Verdana"/>
              </a:rPr>
              <a:t>phòng và chữa </a:t>
            </a:r>
            <a:r>
              <a:rPr sz="2700" dirty="0">
                <a:latin typeface="Verdana"/>
                <a:cs typeface="Verdana"/>
              </a:rPr>
              <a:t>bệnh </a:t>
            </a:r>
            <a:r>
              <a:rPr sz="2700" spc="855" dirty="0">
                <a:latin typeface="Verdana"/>
                <a:cs typeface="Verdana"/>
              </a:rPr>
              <a:t> </a:t>
            </a:r>
            <a:r>
              <a:rPr sz="2700" dirty="0">
                <a:latin typeface="Verdana"/>
                <a:cs typeface="Verdana"/>
              </a:rPr>
              <a:t>cho</a:t>
            </a:r>
            <a:endParaRPr sz="2700">
              <a:latin typeface="Verdana"/>
              <a:cs typeface="Verdana"/>
            </a:endParaRPr>
          </a:p>
          <a:p>
            <a:pPr marL="527685">
              <a:lnSpc>
                <a:spcPct val="100000"/>
              </a:lnSpc>
            </a:pPr>
            <a:r>
              <a:rPr sz="2700" spc="-5" dirty="0">
                <a:latin typeface="Verdana"/>
                <a:cs typeface="Verdana"/>
              </a:rPr>
              <a:t>người, chưa có số đăng</a:t>
            </a:r>
            <a:r>
              <a:rPr sz="2700" spc="35" dirty="0">
                <a:latin typeface="Verdana"/>
                <a:cs typeface="Verdana"/>
              </a:rPr>
              <a:t> </a:t>
            </a:r>
            <a:r>
              <a:rPr sz="2700" spc="-5" dirty="0">
                <a:latin typeface="Verdana"/>
                <a:cs typeface="Verdana"/>
              </a:rPr>
              <a:t>ký;</a:t>
            </a:r>
            <a:endParaRPr sz="2700">
              <a:latin typeface="Verdana"/>
              <a:cs typeface="Verdana"/>
            </a:endParaRPr>
          </a:p>
          <a:p>
            <a:pPr marL="527685" indent="-514984">
              <a:lnSpc>
                <a:spcPct val="100000"/>
              </a:lnSpc>
              <a:buAutoNum type="arabicPeriod" startAt="2"/>
              <a:tabLst>
                <a:tab pos="528320" algn="l"/>
              </a:tabLst>
            </a:pPr>
            <a:r>
              <a:rPr sz="2700" dirty="0">
                <a:latin typeface="Verdana"/>
                <a:cs typeface="Verdana"/>
              </a:rPr>
              <a:t>Vắc </a:t>
            </a:r>
            <a:r>
              <a:rPr sz="2700" spc="-5" dirty="0">
                <a:latin typeface="Verdana"/>
                <a:cs typeface="Verdana"/>
              </a:rPr>
              <a:t>xin, sinh phẩm </a:t>
            </a:r>
            <a:r>
              <a:rPr sz="2700" dirty="0">
                <a:latin typeface="Verdana"/>
                <a:cs typeface="Verdana"/>
              </a:rPr>
              <a:t>y tế </a:t>
            </a:r>
            <a:r>
              <a:rPr sz="2700" spc="-5" dirty="0">
                <a:latin typeface="Verdana"/>
                <a:cs typeface="Verdana"/>
              </a:rPr>
              <a:t>chưa có số đăng</a:t>
            </a:r>
            <a:r>
              <a:rPr sz="2700" spc="100" dirty="0">
                <a:latin typeface="Verdana"/>
                <a:cs typeface="Verdana"/>
              </a:rPr>
              <a:t> </a:t>
            </a:r>
            <a:r>
              <a:rPr sz="2700" spc="-5" dirty="0">
                <a:latin typeface="Verdana"/>
                <a:cs typeface="Verdana"/>
              </a:rPr>
              <a:t>ký;</a:t>
            </a:r>
            <a:endParaRPr sz="2700">
              <a:latin typeface="Verdana"/>
              <a:cs typeface="Verdana"/>
            </a:endParaRPr>
          </a:p>
          <a:p>
            <a:pPr marL="527685" marR="5080" indent="-514984" algn="just">
              <a:lnSpc>
                <a:spcPct val="100000"/>
              </a:lnSpc>
              <a:buAutoNum type="arabicPeriod" startAt="2"/>
              <a:tabLst>
                <a:tab pos="528320" algn="l"/>
              </a:tabLst>
            </a:pPr>
            <a:r>
              <a:rPr sz="2700" spc="-5" dirty="0">
                <a:latin typeface="Verdana"/>
                <a:cs typeface="Verdana"/>
              </a:rPr>
              <a:t>Thiết </a:t>
            </a:r>
            <a:r>
              <a:rPr sz="2700" dirty="0">
                <a:latin typeface="Verdana"/>
                <a:cs typeface="Verdana"/>
              </a:rPr>
              <a:t>bị y tế </a:t>
            </a:r>
            <a:r>
              <a:rPr sz="2700" spc="-5" dirty="0">
                <a:latin typeface="Verdana"/>
                <a:cs typeface="Verdana"/>
              </a:rPr>
              <a:t>có </a:t>
            </a:r>
            <a:r>
              <a:rPr sz="2700" dirty="0">
                <a:latin typeface="Verdana"/>
                <a:cs typeface="Verdana"/>
              </a:rPr>
              <a:t>khả năng </a:t>
            </a:r>
            <a:r>
              <a:rPr sz="2700" spc="-5" dirty="0">
                <a:latin typeface="Verdana"/>
                <a:cs typeface="Verdana"/>
              </a:rPr>
              <a:t>gây </a:t>
            </a:r>
            <a:r>
              <a:rPr sz="2700" dirty="0">
                <a:latin typeface="Verdana"/>
                <a:cs typeface="Verdana"/>
              </a:rPr>
              <a:t>ảnh </a:t>
            </a:r>
            <a:r>
              <a:rPr sz="2700" spc="-5" dirty="0">
                <a:latin typeface="Verdana"/>
                <a:cs typeface="Verdana"/>
              </a:rPr>
              <a:t>hưởng </a:t>
            </a:r>
            <a:r>
              <a:rPr sz="2700" dirty="0">
                <a:latin typeface="Verdana"/>
                <a:cs typeface="Verdana"/>
              </a:rPr>
              <a:t>trực  </a:t>
            </a:r>
            <a:r>
              <a:rPr sz="2700" spc="-5" dirty="0">
                <a:latin typeface="Verdana"/>
                <a:cs typeface="Verdana"/>
              </a:rPr>
              <a:t>tiếp </a:t>
            </a:r>
            <a:r>
              <a:rPr sz="2700" dirty="0">
                <a:latin typeface="Verdana"/>
                <a:cs typeface="Verdana"/>
              </a:rPr>
              <a:t>đến sức khỏe con </a:t>
            </a:r>
            <a:r>
              <a:rPr sz="2700" spc="-5" dirty="0">
                <a:latin typeface="Verdana"/>
                <a:cs typeface="Verdana"/>
              </a:rPr>
              <a:t>người, </a:t>
            </a:r>
            <a:r>
              <a:rPr sz="2700" dirty="0">
                <a:latin typeface="Verdana"/>
                <a:cs typeface="Verdana"/>
              </a:rPr>
              <a:t>ngoài danh  mục </a:t>
            </a:r>
            <a:r>
              <a:rPr sz="2700" spc="-5" dirty="0">
                <a:latin typeface="Verdana"/>
                <a:cs typeface="Verdana"/>
              </a:rPr>
              <a:t>được </a:t>
            </a:r>
            <a:r>
              <a:rPr sz="2700" dirty="0">
                <a:latin typeface="Verdana"/>
                <a:cs typeface="Verdana"/>
              </a:rPr>
              <a:t>nhập </a:t>
            </a:r>
            <a:r>
              <a:rPr sz="2700" spc="-5" dirty="0">
                <a:latin typeface="Verdana"/>
                <a:cs typeface="Verdana"/>
              </a:rPr>
              <a:t>khẩu theo nhu</a:t>
            </a:r>
            <a:r>
              <a:rPr sz="2700" spc="25" dirty="0">
                <a:latin typeface="Verdana"/>
                <a:cs typeface="Verdana"/>
              </a:rPr>
              <a:t> </a:t>
            </a:r>
            <a:r>
              <a:rPr sz="2700" spc="-5" dirty="0">
                <a:latin typeface="Verdana"/>
                <a:cs typeface="Verdana"/>
              </a:rPr>
              <a:t>cầu.</a:t>
            </a:r>
            <a:endParaRPr sz="2700">
              <a:latin typeface="Verdana"/>
              <a:cs typeface="Verdana"/>
            </a:endParaRPr>
          </a:p>
          <a:p>
            <a:pPr marL="527685" marR="5080" indent="-514984" algn="just">
              <a:lnSpc>
                <a:spcPct val="100000"/>
              </a:lnSpc>
              <a:buAutoNum type="arabicPeriod" startAt="2"/>
              <a:tabLst>
                <a:tab pos="528320" algn="l"/>
              </a:tabLst>
            </a:pPr>
            <a:r>
              <a:rPr sz="2700" spc="-5" dirty="0">
                <a:latin typeface="Verdana"/>
                <a:cs typeface="Verdana"/>
              </a:rPr>
              <a:t>Hóa </a:t>
            </a:r>
            <a:r>
              <a:rPr sz="2700" dirty="0">
                <a:latin typeface="Verdana"/>
                <a:cs typeface="Verdana"/>
              </a:rPr>
              <a:t>chất, chế phẩm diệt côn </a:t>
            </a:r>
            <a:r>
              <a:rPr sz="2700" spc="-5" dirty="0">
                <a:latin typeface="Verdana"/>
                <a:cs typeface="Verdana"/>
              </a:rPr>
              <a:t>trùng, diệt  </a:t>
            </a:r>
            <a:r>
              <a:rPr sz="2700" dirty="0">
                <a:latin typeface="Verdana"/>
                <a:cs typeface="Verdana"/>
              </a:rPr>
              <a:t>khuẩn dùng </a:t>
            </a:r>
            <a:r>
              <a:rPr sz="2700" spc="-5" dirty="0">
                <a:latin typeface="Verdana"/>
                <a:cs typeface="Verdana"/>
              </a:rPr>
              <a:t>trong lĩnh </a:t>
            </a:r>
            <a:r>
              <a:rPr sz="2700" dirty="0">
                <a:latin typeface="Verdana"/>
                <a:cs typeface="Verdana"/>
              </a:rPr>
              <a:t>vực </a:t>
            </a:r>
            <a:r>
              <a:rPr sz="2700" spc="-5" dirty="0">
                <a:latin typeface="Verdana"/>
                <a:cs typeface="Verdana"/>
              </a:rPr>
              <a:t>gia </a:t>
            </a:r>
            <a:r>
              <a:rPr sz="2700" dirty="0">
                <a:latin typeface="Verdana"/>
                <a:cs typeface="Verdana"/>
              </a:rPr>
              <a:t>dụng </a:t>
            </a:r>
            <a:r>
              <a:rPr sz="2700" spc="-5" dirty="0">
                <a:latin typeface="Verdana"/>
                <a:cs typeface="Verdana"/>
              </a:rPr>
              <a:t>và </a:t>
            </a:r>
            <a:r>
              <a:rPr sz="2700" dirty="0">
                <a:latin typeface="Verdana"/>
                <a:cs typeface="Verdana"/>
              </a:rPr>
              <a:t>y tế  chưa được cấp </a:t>
            </a:r>
            <a:r>
              <a:rPr sz="2700" spc="-5" dirty="0">
                <a:latin typeface="Verdana"/>
                <a:cs typeface="Verdana"/>
              </a:rPr>
              <a:t>giấy </a:t>
            </a:r>
            <a:r>
              <a:rPr sz="2700" dirty="0">
                <a:latin typeface="Verdana"/>
                <a:cs typeface="Verdana"/>
              </a:rPr>
              <a:t>chứng nhận </a:t>
            </a:r>
            <a:r>
              <a:rPr sz="2700" b="1" spc="-5" dirty="0">
                <a:solidFill>
                  <a:srgbClr val="800000"/>
                </a:solidFill>
                <a:latin typeface="Verdana"/>
                <a:cs typeface="Verdana"/>
              </a:rPr>
              <a:t>đăng </a:t>
            </a:r>
            <a:r>
              <a:rPr sz="2700" b="1" dirty="0">
                <a:solidFill>
                  <a:srgbClr val="800000"/>
                </a:solidFill>
                <a:latin typeface="Verdana"/>
                <a:cs typeface="Verdana"/>
              </a:rPr>
              <a:t>ký  lưu </a:t>
            </a:r>
            <a:r>
              <a:rPr sz="2700" b="1" spc="-5" dirty="0">
                <a:solidFill>
                  <a:srgbClr val="800000"/>
                </a:solidFill>
                <a:latin typeface="Verdana"/>
                <a:cs typeface="Verdana"/>
              </a:rPr>
              <a:t>hành </a:t>
            </a:r>
            <a:r>
              <a:rPr sz="2700" spc="-5" dirty="0">
                <a:latin typeface="Verdana"/>
                <a:cs typeface="Verdana"/>
              </a:rPr>
              <a:t>tại Việt Nam;</a:t>
            </a:r>
            <a:endParaRPr sz="2700">
              <a:latin typeface="Verdana"/>
              <a:cs typeface="Verdana"/>
            </a:endParaRPr>
          </a:p>
        </p:txBody>
      </p:sp>
      <p:sp>
        <p:nvSpPr>
          <p:cNvPr id="3" name="object 3"/>
          <p:cNvSpPr txBox="1">
            <a:spLocks noGrp="1"/>
          </p:cNvSpPr>
          <p:nvPr>
            <p:ph type="title"/>
          </p:nvPr>
        </p:nvSpPr>
        <p:spPr>
          <a:prstGeom prst="rect">
            <a:avLst/>
          </a:prstGeom>
        </p:spPr>
        <p:txBody>
          <a:bodyPr vert="horz" wrap="square" lIns="0" tIns="397129" rIns="0" bIns="0" rtlCol="0">
            <a:spAutoFit/>
          </a:bodyPr>
          <a:lstStyle/>
          <a:p>
            <a:pPr marL="814705">
              <a:lnSpc>
                <a:spcPct val="100000"/>
              </a:lnSpc>
            </a:pPr>
            <a:r>
              <a:rPr sz="3600" dirty="0">
                <a:solidFill>
                  <a:srgbClr val="006600"/>
                </a:solidFill>
              </a:rPr>
              <a:t>B. </a:t>
            </a:r>
            <a:r>
              <a:rPr sz="3600" spc="-5" dirty="0">
                <a:solidFill>
                  <a:srgbClr val="006600"/>
                </a:solidFill>
              </a:rPr>
              <a:t>HÀNG HÓA NHẬP</a:t>
            </a:r>
            <a:r>
              <a:rPr sz="3600" spc="-25" dirty="0">
                <a:solidFill>
                  <a:srgbClr val="006600"/>
                </a:solidFill>
              </a:rPr>
              <a:t> </a:t>
            </a:r>
            <a:r>
              <a:rPr sz="3600" spc="-5" dirty="0">
                <a:solidFill>
                  <a:srgbClr val="006600"/>
                </a:solidFill>
              </a:rPr>
              <a:t>KHẨU</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0E329EB7-60FE-428C-90B4-174506B904FE}"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76</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7340" y="1263141"/>
            <a:ext cx="8378190" cy="4847590"/>
          </a:xfrm>
          <a:prstGeom prst="rect">
            <a:avLst/>
          </a:prstGeom>
        </p:spPr>
        <p:txBody>
          <a:bodyPr vert="horz" wrap="square" lIns="0" tIns="0" rIns="0" bIns="0" rtlCol="0">
            <a:spAutoFit/>
          </a:bodyPr>
          <a:lstStyle/>
          <a:p>
            <a:pPr marL="527685" marR="5715" indent="-514984" algn="just">
              <a:lnSpc>
                <a:spcPct val="100000"/>
              </a:lnSpc>
              <a:buAutoNum type="arabicPeriod" startAt="5"/>
              <a:tabLst>
                <a:tab pos="500380" algn="l"/>
              </a:tabLst>
            </a:pPr>
            <a:r>
              <a:rPr sz="2800" spc="-5" dirty="0">
                <a:latin typeface="Verdana"/>
                <a:cs typeface="Verdana"/>
              </a:rPr>
              <a:t>Mỹ phẩm </a:t>
            </a:r>
            <a:r>
              <a:rPr sz="2800" dirty="0">
                <a:latin typeface="Verdana"/>
                <a:cs typeface="Verdana"/>
              </a:rPr>
              <a:t>chưa được cấp số </a:t>
            </a:r>
            <a:r>
              <a:rPr sz="2800" spc="-5" dirty="0">
                <a:latin typeface="Verdana"/>
                <a:cs typeface="Verdana"/>
              </a:rPr>
              <a:t>tiếp </a:t>
            </a:r>
            <a:r>
              <a:rPr sz="2800" dirty="0">
                <a:latin typeface="Verdana"/>
                <a:cs typeface="Verdana"/>
              </a:rPr>
              <a:t>nhận </a:t>
            </a:r>
            <a:r>
              <a:rPr sz="2800" spc="-5" dirty="0">
                <a:solidFill>
                  <a:srgbClr val="A40020"/>
                </a:solidFill>
                <a:latin typeface="Verdana"/>
                <a:cs typeface="Verdana"/>
              </a:rPr>
              <a:t>Phiếu  </a:t>
            </a:r>
            <a:r>
              <a:rPr sz="2800" dirty="0">
                <a:solidFill>
                  <a:srgbClr val="A40020"/>
                </a:solidFill>
                <a:latin typeface="Verdana"/>
                <a:cs typeface="Verdana"/>
              </a:rPr>
              <a:t>công bố</a:t>
            </a:r>
            <a:r>
              <a:rPr sz="2800" dirty="0">
                <a:latin typeface="Verdana"/>
                <a:cs typeface="Verdana"/>
              </a:rPr>
              <a:t>, nhập khẩu dùng </a:t>
            </a:r>
            <a:r>
              <a:rPr sz="2800" spc="-5" dirty="0">
                <a:latin typeface="Verdana"/>
                <a:cs typeface="Verdana"/>
              </a:rPr>
              <a:t>cho nghiên cứu,  kiểm</a:t>
            </a:r>
            <a:r>
              <a:rPr sz="2800" spc="-55" dirty="0">
                <a:latin typeface="Verdana"/>
                <a:cs typeface="Verdana"/>
              </a:rPr>
              <a:t> </a:t>
            </a:r>
            <a:r>
              <a:rPr sz="2800" spc="-10" dirty="0">
                <a:latin typeface="Verdana"/>
                <a:cs typeface="Verdana"/>
              </a:rPr>
              <a:t>nghiệm</a:t>
            </a:r>
            <a:endParaRPr sz="2800">
              <a:latin typeface="Verdana"/>
              <a:cs typeface="Verdana"/>
            </a:endParaRPr>
          </a:p>
          <a:p>
            <a:pPr marL="527685" marR="6350" indent="-514984" algn="just">
              <a:lnSpc>
                <a:spcPct val="100000"/>
              </a:lnSpc>
              <a:spcBef>
                <a:spcPts val="600"/>
              </a:spcBef>
              <a:buAutoNum type="arabicPeriod" startAt="5"/>
              <a:tabLst>
                <a:tab pos="537210" algn="l"/>
              </a:tabLst>
            </a:pPr>
            <a:r>
              <a:rPr sz="2800" spc="-5" dirty="0">
                <a:latin typeface="Verdana"/>
                <a:cs typeface="Verdana"/>
              </a:rPr>
              <a:t>Thuốc </a:t>
            </a:r>
            <a:r>
              <a:rPr sz="2800" dirty="0">
                <a:latin typeface="Verdana"/>
                <a:cs typeface="Verdana"/>
              </a:rPr>
              <a:t>gây </a:t>
            </a:r>
            <a:r>
              <a:rPr sz="2800" spc="-5" dirty="0">
                <a:latin typeface="Verdana"/>
                <a:cs typeface="Verdana"/>
              </a:rPr>
              <a:t>nghiện, </a:t>
            </a:r>
            <a:r>
              <a:rPr sz="2800" u="heavy" dirty="0">
                <a:solidFill>
                  <a:srgbClr val="CC9900"/>
                </a:solidFill>
                <a:latin typeface="Verdana"/>
                <a:cs typeface="Verdana"/>
              </a:rPr>
              <a:t>thuốc </a:t>
            </a:r>
            <a:r>
              <a:rPr sz="2800" spc="-5" dirty="0">
                <a:latin typeface="Verdana"/>
                <a:cs typeface="Verdana"/>
              </a:rPr>
              <a:t>hướng tâm </a:t>
            </a:r>
            <a:r>
              <a:rPr sz="2800" dirty="0">
                <a:latin typeface="Verdana"/>
                <a:cs typeface="Verdana"/>
              </a:rPr>
              <a:t>thần,  </a:t>
            </a:r>
            <a:r>
              <a:rPr sz="2800" spc="-5" dirty="0">
                <a:latin typeface="Verdana"/>
                <a:cs typeface="Verdana"/>
              </a:rPr>
              <a:t>tiền </a:t>
            </a:r>
            <a:r>
              <a:rPr sz="2800" dirty="0">
                <a:latin typeface="Verdana"/>
                <a:cs typeface="Verdana"/>
              </a:rPr>
              <a:t>chất </a:t>
            </a:r>
            <a:r>
              <a:rPr sz="2800" spc="-5" dirty="0">
                <a:latin typeface="Verdana"/>
                <a:cs typeface="Verdana"/>
              </a:rPr>
              <a:t>dùng </a:t>
            </a:r>
            <a:r>
              <a:rPr sz="2800" spc="-10" dirty="0">
                <a:latin typeface="Verdana"/>
                <a:cs typeface="Verdana"/>
              </a:rPr>
              <a:t>làm </a:t>
            </a:r>
            <a:r>
              <a:rPr sz="2800" dirty="0">
                <a:latin typeface="Verdana"/>
                <a:cs typeface="Verdana"/>
              </a:rPr>
              <a:t>thuốc và thuốc phóng  xạ (bao gồm </a:t>
            </a:r>
            <a:r>
              <a:rPr sz="2800" spc="-10" dirty="0">
                <a:latin typeface="Verdana"/>
                <a:cs typeface="Verdana"/>
              </a:rPr>
              <a:t>cả </a:t>
            </a:r>
            <a:r>
              <a:rPr sz="2800" spc="-5" dirty="0">
                <a:latin typeface="Verdana"/>
                <a:cs typeface="Verdana"/>
              </a:rPr>
              <a:t>thuốc </a:t>
            </a:r>
            <a:r>
              <a:rPr sz="2800" dirty="0">
                <a:latin typeface="Verdana"/>
                <a:cs typeface="Verdana"/>
              </a:rPr>
              <a:t>thành phẩm </a:t>
            </a:r>
            <a:r>
              <a:rPr sz="2800" spc="-5" dirty="0">
                <a:latin typeface="Verdana"/>
                <a:cs typeface="Verdana"/>
              </a:rPr>
              <a:t>ở </a:t>
            </a:r>
            <a:r>
              <a:rPr sz="2800" dirty="0">
                <a:latin typeface="Verdana"/>
                <a:cs typeface="Verdana"/>
              </a:rPr>
              <a:t>dạng  </a:t>
            </a:r>
            <a:r>
              <a:rPr sz="2800" spc="-5" dirty="0">
                <a:latin typeface="Verdana"/>
                <a:cs typeface="Verdana"/>
              </a:rPr>
              <a:t>đơn </a:t>
            </a:r>
            <a:r>
              <a:rPr sz="2800" spc="-10" dirty="0">
                <a:latin typeface="Verdana"/>
                <a:cs typeface="Verdana"/>
              </a:rPr>
              <a:t>chất </a:t>
            </a:r>
            <a:r>
              <a:rPr sz="2800" spc="-5" dirty="0">
                <a:latin typeface="Verdana"/>
                <a:cs typeface="Verdana"/>
              </a:rPr>
              <a:t>và </a:t>
            </a:r>
            <a:r>
              <a:rPr sz="2800" spc="-10" dirty="0">
                <a:latin typeface="Verdana"/>
                <a:cs typeface="Verdana"/>
              </a:rPr>
              <a:t>phối</a:t>
            </a:r>
            <a:r>
              <a:rPr sz="2800" spc="60" dirty="0">
                <a:latin typeface="Verdana"/>
                <a:cs typeface="Verdana"/>
              </a:rPr>
              <a:t> </a:t>
            </a:r>
            <a:r>
              <a:rPr sz="2800" spc="-5" dirty="0">
                <a:latin typeface="Verdana"/>
                <a:cs typeface="Verdana"/>
              </a:rPr>
              <a:t>hợp).</a:t>
            </a:r>
            <a:endParaRPr sz="2800">
              <a:latin typeface="Verdana"/>
              <a:cs typeface="Verdana"/>
            </a:endParaRPr>
          </a:p>
          <a:p>
            <a:pPr marL="527685" marR="5080" indent="-514984" algn="just">
              <a:lnSpc>
                <a:spcPct val="100000"/>
              </a:lnSpc>
              <a:spcBef>
                <a:spcPts val="600"/>
              </a:spcBef>
              <a:buAutoNum type="arabicPeriod" startAt="5"/>
              <a:tabLst>
                <a:tab pos="553720" algn="l"/>
              </a:tabLst>
            </a:pPr>
            <a:r>
              <a:rPr sz="2800" dirty="0">
                <a:latin typeface="Verdana"/>
                <a:cs typeface="Verdana"/>
              </a:rPr>
              <a:t>Nguyên </a:t>
            </a:r>
            <a:r>
              <a:rPr sz="2800" spc="-5" dirty="0">
                <a:latin typeface="Verdana"/>
                <a:cs typeface="Verdana"/>
              </a:rPr>
              <a:t>liệu sản </a:t>
            </a:r>
            <a:r>
              <a:rPr sz="2800" dirty="0">
                <a:latin typeface="Verdana"/>
                <a:cs typeface="Verdana"/>
              </a:rPr>
              <a:t>xuất </a:t>
            </a:r>
            <a:r>
              <a:rPr sz="2800" spc="-5" dirty="0">
                <a:latin typeface="Verdana"/>
                <a:cs typeface="Verdana"/>
              </a:rPr>
              <a:t>thuốc, </a:t>
            </a:r>
            <a:r>
              <a:rPr sz="2800" dirty="0">
                <a:latin typeface="Verdana"/>
                <a:cs typeface="Verdana"/>
              </a:rPr>
              <a:t>dược </a:t>
            </a:r>
            <a:r>
              <a:rPr sz="2800" spc="-5" dirty="0">
                <a:latin typeface="Verdana"/>
                <a:cs typeface="Verdana"/>
              </a:rPr>
              <a:t>liệu, tá  </a:t>
            </a:r>
            <a:r>
              <a:rPr sz="2800" dirty="0">
                <a:latin typeface="Verdana"/>
                <a:cs typeface="Verdana"/>
              </a:rPr>
              <a:t>dược, </a:t>
            </a:r>
            <a:r>
              <a:rPr sz="2800" spc="-5" dirty="0">
                <a:latin typeface="Verdana"/>
                <a:cs typeface="Verdana"/>
              </a:rPr>
              <a:t>vỏ </a:t>
            </a:r>
            <a:r>
              <a:rPr sz="2800" dirty="0">
                <a:latin typeface="Verdana"/>
                <a:cs typeface="Verdana"/>
              </a:rPr>
              <a:t>nang </a:t>
            </a:r>
            <a:r>
              <a:rPr sz="2800" spc="-5" dirty="0">
                <a:latin typeface="Verdana"/>
                <a:cs typeface="Verdana"/>
              </a:rPr>
              <a:t>thuốc, </a:t>
            </a:r>
            <a:r>
              <a:rPr sz="2800" dirty="0">
                <a:latin typeface="Verdana"/>
                <a:cs typeface="Verdana"/>
              </a:rPr>
              <a:t>bao </a:t>
            </a:r>
            <a:r>
              <a:rPr sz="2800" spc="-5" dirty="0">
                <a:latin typeface="Verdana"/>
                <a:cs typeface="Verdana"/>
              </a:rPr>
              <a:t>bì </a:t>
            </a:r>
            <a:r>
              <a:rPr sz="2800" dirty="0">
                <a:latin typeface="Verdana"/>
                <a:cs typeface="Verdana"/>
              </a:rPr>
              <a:t>tiếp xúc </a:t>
            </a:r>
            <a:r>
              <a:rPr sz="2800" spc="-5" dirty="0">
                <a:latin typeface="Verdana"/>
                <a:cs typeface="Verdana"/>
              </a:rPr>
              <a:t>trực  tiếp với </a:t>
            </a:r>
            <a:r>
              <a:rPr sz="2800" dirty="0">
                <a:latin typeface="Verdana"/>
                <a:cs typeface="Verdana"/>
              </a:rPr>
              <a:t>thuốc, </a:t>
            </a:r>
            <a:r>
              <a:rPr sz="2800" spc="-5" dirty="0">
                <a:latin typeface="Verdana"/>
                <a:cs typeface="Verdana"/>
              </a:rPr>
              <a:t>loại mới </a:t>
            </a:r>
            <a:r>
              <a:rPr sz="2800" dirty="0">
                <a:latin typeface="Verdana"/>
                <a:cs typeface="Verdana"/>
              </a:rPr>
              <a:t>sử dụng </a:t>
            </a:r>
            <a:r>
              <a:rPr sz="2800" spc="-5" dirty="0">
                <a:latin typeface="Verdana"/>
                <a:cs typeface="Verdana"/>
              </a:rPr>
              <a:t>ở </a:t>
            </a:r>
            <a:r>
              <a:rPr sz="2800" spc="-10" dirty="0">
                <a:latin typeface="Verdana"/>
                <a:cs typeface="Verdana"/>
              </a:rPr>
              <a:t>Việt  Nam.</a:t>
            </a:r>
            <a:endParaRPr sz="2800">
              <a:latin typeface="Verdana"/>
              <a:cs typeface="Verdana"/>
            </a:endParaRPr>
          </a:p>
        </p:txBody>
      </p:sp>
      <p:sp>
        <p:nvSpPr>
          <p:cNvPr id="3" name="object 3"/>
          <p:cNvSpPr txBox="1">
            <a:spLocks noGrp="1"/>
          </p:cNvSpPr>
          <p:nvPr>
            <p:ph type="title"/>
          </p:nvPr>
        </p:nvSpPr>
        <p:spPr>
          <a:prstGeom prst="rect">
            <a:avLst/>
          </a:prstGeom>
        </p:spPr>
        <p:txBody>
          <a:bodyPr vert="horz" wrap="square" lIns="0" tIns="168529" rIns="0" bIns="0" rtlCol="0">
            <a:spAutoFit/>
          </a:bodyPr>
          <a:lstStyle/>
          <a:p>
            <a:pPr marL="814705">
              <a:lnSpc>
                <a:spcPct val="100000"/>
              </a:lnSpc>
            </a:pPr>
            <a:r>
              <a:rPr sz="3600" dirty="0">
                <a:solidFill>
                  <a:srgbClr val="000000"/>
                </a:solidFill>
              </a:rPr>
              <a:t>B. </a:t>
            </a:r>
            <a:r>
              <a:rPr sz="3600" spc="-5" dirty="0">
                <a:solidFill>
                  <a:srgbClr val="000000"/>
                </a:solidFill>
              </a:rPr>
              <a:t>HÀNG HÓA NHẬP</a:t>
            </a:r>
            <a:r>
              <a:rPr sz="3600" spc="-25" dirty="0">
                <a:solidFill>
                  <a:srgbClr val="000000"/>
                </a:solidFill>
              </a:rPr>
              <a:t> </a:t>
            </a:r>
            <a:r>
              <a:rPr sz="3600" spc="-5" dirty="0">
                <a:solidFill>
                  <a:srgbClr val="000000"/>
                </a:solidFill>
              </a:rPr>
              <a:t>KHẨU</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BDC2553F-F0C0-456D-A76D-87890AA25C13}"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77</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643634"/>
            <a:ext cx="8303895" cy="4420870"/>
          </a:xfrm>
          <a:prstGeom prst="rect">
            <a:avLst/>
          </a:prstGeom>
        </p:spPr>
        <p:txBody>
          <a:bodyPr vert="horz" wrap="square" lIns="0" tIns="0" rIns="0" bIns="0" rtlCol="0">
            <a:spAutoFit/>
          </a:bodyPr>
          <a:lstStyle/>
          <a:p>
            <a:pPr marL="12700" marR="5080">
              <a:lnSpc>
                <a:spcPct val="100000"/>
              </a:lnSpc>
            </a:pPr>
            <a:r>
              <a:rPr sz="2600" b="1" spc="-5" dirty="0">
                <a:latin typeface="Verdana"/>
                <a:cs typeface="Verdana"/>
              </a:rPr>
              <a:t>Danh mục </a:t>
            </a:r>
            <a:r>
              <a:rPr sz="2600" dirty="0">
                <a:latin typeface="Verdana"/>
                <a:cs typeface="Verdana"/>
              </a:rPr>
              <a:t>sản phẩm, hàng hóa nhóm 2 </a:t>
            </a:r>
            <a:r>
              <a:rPr sz="2600" spc="-10" dirty="0">
                <a:latin typeface="Verdana"/>
                <a:cs typeface="Verdana"/>
              </a:rPr>
              <a:t>có </a:t>
            </a:r>
            <a:r>
              <a:rPr sz="2600" dirty="0">
                <a:latin typeface="Verdana"/>
                <a:cs typeface="Verdana"/>
              </a:rPr>
              <a:t>khả  </a:t>
            </a:r>
            <a:r>
              <a:rPr sz="2600" spc="-5" dirty="0">
                <a:latin typeface="Verdana"/>
                <a:cs typeface="Verdana"/>
              </a:rPr>
              <a:t>năng gây </a:t>
            </a:r>
            <a:r>
              <a:rPr sz="2600" dirty="0">
                <a:latin typeface="Verdana"/>
                <a:cs typeface="Verdana"/>
              </a:rPr>
              <a:t>mất an toàn, chỉ định </a:t>
            </a:r>
            <a:r>
              <a:rPr sz="2600" spc="-5" dirty="0">
                <a:latin typeface="Verdana"/>
                <a:cs typeface="Verdana"/>
              </a:rPr>
              <a:t>cơ quan </a:t>
            </a:r>
            <a:r>
              <a:rPr sz="2600" dirty="0">
                <a:latin typeface="Verdana"/>
                <a:cs typeface="Verdana"/>
              </a:rPr>
              <a:t>kiểm</a:t>
            </a:r>
            <a:r>
              <a:rPr sz="2600" spc="-35" dirty="0">
                <a:latin typeface="Verdana"/>
                <a:cs typeface="Verdana"/>
              </a:rPr>
              <a:t> </a:t>
            </a:r>
            <a:r>
              <a:rPr sz="2600" spc="-15" dirty="0">
                <a:latin typeface="Verdana"/>
                <a:cs typeface="Verdana"/>
              </a:rPr>
              <a:t>tra</a:t>
            </a:r>
            <a:endParaRPr sz="2600">
              <a:latin typeface="Verdana"/>
              <a:cs typeface="Verdana"/>
            </a:endParaRPr>
          </a:p>
          <a:p>
            <a:pPr marL="12700">
              <a:lnSpc>
                <a:spcPct val="100000"/>
              </a:lnSpc>
              <a:spcBef>
                <a:spcPts val="600"/>
              </a:spcBef>
              <a:buChar char="-"/>
              <a:tabLst>
                <a:tab pos="278130" algn="l"/>
              </a:tabLst>
            </a:pPr>
            <a:r>
              <a:rPr sz="2600" dirty="0">
                <a:latin typeface="Verdana"/>
                <a:cs typeface="Verdana"/>
              </a:rPr>
              <a:t>Thuốc </a:t>
            </a:r>
            <a:r>
              <a:rPr sz="2600" spc="-5" dirty="0">
                <a:latin typeface="Verdana"/>
                <a:cs typeface="Verdana"/>
              </a:rPr>
              <a:t>thành </a:t>
            </a:r>
            <a:r>
              <a:rPr sz="2600" dirty="0">
                <a:latin typeface="Verdana"/>
                <a:cs typeface="Verdana"/>
              </a:rPr>
              <a:t>phẩm, </a:t>
            </a:r>
            <a:r>
              <a:rPr sz="2600" spc="-15" dirty="0">
                <a:latin typeface="Verdana"/>
                <a:cs typeface="Verdana"/>
              </a:rPr>
              <a:t>vắc-xin, </a:t>
            </a:r>
            <a:r>
              <a:rPr sz="2600" dirty="0">
                <a:latin typeface="Verdana"/>
                <a:cs typeface="Verdana"/>
              </a:rPr>
              <a:t>sinh phẩm điều</a:t>
            </a:r>
            <a:r>
              <a:rPr sz="2600" spc="-40" dirty="0">
                <a:latin typeface="Verdana"/>
                <a:cs typeface="Verdana"/>
              </a:rPr>
              <a:t> </a:t>
            </a:r>
            <a:r>
              <a:rPr sz="2600" spc="5" dirty="0">
                <a:latin typeface="Verdana"/>
                <a:cs typeface="Verdana"/>
              </a:rPr>
              <a:t>trị.</a:t>
            </a:r>
            <a:endParaRPr sz="2600">
              <a:latin typeface="Verdana"/>
              <a:cs typeface="Verdana"/>
            </a:endParaRPr>
          </a:p>
          <a:p>
            <a:pPr marL="327660" indent="-314960">
              <a:lnSpc>
                <a:spcPct val="100000"/>
              </a:lnSpc>
              <a:spcBef>
                <a:spcPts val="600"/>
              </a:spcBef>
              <a:buChar char="-"/>
              <a:tabLst>
                <a:tab pos="328295" algn="l"/>
              </a:tabLst>
            </a:pPr>
            <a:r>
              <a:rPr sz="2600" spc="-5" dirty="0">
                <a:latin typeface="Verdana"/>
                <a:cs typeface="Verdana"/>
              </a:rPr>
              <a:t>Nguyên </a:t>
            </a:r>
            <a:r>
              <a:rPr sz="2600" dirty="0">
                <a:latin typeface="Verdana"/>
                <a:cs typeface="Verdana"/>
              </a:rPr>
              <a:t>liệu </a:t>
            </a:r>
            <a:r>
              <a:rPr sz="2600" spc="-5" dirty="0">
                <a:latin typeface="Verdana"/>
                <a:cs typeface="Verdana"/>
              </a:rPr>
              <a:t>làm thuốc, </a:t>
            </a:r>
            <a:r>
              <a:rPr sz="2600" dirty="0">
                <a:latin typeface="Verdana"/>
                <a:cs typeface="Verdana"/>
              </a:rPr>
              <a:t>dược </a:t>
            </a:r>
            <a:r>
              <a:rPr sz="2600" spc="-5" dirty="0">
                <a:latin typeface="Verdana"/>
                <a:cs typeface="Verdana"/>
              </a:rPr>
              <a:t>liệu, </a:t>
            </a:r>
            <a:r>
              <a:rPr sz="2600" dirty="0">
                <a:latin typeface="Verdana"/>
                <a:cs typeface="Verdana"/>
              </a:rPr>
              <a:t>tá dược,   </a:t>
            </a:r>
            <a:r>
              <a:rPr sz="2600" spc="270" dirty="0">
                <a:latin typeface="Verdana"/>
                <a:cs typeface="Verdana"/>
              </a:rPr>
              <a:t> </a:t>
            </a:r>
            <a:r>
              <a:rPr sz="2600" spc="-20" dirty="0">
                <a:latin typeface="Verdana"/>
                <a:cs typeface="Verdana"/>
              </a:rPr>
              <a:t>vỏ</a:t>
            </a:r>
            <a:endParaRPr sz="2600">
              <a:latin typeface="Verdana"/>
              <a:cs typeface="Verdana"/>
            </a:endParaRPr>
          </a:p>
          <a:p>
            <a:pPr marL="12700">
              <a:lnSpc>
                <a:spcPct val="100000"/>
              </a:lnSpc>
            </a:pPr>
            <a:r>
              <a:rPr sz="2600" spc="-5" dirty="0">
                <a:latin typeface="Verdana"/>
                <a:cs typeface="Verdana"/>
              </a:rPr>
              <a:t>nang </a:t>
            </a:r>
            <a:r>
              <a:rPr sz="2600" dirty="0">
                <a:latin typeface="Verdana"/>
                <a:cs typeface="Verdana"/>
              </a:rPr>
              <a:t>thuốc, bao bì tiếp xúc trực tiếp với</a:t>
            </a:r>
            <a:r>
              <a:rPr sz="2600" spc="-100" dirty="0">
                <a:latin typeface="Verdana"/>
                <a:cs typeface="Verdana"/>
              </a:rPr>
              <a:t> </a:t>
            </a:r>
            <a:r>
              <a:rPr sz="2600" dirty="0">
                <a:latin typeface="Verdana"/>
                <a:cs typeface="Verdana"/>
              </a:rPr>
              <a:t>thuốc.</a:t>
            </a:r>
            <a:endParaRPr sz="2600">
              <a:latin typeface="Verdana"/>
              <a:cs typeface="Verdana"/>
            </a:endParaRPr>
          </a:p>
          <a:p>
            <a:pPr marL="277495" indent="-264795">
              <a:lnSpc>
                <a:spcPct val="100000"/>
              </a:lnSpc>
              <a:spcBef>
                <a:spcPts val="600"/>
              </a:spcBef>
              <a:buChar char="-"/>
              <a:tabLst>
                <a:tab pos="278130" algn="l"/>
              </a:tabLst>
            </a:pPr>
            <a:r>
              <a:rPr sz="2600" spc="-60" dirty="0">
                <a:latin typeface="Verdana"/>
                <a:cs typeface="Verdana"/>
              </a:rPr>
              <a:t>Trang </a:t>
            </a:r>
            <a:r>
              <a:rPr sz="2600" dirty="0">
                <a:latin typeface="Verdana"/>
                <a:cs typeface="Verdana"/>
              </a:rPr>
              <a:t>thiết </a:t>
            </a:r>
            <a:r>
              <a:rPr sz="2600" spc="-5" dirty="0">
                <a:latin typeface="Verdana"/>
                <a:cs typeface="Verdana"/>
              </a:rPr>
              <a:t>bị </a:t>
            </a:r>
            <a:r>
              <a:rPr sz="2600" dirty="0">
                <a:latin typeface="Verdana"/>
                <a:cs typeface="Verdana"/>
              </a:rPr>
              <a:t>y</a:t>
            </a:r>
            <a:r>
              <a:rPr sz="2600" spc="-15" dirty="0">
                <a:latin typeface="Verdana"/>
                <a:cs typeface="Verdana"/>
              </a:rPr>
              <a:t> </a:t>
            </a:r>
            <a:r>
              <a:rPr sz="2600" dirty="0">
                <a:latin typeface="Verdana"/>
                <a:cs typeface="Verdana"/>
              </a:rPr>
              <a:t>tế.</a:t>
            </a:r>
            <a:endParaRPr sz="2600">
              <a:latin typeface="Verdana"/>
              <a:cs typeface="Verdana"/>
            </a:endParaRPr>
          </a:p>
          <a:p>
            <a:pPr marL="12700" marR="8255">
              <a:lnSpc>
                <a:spcPct val="100000"/>
              </a:lnSpc>
              <a:spcBef>
                <a:spcPts val="600"/>
              </a:spcBef>
              <a:buChar char="-"/>
              <a:tabLst>
                <a:tab pos="304165" algn="l"/>
              </a:tabLst>
            </a:pPr>
            <a:r>
              <a:rPr sz="2600" spc="-5" dirty="0">
                <a:latin typeface="Verdana"/>
                <a:cs typeface="Verdana"/>
              </a:rPr>
              <a:t>Hoá chất, </a:t>
            </a:r>
            <a:r>
              <a:rPr sz="2600" dirty="0">
                <a:latin typeface="Verdana"/>
                <a:cs typeface="Verdana"/>
              </a:rPr>
              <a:t>chế phẩm diệt côn </a:t>
            </a:r>
            <a:r>
              <a:rPr sz="2600" spc="-5" dirty="0">
                <a:latin typeface="Verdana"/>
                <a:cs typeface="Verdana"/>
              </a:rPr>
              <a:t>trùng, </a:t>
            </a:r>
            <a:r>
              <a:rPr sz="2600" dirty="0">
                <a:latin typeface="Verdana"/>
                <a:cs typeface="Verdana"/>
              </a:rPr>
              <a:t>diệt khuẩn  </a:t>
            </a:r>
            <a:r>
              <a:rPr sz="2600" spc="-5" dirty="0">
                <a:latin typeface="Verdana"/>
                <a:cs typeface="Verdana"/>
              </a:rPr>
              <a:t>dùng </a:t>
            </a:r>
            <a:r>
              <a:rPr sz="2600" dirty="0">
                <a:latin typeface="Verdana"/>
                <a:cs typeface="Verdana"/>
              </a:rPr>
              <a:t>trong gia </a:t>
            </a:r>
            <a:r>
              <a:rPr sz="2600" spc="-5" dirty="0">
                <a:latin typeface="Verdana"/>
                <a:cs typeface="Verdana"/>
              </a:rPr>
              <a:t>dụng, </a:t>
            </a:r>
            <a:r>
              <a:rPr sz="2600" dirty="0">
                <a:latin typeface="Verdana"/>
                <a:cs typeface="Verdana"/>
              </a:rPr>
              <a:t>y</a:t>
            </a:r>
            <a:r>
              <a:rPr sz="2600" spc="-35" dirty="0">
                <a:latin typeface="Verdana"/>
                <a:cs typeface="Verdana"/>
              </a:rPr>
              <a:t> </a:t>
            </a:r>
            <a:r>
              <a:rPr sz="2600" dirty="0">
                <a:latin typeface="Verdana"/>
                <a:cs typeface="Verdana"/>
              </a:rPr>
              <a:t>tế.</a:t>
            </a:r>
            <a:endParaRPr sz="2600">
              <a:latin typeface="Verdana"/>
              <a:cs typeface="Verdana"/>
            </a:endParaRPr>
          </a:p>
          <a:p>
            <a:pPr marL="277495" indent="-264795">
              <a:lnSpc>
                <a:spcPct val="100000"/>
              </a:lnSpc>
              <a:spcBef>
                <a:spcPts val="600"/>
              </a:spcBef>
              <a:buChar char="-"/>
              <a:tabLst>
                <a:tab pos="278130" algn="l"/>
              </a:tabLst>
            </a:pPr>
            <a:r>
              <a:rPr sz="2600" spc="-5" dirty="0">
                <a:latin typeface="Verdana"/>
                <a:cs typeface="Verdana"/>
              </a:rPr>
              <a:t>Vị </a:t>
            </a:r>
            <a:r>
              <a:rPr sz="2600" dirty="0">
                <a:latin typeface="Verdana"/>
                <a:cs typeface="Verdana"/>
              </a:rPr>
              <a:t>thuốc đông y </a:t>
            </a:r>
            <a:r>
              <a:rPr sz="2600" spc="-5" dirty="0">
                <a:latin typeface="Verdana"/>
                <a:cs typeface="Verdana"/>
              </a:rPr>
              <a:t>có </a:t>
            </a:r>
            <a:r>
              <a:rPr sz="2600" dirty="0">
                <a:latin typeface="Verdana"/>
                <a:cs typeface="Verdana"/>
              </a:rPr>
              <a:t>độc</a:t>
            </a:r>
            <a:r>
              <a:rPr sz="2600" spc="-80" dirty="0">
                <a:latin typeface="Verdana"/>
                <a:cs typeface="Verdana"/>
              </a:rPr>
              <a:t> </a:t>
            </a:r>
            <a:r>
              <a:rPr sz="2600" spc="-5" dirty="0">
                <a:latin typeface="Verdana"/>
                <a:cs typeface="Verdana"/>
              </a:rPr>
              <a:t>tính.</a:t>
            </a:r>
            <a:endParaRPr sz="2600">
              <a:latin typeface="Verdana"/>
              <a:cs typeface="Verdana"/>
            </a:endParaRPr>
          </a:p>
          <a:p>
            <a:pPr marL="277495" indent="-264795">
              <a:lnSpc>
                <a:spcPct val="100000"/>
              </a:lnSpc>
              <a:spcBef>
                <a:spcPts val="600"/>
              </a:spcBef>
              <a:buChar char="-"/>
              <a:tabLst>
                <a:tab pos="278130" algn="l"/>
              </a:tabLst>
            </a:pPr>
            <a:r>
              <a:rPr sz="2600" dirty="0">
                <a:latin typeface="Verdana"/>
                <a:cs typeface="Verdana"/>
              </a:rPr>
              <a:t>Thiết </a:t>
            </a:r>
            <a:r>
              <a:rPr sz="2600" spc="-5" dirty="0">
                <a:latin typeface="Verdana"/>
                <a:cs typeface="Verdana"/>
              </a:rPr>
              <a:t>bị </a:t>
            </a:r>
            <a:r>
              <a:rPr sz="2600" dirty="0">
                <a:latin typeface="Verdana"/>
                <a:cs typeface="Verdana"/>
              </a:rPr>
              <a:t>y học </a:t>
            </a:r>
            <a:r>
              <a:rPr sz="2600" spc="-5" dirty="0">
                <a:latin typeface="Verdana"/>
                <a:cs typeface="Verdana"/>
              </a:rPr>
              <a:t>cổ</a:t>
            </a:r>
            <a:r>
              <a:rPr sz="2600" spc="-110" dirty="0">
                <a:latin typeface="Verdana"/>
                <a:cs typeface="Verdana"/>
              </a:rPr>
              <a:t> </a:t>
            </a:r>
            <a:r>
              <a:rPr sz="2600" dirty="0">
                <a:latin typeface="Verdana"/>
                <a:cs typeface="Verdana"/>
              </a:rPr>
              <a:t>truyền.</a:t>
            </a:r>
            <a:endParaRPr sz="2600">
              <a:latin typeface="Verdana"/>
              <a:cs typeface="Verdana"/>
            </a:endParaRPr>
          </a:p>
        </p:txBody>
      </p:sp>
      <p:sp>
        <p:nvSpPr>
          <p:cNvPr id="3" name="object 3"/>
          <p:cNvSpPr txBox="1">
            <a:spLocks noGrp="1"/>
          </p:cNvSpPr>
          <p:nvPr>
            <p:ph type="title"/>
          </p:nvPr>
        </p:nvSpPr>
        <p:spPr>
          <a:xfrm>
            <a:off x="1835276" y="348234"/>
            <a:ext cx="5560695" cy="975360"/>
          </a:xfrm>
          <a:prstGeom prst="rect">
            <a:avLst/>
          </a:prstGeom>
        </p:spPr>
        <p:txBody>
          <a:bodyPr vert="horz" wrap="square" lIns="0" tIns="0" rIns="0" bIns="0" rtlCol="0">
            <a:spAutoFit/>
          </a:bodyPr>
          <a:lstStyle/>
          <a:p>
            <a:pPr marL="142240" marR="5080" indent="-129539">
              <a:lnSpc>
                <a:spcPct val="100000"/>
              </a:lnSpc>
            </a:pPr>
            <a:r>
              <a:rPr dirty="0">
                <a:solidFill>
                  <a:srgbClr val="000000"/>
                </a:solidFill>
              </a:rPr>
              <a:t>HÀNG NHẬP KHẨU PHẢI  KIỂM TRA CHẤT</a:t>
            </a:r>
            <a:r>
              <a:rPr spc="-60" dirty="0">
                <a:solidFill>
                  <a:srgbClr val="000000"/>
                </a:solidFill>
              </a:rPr>
              <a:t> </a:t>
            </a:r>
            <a:r>
              <a:rPr spc="-5" dirty="0">
                <a:solidFill>
                  <a:srgbClr val="000000"/>
                </a:solidFill>
              </a:rPr>
              <a:t>LƯỢNG</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061759DE-859A-436E-B68E-EB4B7E9A0427}"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78</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2635122"/>
            <a:ext cx="7920355" cy="3417570"/>
          </a:xfrm>
          <a:prstGeom prst="rect">
            <a:avLst/>
          </a:prstGeom>
        </p:spPr>
        <p:txBody>
          <a:bodyPr vert="horz" wrap="square" lIns="0" tIns="0" rIns="0" bIns="0" rtlCol="0">
            <a:spAutoFit/>
          </a:bodyPr>
          <a:lstStyle/>
          <a:p>
            <a:pPr marL="12700" marR="5080" algn="just">
              <a:lnSpc>
                <a:spcPct val="100000"/>
              </a:lnSpc>
            </a:pPr>
            <a:r>
              <a:rPr sz="2800" b="1" spc="-5" dirty="0">
                <a:latin typeface="Verdana"/>
                <a:cs typeface="Verdana"/>
              </a:rPr>
              <a:t>Danh mục </a:t>
            </a:r>
            <a:r>
              <a:rPr sz="2800" dirty="0">
                <a:latin typeface="Verdana"/>
                <a:cs typeface="Verdana"/>
              </a:rPr>
              <a:t>sản phẩm/nhóm sản </a:t>
            </a:r>
            <a:r>
              <a:rPr sz="2800" spc="-5" dirty="0">
                <a:latin typeface="Verdana"/>
                <a:cs typeface="Verdana"/>
              </a:rPr>
              <a:t>phẩm </a:t>
            </a:r>
            <a:r>
              <a:rPr sz="2800" dirty="0">
                <a:latin typeface="Verdana"/>
                <a:cs typeface="Verdana"/>
              </a:rPr>
              <a:t>thực  phẩm; hang hoá </a:t>
            </a:r>
            <a:r>
              <a:rPr sz="2800" spc="-5" dirty="0">
                <a:latin typeface="Verdana"/>
                <a:cs typeface="Verdana"/>
              </a:rPr>
              <a:t>thuộc </a:t>
            </a:r>
            <a:r>
              <a:rPr sz="2800" dirty="0">
                <a:latin typeface="Verdana"/>
                <a:cs typeface="Verdana"/>
              </a:rPr>
              <a:t>thẩm </a:t>
            </a:r>
            <a:r>
              <a:rPr sz="2800" spc="-5" dirty="0">
                <a:latin typeface="Verdana"/>
                <a:cs typeface="Verdana"/>
              </a:rPr>
              <a:t>quyền quản </a:t>
            </a:r>
            <a:r>
              <a:rPr sz="2800" spc="-20" dirty="0">
                <a:latin typeface="Verdana"/>
                <a:cs typeface="Verdana"/>
              </a:rPr>
              <a:t>lý  </a:t>
            </a:r>
            <a:r>
              <a:rPr sz="2800" spc="-5" dirty="0">
                <a:latin typeface="Verdana"/>
                <a:cs typeface="Verdana"/>
              </a:rPr>
              <a:t>của </a:t>
            </a:r>
            <a:r>
              <a:rPr sz="2800" dirty="0">
                <a:latin typeface="Verdana"/>
                <a:cs typeface="Verdana"/>
              </a:rPr>
              <a:t>Bộ </a:t>
            </a:r>
            <a:r>
              <a:rPr sz="2800" spc="-5" dirty="0">
                <a:latin typeface="Verdana"/>
                <a:cs typeface="Verdana"/>
              </a:rPr>
              <a:t>Y tế </a:t>
            </a:r>
            <a:r>
              <a:rPr sz="2800" dirty="0">
                <a:latin typeface="Verdana"/>
                <a:cs typeface="Verdana"/>
              </a:rPr>
              <a:t>ban hành </a:t>
            </a:r>
            <a:r>
              <a:rPr sz="2800" spc="-5" dirty="0">
                <a:latin typeface="Verdana"/>
                <a:cs typeface="Verdana"/>
              </a:rPr>
              <a:t>kèm theo </a:t>
            </a:r>
            <a:r>
              <a:rPr sz="2800" u="heavy" dirty="0">
                <a:solidFill>
                  <a:srgbClr val="CC9900"/>
                </a:solidFill>
                <a:latin typeface="Verdana"/>
                <a:cs typeface="Verdana"/>
              </a:rPr>
              <a:t>Phụ </a:t>
            </a:r>
            <a:r>
              <a:rPr sz="2800" u="heavy" spc="-5" dirty="0">
                <a:solidFill>
                  <a:srgbClr val="CC9900"/>
                </a:solidFill>
                <a:latin typeface="Verdana"/>
                <a:cs typeface="Verdana"/>
              </a:rPr>
              <a:t>lục 1  </a:t>
            </a:r>
            <a:r>
              <a:rPr sz="2800" spc="-5" dirty="0">
                <a:latin typeface="Verdana"/>
                <a:cs typeface="Verdana"/>
              </a:rPr>
              <a:t>của Thông tư liên tịch </a:t>
            </a:r>
            <a:r>
              <a:rPr sz="2800" dirty="0">
                <a:latin typeface="Verdana"/>
                <a:cs typeface="Verdana"/>
              </a:rPr>
              <a:t>số </a:t>
            </a:r>
            <a:r>
              <a:rPr sz="2800" spc="-5" dirty="0">
                <a:latin typeface="Verdana"/>
                <a:cs typeface="Verdana"/>
              </a:rPr>
              <a:t>13 </a:t>
            </a:r>
            <a:r>
              <a:rPr sz="2800" spc="-55" dirty="0">
                <a:latin typeface="Verdana"/>
                <a:cs typeface="Verdana"/>
              </a:rPr>
              <a:t>/2014/TTLT-  </a:t>
            </a:r>
            <a:r>
              <a:rPr sz="2800" spc="-30" dirty="0">
                <a:latin typeface="Verdana"/>
                <a:cs typeface="Verdana"/>
              </a:rPr>
              <a:t>BYT-BNNPTNT-BCT </a:t>
            </a:r>
            <a:r>
              <a:rPr sz="2800" spc="-5" dirty="0">
                <a:latin typeface="Verdana"/>
                <a:cs typeface="Verdana"/>
              </a:rPr>
              <a:t>ngày 9 tháng 4 năm  2014 </a:t>
            </a:r>
            <a:r>
              <a:rPr sz="2800" dirty="0">
                <a:latin typeface="Verdana"/>
                <a:cs typeface="Verdana"/>
              </a:rPr>
              <a:t>của </a:t>
            </a:r>
            <a:r>
              <a:rPr sz="2800" spc="-5" dirty="0">
                <a:latin typeface="Verdana"/>
                <a:cs typeface="Verdana"/>
              </a:rPr>
              <a:t>Bộ Y </a:t>
            </a:r>
            <a:r>
              <a:rPr sz="2800" dirty="0">
                <a:latin typeface="Verdana"/>
                <a:cs typeface="Verdana"/>
              </a:rPr>
              <a:t>tế, </a:t>
            </a:r>
            <a:r>
              <a:rPr sz="2800" spc="-5" dirty="0">
                <a:latin typeface="Verdana"/>
                <a:cs typeface="Verdana"/>
              </a:rPr>
              <a:t>Bộ Nông nghiệp </a:t>
            </a:r>
            <a:r>
              <a:rPr sz="2800" dirty="0">
                <a:latin typeface="Verdana"/>
                <a:cs typeface="Verdana"/>
              </a:rPr>
              <a:t>và Phát  </a:t>
            </a:r>
            <a:r>
              <a:rPr sz="2800" spc="-5" dirty="0">
                <a:latin typeface="Verdana"/>
                <a:cs typeface="Verdana"/>
              </a:rPr>
              <a:t>triển </a:t>
            </a:r>
            <a:r>
              <a:rPr sz="2800" dirty="0">
                <a:latin typeface="Verdana"/>
                <a:cs typeface="Verdana"/>
              </a:rPr>
              <a:t>nông </a:t>
            </a:r>
            <a:r>
              <a:rPr sz="2800" spc="-5" dirty="0">
                <a:latin typeface="Verdana"/>
                <a:cs typeface="Verdana"/>
              </a:rPr>
              <a:t>thôn, Bộ Công </a:t>
            </a:r>
            <a:r>
              <a:rPr sz="2800" dirty="0">
                <a:latin typeface="Verdana"/>
                <a:cs typeface="Verdana"/>
              </a:rPr>
              <a:t>Thương của Bộ </a:t>
            </a:r>
            <a:r>
              <a:rPr sz="2800" spc="-5" dirty="0">
                <a:latin typeface="Verdana"/>
                <a:cs typeface="Verdana"/>
              </a:rPr>
              <a:t>Y  tế.</a:t>
            </a:r>
            <a:endParaRPr sz="2800">
              <a:latin typeface="Verdana"/>
              <a:cs typeface="Verdana"/>
            </a:endParaRPr>
          </a:p>
        </p:txBody>
      </p:sp>
      <p:sp>
        <p:nvSpPr>
          <p:cNvPr id="3" name="object 3"/>
          <p:cNvSpPr txBox="1">
            <a:spLocks noGrp="1"/>
          </p:cNvSpPr>
          <p:nvPr>
            <p:ph type="title"/>
          </p:nvPr>
        </p:nvSpPr>
        <p:spPr>
          <a:xfrm>
            <a:off x="794105" y="1034034"/>
            <a:ext cx="7374255" cy="977265"/>
          </a:xfrm>
          <a:prstGeom prst="rect">
            <a:avLst/>
          </a:prstGeom>
        </p:spPr>
        <p:txBody>
          <a:bodyPr vert="horz" wrap="square" lIns="0" tIns="0" rIns="0" bIns="0" rtlCol="0">
            <a:spAutoFit/>
          </a:bodyPr>
          <a:lstStyle/>
          <a:p>
            <a:pPr marL="855344">
              <a:lnSpc>
                <a:spcPct val="100000"/>
              </a:lnSpc>
            </a:pPr>
            <a:r>
              <a:rPr dirty="0">
                <a:solidFill>
                  <a:srgbClr val="000000"/>
                </a:solidFill>
              </a:rPr>
              <a:t>HÀNG NHẬP KHẨU</a:t>
            </a:r>
            <a:r>
              <a:rPr spc="-70" dirty="0">
                <a:solidFill>
                  <a:srgbClr val="000000"/>
                </a:solidFill>
              </a:rPr>
              <a:t> </a:t>
            </a:r>
            <a:r>
              <a:rPr dirty="0">
                <a:solidFill>
                  <a:srgbClr val="000000"/>
                </a:solidFill>
              </a:rPr>
              <a:t>PHẢI</a:t>
            </a:r>
          </a:p>
          <a:p>
            <a:pPr marL="12700">
              <a:lnSpc>
                <a:spcPct val="100000"/>
              </a:lnSpc>
            </a:pPr>
            <a:r>
              <a:rPr spc="5" dirty="0">
                <a:solidFill>
                  <a:srgbClr val="000000"/>
                </a:solidFill>
              </a:rPr>
              <a:t>KIỂM </a:t>
            </a:r>
            <a:r>
              <a:rPr dirty="0">
                <a:solidFill>
                  <a:srgbClr val="000000"/>
                </a:solidFill>
              </a:rPr>
              <a:t>TRA </a:t>
            </a:r>
            <a:r>
              <a:rPr spc="5" dirty="0">
                <a:solidFill>
                  <a:srgbClr val="000000"/>
                </a:solidFill>
              </a:rPr>
              <a:t>AN TOÀN THỰC</a:t>
            </a:r>
            <a:r>
              <a:rPr spc="-140" dirty="0">
                <a:solidFill>
                  <a:srgbClr val="000000"/>
                </a:solidFill>
              </a:rPr>
              <a:t> </a:t>
            </a:r>
            <a:r>
              <a:rPr spc="5" dirty="0">
                <a:solidFill>
                  <a:srgbClr val="000000"/>
                </a:solidFill>
              </a:rPr>
              <a:t>PHẨM</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B08BE82-F251-4442-99BE-1DA036D63BD8}"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79</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329" rIns="0" bIns="0" rtlCol="0">
            <a:spAutoFit/>
          </a:bodyPr>
          <a:lstStyle/>
          <a:p>
            <a:pPr marL="1203325">
              <a:lnSpc>
                <a:spcPct val="100000"/>
              </a:lnSpc>
            </a:pPr>
            <a:r>
              <a:rPr sz="3600" dirty="0"/>
              <a:t>NGUYÊN TẮC </a:t>
            </a:r>
            <a:r>
              <a:rPr sz="3600" spc="-5" dirty="0"/>
              <a:t>ÁP</a:t>
            </a:r>
            <a:r>
              <a:rPr sz="3600" spc="-100" dirty="0"/>
              <a:t> </a:t>
            </a:r>
            <a:r>
              <a:rPr sz="3600" dirty="0"/>
              <a:t>DỤNG</a:t>
            </a:r>
            <a:endParaRPr sz="3600"/>
          </a:p>
        </p:txBody>
      </p:sp>
      <p:sp>
        <p:nvSpPr>
          <p:cNvPr id="3" name="object 3"/>
          <p:cNvSpPr txBox="1"/>
          <p:nvPr/>
        </p:nvSpPr>
        <p:spPr>
          <a:xfrm>
            <a:off x="383540" y="1110741"/>
            <a:ext cx="8377555" cy="939165"/>
          </a:xfrm>
          <a:prstGeom prst="rect">
            <a:avLst/>
          </a:prstGeom>
        </p:spPr>
        <p:txBody>
          <a:bodyPr vert="horz" wrap="square" lIns="0" tIns="0" rIns="0" bIns="0" rtlCol="0">
            <a:spAutoFit/>
          </a:bodyPr>
          <a:lstStyle/>
          <a:p>
            <a:pPr marL="12700">
              <a:lnSpc>
                <a:spcPct val="100000"/>
              </a:lnSpc>
            </a:pPr>
            <a:r>
              <a:rPr sz="2800" b="1" spc="-5" dirty="0">
                <a:solidFill>
                  <a:srgbClr val="0000FF"/>
                </a:solidFill>
                <a:latin typeface="Verdana"/>
                <a:cs typeface="Verdana"/>
              </a:rPr>
              <a:t>2. </a:t>
            </a:r>
            <a:r>
              <a:rPr sz="2800" b="1" spc="-10" dirty="0">
                <a:solidFill>
                  <a:srgbClr val="0000FF"/>
                </a:solidFill>
                <a:latin typeface="Verdana"/>
                <a:cs typeface="Verdana"/>
              </a:rPr>
              <a:t>Hàng NK </a:t>
            </a:r>
            <a:r>
              <a:rPr sz="2800" b="1" spc="-5" dirty="0">
                <a:solidFill>
                  <a:srgbClr val="0000FF"/>
                </a:solidFill>
                <a:latin typeface="Verdana"/>
                <a:cs typeface="Verdana"/>
              </a:rPr>
              <a:t>theo hạn ngạch thuế</a:t>
            </a:r>
            <a:r>
              <a:rPr sz="2800" b="1" spc="195" dirty="0">
                <a:solidFill>
                  <a:srgbClr val="0000FF"/>
                </a:solidFill>
                <a:latin typeface="Verdana"/>
                <a:cs typeface="Verdana"/>
              </a:rPr>
              <a:t> </a:t>
            </a:r>
            <a:r>
              <a:rPr sz="2800" b="1" spc="-10" dirty="0">
                <a:solidFill>
                  <a:srgbClr val="0000FF"/>
                </a:solidFill>
                <a:latin typeface="Verdana"/>
                <a:cs typeface="Verdana"/>
              </a:rPr>
              <a:t>quan</a:t>
            </a:r>
            <a:endParaRPr sz="2800">
              <a:latin typeface="Verdana"/>
              <a:cs typeface="Verdana"/>
            </a:endParaRPr>
          </a:p>
          <a:p>
            <a:pPr marL="527685" indent="-514984">
              <a:lnSpc>
                <a:spcPct val="100000"/>
              </a:lnSpc>
              <a:spcBef>
                <a:spcPts val="600"/>
              </a:spcBef>
              <a:buFont typeface="Wingdings"/>
              <a:buChar char=""/>
              <a:tabLst>
                <a:tab pos="527685" algn="l"/>
                <a:tab pos="528320" algn="l"/>
              </a:tabLst>
            </a:pPr>
            <a:r>
              <a:rPr sz="2800" spc="-5" dirty="0">
                <a:latin typeface="Verdana"/>
                <a:cs typeface="Verdana"/>
              </a:rPr>
              <a:t>Bộ Công </a:t>
            </a:r>
            <a:r>
              <a:rPr sz="2800" dirty="0">
                <a:latin typeface="Verdana"/>
                <a:cs typeface="Verdana"/>
              </a:rPr>
              <a:t>Thương: phân </a:t>
            </a:r>
            <a:r>
              <a:rPr sz="2800" spc="-5" dirty="0">
                <a:latin typeface="Verdana"/>
                <a:cs typeface="Verdana"/>
              </a:rPr>
              <a:t>bổ </a:t>
            </a:r>
            <a:r>
              <a:rPr sz="2800" dirty="0">
                <a:latin typeface="Verdana"/>
                <a:cs typeface="Verdana"/>
              </a:rPr>
              <a:t>hạn ngạch   </a:t>
            </a:r>
            <a:r>
              <a:rPr sz="2800" spc="140" dirty="0">
                <a:latin typeface="Verdana"/>
                <a:cs typeface="Verdana"/>
              </a:rPr>
              <a:t> </a:t>
            </a:r>
            <a:r>
              <a:rPr sz="2800" dirty="0">
                <a:latin typeface="Verdana"/>
                <a:cs typeface="Verdana"/>
              </a:rPr>
              <a:t>cho</a:t>
            </a:r>
            <a:endParaRPr sz="2800">
              <a:latin typeface="Verdana"/>
              <a:cs typeface="Verdana"/>
            </a:endParaRPr>
          </a:p>
        </p:txBody>
      </p:sp>
      <p:sp>
        <p:nvSpPr>
          <p:cNvPr id="4" name="object 4"/>
          <p:cNvSpPr txBox="1"/>
          <p:nvPr/>
        </p:nvSpPr>
        <p:spPr>
          <a:xfrm>
            <a:off x="1987042" y="2040763"/>
            <a:ext cx="3002280" cy="856615"/>
          </a:xfrm>
          <a:prstGeom prst="rect">
            <a:avLst/>
          </a:prstGeom>
        </p:spPr>
        <p:txBody>
          <a:bodyPr vert="horz" wrap="square" lIns="0" tIns="0" rIns="0" bIns="0" rtlCol="0">
            <a:spAutoFit/>
          </a:bodyPr>
          <a:lstStyle/>
          <a:p>
            <a:pPr marL="12700" marR="5080" indent="51435">
              <a:lnSpc>
                <a:spcPct val="100000"/>
              </a:lnSpc>
              <a:tabLst>
                <a:tab pos="972819" algn="l"/>
                <a:tab pos="1019810" algn="l"/>
                <a:tab pos="1899285" algn="l"/>
                <a:tab pos="2112645" algn="l"/>
              </a:tabLst>
            </a:pPr>
            <a:r>
              <a:rPr sz="2800" spc="-5" dirty="0">
                <a:latin typeface="Verdana"/>
                <a:cs typeface="Verdana"/>
              </a:rPr>
              <a:t>hóa	n</a:t>
            </a:r>
            <a:r>
              <a:rPr sz="2800" dirty="0">
                <a:latin typeface="Verdana"/>
                <a:cs typeface="Verdana"/>
              </a:rPr>
              <a:t>hậ</a:t>
            </a:r>
            <a:r>
              <a:rPr sz="2800" spc="-5" dirty="0">
                <a:latin typeface="Verdana"/>
                <a:cs typeface="Verdana"/>
              </a:rPr>
              <a:t>p</a:t>
            </a:r>
            <a:r>
              <a:rPr sz="2800" dirty="0">
                <a:latin typeface="Verdana"/>
                <a:cs typeface="Verdana"/>
              </a:rPr>
              <a:t>		</a:t>
            </a:r>
            <a:r>
              <a:rPr sz="2800" spc="0" dirty="0">
                <a:latin typeface="Verdana"/>
                <a:cs typeface="Verdana"/>
              </a:rPr>
              <a:t>k</a:t>
            </a:r>
            <a:r>
              <a:rPr sz="2800" spc="-5" dirty="0">
                <a:latin typeface="Verdana"/>
                <a:cs typeface="Verdana"/>
              </a:rPr>
              <a:t>h</a:t>
            </a:r>
            <a:r>
              <a:rPr sz="2800" spc="0" dirty="0">
                <a:latin typeface="Verdana"/>
                <a:cs typeface="Verdana"/>
              </a:rPr>
              <a:t>ẩ</a:t>
            </a:r>
            <a:r>
              <a:rPr sz="2800" spc="-5" dirty="0">
                <a:latin typeface="Verdana"/>
                <a:cs typeface="Verdana"/>
              </a:rPr>
              <a:t>u  </a:t>
            </a:r>
            <a:r>
              <a:rPr sz="2800" dirty="0">
                <a:latin typeface="Verdana"/>
                <a:cs typeface="Verdana"/>
              </a:rPr>
              <a:t>theo		hạn	ngạch</a:t>
            </a:r>
            <a:endParaRPr sz="2800">
              <a:latin typeface="Verdana"/>
              <a:cs typeface="Verdana"/>
            </a:endParaRPr>
          </a:p>
        </p:txBody>
      </p:sp>
      <p:sp>
        <p:nvSpPr>
          <p:cNvPr id="5" name="object 5"/>
          <p:cNvSpPr txBox="1"/>
          <p:nvPr/>
        </p:nvSpPr>
        <p:spPr>
          <a:xfrm>
            <a:off x="5160645" y="2040763"/>
            <a:ext cx="3600450" cy="856615"/>
          </a:xfrm>
          <a:prstGeom prst="rect">
            <a:avLst/>
          </a:prstGeom>
        </p:spPr>
        <p:txBody>
          <a:bodyPr vert="horz" wrap="square" lIns="0" tIns="0" rIns="0" bIns="0" rtlCol="0">
            <a:spAutoFit/>
          </a:bodyPr>
          <a:lstStyle/>
          <a:p>
            <a:pPr marL="12700" marR="5080" indent="57785">
              <a:lnSpc>
                <a:spcPct val="100000"/>
              </a:lnSpc>
              <a:tabLst>
                <a:tab pos="664845" algn="l"/>
                <a:tab pos="748665" algn="l"/>
                <a:tab pos="1741170" algn="l"/>
                <a:tab pos="1890395" algn="l"/>
                <a:tab pos="2798445" algn="l"/>
                <a:tab pos="2929890" algn="l"/>
              </a:tabLst>
            </a:pPr>
            <a:r>
              <a:rPr sz="2800" spc="-5" dirty="0">
                <a:latin typeface="Verdana"/>
                <a:cs typeface="Verdana"/>
              </a:rPr>
              <a:t>và		h</a:t>
            </a:r>
            <a:r>
              <a:rPr sz="2800" spc="5" dirty="0">
                <a:latin typeface="Verdana"/>
                <a:cs typeface="Verdana"/>
              </a:rPr>
              <a:t>à</a:t>
            </a:r>
            <a:r>
              <a:rPr sz="2800" spc="-5" dirty="0">
                <a:latin typeface="Verdana"/>
                <a:cs typeface="Verdana"/>
              </a:rPr>
              <a:t>ng</a:t>
            </a:r>
            <a:r>
              <a:rPr sz="2800" dirty="0">
                <a:latin typeface="Verdana"/>
                <a:cs typeface="Verdana"/>
              </a:rPr>
              <a:t>		</a:t>
            </a:r>
            <a:r>
              <a:rPr sz="2800" spc="-5" dirty="0">
                <a:latin typeface="Verdana"/>
                <a:cs typeface="Verdana"/>
              </a:rPr>
              <a:t>hóa</a:t>
            </a:r>
            <a:r>
              <a:rPr sz="2800" dirty="0">
                <a:latin typeface="Verdana"/>
                <a:cs typeface="Verdana"/>
              </a:rPr>
              <a:t>	</a:t>
            </a:r>
            <a:r>
              <a:rPr sz="2800" spc="-5" dirty="0">
                <a:latin typeface="Verdana"/>
                <a:cs typeface="Verdana"/>
              </a:rPr>
              <a:t>xuất  </a:t>
            </a:r>
            <a:r>
              <a:rPr sz="2800" spc="0" dirty="0">
                <a:latin typeface="Verdana"/>
                <a:cs typeface="Verdana"/>
              </a:rPr>
              <a:t>d</a:t>
            </a:r>
            <a:r>
              <a:rPr sz="2800" spc="-5" dirty="0">
                <a:latin typeface="Verdana"/>
                <a:cs typeface="Verdana"/>
              </a:rPr>
              <a:t>o</a:t>
            </a:r>
            <a:r>
              <a:rPr sz="2800" dirty="0">
                <a:latin typeface="Verdana"/>
                <a:cs typeface="Verdana"/>
              </a:rPr>
              <a:t>	</a:t>
            </a:r>
            <a:r>
              <a:rPr sz="2800" spc="-5" dirty="0">
                <a:latin typeface="Verdana"/>
                <a:cs typeface="Verdana"/>
              </a:rPr>
              <a:t>n</a:t>
            </a:r>
            <a:r>
              <a:rPr sz="2800" dirty="0">
                <a:latin typeface="Verdana"/>
                <a:cs typeface="Verdana"/>
              </a:rPr>
              <a:t>ư</a:t>
            </a:r>
            <a:r>
              <a:rPr sz="2800" spc="-5" dirty="0">
                <a:latin typeface="Verdana"/>
                <a:cs typeface="Verdana"/>
              </a:rPr>
              <a:t>ớc</a:t>
            </a:r>
            <a:r>
              <a:rPr sz="2800" dirty="0">
                <a:latin typeface="Verdana"/>
                <a:cs typeface="Verdana"/>
              </a:rPr>
              <a:t>	</a:t>
            </a:r>
            <a:r>
              <a:rPr sz="2800" spc="-5" dirty="0">
                <a:latin typeface="Verdana"/>
                <a:cs typeface="Verdana"/>
              </a:rPr>
              <a:t>ng</a:t>
            </a:r>
            <a:r>
              <a:rPr sz="2800" dirty="0">
                <a:latin typeface="Verdana"/>
                <a:cs typeface="Verdana"/>
              </a:rPr>
              <a:t>oà</a:t>
            </a:r>
            <a:r>
              <a:rPr sz="2800" spc="-5" dirty="0">
                <a:latin typeface="Verdana"/>
                <a:cs typeface="Verdana"/>
              </a:rPr>
              <a:t>i</a:t>
            </a:r>
            <a:r>
              <a:rPr sz="2800" dirty="0">
                <a:latin typeface="Verdana"/>
                <a:cs typeface="Verdana"/>
              </a:rPr>
              <a:t>		q</a:t>
            </a:r>
            <a:r>
              <a:rPr sz="2800" spc="-5" dirty="0">
                <a:latin typeface="Verdana"/>
                <a:cs typeface="Verdana"/>
              </a:rPr>
              <a:t>uy</a:t>
            </a:r>
            <a:endParaRPr sz="2800">
              <a:latin typeface="Verdana"/>
              <a:cs typeface="Verdana"/>
            </a:endParaRPr>
          </a:p>
        </p:txBody>
      </p:sp>
      <p:sp>
        <p:nvSpPr>
          <p:cNvPr id="6" name="object 6"/>
          <p:cNvSpPr txBox="1"/>
          <p:nvPr/>
        </p:nvSpPr>
        <p:spPr>
          <a:xfrm>
            <a:off x="898956" y="2040763"/>
            <a:ext cx="920115" cy="1283335"/>
          </a:xfrm>
          <a:prstGeom prst="rect">
            <a:avLst/>
          </a:prstGeom>
        </p:spPr>
        <p:txBody>
          <a:bodyPr vert="horz" wrap="square" lIns="0" tIns="0" rIns="0" bIns="0" rtlCol="0">
            <a:spAutoFit/>
          </a:bodyPr>
          <a:lstStyle/>
          <a:p>
            <a:pPr marL="12700" marR="5080" algn="just">
              <a:lnSpc>
                <a:spcPct val="100000"/>
              </a:lnSpc>
            </a:pPr>
            <a:r>
              <a:rPr sz="2800" spc="-5" dirty="0">
                <a:latin typeface="Verdana"/>
                <a:cs typeface="Verdana"/>
              </a:rPr>
              <a:t>hà</a:t>
            </a:r>
            <a:r>
              <a:rPr sz="2800" dirty="0">
                <a:latin typeface="Verdana"/>
                <a:cs typeface="Verdana"/>
              </a:rPr>
              <a:t>n</a:t>
            </a:r>
            <a:r>
              <a:rPr sz="2800" spc="-5" dirty="0">
                <a:latin typeface="Verdana"/>
                <a:cs typeface="Verdana"/>
              </a:rPr>
              <a:t>g  </a:t>
            </a:r>
            <a:r>
              <a:rPr sz="2800" dirty="0">
                <a:latin typeface="Verdana"/>
                <a:cs typeface="Verdana"/>
              </a:rPr>
              <a:t>khẩu  </a:t>
            </a:r>
            <a:r>
              <a:rPr sz="2800" spc="-5" dirty="0">
                <a:latin typeface="Verdana"/>
                <a:cs typeface="Verdana"/>
              </a:rPr>
              <a:t>đị</a:t>
            </a:r>
            <a:r>
              <a:rPr sz="2800" spc="-25" dirty="0">
                <a:latin typeface="Verdana"/>
                <a:cs typeface="Verdana"/>
              </a:rPr>
              <a:t>n</a:t>
            </a:r>
            <a:r>
              <a:rPr sz="2800" spc="-15" dirty="0">
                <a:latin typeface="Verdana"/>
                <a:cs typeface="Verdana"/>
              </a:rPr>
              <a:t>h</a:t>
            </a:r>
            <a:r>
              <a:rPr sz="2800" spc="-5" dirty="0">
                <a:latin typeface="Verdana"/>
                <a:cs typeface="Verdana"/>
              </a:rPr>
              <a:t>.</a:t>
            </a:r>
            <a:endParaRPr sz="2800">
              <a:latin typeface="Verdana"/>
              <a:cs typeface="Verdana"/>
            </a:endParaRPr>
          </a:p>
        </p:txBody>
      </p:sp>
      <p:sp>
        <p:nvSpPr>
          <p:cNvPr id="7" name="object 7"/>
          <p:cNvSpPr txBox="1"/>
          <p:nvPr/>
        </p:nvSpPr>
        <p:spPr>
          <a:xfrm>
            <a:off x="383540" y="3397122"/>
            <a:ext cx="8378190" cy="2640330"/>
          </a:xfrm>
          <a:prstGeom prst="rect">
            <a:avLst/>
          </a:prstGeom>
        </p:spPr>
        <p:txBody>
          <a:bodyPr vert="horz" wrap="square" lIns="0" tIns="0" rIns="0" bIns="0" rtlCol="0">
            <a:spAutoFit/>
          </a:bodyPr>
          <a:lstStyle/>
          <a:p>
            <a:pPr marL="527685" marR="5080" indent="-514984" algn="just">
              <a:lnSpc>
                <a:spcPct val="100000"/>
              </a:lnSpc>
              <a:buFont typeface="Wingdings"/>
              <a:buChar char=""/>
              <a:tabLst>
                <a:tab pos="528320" algn="l"/>
              </a:tabLst>
            </a:pPr>
            <a:r>
              <a:rPr sz="2800" spc="-5" dirty="0">
                <a:latin typeface="Verdana"/>
                <a:cs typeface="Verdana"/>
              </a:rPr>
              <a:t>Mức </a:t>
            </a:r>
            <a:r>
              <a:rPr sz="2800" dirty="0">
                <a:latin typeface="Verdana"/>
                <a:cs typeface="Verdana"/>
              </a:rPr>
              <a:t>thuế </a:t>
            </a:r>
            <a:r>
              <a:rPr sz="2800" spc="-5" dirty="0">
                <a:latin typeface="Verdana"/>
                <a:cs typeface="Verdana"/>
              </a:rPr>
              <a:t>nhập </a:t>
            </a:r>
            <a:r>
              <a:rPr sz="2800" dirty="0">
                <a:latin typeface="Verdana"/>
                <a:cs typeface="Verdana"/>
              </a:rPr>
              <a:t>khẩu trong hạn ngạch </a:t>
            </a:r>
            <a:r>
              <a:rPr sz="2800" spc="-5" dirty="0">
                <a:latin typeface="Verdana"/>
                <a:cs typeface="Verdana"/>
              </a:rPr>
              <a:t>và  mức thuế ngoài hạn </a:t>
            </a:r>
            <a:r>
              <a:rPr sz="2800" dirty="0">
                <a:latin typeface="Verdana"/>
                <a:cs typeface="Verdana"/>
              </a:rPr>
              <a:t>ngạch thuế quan </a:t>
            </a:r>
            <a:r>
              <a:rPr sz="2800" spc="-5" dirty="0">
                <a:latin typeface="Verdana"/>
                <a:cs typeface="Verdana"/>
              </a:rPr>
              <a:t>đối  với từng mặt hàng do Bộ </a:t>
            </a:r>
            <a:r>
              <a:rPr sz="2800" spc="-10" dirty="0">
                <a:latin typeface="Verdana"/>
                <a:cs typeface="Verdana"/>
              </a:rPr>
              <a:t>Tài </a:t>
            </a:r>
            <a:r>
              <a:rPr sz="2800" spc="-15" dirty="0">
                <a:latin typeface="Verdana"/>
                <a:cs typeface="Verdana"/>
              </a:rPr>
              <a:t>chính </a:t>
            </a:r>
            <a:r>
              <a:rPr sz="2800" spc="-10" dirty="0">
                <a:latin typeface="Verdana"/>
                <a:cs typeface="Verdana"/>
              </a:rPr>
              <a:t>công</a:t>
            </a:r>
            <a:r>
              <a:rPr sz="2800" spc="245" dirty="0">
                <a:latin typeface="Verdana"/>
                <a:cs typeface="Verdana"/>
              </a:rPr>
              <a:t> </a:t>
            </a:r>
            <a:r>
              <a:rPr sz="2800" spc="-5" dirty="0">
                <a:latin typeface="Verdana"/>
                <a:cs typeface="Verdana"/>
              </a:rPr>
              <a:t>bố</a:t>
            </a:r>
            <a:endParaRPr sz="2800">
              <a:latin typeface="Verdana"/>
              <a:cs typeface="Verdana"/>
            </a:endParaRPr>
          </a:p>
          <a:p>
            <a:pPr marL="527685" marR="5080" indent="-514984" algn="just">
              <a:lnSpc>
                <a:spcPct val="100000"/>
              </a:lnSpc>
              <a:spcBef>
                <a:spcPts val="600"/>
              </a:spcBef>
              <a:buFont typeface="Wingdings"/>
              <a:buChar char=""/>
              <a:tabLst>
                <a:tab pos="528320" algn="l"/>
              </a:tabLst>
            </a:pPr>
            <a:r>
              <a:rPr sz="2800" spc="-5" dirty="0">
                <a:latin typeface="Verdana"/>
                <a:cs typeface="Verdana"/>
              </a:rPr>
              <a:t>Cơ </a:t>
            </a:r>
            <a:r>
              <a:rPr sz="2800" dirty="0">
                <a:latin typeface="Verdana"/>
                <a:cs typeface="Verdana"/>
              </a:rPr>
              <a:t>quan </a:t>
            </a:r>
            <a:r>
              <a:rPr sz="2800" spc="-5" dirty="0">
                <a:latin typeface="Verdana"/>
                <a:cs typeface="Verdana"/>
              </a:rPr>
              <a:t>hải </a:t>
            </a:r>
            <a:r>
              <a:rPr sz="2800" dirty="0">
                <a:latin typeface="Verdana"/>
                <a:cs typeface="Verdana"/>
              </a:rPr>
              <a:t>quan </a:t>
            </a:r>
            <a:r>
              <a:rPr sz="2800" spc="-5" dirty="0">
                <a:latin typeface="Verdana"/>
                <a:cs typeface="Verdana"/>
              </a:rPr>
              <a:t>căn </a:t>
            </a:r>
            <a:r>
              <a:rPr sz="2800" dirty="0">
                <a:latin typeface="Verdana"/>
                <a:cs typeface="Verdana"/>
              </a:rPr>
              <a:t>cứ vào việc phân </a:t>
            </a:r>
            <a:r>
              <a:rPr sz="2800" spc="-10" dirty="0">
                <a:latin typeface="Verdana"/>
                <a:cs typeface="Verdana"/>
              </a:rPr>
              <a:t>bổ  </a:t>
            </a:r>
            <a:r>
              <a:rPr sz="2800" spc="-5" dirty="0">
                <a:latin typeface="Verdana"/>
                <a:cs typeface="Verdana"/>
              </a:rPr>
              <a:t>hạn </a:t>
            </a:r>
            <a:r>
              <a:rPr sz="2800" dirty="0">
                <a:latin typeface="Verdana"/>
                <a:cs typeface="Verdana"/>
              </a:rPr>
              <a:t>ngạch của </a:t>
            </a:r>
            <a:r>
              <a:rPr sz="2800" spc="-5" dirty="0">
                <a:latin typeface="Verdana"/>
                <a:cs typeface="Verdana"/>
              </a:rPr>
              <a:t>Bộ Công thương cho doanh  </a:t>
            </a:r>
            <a:r>
              <a:rPr sz="2800" spc="-10" dirty="0">
                <a:latin typeface="Verdana"/>
                <a:cs typeface="Verdana"/>
              </a:rPr>
              <a:t>nghiệp </a:t>
            </a:r>
            <a:r>
              <a:rPr sz="2800" spc="-5" dirty="0">
                <a:latin typeface="Verdana"/>
                <a:cs typeface="Verdana"/>
              </a:rPr>
              <a:t>để áp mức thuế </a:t>
            </a:r>
            <a:r>
              <a:rPr sz="2800" spc="-10" dirty="0">
                <a:latin typeface="Verdana"/>
                <a:cs typeface="Verdana"/>
              </a:rPr>
              <a:t>nhập</a:t>
            </a:r>
            <a:r>
              <a:rPr sz="2800" spc="125" dirty="0">
                <a:latin typeface="Verdana"/>
                <a:cs typeface="Verdana"/>
              </a:rPr>
              <a:t> </a:t>
            </a:r>
            <a:r>
              <a:rPr sz="2800" spc="-5" dirty="0">
                <a:latin typeface="Verdana"/>
                <a:cs typeface="Verdana"/>
              </a:rPr>
              <a:t>khẩu</a:t>
            </a:r>
            <a:endParaRPr sz="2800">
              <a:latin typeface="Verdana"/>
              <a:cs typeface="Verdana"/>
            </a:endParaRPr>
          </a:p>
        </p:txBody>
      </p:sp>
      <p:sp>
        <p:nvSpPr>
          <p:cNvPr id="8" name="object 8"/>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10" name="object 10"/>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BE1E358-0A8A-4F73-8F26-996A7DAD7BF0}" type="datetime1">
              <a:rPr lang="en-US" spc="-5" smtClean="0"/>
              <a:pPr marL="12700">
                <a:lnSpc>
                  <a:spcPts val="1520"/>
                </a:lnSpc>
              </a:pPr>
              <a:t>1/12/2019</a:t>
            </a:fld>
            <a:endParaRPr spc="-5" dirty="0"/>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8</a:t>
            </a:fld>
            <a:endParaRPr sz="1400">
              <a:latin typeface="Franklin Gothic Book"/>
              <a:cs typeface="Franklin Gothic Book"/>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2101722"/>
            <a:ext cx="7144384" cy="929640"/>
          </a:xfrm>
          <a:prstGeom prst="rect">
            <a:avLst/>
          </a:prstGeom>
        </p:spPr>
        <p:txBody>
          <a:bodyPr vert="horz" wrap="square" lIns="0" tIns="0" rIns="0" bIns="0" rtlCol="0">
            <a:spAutoFit/>
          </a:bodyPr>
          <a:lstStyle/>
          <a:p>
            <a:pPr marL="12700">
              <a:lnSpc>
                <a:spcPct val="100000"/>
              </a:lnSpc>
            </a:pPr>
            <a:r>
              <a:rPr sz="2800" b="1" spc="-10" dirty="0">
                <a:solidFill>
                  <a:srgbClr val="800000"/>
                </a:solidFill>
                <a:latin typeface="Verdana"/>
                <a:cs typeface="Verdana"/>
              </a:rPr>
              <a:t>Hồ </a:t>
            </a:r>
            <a:r>
              <a:rPr sz="2800" b="1" spc="-5" dirty="0">
                <a:solidFill>
                  <a:srgbClr val="800000"/>
                </a:solidFill>
                <a:latin typeface="Verdana"/>
                <a:cs typeface="Verdana"/>
              </a:rPr>
              <a:t>sơ hải quan</a:t>
            </a:r>
            <a:r>
              <a:rPr sz="2800" b="1" spc="-5" dirty="0">
                <a:latin typeface="Verdana"/>
                <a:cs typeface="Verdana"/>
              </a:rPr>
              <a:t>:</a:t>
            </a:r>
            <a:endParaRPr sz="2800">
              <a:latin typeface="Verdana"/>
              <a:cs typeface="Verdana"/>
            </a:endParaRPr>
          </a:p>
          <a:p>
            <a:pPr marL="638810">
              <a:lnSpc>
                <a:spcPct val="100000"/>
              </a:lnSpc>
              <a:spcBef>
                <a:spcPts val="600"/>
              </a:spcBef>
              <a:tabLst>
                <a:tab pos="1440815" algn="l"/>
                <a:tab pos="2176780" algn="l"/>
                <a:tab pos="3275965" algn="l"/>
                <a:tab pos="4141470" algn="l"/>
                <a:tab pos="5347335" algn="l"/>
                <a:tab pos="6094095" algn="l"/>
              </a:tabLst>
            </a:pPr>
            <a:r>
              <a:rPr sz="2800" spc="-5" dirty="0">
                <a:latin typeface="Verdana"/>
                <a:cs typeface="Verdana"/>
              </a:rPr>
              <a:t>Đ</a:t>
            </a:r>
            <a:r>
              <a:rPr sz="2800" dirty="0">
                <a:latin typeface="Verdana"/>
                <a:cs typeface="Verdana"/>
              </a:rPr>
              <a:t>ố</a:t>
            </a:r>
            <a:r>
              <a:rPr sz="2800" spc="-10" dirty="0">
                <a:latin typeface="Verdana"/>
                <a:cs typeface="Verdana"/>
              </a:rPr>
              <a:t>i</a:t>
            </a:r>
            <a:r>
              <a:rPr sz="2800" dirty="0">
                <a:latin typeface="Verdana"/>
                <a:cs typeface="Verdana"/>
              </a:rPr>
              <a:t>	</a:t>
            </a:r>
            <a:r>
              <a:rPr sz="2800" spc="-5" dirty="0">
                <a:latin typeface="Verdana"/>
                <a:cs typeface="Verdana"/>
              </a:rPr>
              <a:t>với</a:t>
            </a:r>
            <a:r>
              <a:rPr sz="2800" dirty="0">
                <a:latin typeface="Verdana"/>
                <a:cs typeface="Verdana"/>
              </a:rPr>
              <a:t>	</a:t>
            </a:r>
            <a:r>
              <a:rPr sz="2800" spc="-5" dirty="0">
                <a:latin typeface="Verdana"/>
                <a:cs typeface="Verdana"/>
              </a:rPr>
              <a:t>h</a:t>
            </a:r>
            <a:r>
              <a:rPr sz="2800" dirty="0">
                <a:latin typeface="Verdana"/>
                <a:cs typeface="Verdana"/>
              </a:rPr>
              <a:t>àn</a:t>
            </a:r>
            <a:r>
              <a:rPr sz="2800" spc="-5" dirty="0">
                <a:latin typeface="Verdana"/>
                <a:cs typeface="Verdana"/>
              </a:rPr>
              <a:t>g</a:t>
            </a:r>
            <a:r>
              <a:rPr sz="2800" dirty="0">
                <a:latin typeface="Verdana"/>
                <a:cs typeface="Verdana"/>
              </a:rPr>
              <a:t>	</a:t>
            </a:r>
            <a:r>
              <a:rPr sz="2800" spc="-5" dirty="0">
                <a:latin typeface="Verdana"/>
                <a:cs typeface="Verdana"/>
              </a:rPr>
              <a:t>hóa</a:t>
            </a:r>
            <a:r>
              <a:rPr sz="2800" dirty="0">
                <a:latin typeface="Verdana"/>
                <a:cs typeface="Verdana"/>
              </a:rPr>
              <a:t>	</a:t>
            </a:r>
            <a:r>
              <a:rPr sz="2800" spc="0" dirty="0">
                <a:latin typeface="Verdana"/>
                <a:cs typeface="Verdana"/>
              </a:rPr>
              <a:t>t</a:t>
            </a:r>
            <a:r>
              <a:rPr sz="2800" dirty="0">
                <a:latin typeface="Verdana"/>
                <a:cs typeface="Verdana"/>
              </a:rPr>
              <a:t>h</a:t>
            </a:r>
            <a:r>
              <a:rPr sz="2800" spc="-5" dirty="0">
                <a:latin typeface="Verdana"/>
                <a:cs typeface="Verdana"/>
              </a:rPr>
              <a:t>uộc</a:t>
            </a:r>
            <a:r>
              <a:rPr sz="2800" dirty="0">
                <a:latin typeface="Verdana"/>
                <a:cs typeface="Verdana"/>
              </a:rPr>
              <a:t>	đ</a:t>
            </a:r>
            <a:r>
              <a:rPr sz="2800" spc="-5" dirty="0">
                <a:latin typeface="Verdana"/>
                <a:cs typeface="Verdana"/>
              </a:rPr>
              <a:t>ối</a:t>
            </a:r>
            <a:r>
              <a:rPr sz="2800" dirty="0">
                <a:latin typeface="Verdana"/>
                <a:cs typeface="Verdana"/>
              </a:rPr>
              <a:t>	</a:t>
            </a:r>
            <a:r>
              <a:rPr sz="2800" spc="-5" dirty="0">
                <a:latin typeface="Verdana"/>
                <a:cs typeface="Verdana"/>
              </a:rPr>
              <a:t>tư</a:t>
            </a:r>
            <a:r>
              <a:rPr sz="2800" dirty="0">
                <a:latin typeface="Verdana"/>
                <a:cs typeface="Verdana"/>
              </a:rPr>
              <a:t>ợ</a:t>
            </a:r>
            <a:r>
              <a:rPr sz="2800" spc="-5" dirty="0">
                <a:latin typeface="Verdana"/>
                <a:cs typeface="Verdana"/>
              </a:rPr>
              <a:t>ng</a:t>
            </a:r>
            <a:endParaRPr sz="2800">
              <a:latin typeface="Verdana"/>
              <a:cs typeface="Verdana"/>
            </a:endParaRPr>
          </a:p>
        </p:txBody>
      </p:sp>
      <p:sp>
        <p:nvSpPr>
          <p:cNvPr id="3" name="object 3"/>
          <p:cNvSpPr txBox="1"/>
          <p:nvPr/>
        </p:nvSpPr>
        <p:spPr>
          <a:xfrm>
            <a:off x="7792973" y="2604642"/>
            <a:ext cx="889635" cy="429895"/>
          </a:xfrm>
          <a:prstGeom prst="rect">
            <a:avLst/>
          </a:prstGeom>
        </p:spPr>
        <p:txBody>
          <a:bodyPr vert="horz" wrap="square" lIns="0" tIns="0" rIns="0" bIns="0" rtlCol="0">
            <a:spAutoFit/>
          </a:bodyPr>
          <a:lstStyle/>
          <a:p>
            <a:pPr marL="12700">
              <a:lnSpc>
                <a:spcPct val="100000"/>
              </a:lnSpc>
            </a:pPr>
            <a:r>
              <a:rPr sz="2800" spc="-5" dirty="0">
                <a:latin typeface="Verdana"/>
                <a:cs typeface="Verdana"/>
              </a:rPr>
              <a:t>kiểm</a:t>
            </a:r>
            <a:endParaRPr sz="2800">
              <a:latin typeface="Verdana"/>
              <a:cs typeface="Verdana"/>
            </a:endParaRPr>
          </a:p>
        </p:txBody>
      </p:sp>
      <p:sp>
        <p:nvSpPr>
          <p:cNvPr id="4" name="object 4"/>
          <p:cNvSpPr txBox="1"/>
          <p:nvPr/>
        </p:nvSpPr>
        <p:spPr>
          <a:xfrm>
            <a:off x="459740" y="3031363"/>
            <a:ext cx="8227059" cy="2564130"/>
          </a:xfrm>
          <a:prstGeom prst="rect">
            <a:avLst/>
          </a:prstGeom>
        </p:spPr>
        <p:txBody>
          <a:bodyPr vert="horz" wrap="square" lIns="0" tIns="0" rIns="0" bIns="0" rtlCol="0">
            <a:spAutoFit/>
          </a:bodyPr>
          <a:lstStyle/>
          <a:p>
            <a:pPr marL="12700" marR="5080" algn="just">
              <a:lnSpc>
                <a:spcPct val="100000"/>
              </a:lnSpc>
            </a:pPr>
            <a:r>
              <a:rPr sz="2800" spc="-25" dirty="0">
                <a:latin typeface="Verdana"/>
                <a:cs typeface="Verdana"/>
              </a:rPr>
              <a:t>tra </a:t>
            </a:r>
            <a:r>
              <a:rPr sz="2800" spc="-5" dirty="0">
                <a:latin typeface="Verdana"/>
                <a:cs typeface="Verdana"/>
              </a:rPr>
              <a:t>chất lượng/an </a:t>
            </a:r>
            <a:r>
              <a:rPr sz="2800" dirty="0">
                <a:latin typeface="Verdana"/>
                <a:cs typeface="Verdana"/>
              </a:rPr>
              <a:t>toàn </a:t>
            </a:r>
            <a:r>
              <a:rPr sz="2800" spc="-5" dirty="0">
                <a:latin typeface="Verdana"/>
                <a:cs typeface="Verdana"/>
              </a:rPr>
              <a:t>thực </a:t>
            </a:r>
            <a:r>
              <a:rPr sz="2800" dirty="0">
                <a:latin typeface="Verdana"/>
                <a:cs typeface="Verdana"/>
              </a:rPr>
              <a:t>phẩm, </a:t>
            </a:r>
            <a:r>
              <a:rPr sz="2800" spc="-5" dirty="0">
                <a:latin typeface="Verdana"/>
                <a:cs typeface="Verdana"/>
              </a:rPr>
              <a:t>người </a:t>
            </a:r>
            <a:r>
              <a:rPr sz="2800" spc="-15" dirty="0">
                <a:latin typeface="Verdana"/>
                <a:cs typeface="Verdana"/>
              </a:rPr>
              <a:t>làm  </a:t>
            </a:r>
            <a:r>
              <a:rPr sz="2800" spc="-5" dirty="0">
                <a:latin typeface="Verdana"/>
                <a:cs typeface="Verdana"/>
              </a:rPr>
              <a:t>thủ </a:t>
            </a:r>
            <a:r>
              <a:rPr sz="2800" dirty="0">
                <a:latin typeface="Verdana"/>
                <a:cs typeface="Verdana"/>
              </a:rPr>
              <a:t>tục </a:t>
            </a:r>
            <a:r>
              <a:rPr sz="2800" spc="-5" dirty="0">
                <a:latin typeface="Verdana"/>
                <a:cs typeface="Verdana"/>
              </a:rPr>
              <a:t>phải gửi dữ liệu điện </a:t>
            </a:r>
            <a:r>
              <a:rPr sz="2800" dirty="0">
                <a:latin typeface="Verdana"/>
                <a:cs typeface="Verdana"/>
              </a:rPr>
              <a:t>tử/nộp cho </a:t>
            </a:r>
            <a:r>
              <a:rPr sz="2800" spc="15" dirty="0">
                <a:latin typeface="Verdana"/>
                <a:cs typeface="Verdana"/>
              </a:rPr>
              <a:t>cơ  </a:t>
            </a:r>
            <a:r>
              <a:rPr sz="2800" spc="-5" dirty="0">
                <a:latin typeface="Verdana"/>
                <a:cs typeface="Verdana"/>
              </a:rPr>
              <a:t>quan </a:t>
            </a:r>
            <a:r>
              <a:rPr sz="2800" dirty="0">
                <a:latin typeface="Verdana"/>
                <a:cs typeface="Verdana"/>
              </a:rPr>
              <a:t>Hải quan </a:t>
            </a:r>
            <a:r>
              <a:rPr sz="2800" spc="-5" dirty="0">
                <a:latin typeface="Verdana"/>
                <a:cs typeface="Verdana"/>
              </a:rPr>
              <a:t>thông </a:t>
            </a:r>
            <a:r>
              <a:rPr sz="2800" dirty="0">
                <a:latin typeface="Verdana"/>
                <a:cs typeface="Verdana"/>
              </a:rPr>
              <a:t>báo xác </a:t>
            </a:r>
            <a:r>
              <a:rPr sz="2800" spc="-5" dirty="0">
                <a:latin typeface="Verdana"/>
                <a:cs typeface="Verdana"/>
              </a:rPr>
              <a:t>nhận kết quả  kiểm </a:t>
            </a:r>
            <a:r>
              <a:rPr sz="2800" spc="-20" dirty="0">
                <a:latin typeface="Verdana"/>
                <a:cs typeface="Verdana"/>
              </a:rPr>
              <a:t>tra </a:t>
            </a:r>
            <a:r>
              <a:rPr sz="2800" dirty="0">
                <a:latin typeface="Verdana"/>
                <a:cs typeface="Verdana"/>
              </a:rPr>
              <a:t>hàng </a:t>
            </a:r>
            <a:r>
              <a:rPr sz="2800" spc="-5" dirty="0">
                <a:latin typeface="Verdana"/>
                <a:cs typeface="Verdana"/>
              </a:rPr>
              <a:t>hóa đáp ứng yêu </a:t>
            </a:r>
            <a:r>
              <a:rPr sz="2800" dirty="0">
                <a:latin typeface="Verdana"/>
                <a:cs typeface="Verdana"/>
              </a:rPr>
              <a:t>cầu </a:t>
            </a:r>
            <a:r>
              <a:rPr sz="2800" spc="-5" dirty="0">
                <a:latin typeface="Verdana"/>
                <a:cs typeface="Verdana"/>
              </a:rPr>
              <a:t>về </a:t>
            </a:r>
            <a:r>
              <a:rPr sz="2800" dirty="0">
                <a:latin typeface="Verdana"/>
                <a:cs typeface="Verdana"/>
              </a:rPr>
              <a:t>chất  </a:t>
            </a:r>
            <a:r>
              <a:rPr sz="2800" spc="-5" dirty="0">
                <a:latin typeface="Verdana"/>
                <a:cs typeface="Verdana"/>
              </a:rPr>
              <a:t>lượng/an </a:t>
            </a:r>
            <a:r>
              <a:rPr sz="2800" dirty="0">
                <a:latin typeface="Verdana"/>
                <a:cs typeface="Verdana"/>
              </a:rPr>
              <a:t>toàn </a:t>
            </a:r>
            <a:r>
              <a:rPr sz="2800" spc="-5" dirty="0">
                <a:latin typeface="Verdana"/>
                <a:cs typeface="Verdana"/>
              </a:rPr>
              <a:t>thực </a:t>
            </a:r>
            <a:r>
              <a:rPr sz="2800" dirty="0">
                <a:latin typeface="Verdana"/>
                <a:cs typeface="Verdana"/>
              </a:rPr>
              <a:t>phẩm của cơ quan </a:t>
            </a:r>
            <a:r>
              <a:rPr sz="2800" spc="-5" dirty="0">
                <a:latin typeface="Verdana"/>
                <a:cs typeface="Verdana"/>
              </a:rPr>
              <a:t>kiểm  </a:t>
            </a:r>
            <a:r>
              <a:rPr sz="2800" spc="-25" dirty="0">
                <a:latin typeface="Verdana"/>
                <a:cs typeface="Verdana"/>
              </a:rPr>
              <a:t>tra </a:t>
            </a:r>
            <a:r>
              <a:rPr sz="2800" spc="-5" dirty="0">
                <a:latin typeface="Verdana"/>
                <a:cs typeface="Verdana"/>
              </a:rPr>
              <a:t>để </a:t>
            </a:r>
            <a:r>
              <a:rPr sz="2800" spc="-10" dirty="0">
                <a:latin typeface="Verdana"/>
                <a:cs typeface="Verdana"/>
              </a:rPr>
              <a:t>thông quan lô</a:t>
            </a:r>
            <a:r>
              <a:rPr sz="2800" spc="100" dirty="0">
                <a:latin typeface="Verdana"/>
                <a:cs typeface="Verdana"/>
              </a:rPr>
              <a:t> </a:t>
            </a:r>
            <a:r>
              <a:rPr sz="2800" spc="-5" dirty="0">
                <a:latin typeface="Verdana"/>
                <a:cs typeface="Verdana"/>
              </a:rPr>
              <a:t>hàng</a:t>
            </a:r>
            <a:endParaRPr sz="2800">
              <a:latin typeface="Verdana"/>
              <a:cs typeface="Verdana"/>
            </a:endParaRPr>
          </a:p>
        </p:txBody>
      </p:sp>
      <p:sp>
        <p:nvSpPr>
          <p:cNvPr id="5" name="object 5"/>
          <p:cNvSpPr txBox="1">
            <a:spLocks noGrp="1"/>
          </p:cNvSpPr>
          <p:nvPr>
            <p:ph type="title"/>
          </p:nvPr>
        </p:nvSpPr>
        <p:spPr>
          <a:xfrm>
            <a:off x="1676780" y="424434"/>
            <a:ext cx="5714365" cy="1463040"/>
          </a:xfrm>
          <a:prstGeom prst="rect">
            <a:avLst/>
          </a:prstGeom>
        </p:spPr>
        <p:txBody>
          <a:bodyPr vert="horz" wrap="square" lIns="0" tIns="0" rIns="0" bIns="0" rtlCol="0">
            <a:spAutoFit/>
          </a:bodyPr>
          <a:lstStyle/>
          <a:p>
            <a:pPr marL="12065" marR="5080" algn="ctr">
              <a:lnSpc>
                <a:spcPct val="100000"/>
              </a:lnSpc>
            </a:pPr>
            <a:r>
              <a:rPr dirty="0">
                <a:solidFill>
                  <a:srgbClr val="008000"/>
                </a:solidFill>
              </a:rPr>
              <a:t>HÀNG NHẬP KHẨU PHẢI  KIỂM TRA CHẤT</a:t>
            </a:r>
            <a:r>
              <a:rPr spc="-50" dirty="0">
                <a:solidFill>
                  <a:srgbClr val="008000"/>
                </a:solidFill>
              </a:rPr>
              <a:t> </a:t>
            </a:r>
            <a:r>
              <a:rPr dirty="0">
                <a:solidFill>
                  <a:srgbClr val="008000"/>
                </a:solidFill>
              </a:rPr>
              <a:t>LƯỢNG/  AN TOÀN THỰC</a:t>
            </a:r>
            <a:r>
              <a:rPr spc="-55" dirty="0">
                <a:solidFill>
                  <a:srgbClr val="008000"/>
                </a:solidFill>
              </a:rPr>
              <a:t> </a:t>
            </a:r>
            <a:r>
              <a:rPr dirty="0">
                <a:solidFill>
                  <a:srgbClr val="008000"/>
                </a:solidFill>
              </a:rPr>
              <a:t>PHẨM</a:t>
            </a:r>
          </a:p>
        </p:txBody>
      </p:sp>
      <p:sp>
        <p:nvSpPr>
          <p:cNvPr id="6" name="object 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43AC668B-7687-4B87-A1C0-2D34D6F3A234}" type="datetime1">
              <a:rPr lang="en-US" spc="-5" smtClean="0"/>
              <a:pPr marL="12700">
                <a:lnSpc>
                  <a:spcPts val="1520"/>
                </a:lnSpc>
              </a:pPr>
              <a:t>1/12/2019</a:t>
            </a:fld>
            <a:endParaRPr spc="-5" dirty="0"/>
          </a:p>
        </p:txBody>
      </p:sp>
      <p:sp>
        <p:nvSpPr>
          <p:cNvPr id="9" name="object 9"/>
          <p:cNvSpPr txBox="1"/>
          <p:nvPr/>
        </p:nvSpPr>
        <p:spPr>
          <a:xfrm>
            <a:off x="255828" y="6348815"/>
            <a:ext cx="236220" cy="203835"/>
          </a:xfrm>
          <a:prstGeom prst="rect">
            <a:avLst/>
          </a:prstGeom>
        </p:spPr>
        <p:txBody>
          <a:bodyPr vert="horz" wrap="square" lIns="0" tIns="0" rIns="0" bIns="0" rtlCol="0">
            <a:spAutoFit/>
          </a:bodyPr>
          <a:lstStyle/>
          <a:p>
            <a:pPr marL="12700">
              <a:lnSpc>
                <a:spcPts val="1515"/>
              </a:lnSpc>
            </a:pPr>
            <a:r>
              <a:rPr sz="1400" dirty="0">
                <a:solidFill>
                  <a:srgbClr val="FFFFFF"/>
                </a:solidFill>
                <a:latin typeface="Franklin Gothic Book"/>
                <a:cs typeface="Franklin Gothic Book"/>
              </a:rPr>
              <a:t>80</a:t>
            </a:r>
            <a:endParaRPr sz="1400">
              <a:latin typeface="Franklin Gothic Book"/>
              <a:cs typeface="Franklin Gothic Book"/>
            </a:endParaRPr>
          </a:p>
        </p:txBody>
      </p:sp>
      <p:sp>
        <p:nvSpPr>
          <p:cNvPr id="10" name="Slide Number Placeholder 9"/>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80</a:t>
            </a:fld>
            <a:endParaRPr lang="en-US"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2030" y="424434"/>
            <a:ext cx="7539355" cy="977265"/>
          </a:xfrm>
          <a:prstGeom prst="rect">
            <a:avLst/>
          </a:prstGeom>
        </p:spPr>
        <p:txBody>
          <a:bodyPr vert="horz" wrap="square" lIns="0" tIns="0" rIns="0" bIns="0" rtlCol="0">
            <a:spAutoFit/>
          </a:bodyPr>
          <a:lstStyle/>
          <a:p>
            <a:pPr marL="12700" marR="5080" indent="558800">
              <a:lnSpc>
                <a:spcPct val="100000"/>
              </a:lnSpc>
            </a:pPr>
            <a:r>
              <a:rPr dirty="0">
                <a:solidFill>
                  <a:srgbClr val="800000"/>
                </a:solidFill>
              </a:rPr>
              <a:t>NHẬP KHẨU THUỐC, </a:t>
            </a:r>
            <a:r>
              <a:rPr spc="-5" dirty="0">
                <a:solidFill>
                  <a:srgbClr val="800000"/>
                </a:solidFill>
              </a:rPr>
              <a:t>BAO </a:t>
            </a:r>
            <a:r>
              <a:rPr dirty="0">
                <a:solidFill>
                  <a:srgbClr val="800000"/>
                </a:solidFill>
              </a:rPr>
              <a:t>BÌ  TIẾP </a:t>
            </a:r>
            <a:r>
              <a:rPr spc="5" dirty="0">
                <a:solidFill>
                  <a:srgbClr val="800000"/>
                </a:solidFill>
              </a:rPr>
              <a:t>XÚC </a:t>
            </a:r>
            <a:r>
              <a:rPr dirty="0">
                <a:solidFill>
                  <a:srgbClr val="800000"/>
                </a:solidFill>
              </a:rPr>
              <a:t>TRỰC TIẾP VỚI</a:t>
            </a:r>
            <a:r>
              <a:rPr spc="-45" dirty="0">
                <a:solidFill>
                  <a:srgbClr val="800000"/>
                </a:solidFill>
              </a:rPr>
              <a:t> </a:t>
            </a:r>
            <a:r>
              <a:rPr dirty="0">
                <a:solidFill>
                  <a:srgbClr val="800000"/>
                </a:solidFill>
              </a:rPr>
              <a:t>THUỐC</a:t>
            </a:r>
          </a:p>
        </p:txBody>
      </p:sp>
      <p:sp>
        <p:nvSpPr>
          <p:cNvPr id="3" name="object 3"/>
          <p:cNvSpPr txBox="1"/>
          <p:nvPr/>
        </p:nvSpPr>
        <p:spPr>
          <a:xfrm>
            <a:off x="383540" y="1567434"/>
            <a:ext cx="3600450" cy="489584"/>
          </a:xfrm>
          <a:prstGeom prst="rect">
            <a:avLst/>
          </a:prstGeom>
        </p:spPr>
        <p:txBody>
          <a:bodyPr vert="horz" wrap="square" lIns="0" tIns="0" rIns="0" bIns="0" rtlCol="0">
            <a:spAutoFit/>
          </a:bodyPr>
          <a:lstStyle/>
          <a:p>
            <a:pPr marL="12700">
              <a:lnSpc>
                <a:spcPct val="100000"/>
              </a:lnSpc>
            </a:pPr>
            <a:r>
              <a:rPr sz="3200" b="1" dirty="0">
                <a:solidFill>
                  <a:srgbClr val="0000CC"/>
                </a:solidFill>
                <a:latin typeface="Verdana"/>
                <a:cs typeface="Verdana"/>
              </a:rPr>
              <a:t>Quy định</a:t>
            </a:r>
            <a:r>
              <a:rPr sz="3200" b="1" spc="-85" dirty="0">
                <a:solidFill>
                  <a:srgbClr val="0000CC"/>
                </a:solidFill>
                <a:latin typeface="Verdana"/>
                <a:cs typeface="Verdana"/>
              </a:rPr>
              <a:t> </a:t>
            </a:r>
            <a:r>
              <a:rPr sz="3200" b="1" spc="-5" dirty="0">
                <a:solidFill>
                  <a:srgbClr val="0000CC"/>
                </a:solidFill>
                <a:latin typeface="Verdana"/>
                <a:cs typeface="Verdana"/>
              </a:rPr>
              <a:t>chung</a:t>
            </a:r>
            <a:endParaRPr sz="3200">
              <a:latin typeface="Verdana"/>
              <a:cs typeface="Verdana"/>
            </a:endParaRPr>
          </a:p>
        </p:txBody>
      </p:sp>
      <p:sp>
        <p:nvSpPr>
          <p:cNvPr id="4" name="object 4"/>
          <p:cNvSpPr txBox="1"/>
          <p:nvPr/>
        </p:nvSpPr>
        <p:spPr>
          <a:xfrm>
            <a:off x="4322190" y="1669034"/>
            <a:ext cx="4295775" cy="370205"/>
          </a:xfrm>
          <a:prstGeom prst="rect">
            <a:avLst/>
          </a:prstGeom>
        </p:spPr>
        <p:txBody>
          <a:bodyPr vert="horz" wrap="square" lIns="0" tIns="0" rIns="0" bIns="0" rtlCol="0">
            <a:spAutoFit/>
          </a:bodyPr>
          <a:lstStyle/>
          <a:p>
            <a:pPr marL="12700">
              <a:lnSpc>
                <a:spcPct val="100000"/>
              </a:lnSpc>
            </a:pPr>
            <a:r>
              <a:rPr sz="2400" spc="-5" dirty="0">
                <a:solidFill>
                  <a:srgbClr val="0000CC"/>
                </a:solidFill>
                <a:latin typeface="Verdana"/>
                <a:cs typeface="Verdana"/>
              </a:rPr>
              <a:t>(Thông </a:t>
            </a:r>
            <a:r>
              <a:rPr sz="2400" dirty="0">
                <a:solidFill>
                  <a:srgbClr val="0000CC"/>
                </a:solidFill>
                <a:latin typeface="Verdana"/>
                <a:cs typeface="Verdana"/>
              </a:rPr>
              <a:t>tư</a:t>
            </a:r>
            <a:r>
              <a:rPr sz="2400" spc="-50" dirty="0">
                <a:solidFill>
                  <a:srgbClr val="0000CC"/>
                </a:solidFill>
                <a:latin typeface="Verdana"/>
                <a:cs typeface="Verdana"/>
              </a:rPr>
              <a:t> </a:t>
            </a:r>
            <a:r>
              <a:rPr sz="2400" spc="-20" dirty="0">
                <a:solidFill>
                  <a:srgbClr val="0000CC"/>
                </a:solidFill>
                <a:latin typeface="Verdana"/>
                <a:cs typeface="Verdana"/>
              </a:rPr>
              <a:t>47/2010/TT-BYT)</a:t>
            </a:r>
            <a:endParaRPr sz="2400">
              <a:latin typeface="Verdana"/>
              <a:cs typeface="Verdana"/>
            </a:endParaRPr>
          </a:p>
        </p:txBody>
      </p:sp>
      <p:sp>
        <p:nvSpPr>
          <p:cNvPr id="5" name="object 5"/>
          <p:cNvSpPr txBox="1"/>
          <p:nvPr/>
        </p:nvSpPr>
        <p:spPr>
          <a:xfrm>
            <a:off x="383540" y="2132203"/>
            <a:ext cx="8453755" cy="2715895"/>
          </a:xfrm>
          <a:prstGeom prst="rect">
            <a:avLst/>
          </a:prstGeom>
        </p:spPr>
        <p:txBody>
          <a:bodyPr vert="horz" wrap="square" lIns="0" tIns="0" rIns="0" bIns="0" rtlCol="0">
            <a:spAutoFit/>
          </a:bodyPr>
          <a:lstStyle/>
          <a:p>
            <a:pPr marL="12700" marR="5715" algn="just">
              <a:lnSpc>
                <a:spcPct val="100000"/>
              </a:lnSpc>
              <a:buAutoNum type="arabicPeriod"/>
              <a:tabLst>
                <a:tab pos="592455" algn="l"/>
              </a:tabLst>
            </a:pPr>
            <a:r>
              <a:rPr sz="2800" b="1" spc="-5" dirty="0">
                <a:latin typeface="Verdana"/>
                <a:cs typeface="Verdana"/>
              </a:rPr>
              <a:t>Cấm nhập khẩu </a:t>
            </a:r>
            <a:r>
              <a:rPr sz="2800" dirty="0">
                <a:latin typeface="Verdana"/>
                <a:cs typeface="Verdana"/>
              </a:rPr>
              <a:t>để </a:t>
            </a:r>
            <a:r>
              <a:rPr sz="2800" spc="-10" dirty="0">
                <a:latin typeface="Verdana"/>
                <a:cs typeface="Verdana"/>
              </a:rPr>
              <a:t>làm </a:t>
            </a:r>
            <a:r>
              <a:rPr sz="2800" dirty="0">
                <a:latin typeface="Verdana"/>
                <a:cs typeface="Verdana"/>
              </a:rPr>
              <a:t>thuốc </a:t>
            </a:r>
            <a:r>
              <a:rPr sz="2800" spc="-5" dirty="0">
                <a:latin typeface="Verdana"/>
                <a:cs typeface="Verdana"/>
              </a:rPr>
              <a:t>dùng </a:t>
            </a:r>
            <a:r>
              <a:rPr sz="2800" dirty="0">
                <a:latin typeface="Verdana"/>
                <a:cs typeface="Verdana"/>
              </a:rPr>
              <a:t>cho  </a:t>
            </a:r>
            <a:r>
              <a:rPr sz="2800" spc="-5" dirty="0">
                <a:latin typeface="Verdana"/>
                <a:cs typeface="Verdana"/>
              </a:rPr>
              <a:t>người các </a:t>
            </a:r>
            <a:r>
              <a:rPr sz="2800" dirty="0">
                <a:latin typeface="Verdana"/>
                <a:cs typeface="Verdana"/>
              </a:rPr>
              <a:t>thuốc </a:t>
            </a:r>
            <a:r>
              <a:rPr sz="2800" spc="-5" dirty="0">
                <a:latin typeface="Verdana"/>
                <a:cs typeface="Verdana"/>
              </a:rPr>
              <a:t>thành phẩm và </a:t>
            </a:r>
            <a:r>
              <a:rPr sz="2800" dirty="0">
                <a:latin typeface="Verdana"/>
                <a:cs typeface="Verdana"/>
              </a:rPr>
              <a:t>nguyên </a:t>
            </a:r>
            <a:r>
              <a:rPr sz="2800" spc="-5" dirty="0">
                <a:latin typeface="Verdana"/>
                <a:cs typeface="Verdana"/>
              </a:rPr>
              <a:t>liệu  </a:t>
            </a:r>
            <a:r>
              <a:rPr sz="2800" spc="-10" dirty="0">
                <a:latin typeface="Verdana"/>
                <a:cs typeface="Verdana"/>
              </a:rPr>
              <a:t>làm </a:t>
            </a:r>
            <a:r>
              <a:rPr sz="2800" dirty="0">
                <a:latin typeface="Verdana"/>
                <a:cs typeface="Verdana"/>
              </a:rPr>
              <a:t>thuốc </a:t>
            </a:r>
            <a:r>
              <a:rPr sz="2800" spc="-5" dirty="0">
                <a:latin typeface="Verdana"/>
                <a:cs typeface="Verdana"/>
              </a:rPr>
              <a:t>quy định tại </a:t>
            </a:r>
            <a:r>
              <a:rPr sz="2800" dirty="0">
                <a:latin typeface="Verdana"/>
                <a:cs typeface="Verdana"/>
              </a:rPr>
              <a:t>Danh mục nguyên </a:t>
            </a:r>
            <a:r>
              <a:rPr sz="2800" spc="-5" dirty="0">
                <a:latin typeface="Verdana"/>
                <a:cs typeface="Verdana"/>
              </a:rPr>
              <a:t>liệu  và thuốc </a:t>
            </a:r>
            <a:r>
              <a:rPr sz="2800" spc="-10" dirty="0">
                <a:latin typeface="Verdana"/>
                <a:cs typeface="Verdana"/>
              </a:rPr>
              <a:t>thành </a:t>
            </a:r>
            <a:r>
              <a:rPr sz="2800" spc="-5" dirty="0">
                <a:latin typeface="Verdana"/>
                <a:cs typeface="Verdana"/>
              </a:rPr>
              <a:t>phẩm cấm </a:t>
            </a:r>
            <a:r>
              <a:rPr sz="2800" spc="-10" dirty="0">
                <a:latin typeface="Verdana"/>
                <a:cs typeface="Verdana"/>
              </a:rPr>
              <a:t>NK </a:t>
            </a:r>
            <a:r>
              <a:rPr sz="2800" spc="-5" dirty="0">
                <a:latin typeface="Verdana"/>
                <a:cs typeface="Verdana"/>
              </a:rPr>
              <a:t>để </a:t>
            </a:r>
            <a:r>
              <a:rPr sz="2800" spc="-10" dirty="0">
                <a:latin typeface="Verdana"/>
                <a:cs typeface="Verdana"/>
              </a:rPr>
              <a:t>làm</a:t>
            </a:r>
            <a:r>
              <a:rPr sz="2800" spc="195" dirty="0">
                <a:latin typeface="Verdana"/>
                <a:cs typeface="Verdana"/>
              </a:rPr>
              <a:t> </a:t>
            </a:r>
            <a:r>
              <a:rPr sz="2800" spc="-10" dirty="0">
                <a:latin typeface="Verdana"/>
                <a:cs typeface="Verdana"/>
              </a:rPr>
              <a:t>thuốc;</a:t>
            </a:r>
            <a:endParaRPr sz="2800">
              <a:latin typeface="Verdana"/>
              <a:cs typeface="Verdana"/>
            </a:endParaRPr>
          </a:p>
          <a:p>
            <a:pPr marL="12700" marR="5080" algn="just">
              <a:lnSpc>
                <a:spcPct val="100000"/>
              </a:lnSpc>
              <a:spcBef>
                <a:spcPts val="1200"/>
              </a:spcBef>
              <a:buFont typeface="Verdana"/>
              <a:buAutoNum type="arabicPeriod"/>
              <a:tabLst>
                <a:tab pos="570865" algn="l"/>
              </a:tabLst>
            </a:pPr>
            <a:r>
              <a:rPr sz="2800" spc="-5" dirty="0">
                <a:latin typeface="Verdana"/>
                <a:cs typeface="Verdana"/>
              </a:rPr>
              <a:t>Thuốc </a:t>
            </a:r>
            <a:r>
              <a:rPr sz="2800" b="1" dirty="0">
                <a:latin typeface="Verdana"/>
                <a:cs typeface="Verdana"/>
              </a:rPr>
              <a:t>có số đăng </a:t>
            </a:r>
            <a:r>
              <a:rPr sz="2800" b="1" spc="-10" dirty="0">
                <a:latin typeface="Verdana"/>
                <a:cs typeface="Verdana"/>
              </a:rPr>
              <a:t>ký </a:t>
            </a:r>
            <a:r>
              <a:rPr sz="2800" b="1" spc="-5" dirty="0">
                <a:latin typeface="Verdana"/>
                <a:cs typeface="Verdana"/>
              </a:rPr>
              <a:t>lưu hành </a:t>
            </a:r>
            <a:r>
              <a:rPr sz="2800" dirty="0">
                <a:latin typeface="Verdana"/>
                <a:cs typeface="Verdana"/>
              </a:rPr>
              <a:t>còn </a:t>
            </a:r>
            <a:r>
              <a:rPr sz="2800" spc="-5" dirty="0">
                <a:latin typeface="Verdana"/>
                <a:cs typeface="Verdana"/>
              </a:rPr>
              <a:t>hiệu  lực </a:t>
            </a:r>
            <a:r>
              <a:rPr sz="2800" dirty="0">
                <a:latin typeface="Verdana"/>
                <a:cs typeface="Verdana"/>
              </a:rPr>
              <a:t>(trừ </a:t>
            </a:r>
            <a:r>
              <a:rPr sz="2800" spc="-5" dirty="0">
                <a:latin typeface="Verdana"/>
                <a:cs typeface="Verdana"/>
              </a:rPr>
              <a:t>thuốc gây nghiện, </a:t>
            </a:r>
            <a:r>
              <a:rPr sz="2800" dirty="0">
                <a:latin typeface="Verdana"/>
                <a:cs typeface="Verdana"/>
              </a:rPr>
              <a:t>hướng tâm </a:t>
            </a:r>
            <a:r>
              <a:rPr sz="2800" spc="-5" dirty="0">
                <a:latin typeface="Verdana"/>
                <a:cs typeface="Verdana"/>
              </a:rPr>
              <a:t>thần </a:t>
            </a:r>
            <a:r>
              <a:rPr sz="2800" spc="600" dirty="0">
                <a:latin typeface="Verdana"/>
                <a:cs typeface="Verdana"/>
              </a:rPr>
              <a:t> </a:t>
            </a:r>
            <a:r>
              <a:rPr sz="2800" spc="-5" dirty="0">
                <a:latin typeface="Verdana"/>
                <a:cs typeface="Verdana"/>
              </a:rPr>
              <a:t>và</a:t>
            </a:r>
            <a:endParaRPr sz="2800">
              <a:latin typeface="Verdana"/>
              <a:cs typeface="Verdana"/>
            </a:endParaRPr>
          </a:p>
        </p:txBody>
      </p:sp>
      <p:sp>
        <p:nvSpPr>
          <p:cNvPr id="6" name="object 6"/>
          <p:cNvSpPr txBox="1"/>
          <p:nvPr/>
        </p:nvSpPr>
        <p:spPr>
          <a:xfrm>
            <a:off x="383540" y="4845177"/>
            <a:ext cx="1701800" cy="429895"/>
          </a:xfrm>
          <a:prstGeom prst="rect">
            <a:avLst/>
          </a:prstGeom>
        </p:spPr>
        <p:txBody>
          <a:bodyPr vert="horz" wrap="square" lIns="0" tIns="0" rIns="0" bIns="0" rtlCol="0">
            <a:spAutoFit/>
          </a:bodyPr>
          <a:lstStyle/>
          <a:p>
            <a:pPr marL="12700">
              <a:lnSpc>
                <a:spcPct val="100000"/>
              </a:lnSpc>
              <a:tabLst>
                <a:tab pos="922655" algn="l"/>
              </a:tabLst>
            </a:pPr>
            <a:r>
              <a:rPr sz="2800" spc="-5" dirty="0">
                <a:latin typeface="Verdana"/>
                <a:cs typeface="Verdana"/>
              </a:rPr>
              <a:t>tiền	c</a:t>
            </a:r>
            <a:r>
              <a:rPr sz="2800" dirty="0">
                <a:latin typeface="Verdana"/>
                <a:cs typeface="Verdana"/>
              </a:rPr>
              <a:t>h</a:t>
            </a:r>
            <a:r>
              <a:rPr sz="2800" spc="5" dirty="0">
                <a:latin typeface="Verdana"/>
                <a:cs typeface="Verdana"/>
              </a:rPr>
              <a:t>ấ</a:t>
            </a:r>
            <a:r>
              <a:rPr sz="2800" spc="-5" dirty="0">
                <a:latin typeface="Verdana"/>
                <a:cs typeface="Verdana"/>
              </a:rPr>
              <a:t>t</a:t>
            </a:r>
            <a:endParaRPr sz="2800">
              <a:latin typeface="Verdana"/>
              <a:cs typeface="Verdana"/>
            </a:endParaRPr>
          </a:p>
        </p:txBody>
      </p:sp>
      <p:sp>
        <p:nvSpPr>
          <p:cNvPr id="7" name="object 7"/>
          <p:cNvSpPr txBox="1"/>
          <p:nvPr/>
        </p:nvSpPr>
        <p:spPr>
          <a:xfrm>
            <a:off x="383540" y="5272227"/>
            <a:ext cx="1732914" cy="429895"/>
          </a:xfrm>
          <a:prstGeom prst="rect">
            <a:avLst/>
          </a:prstGeom>
        </p:spPr>
        <p:txBody>
          <a:bodyPr vert="horz" wrap="square" lIns="0" tIns="0" rIns="0" bIns="0" rtlCol="0">
            <a:spAutoFit/>
          </a:bodyPr>
          <a:lstStyle/>
          <a:p>
            <a:pPr marL="12700">
              <a:lnSpc>
                <a:spcPct val="100000"/>
              </a:lnSpc>
              <a:tabLst>
                <a:tab pos="1042669" algn="l"/>
              </a:tabLst>
            </a:pPr>
            <a:r>
              <a:rPr sz="2800" spc="-10" dirty="0">
                <a:latin typeface="Verdana"/>
                <a:cs typeface="Verdana"/>
              </a:rPr>
              <a:t>the</a:t>
            </a:r>
            <a:r>
              <a:rPr sz="2800" spc="-5" dirty="0">
                <a:latin typeface="Verdana"/>
                <a:cs typeface="Verdana"/>
              </a:rPr>
              <a:t>o</a:t>
            </a:r>
            <a:r>
              <a:rPr sz="2800" dirty="0">
                <a:latin typeface="Verdana"/>
                <a:cs typeface="Verdana"/>
              </a:rPr>
              <a:t>	nhu</a:t>
            </a:r>
            <a:endParaRPr sz="2800">
              <a:latin typeface="Verdana"/>
              <a:cs typeface="Verdana"/>
            </a:endParaRPr>
          </a:p>
        </p:txBody>
      </p:sp>
      <p:sp>
        <p:nvSpPr>
          <p:cNvPr id="8" name="object 8"/>
          <p:cNvSpPr txBox="1"/>
          <p:nvPr/>
        </p:nvSpPr>
        <p:spPr>
          <a:xfrm>
            <a:off x="2296414" y="4845177"/>
            <a:ext cx="2018664" cy="857250"/>
          </a:xfrm>
          <a:prstGeom prst="rect">
            <a:avLst/>
          </a:prstGeom>
        </p:spPr>
        <p:txBody>
          <a:bodyPr vert="horz" wrap="square" lIns="0" tIns="0" rIns="0" bIns="0" rtlCol="0">
            <a:spAutoFit/>
          </a:bodyPr>
          <a:lstStyle/>
          <a:p>
            <a:pPr marL="12700">
              <a:lnSpc>
                <a:spcPct val="100000"/>
              </a:lnSpc>
              <a:tabLst>
                <a:tab pos="1144905" algn="l"/>
              </a:tabLst>
            </a:pPr>
            <a:r>
              <a:rPr sz="2800" dirty="0">
                <a:latin typeface="Verdana"/>
                <a:cs typeface="Verdana"/>
              </a:rPr>
              <a:t>dùng	</a:t>
            </a:r>
            <a:r>
              <a:rPr sz="2800" spc="-15" dirty="0">
                <a:latin typeface="Verdana"/>
                <a:cs typeface="Verdana"/>
              </a:rPr>
              <a:t>làm</a:t>
            </a:r>
            <a:endParaRPr sz="2800">
              <a:latin typeface="Verdana"/>
              <a:cs typeface="Verdana"/>
            </a:endParaRPr>
          </a:p>
          <a:p>
            <a:pPr marL="44450">
              <a:lnSpc>
                <a:spcPct val="100000"/>
              </a:lnSpc>
              <a:tabLst>
                <a:tab pos="907415" algn="l"/>
              </a:tabLst>
            </a:pPr>
            <a:r>
              <a:rPr sz="2800" spc="-5" dirty="0">
                <a:latin typeface="Verdana"/>
                <a:cs typeface="Verdana"/>
              </a:rPr>
              <a:t>cầu	</a:t>
            </a:r>
            <a:r>
              <a:rPr sz="2800" spc="0" dirty="0">
                <a:latin typeface="Verdana"/>
                <a:cs typeface="Verdana"/>
              </a:rPr>
              <a:t>k</a:t>
            </a:r>
            <a:r>
              <a:rPr sz="2800" spc="-5" dirty="0">
                <a:latin typeface="Verdana"/>
                <a:cs typeface="Verdana"/>
              </a:rPr>
              <a:t>hông</a:t>
            </a:r>
            <a:endParaRPr sz="2800">
              <a:latin typeface="Verdana"/>
              <a:cs typeface="Verdana"/>
            </a:endParaRPr>
          </a:p>
        </p:txBody>
      </p:sp>
      <p:sp>
        <p:nvSpPr>
          <p:cNvPr id="9" name="object 9"/>
          <p:cNvSpPr txBox="1"/>
          <p:nvPr/>
        </p:nvSpPr>
        <p:spPr>
          <a:xfrm>
            <a:off x="4322190" y="4845177"/>
            <a:ext cx="4513580" cy="857250"/>
          </a:xfrm>
          <a:prstGeom prst="rect">
            <a:avLst/>
          </a:prstGeom>
        </p:spPr>
        <p:txBody>
          <a:bodyPr vert="horz" wrap="square" lIns="0" tIns="0" rIns="0" bIns="0" rtlCol="0">
            <a:spAutoFit/>
          </a:bodyPr>
          <a:lstStyle/>
          <a:p>
            <a:pPr marL="12700">
              <a:lnSpc>
                <a:spcPct val="100000"/>
              </a:lnSpc>
              <a:tabLst>
                <a:tab pos="1403985" algn="l"/>
                <a:tab pos="2499995" algn="l"/>
                <a:tab pos="3624579" algn="l"/>
              </a:tabLst>
            </a:pPr>
            <a:r>
              <a:rPr sz="2800" spc="-5" dirty="0">
                <a:latin typeface="Verdana"/>
                <a:cs typeface="Verdana"/>
              </a:rPr>
              <a:t>th</a:t>
            </a:r>
            <a:r>
              <a:rPr sz="2800" dirty="0">
                <a:latin typeface="Verdana"/>
                <a:cs typeface="Verdana"/>
              </a:rPr>
              <a:t>u</a:t>
            </a:r>
            <a:r>
              <a:rPr sz="2800" spc="-5" dirty="0">
                <a:latin typeface="Verdana"/>
                <a:cs typeface="Verdana"/>
              </a:rPr>
              <a:t>ốc)</a:t>
            </a:r>
            <a:r>
              <a:rPr sz="2800" dirty="0">
                <a:latin typeface="Verdana"/>
                <a:cs typeface="Verdana"/>
              </a:rPr>
              <a:t>	</a:t>
            </a:r>
            <a:r>
              <a:rPr sz="2800" spc="-5" dirty="0">
                <a:latin typeface="Verdana"/>
                <a:cs typeface="Verdana"/>
              </a:rPr>
              <a:t>đ</a:t>
            </a:r>
            <a:r>
              <a:rPr sz="2800" dirty="0">
                <a:latin typeface="Verdana"/>
                <a:cs typeface="Verdana"/>
              </a:rPr>
              <a:t>ư</a:t>
            </a:r>
            <a:r>
              <a:rPr sz="2800" spc="-5" dirty="0">
                <a:latin typeface="Verdana"/>
                <a:cs typeface="Verdana"/>
              </a:rPr>
              <a:t>ợc</a:t>
            </a:r>
            <a:r>
              <a:rPr sz="2800" dirty="0">
                <a:latin typeface="Verdana"/>
                <a:cs typeface="Verdana"/>
              </a:rPr>
              <a:t>	</a:t>
            </a:r>
            <a:r>
              <a:rPr sz="2800" spc="-5" dirty="0">
                <a:latin typeface="Verdana"/>
                <a:cs typeface="Verdana"/>
              </a:rPr>
              <a:t>n</a:t>
            </a:r>
            <a:r>
              <a:rPr sz="2800" dirty="0">
                <a:latin typeface="Verdana"/>
                <a:cs typeface="Verdana"/>
              </a:rPr>
              <a:t>h</a:t>
            </a:r>
            <a:r>
              <a:rPr sz="2800" spc="5" dirty="0">
                <a:latin typeface="Verdana"/>
                <a:cs typeface="Verdana"/>
              </a:rPr>
              <a:t>ậ</a:t>
            </a:r>
            <a:r>
              <a:rPr sz="2800" spc="-5" dirty="0">
                <a:latin typeface="Verdana"/>
                <a:cs typeface="Verdana"/>
              </a:rPr>
              <a:t>p</a:t>
            </a:r>
            <a:r>
              <a:rPr sz="2800" dirty="0">
                <a:latin typeface="Verdana"/>
                <a:cs typeface="Verdana"/>
              </a:rPr>
              <a:t>	</a:t>
            </a:r>
            <a:r>
              <a:rPr sz="2800" spc="-5" dirty="0">
                <a:latin typeface="Verdana"/>
                <a:cs typeface="Verdana"/>
              </a:rPr>
              <a:t>kh</a:t>
            </a:r>
            <a:r>
              <a:rPr sz="2800" spc="0" dirty="0">
                <a:latin typeface="Verdana"/>
                <a:cs typeface="Verdana"/>
              </a:rPr>
              <a:t>ẩ</a:t>
            </a:r>
            <a:r>
              <a:rPr sz="2800" spc="-5" dirty="0">
                <a:latin typeface="Verdana"/>
                <a:cs typeface="Verdana"/>
              </a:rPr>
              <a:t>u</a:t>
            </a:r>
            <a:endParaRPr sz="2800">
              <a:latin typeface="Verdana"/>
              <a:cs typeface="Verdana"/>
            </a:endParaRPr>
          </a:p>
          <a:p>
            <a:pPr marL="219710">
              <a:lnSpc>
                <a:spcPct val="100000"/>
              </a:lnSpc>
              <a:tabLst>
                <a:tab pos="1216660" algn="l"/>
                <a:tab pos="1888489" algn="l"/>
                <a:tab pos="2896235" algn="l"/>
                <a:tab pos="3757295" algn="l"/>
              </a:tabLst>
            </a:pPr>
            <a:r>
              <a:rPr sz="2800" dirty="0">
                <a:latin typeface="Verdana"/>
                <a:cs typeface="Verdana"/>
              </a:rPr>
              <a:t>ph</a:t>
            </a:r>
            <a:r>
              <a:rPr sz="2800" spc="-5" dirty="0">
                <a:latin typeface="Verdana"/>
                <a:cs typeface="Verdana"/>
              </a:rPr>
              <a:t>ải</a:t>
            </a:r>
            <a:r>
              <a:rPr sz="2800" dirty="0">
                <a:latin typeface="Verdana"/>
                <a:cs typeface="Verdana"/>
              </a:rPr>
              <a:t>	</a:t>
            </a:r>
            <a:r>
              <a:rPr sz="2800" spc="-10" dirty="0">
                <a:latin typeface="Verdana"/>
                <a:cs typeface="Verdana"/>
              </a:rPr>
              <a:t>đ</a:t>
            </a:r>
            <a:r>
              <a:rPr sz="2800" spc="-5" dirty="0">
                <a:latin typeface="Verdana"/>
                <a:cs typeface="Verdana"/>
              </a:rPr>
              <a:t>ề</a:t>
            </a:r>
            <a:r>
              <a:rPr sz="2800" dirty="0">
                <a:latin typeface="Verdana"/>
                <a:cs typeface="Verdana"/>
              </a:rPr>
              <a:t>	</a:t>
            </a:r>
            <a:r>
              <a:rPr sz="2800" spc="-5" dirty="0">
                <a:latin typeface="Verdana"/>
                <a:cs typeface="Verdana"/>
              </a:rPr>
              <a:t>n</a:t>
            </a:r>
            <a:r>
              <a:rPr sz="2800" spc="0" dirty="0">
                <a:latin typeface="Verdana"/>
                <a:cs typeface="Verdana"/>
              </a:rPr>
              <a:t>g</a:t>
            </a:r>
            <a:r>
              <a:rPr sz="2800" spc="-5" dirty="0">
                <a:latin typeface="Verdana"/>
                <a:cs typeface="Verdana"/>
              </a:rPr>
              <a:t>hị</a:t>
            </a:r>
            <a:r>
              <a:rPr sz="2800" dirty="0">
                <a:latin typeface="Verdana"/>
                <a:cs typeface="Verdana"/>
              </a:rPr>
              <a:t>	</a:t>
            </a:r>
            <a:r>
              <a:rPr sz="2800" spc="-5" dirty="0">
                <a:latin typeface="Verdana"/>
                <a:cs typeface="Verdana"/>
              </a:rPr>
              <a:t>c</a:t>
            </a:r>
            <a:r>
              <a:rPr sz="2800" spc="5" dirty="0">
                <a:latin typeface="Verdana"/>
                <a:cs typeface="Verdana"/>
              </a:rPr>
              <a:t>ấ</a:t>
            </a:r>
            <a:r>
              <a:rPr sz="2800" spc="-5" dirty="0">
                <a:latin typeface="Verdana"/>
                <a:cs typeface="Verdana"/>
              </a:rPr>
              <a:t>p</a:t>
            </a:r>
            <a:r>
              <a:rPr sz="2800" dirty="0">
                <a:latin typeface="Verdana"/>
                <a:cs typeface="Verdana"/>
              </a:rPr>
              <a:t>	</a:t>
            </a:r>
            <a:r>
              <a:rPr sz="2800" spc="-5" dirty="0">
                <a:latin typeface="Verdana"/>
                <a:cs typeface="Verdana"/>
              </a:rPr>
              <a:t>giấy</a:t>
            </a:r>
            <a:endParaRPr sz="2800">
              <a:latin typeface="Verdana"/>
              <a:cs typeface="Verdana"/>
            </a:endParaRPr>
          </a:p>
        </p:txBody>
      </p:sp>
      <p:sp>
        <p:nvSpPr>
          <p:cNvPr id="10" name="object 10"/>
          <p:cNvSpPr txBox="1"/>
          <p:nvPr/>
        </p:nvSpPr>
        <p:spPr>
          <a:xfrm>
            <a:off x="383540" y="5692851"/>
            <a:ext cx="8079740" cy="429895"/>
          </a:xfrm>
          <a:prstGeom prst="rect">
            <a:avLst/>
          </a:prstGeom>
        </p:spPr>
        <p:txBody>
          <a:bodyPr vert="horz" wrap="square" lIns="0" tIns="0" rIns="0" bIns="0" rtlCol="0">
            <a:spAutoFit/>
          </a:bodyPr>
          <a:lstStyle/>
          <a:p>
            <a:pPr marL="12700">
              <a:lnSpc>
                <a:spcPct val="100000"/>
              </a:lnSpc>
            </a:pPr>
            <a:r>
              <a:rPr sz="2800" spc="-10" dirty="0">
                <a:latin typeface="Verdana"/>
                <a:cs typeface="Verdana"/>
              </a:rPr>
              <a:t>phép nhập </a:t>
            </a:r>
            <a:r>
              <a:rPr sz="2800" spc="-5" dirty="0">
                <a:latin typeface="Verdana"/>
                <a:cs typeface="Verdana"/>
              </a:rPr>
              <a:t>khẩu </a:t>
            </a:r>
            <a:r>
              <a:rPr sz="2800" spc="-10" dirty="0">
                <a:latin typeface="Verdana"/>
                <a:cs typeface="Verdana"/>
              </a:rPr>
              <a:t>hoặc </a:t>
            </a:r>
            <a:r>
              <a:rPr sz="2800" spc="-5" dirty="0">
                <a:latin typeface="Verdana"/>
                <a:cs typeface="Verdana"/>
              </a:rPr>
              <a:t>xác </a:t>
            </a:r>
            <a:r>
              <a:rPr sz="2800" spc="-10" dirty="0">
                <a:latin typeface="Verdana"/>
                <a:cs typeface="Verdana"/>
              </a:rPr>
              <a:t>nhận </a:t>
            </a:r>
            <a:r>
              <a:rPr sz="2800" spc="-5" dirty="0">
                <a:latin typeface="Verdana"/>
                <a:cs typeface="Verdana"/>
              </a:rPr>
              <a:t>đơn hàng</a:t>
            </a:r>
            <a:r>
              <a:rPr sz="2800" spc="285" dirty="0">
                <a:latin typeface="Verdana"/>
                <a:cs typeface="Verdana"/>
              </a:rPr>
              <a:t> </a:t>
            </a:r>
            <a:r>
              <a:rPr sz="2800" spc="-10" dirty="0">
                <a:latin typeface="Verdana"/>
                <a:cs typeface="Verdana"/>
              </a:rPr>
              <a:t>NK</a:t>
            </a:r>
            <a:endParaRPr sz="2800">
              <a:latin typeface="Verdana"/>
              <a:cs typeface="Verdana"/>
            </a:endParaRPr>
          </a:p>
        </p:txBody>
      </p:sp>
      <p:sp>
        <p:nvSpPr>
          <p:cNvPr id="11" name="object 11"/>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13" name="object 13"/>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DE357A9A-7CFC-4CC5-B794-28237D16E7AF}" type="datetime1">
              <a:rPr lang="en-US" spc="-5" smtClean="0"/>
              <a:pPr marL="12700">
                <a:lnSpc>
                  <a:spcPts val="1520"/>
                </a:lnSpc>
              </a:pPr>
              <a:t>1/12/2019</a:t>
            </a:fld>
            <a:endParaRPr spc="-5" dirty="0"/>
          </a:p>
        </p:txBody>
      </p:sp>
      <p:sp>
        <p:nvSpPr>
          <p:cNvPr id="14" name="object 14"/>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81</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0" algn="ctr">
              <a:lnSpc>
                <a:spcPct val="100000"/>
              </a:lnSpc>
            </a:pPr>
            <a:r>
              <a:rPr sz="2800" spc="-5" dirty="0">
                <a:solidFill>
                  <a:srgbClr val="4E160F"/>
                </a:solidFill>
              </a:rPr>
              <a:t>NHẬP KHẨU THUỐC, BAO</a:t>
            </a:r>
            <a:r>
              <a:rPr sz="2800" spc="35" dirty="0">
                <a:solidFill>
                  <a:srgbClr val="4E160F"/>
                </a:solidFill>
              </a:rPr>
              <a:t> </a:t>
            </a:r>
            <a:r>
              <a:rPr sz="2800" spc="-5" dirty="0">
                <a:solidFill>
                  <a:srgbClr val="4E160F"/>
                </a:solidFill>
              </a:rPr>
              <a:t>BÌ</a:t>
            </a:r>
            <a:endParaRPr sz="2800"/>
          </a:p>
          <a:p>
            <a:pPr algn="ctr">
              <a:lnSpc>
                <a:spcPct val="100000"/>
              </a:lnSpc>
            </a:pPr>
            <a:r>
              <a:rPr sz="2800" spc="-5" dirty="0">
                <a:solidFill>
                  <a:srgbClr val="4E160F"/>
                </a:solidFill>
              </a:rPr>
              <a:t>TIẾP XÚC TRỰC TIẾP VỚI</a:t>
            </a:r>
            <a:r>
              <a:rPr sz="2800" spc="25" dirty="0">
                <a:solidFill>
                  <a:srgbClr val="4E160F"/>
                </a:solidFill>
              </a:rPr>
              <a:t> </a:t>
            </a:r>
            <a:r>
              <a:rPr sz="2800" spc="-5" dirty="0">
                <a:solidFill>
                  <a:srgbClr val="4E160F"/>
                </a:solidFill>
              </a:rPr>
              <a:t>THUỐC</a:t>
            </a:r>
            <a:endParaRPr sz="2800"/>
          </a:p>
        </p:txBody>
      </p:sp>
      <p:sp>
        <p:nvSpPr>
          <p:cNvPr id="3" name="object 3"/>
          <p:cNvSpPr txBox="1"/>
          <p:nvPr/>
        </p:nvSpPr>
        <p:spPr>
          <a:xfrm>
            <a:off x="307340" y="1126490"/>
            <a:ext cx="8530590" cy="5217795"/>
          </a:xfrm>
          <a:prstGeom prst="rect">
            <a:avLst/>
          </a:prstGeom>
        </p:spPr>
        <p:txBody>
          <a:bodyPr vert="horz" wrap="square" lIns="0" tIns="0" rIns="0" bIns="0" rtlCol="0">
            <a:spAutoFit/>
          </a:bodyPr>
          <a:lstStyle/>
          <a:p>
            <a:pPr marL="2101850">
              <a:lnSpc>
                <a:spcPct val="100000"/>
              </a:lnSpc>
            </a:pPr>
            <a:r>
              <a:rPr sz="2400" b="1" dirty="0">
                <a:solidFill>
                  <a:srgbClr val="0033CC"/>
                </a:solidFill>
                <a:latin typeface="Verdana"/>
                <a:cs typeface="Verdana"/>
              </a:rPr>
              <a:t>(Có số </a:t>
            </a:r>
            <a:r>
              <a:rPr sz="2400" b="1" spc="-5" dirty="0">
                <a:solidFill>
                  <a:srgbClr val="0033CC"/>
                </a:solidFill>
                <a:latin typeface="Verdana"/>
                <a:cs typeface="Verdana"/>
              </a:rPr>
              <a:t>đăng </a:t>
            </a:r>
            <a:r>
              <a:rPr sz="2400" b="1" dirty="0">
                <a:solidFill>
                  <a:srgbClr val="0033CC"/>
                </a:solidFill>
                <a:latin typeface="Verdana"/>
                <a:cs typeface="Verdana"/>
              </a:rPr>
              <a:t>ký </a:t>
            </a:r>
            <a:r>
              <a:rPr sz="2400" b="1" spc="-5" dirty="0">
                <a:solidFill>
                  <a:srgbClr val="0033CC"/>
                </a:solidFill>
                <a:latin typeface="Verdana"/>
                <a:cs typeface="Verdana"/>
              </a:rPr>
              <a:t>lưu</a:t>
            </a:r>
            <a:r>
              <a:rPr sz="2400" b="1" spc="-60" dirty="0">
                <a:solidFill>
                  <a:srgbClr val="0033CC"/>
                </a:solidFill>
                <a:latin typeface="Verdana"/>
                <a:cs typeface="Verdana"/>
              </a:rPr>
              <a:t> </a:t>
            </a:r>
            <a:r>
              <a:rPr sz="2400" b="1" spc="-5" dirty="0">
                <a:solidFill>
                  <a:srgbClr val="0033CC"/>
                </a:solidFill>
                <a:latin typeface="Verdana"/>
                <a:cs typeface="Verdana"/>
              </a:rPr>
              <a:t>hành)</a:t>
            </a:r>
            <a:endParaRPr sz="2400">
              <a:latin typeface="Verdana"/>
              <a:cs typeface="Verdana"/>
            </a:endParaRPr>
          </a:p>
          <a:p>
            <a:pPr marL="12700" marR="6350" algn="just">
              <a:lnSpc>
                <a:spcPct val="100000"/>
              </a:lnSpc>
              <a:spcBef>
                <a:spcPts val="1800"/>
              </a:spcBef>
            </a:pPr>
            <a:r>
              <a:rPr sz="2400" b="1" spc="-5" dirty="0">
                <a:solidFill>
                  <a:srgbClr val="0000CC"/>
                </a:solidFill>
                <a:latin typeface="Verdana"/>
                <a:cs typeface="Verdana"/>
              </a:rPr>
              <a:t>Hồ </a:t>
            </a:r>
            <a:r>
              <a:rPr sz="2400" b="1" dirty="0">
                <a:solidFill>
                  <a:srgbClr val="0000CC"/>
                </a:solidFill>
                <a:latin typeface="Verdana"/>
                <a:cs typeface="Verdana"/>
              </a:rPr>
              <a:t>sơ hải </a:t>
            </a:r>
            <a:r>
              <a:rPr sz="2400" b="1" spc="-5" dirty="0">
                <a:solidFill>
                  <a:srgbClr val="0000CC"/>
                </a:solidFill>
                <a:latin typeface="Verdana"/>
                <a:cs typeface="Verdana"/>
              </a:rPr>
              <a:t>quan: </a:t>
            </a:r>
            <a:r>
              <a:rPr sz="2400" dirty="0">
                <a:latin typeface="Verdana"/>
                <a:cs typeface="Verdana"/>
              </a:rPr>
              <a:t>ngoài </a:t>
            </a:r>
            <a:r>
              <a:rPr sz="2400" spc="5" dirty="0">
                <a:latin typeface="Verdana"/>
                <a:cs typeface="Verdana"/>
              </a:rPr>
              <a:t>hồ </a:t>
            </a:r>
            <a:r>
              <a:rPr sz="2400" dirty="0">
                <a:latin typeface="Verdana"/>
                <a:cs typeface="Verdana"/>
              </a:rPr>
              <a:t>sơ hàng </a:t>
            </a:r>
            <a:r>
              <a:rPr sz="2400" spc="5" dirty="0">
                <a:latin typeface="Verdana"/>
                <a:cs typeface="Verdana"/>
              </a:rPr>
              <a:t>NK </a:t>
            </a:r>
            <a:r>
              <a:rPr sz="2400" spc="-5" dirty="0">
                <a:latin typeface="Verdana"/>
                <a:cs typeface="Verdana"/>
              </a:rPr>
              <a:t>theo </a:t>
            </a:r>
            <a:r>
              <a:rPr sz="2400" dirty="0">
                <a:latin typeface="Verdana"/>
                <a:cs typeface="Verdana"/>
              </a:rPr>
              <a:t>qui định,  </a:t>
            </a:r>
            <a:r>
              <a:rPr sz="2400" spc="-5" dirty="0">
                <a:latin typeface="Verdana"/>
                <a:cs typeface="Verdana"/>
              </a:rPr>
              <a:t>doanh </a:t>
            </a:r>
            <a:r>
              <a:rPr sz="2400" dirty="0">
                <a:latin typeface="Verdana"/>
                <a:cs typeface="Verdana"/>
              </a:rPr>
              <a:t>nghiệp xuất </a:t>
            </a:r>
            <a:r>
              <a:rPr sz="2400" spc="-5" dirty="0">
                <a:latin typeface="Verdana"/>
                <a:cs typeface="Verdana"/>
              </a:rPr>
              <a:t>trình Hải </a:t>
            </a:r>
            <a:r>
              <a:rPr sz="2400" dirty="0">
                <a:latin typeface="Verdana"/>
                <a:cs typeface="Verdana"/>
              </a:rPr>
              <a:t>quan cửa khẩu </a:t>
            </a:r>
            <a:r>
              <a:rPr sz="2400" b="1" spc="-5" dirty="0">
                <a:latin typeface="Verdana"/>
                <a:cs typeface="Verdana"/>
              </a:rPr>
              <a:t>danh mục  </a:t>
            </a:r>
            <a:r>
              <a:rPr sz="2400" dirty="0">
                <a:latin typeface="Verdana"/>
                <a:cs typeface="Verdana"/>
              </a:rPr>
              <a:t>thuốc nhập khẩu kèm theo các </a:t>
            </a:r>
            <a:r>
              <a:rPr sz="2400" spc="-5" dirty="0">
                <a:latin typeface="Verdana"/>
                <a:cs typeface="Verdana"/>
              </a:rPr>
              <a:t>tài </a:t>
            </a:r>
            <a:r>
              <a:rPr sz="2400" spc="-10" dirty="0">
                <a:latin typeface="Verdana"/>
                <a:cs typeface="Verdana"/>
              </a:rPr>
              <a:t>liệu </a:t>
            </a:r>
            <a:r>
              <a:rPr sz="2400" dirty="0">
                <a:latin typeface="Verdana"/>
                <a:cs typeface="Verdana"/>
              </a:rPr>
              <a:t>sau</a:t>
            </a:r>
            <a:r>
              <a:rPr sz="2400" spc="55" dirty="0">
                <a:latin typeface="Verdana"/>
                <a:cs typeface="Verdana"/>
              </a:rPr>
              <a:t> </a:t>
            </a:r>
            <a:r>
              <a:rPr sz="2400" dirty="0">
                <a:latin typeface="Verdana"/>
                <a:cs typeface="Verdana"/>
              </a:rPr>
              <a:t>:</a:t>
            </a:r>
            <a:endParaRPr sz="2400">
              <a:latin typeface="Verdana"/>
              <a:cs typeface="Verdana"/>
            </a:endParaRPr>
          </a:p>
          <a:p>
            <a:pPr marL="469900" marR="5080" indent="-457200" algn="just">
              <a:lnSpc>
                <a:spcPct val="100000"/>
              </a:lnSpc>
              <a:spcBef>
                <a:spcPts val="600"/>
              </a:spcBef>
              <a:buAutoNum type="alphaLcPeriod"/>
              <a:tabLst>
                <a:tab pos="469900" algn="l"/>
              </a:tabLst>
            </a:pPr>
            <a:r>
              <a:rPr sz="2400" dirty="0">
                <a:latin typeface="Verdana"/>
                <a:cs typeface="Verdana"/>
              </a:rPr>
              <a:t>Giấy phép </a:t>
            </a:r>
            <a:r>
              <a:rPr sz="2400" spc="-5" dirty="0">
                <a:latin typeface="Verdana"/>
                <a:cs typeface="Verdana"/>
              </a:rPr>
              <a:t>lưu </a:t>
            </a:r>
            <a:r>
              <a:rPr sz="2400" dirty="0">
                <a:latin typeface="Verdana"/>
                <a:cs typeface="Verdana"/>
              </a:rPr>
              <a:t>hành </a:t>
            </a:r>
            <a:r>
              <a:rPr sz="2400" spc="-5" dirty="0">
                <a:latin typeface="Verdana"/>
                <a:cs typeface="Verdana"/>
              </a:rPr>
              <a:t>sản </a:t>
            </a:r>
            <a:r>
              <a:rPr sz="2400" dirty="0">
                <a:latin typeface="Verdana"/>
                <a:cs typeface="Verdana"/>
              </a:rPr>
              <a:t>phẩm hoặc Quyết định cấp  </a:t>
            </a:r>
            <a:r>
              <a:rPr sz="2400" spc="-5" dirty="0">
                <a:latin typeface="Verdana"/>
                <a:cs typeface="Verdana"/>
              </a:rPr>
              <a:t>số </a:t>
            </a:r>
            <a:r>
              <a:rPr sz="2400" dirty="0">
                <a:latin typeface="Verdana"/>
                <a:cs typeface="Verdana"/>
              </a:rPr>
              <a:t>đăng </a:t>
            </a:r>
            <a:r>
              <a:rPr sz="2400" spc="-5" dirty="0">
                <a:latin typeface="Verdana"/>
                <a:cs typeface="Verdana"/>
              </a:rPr>
              <a:t>ký </a:t>
            </a:r>
            <a:r>
              <a:rPr sz="2400" dirty="0">
                <a:latin typeface="Verdana"/>
                <a:cs typeface="Verdana"/>
              </a:rPr>
              <a:t>lưu hành; các văn bản cho </a:t>
            </a:r>
            <a:r>
              <a:rPr sz="2400" spc="-5" dirty="0">
                <a:latin typeface="Verdana"/>
                <a:cs typeface="Verdana"/>
              </a:rPr>
              <a:t>phép </a:t>
            </a:r>
            <a:r>
              <a:rPr sz="2400" spc="-10" dirty="0">
                <a:latin typeface="Verdana"/>
                <a:cs typeface="Verdana"/>
              </a:rPr>
              <a:t>thay  </a:t>
            </a:r>
            <a:r>
              <a:rPr sz="2400" spc="-5" dirty="0">
                <a:latin typeface="Verdana"/>
                <a:cs typeface="Verdana"/>
              </a:rPr>
              <a:t>đổi, </a:t>
            </a:r>
            <a:r>
              <a:rPr sz="2400" dirty="0">
                <a:latin typeface="Verdana"/>
                <a:cs typeface="Verdana"/>
              </a:rPr>
              <a:t>bổ sung, </a:t>
            </a:r>
            <a:r>
              <a:rPr sz="2400" spc="-5" dirty="0">
                <a:latin typeface="Verdana"/>
                <a:cs typeface="Verdana"/>
              </a:rPr>
              <a:t>đính </a:t>
            </a:r>
            <a:r>
              <a:rPr sz="2400" dirty="0">
                <a:latin typeface="Verdana"/>
                <a:cs typeface="Verdana"/>
              </a:rPr>
              <a:t>chính khác (nếu</a:t>
            </a:r>
            <a:r>
              <a:rPr sz="2400" spc="75" dirty="0">
                <a:latin typeface="Verdana"/>
                <a:cs typeface="Verdana"/>
              </a:rPr>
              <a:t> </a:t>
            </a:r>
            <a:r>
              <a:rPr sz="2400" spc="-5" dirty="0">
                <a:latin typeface="Verdana"/>
                <a:cs typeface="Verdana"/>
              </a:rPr>
              <a:t>có)</a:t>
            </a:r>
            <a:endParaRPr sz="2400">
              <a:latin typeface="Verdana"/>
              <a:cs typeface="Verdana"/>
            </a:endParaRPr>
          </a:p>
          <a:p>
            <a:pPr marL="469900" marR="7620" indent="-457200" algn="just">
              <a:lnSpc>
                <a:spcPct val="100000"/>
              </a:lnSpc>
              <a:spcBef>
                <a:spcPts val="600"/>
              </a:spcBef>
              <a:buClr>
                <a:srgbClr val="000000"/>
              </a:buClr>
              <a:buFont typeface="Verdana"/>
              <a:buAutoNum type="alphaLcPeriod"/>
              <a:tabLst>
                <a:tab pos="469900" algn="l"/>
              </a:tabLst>
            </a:pPr>
            <a:r>
              <a:rPr sz="2400" u="heavy" spc="-600" dirty="0">
                <a:solidFill>
                  <a:srgbClr val="CC9900"/>
                </a:solidFill>
                <a:latin typeface="Times New Roman"/>
                <a:cs typeface="Times New Roman"/>
              </a:rPr>
              <a:t> </a:t>
            </a:r>
            <a:r>
              <a:rPr sz="2400" u="heavy" dirty="0">
                <a:solidFill>
                  <a:srgbClr val="CC9900"/>
                </a:solidFill>
                <a:latin typeface="Verdana"/>
                <a:cs typeface="Verdana"/>
              </a:rPr>
              <a:t>Giấy phép </a:t>
            </a:r>
            <a:r>
              <a:rPr sz="2400" dirty="0">
                <a:latin typeface="Verdana"/>
                <a:cs typeface="Verdana"/>
              </a:rPr>
              <a:t>hoạt động </a:t>
            </a:r>
            <a:r>
              <a:rPr sz="2400" spc="-5" dirty="0">
                <a:latin typeface="Verdana"/>
                <a:cs typeface="Verdana"/>
              </a:rPr>
              <a:t>về </a:t>
            </a:r>
            <a:r>
              <a:rPr sz="2400" dirty="0">
                <a:latin typeface="Verdana"/>
                <a:cs typeface="Verdana"/>
              </a:rPr>
              <a:t>thuốc </a:t>
            </a:r>
            <a:r>
              <a:rPr sz="2400" spc="-5" dirty="0">
                <a:latin typeface="Verdana"/>
                <a:cs typeface="Verdana"/>
              </a:rPr>
              <a:t>và </a:t>
            </a:r>
            <a:r>
              <a:rPr sz="2400" dirty="0">
                <a:latin typeface="Verdana"/>
                <a:cs typeface="Verdana"/>
              </a:rPr>
              <a:t>nguyên </a:t>
            </a:r>
            <a:r>
              <a:rPr sz="2400" spc="-5" dirty="0">
                <a:latin typeface="Verdana"/>
                <a:cs typeface="Verdana"/>
              </a:rPr>
              <a:t>liệu </a:t>
            </a:r>
            <a:r>
              <a:rPr sz="2400" spc="-10" dirty="0">
                <a:latin typeface="Verdana"/>
                <a:cs typeface="Verdana"/>
              </a:rPr>
              <a:t>làm  </a:t>
            </a:r>
            <a:r>
              <a:rPr sz="2400" dirty="0">
                <a:latin typeface="Verdana"/>
                <a:cs typeface="Verdana"/>
              </a:rPr>
              <a:t>thuốc tại </a:t>
            </a:r>
            <a:r>
              <a:rPr sz="2400" spc="-5" dirty="0">
                <a:latin typeface="Verdana"/>
                <a:cs typeface="Verdana"/>
              </a:rPr>
              <a:t>Việt Nam đối </a:t>
            </a:r>
            <a:r>
              <a:rPr sz="2400" dirty="0">
                <a:latin typeface="Verdana"/>
                <a:cs typeface="Verdana"/>
              </a:rPr>
              <a:t>với công ty nước ngoài cung  cấp</a:t>
            </a:r>
            <a:r>
              <a:rPr sz="2400" spc="-90" dirty="0">
                <a:latin typeface="Verdana"/>
                <a:cs typeface="Verdana"/>
              </a:rPr>
              <a:t> </a:t>
            </a:r>
            <a:r>
              <a:rPr sz="2400" dirty="0">
                <a:latin typeface="Verdana"/>
                <a:cs typeface="Verdana"/>
              </a:rPr>
              <a:t>thuốc</a:t>
            </a:r>
            <a:endParaRPr sz="2400">
              <a:latin typeface="Verdana"/>
              <a:cs typeface="Verdana"/>
            </a:endParaRPr>
          </a:p>
          <a:p>
            <a:pPr marL="469900" marR="6985" indent="-457200" algn="just">
              <a:lnSpc>
                <a:spcPct val="100000"/>
              </a:lnSpc>
              <a:spcBef>
                <a:spcPts val="600"/>
              </a:spcBef>
              <a:buClr>
                <a:srgbClr val="000000"/>
              </a:buClr>
              <a:buFont typeface="Verdana"/>
              <a:buAutoNum type="alphaLcPeriod"/>
              <a:tabLst>
                <a:tab pos="469900" algn="l"/>
              </a:tabLst>
            </a:pPr>
            <a:r>
              <a:rPr sz="2400" u="heavy" spc="-600" dirty="0">
                <a:solidFill>
                  <a:srgbClr val="CC9900"/>
                </a:solidFill>
                <a:latin typeface="Times New Roman"/>
                <a:cs typeface="Times New Roman"/>
              </a:rPr>
              <a:t> </a:t>
            </a:r>
            <a:r>
              <a:rPr sz="2400" u="heavy" spc="-5" dirty="0">
                <a:solidFill>
                  <a:srgbClr val="CC9900"/>
                </a:solidFill>
                <a:latin typeface="Verdana"/>
                <a:cs typeface="Verdana"/>
              </a:rPr>
              <a:t>Phiếu kiểm </a:t>
            </a:r>
            <a:r>
              <a:rPr sz="2400" u="heavy" dirty="0">
                <a:solidFill>
                  <a:srgbClr val="CC9900"/>
                </a:solidFill>
                <a:latin typeface="Verdana"/>
                <a:cs typeface="Verdana"/>
              </a:rPr>
              <a:t>nghiệm </a:t>
            </a:r>
            <a:r>
              <a:rPr sz="2400" dirty="0">
                <a:latin typeface="Verdana"/>
                <a:cs typeface="Verdana"/>
              </a:rPr>
              <a:t>của </a:t>
            </a:r>
            <a:r>
              <a:rPr sz="2400" spc="5" dirty="0">
                <a:latin typeface="Verdana"/>
                <a:cs typeface="Verdana"/>
              </a:rPr>
              <a:t>cơ </a:t>
            </a:r>
            <a:r>
              <a:rPr sz="2400" dirty="0">
                <a:latin typeface="Verdana"/>
                <a:cs typeface="Verdana"/>
              </a:rPr>
              <a:t>sở </a:t>
            </a:r>
            <a:r>
              <a:rPr sz="2400" spc="-5" dirty="0">
                <a:latin typeface="Verdana"/>
                <a:cs typeface="Verdana"/>
              </a:rPr>
              <a:t>sản </a:t>
            </a:r>
            <a:r>
              <a:rPr sz="2400" dirty="0">
                <a:latin typeface="Verdana"/>
                <a:cs typeface="Verdana"/>
              </a:rPr>
              <a:t>xuất chứng nhận  đạt </a:t>
            </a:r>
            <a:r>
              <a:rPr sz="2400" spc="-5" dirty="0">
                <a:latin typeface="Verdana"/>
                <a:cs typeface="Verdana"/>
              </a:rPr>
              <a:t>tiêu </a:t>
            </a:r>
            <a:r>
              <a:rPr sz="2400" dirty="0">
                <a:latin typeface="Verdana"/>
                <a:cs typeface="Verdana"/>
              </a:rPr>
              <a:t>chuẩn chất </a:t>
            </a:r>
            <a:r>
              <a:rPr sz="2400" spc="-5" dirty="0">
                <a:latin typeface="Verdana"/>
                <a:cs typeface="Verdana"/>
              </a:rPr>
              <a:t>lượng </a:t>
            </a:r>
            <a:r>
              <a:rPr sz="2400" dirty="0">
                <a:latin typeface="Verdana"/>
                <a:cs typeface="Verdana"/>
              </a:rPr>
              <a:t>cho từng lô thuốc nhập  khẩu của nhà </a:t>
            </a:r>
            <a:r>
              <a:rPr sz="2400" spc="-5" dirty="0">
                <a:latin typeface="Verdana"/>
                <a:cs typeface="Verdana"/>
              </a:rPr>
              <a:t>sản</a:t>
            </a:r>
            <a:r>
              <a:rPr sz="2400" spc="-50" dirty="0">
                <a:latin typeface="Verdana"/>
                <a:cs typeface="Verdana"/>
              </a:rPr>
              <a:t> </a:t>
            </a:r>
            <a:r>
              <a:rPr sz="2400" dirty="0">
                <a:latin typeface="Verdana"/>
                <a:cs typeface="Verdana"/>
              </a:rPr>
              <a:t>xuất.</a:t>
            </a:r>
            <a:endParaRPr sz="24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BE6A7120-6FD5-495D-956D-1DF8D9621CA3}"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82</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37363" rIns="0" bIns="0" rtlCol="0">
            <a:spAutoFit/>
          </a:bodyPr>
          <a:lstStyle/>
          <a:p>
            <a:pPr marL="1314450">
              <a:lnSpc>
                <a:spcPct val="100000"/>
              </a:lnSpc>
            </a:pPr>
            <a:r>
              <a:rPr dirty="0"/>
              <a:t>NHẬP KHẨU DƯỢC</a:t>
            </a:r>
            <a:r>
              <a:rPr spc="-65" dirty="0"/>
              <a:t> </a:t>
            </a:r>
            <a:r>
              <a:rPr dirty="0"/>
              <a:t>LIỆU</a:t>
            </a: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C475630B-75FB-4F98-88FE-08C9BBE07D82}"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104139">
              <a:lnSpc>
                <a:spcPts val="1240"/>
              </a:lnSpc>
            </a:pPr>
            <a:fld id="{81D60167-4931-47E6-BA6A-407CBD079E47}" type="slidenum">
              <a:rPr dirty="0"/>
              <a:pPr marL="104139">
                <a:lnSpc>
                  <a:spcPts val="1240"/>
                </a:lnSpc>
              </a:pPr>
              <a:t>83</a:t>
            </a:fld>
            <a:endParaRPr dirty="0"/>
          </a:p>
        </p:txBody>
      </p:sp>
      <p:graphicFrame>
        <p:nvGraphicFramePr>
          <p:cNvPr id="3" name="object 3"/>
          <p:cNvGraphicFramePr>
            <a:graphicFrameLocks noGrp="1"/>
          </p:cNvGraphicFramePr>
          <p:nvPr/>
        </p:nvGraphicFramePr>
        <p:xfrm>
          <a:off x="450215" y="4502514"/>
          <a:ext cx="8168575" cy="830910"/>
        </p:xfrm>
        <a:graphic>
          <a:graphicData uri="http://schemas.openxmlformats.org/drawingml/2006/table">
            <a:tbl>
              <a:tblPr firstRow="1" bandRow="1">
                <a:tableStyleId>{2D5ABB26-0587-4C30-8999-92F81FD0307C}</a:tableStyleId>
              </a:tblPr>
              <a:tblGrid>
                <a:gridCol w="1525792"/>
                <a:gridCol w="3155342"/>
                <a:gridCol w="693142"/>
                <a:gridCol w="1847800"/>
                <a:gridCol w="946499"/>
              </a:tblGrid>
              <a:tr h="429708">
                <a:tc>
                  <a:txBody>
                    <a:bodyPr/>
                    <a:lstStyle/>
                    <a:p>
                      <a:pPr marL="537210" indent="-514984">
                        <a:lnSpc>
                          <a:spcPct val="100000"/>
                        </a:lnSpc>
                        <a:spcBef>
                          <a:spcPts val="55"/>
                        </a:spcBef>
                        <a:buFont typeface="Wingdings"/>
                        <a:buChar char=""/>
                        <a:tabLst>
                          <a:tab pos="537210" algn="l"/>
                          <a:tab pos="537845" algn="l"/>
                        </a:tabLst>
                      </a:pPr>
                      <a:r>
                        <a:rPr sz="2600" spc="-5" dirty="0">
                          <a:latin typeface="Verdana"/>
                          <a:cs typeface="Verdana"/>
                        </a:rPr>
                        <a:t>Người</a:t>
                      </a:r>
                      <a:endParaRPr sz="2600">
                        <a:latin typeface="Verdana"/>
                        <a:cs typeface="Verdana"/>
                      </a:endParaRPr>
                    </a:p>
                  </a:txBody>
                  <a:tcPr marL="0" marR="0" marT="0" marB="0"/>
                </a:tc>
                <a:tc>
                  <a:txBody>
                    <a:bodyPr/>
                    <a:lstStyle/>
                    <a:p>
                      <a:pPr marL="200025">
                        <a:lnSpc>
                          <a:spcPct val="100000"/>
                        </a:lnSpc>
                        <a:spcBef>
                          <a:spcPts val="55"/>
                        </a:spcBef>
                        <a:tabLst>
                          <a:tab pos="1247775" algn="l"/>
                          <a:tab pos="2286635" algn="l"/>
                        </a:tabLst>
                      </a:pPr>
                      <a:r>
                        <a:rPr sz="2600" spc="-5" dirty="0">
                          <a:latin typeface="Verdana"/>
                          <a:cs typeface="Verdana"/>
                        </a:rPr>
                        <a:t>nhập	</a:t>
                      </a:r>
                      <a:r>
                        <a:rPr sz="2600" dirty="0">
                          <a:latin typeface="Verdana"/>
                          <a:cs typeface="Verdana"/>
                        </a:rPr>
                        <a:t>khẩu	chưa</a:t>
                      </a:r>
                      <a:endParaRPr sz="2600">
                        <a:latin typeface="Verdana"/>
                        <a:cs typeface="Verdana"/>
                      </a:endParaRPr>
                    </a:p>
                  </a:txBody>
                  <a:tcPr marL="0" marR="0" marT="0" marB="0"/>
                </a:tc>
                <a:tc>
                  <a:txBody>
                    <a:bodyPr/>
                    <a:lstStyle/>
                    <a:p>
                      <a:pPr marR="115570" algn="r">
                        <a:lnSpc>
                          <a:spcPct val="100000"/>
                        </a:lnSpc>
                        <a:spcBef>
                          <a:spcPts val="55"/>
                        </a:spcBef>
                      </a:pPr>
                      <a:r>
                        <a:rPr sz="2600" spc="-5" dirty="0">
                          <a:latin typeface="Verdana"/>
                          <a:cs typeface="Verdana"/>
                        </a:rPr>
                        <a:t>đủ</a:t>
                      </a:r>
                      <a:endParaRPr sz="2600">
                        <a:latin typeface="Verdana"/>
                        <a:cs typeface="Verdana"/>
                      </a:endParaRPr>
                    </a:p>
                  </a:txBody>
                  <a:tcPr marL="0" marR="0" marT="0" marB="0"/>
                </a:tc>
                <a:tc>
                  <a:txBody>
                    <a:bodyPr/>
                    <a:lstStyle/>
                    <a:p>
                      <a:pPr marR="13970" algn="ctr">
                        <a:lnSpc>
                          <a:spcPct val="100000"/>
                        </a:lnSpc>
                        <a:spcBef>
                          <a:spcPts val="55"/>
                        </a:spcBef>
                        <a:tabLst>
                          <a:tab pos="929640" algn="l"/>
                        </a:tabLst>
                      </a:pPr>
                      <a:r>
                        <a:rPr sz="2600" dirty="0">
                          <a:latin typeface="Verdana"/>
                          <a:cs typeface="Verdana"/>
                        </a:rPr>
                        <a:t>điều	kiện</a:t>
                      </a:r>
                      <a:endParaRPr sz="2600">
                        <a:latin typeface="Verdana"/>
                        <a:cs typeface="Verdana"/>
                      </a:endParaRPr>
                    </a:p>
                  </a:txBody>
                  <a:tcPr marL="0" marR="0" marT="0" marB="0"/>
                </a:tc>
                <a:tc>
                  <a:txBody>
                    <a:bodyPr/>
                    <a:lstStyle/>
                    <a:p>
                      <a:pPr marR="15875" algn="r">
                        <a:lnSpc>
                          <a:spcPct val="100000"/>
                        </a:lnSpc>
                        <a:spcBef>
                          <a:spcPts val="55"/>
                        </a:spcBef>
                      </a:pPr>
                      <a:r>
                        <a:rPr sz="2600" spc="-5" dirty="0">
                          <a:latin typeface="Verdana"/>
                          <a:cs typeface="Verdana"/>
                        </a:rPr>
                        <a:t>nhập</a:t>
                      </a:r>
                      <a:endParaRPr sz="2600">
                        <a:latin typeface="Verdana"/>
                        <a:cs typeface="Verdana"/>
                      </a:endParaRPr>
                    </a:p>
                  </a:txBody>
                  <a:tcPr marL="0" marR="0" marT="0" marB="0"/>
                </a:tc>
              </a:tr>
              <a:tr h="401202">
                <a:tc>
                  <a:txBody>
                    <a:bodyPr/>
                    <a:lstStyle/>
                    <a:p>
                      <a:pPr marL="537210">
                        <a:lnSpc>
                          <a:spcPts val="2910"/>
                        </a:lnSpc>
                      </a:pPr>
                      <a:r>
                        <a:rPr sz="2600" dirty="0">
                          <a:latin typeface="Verdana"/>
                          <a:cs typeface="Verdana"/>
                        </a:rPr>
                        <a:t>khẩu</a:t>
                      </a:r>
                      <a:endParaRPr sz="2600">
                        <a:latin typeface="Verdana"/>
                        <a:cs typeface="Verdana"/>
                      </a:endParaRPr>
                    </a:p>
                  </a:txBody>
                  <a:tcPr marL="0" marR="0" marT="0" marB="0"/>
                </a:tc>
                <a:tc>
                  <a:txBody>
                    <a:bodyPr/>
                    <a:lstStyle/>
                    <a:p>
                      <a:pPr marL="26670">
                        <a:lnSpc>
                          <a:spcPts val="2910"/>
                        </a:lnSpc>
                        <a:tabLst>
                          <a:tab pos="894080" algn="l"/>
                          <a:tab pos="1721485" algn="l"/>
                          <a:tab pos="2629535" algn="l"/>
                        </a:tabLst>
                      </a:pPr>
                      <a:r>
                        <a:rPr sz="2600" dirty="0">
                          <a:latin typeface="Verdana"/>
                          <a:cs typeface="Verdana"/>
                        </a:rPr>
                        <a:t>trực	tiếp	</a:t>
                      </a:r>
                      <a:r>
                        <a:rPr sz="2600" spc="-5" dirty="0">
                          <a:latin typeface="Verdana"/>
                          <a:cs typeface="Verdana"/>
                        </a:rPr>
                        <a:t>phải	ký</a:t>
                      </a:r>
                      <a:endParaRPr sz="2600">
                        <a:latin typeface="Verdana"/>
                        <a:cs typeface="Verdana"/>
                      </a:endParaRPr>
                    </a:p>
                  </a:txBody>
                  <a:tcPr marL="0" marR="0" marT="0" marB="0"/>
                </a:tc>
                <a:tc>
                  <a:txBody>
                    <a:bodyPr/>
                    <a:lstStyle/>
                    <a:p>
                      <a:pPr marR="93980" algn="r">
                        <a:lnSpc>
                          <a:spcPts val="2910"/>
                        </a:lnSpc>
                      </a:pPr>
                      <a:r>
                        <a:rPr sz="2600" dirty="0">
                          <a:latin typeface="Verdana"/>
                          <a:cs typeface="Verdana"/>
                        </a:rPr>
                        <a:t>k</a:t>
                      </a:r>
                      <a:r>
                        <a:rPr sz="2600" spc="-15" dirty="0">
                          <a:latin typeface="Verdana"/>
                          <a:cs typeface="Verdana"/>
                        </a:rPr>
                        <a:t>ế</a:t>
                      </a:r>
                      <a:r>
                        <a:rPr sz="2600" dirty="0">
                          <a:latin typeface="Verdana"/>
                          <a:cs typeface="Verdana"/>
                        </a:rPr>
                        <a:t>t</a:t>
                      </a:r>
                      <a:endParaRPr sz="2600">
                        <a:latin typeface="Verdana"/>
                        <a:cs typeface="Verdana"/>
                      </a:endParaRPr>
                    </a:p>
                  </a:txBody>
                  <a:tcPr marL="0" marR="0" marT="0" marB="0"/>
                </a:tc>
                <a:tc>
                  <a:txBody>
                    <a:bodyPr/>
                    <a:lstStyle/>
                    <a:p>
                      <a:pPr marL="1270" algn="ctr">
                        <a:lnSpc>
                          <a:spcPts val="2910"/>
                        </a:lnSpc>
                        <a:tabLst>
                          <a:tab pos="821690" algn="l"/>
                        </a:tabLst>
                      </a:pPr>
                      <a:r>
                        <a:rPr sz="2600" dirty="0">
                          <a:latin typeface="Verdana"/>
                          <a:cs typeface="Verdana"/>
                        </a:rPr>
                        <a:t>hợp	đồng</a:t>
                      </a:r>
                      <a:endParaRPr sz="2600">
                        <a:latin typeface="Verdana"/>
                        <a:cs typeface="Verdana"/>
                      </a:endParaRPr>
                    </a:p>
                  </a:txBody>
                  <a:tcPr marL="0" marR="0" marT="0" marB="0"/>
                </a:tc>
                <a:tc>
                  <a:txBody>
                    <a:bodyPr/>
                    <a:lstStyle/>
                    <a:p>
                      <a:pPr marR="14604" algn="r">
                        <a:lnSpc>
                          <a:spcPts val="2910"/>
                        </a:lnSpc>
                      </a:pPr>
                      <a:r>
                        <a:rPr sz="2600" dirty="0">
                          <a:latin typeface="Verdana"/>
                          <a:cs typeface="Verdana"/>
                        </a:rPr>
                        <a:t>n</a:t>
                      </a:r>
                      <a:r>
                        <a:rPr sz="2600" spc="-15" dirty="0">
                          <a:latin typeface="Verdana"/>
                          <a:cs typeface="Verdana"/>
                        </a:rPr>
                        <a:t>h</a:t>
                      </a:r>
                      <a:r>
                        <a:rPr sz="2600" dirty="0">
                          <a:latin typeface="Verdana"/>
                          <a:cs typeface="Verdana"/>
                        </a:rPr>
                        <a:t>ập</a:t>
                      </a:r>
                      <a:endParaRPr sz="2600">
                        <a:latin typeface="Verdana"/>
                        <a:cs typeface="Verdana"/>
                      </a:endParaRPr>
                    </a:p>
                  </a:txBody>
                  <a:tcPr marL="0" marR="0" marT="0" marB="0"/>
                </a:tc>
              </a:tr>
            </a:tbl>
          </a:graphicData>
        </a:graphic>
      </p:graphicFrame>
      <p:sp>
        <p:nvSpPr>
          <p:cNvPr id="4" name="object 4"/>
          <p:cNvSpPr txBox="1"/>
          <p:nvPr/>
        </p:nvSpPr>
        <p:spPr>
          <a:xfrm>
            <a:off x="459740" y="1186434"/>
            <a:ext cx="8150225" cy="4993675"/>
          </a:xfrm>
          <a:prstGeom prst="rect">
            <a:avLst/>
          </a:prstGeom>
        </p:spPr>
        <p:txBody>
          <a:bodyPr vert="horz" wrap="square" lIns="0" tIns="0" rIns="0" bIns="0" rtlCol="0">
            <a:spAutoFit/>
          </a:bodyPr>
          <a:lstStyle/>
          <a:p>
            <a:pPr marL="12700" marR="5080" algn="just">
              <a:lnSpc>
                <a:spcPct val="100000"/>
              </a:lnSpc>
            </a:pPr>
            <a:r>
              <a:rPr sz="2600" spc="-5" dirty="0">
                <a:solidFill>
                  <a:srgbClr val="000099"/>
                </a:solidFill>
                <a:latin typeface="Verdana"/>
                <a:cs typeface="Verdana"/>
              </a:rPr>
              <a:t>Thông </a:t>
            </a:r>
            <a:r>
              <a:rPr sz="2600" spc="5" dirty="0">
                <a:solidFill>
                  <a:srgbClr val="000099"/>
                </a:solidFill>
                <a:latin typeface="Verdana"/>
                <a:cs typeface="Verdana"/>
              </a:rPr>
              <a:t>tư </a:t>
            </a:r>
            <a:r>
              <a:rPr sz="2600" spc="-25">
                <a:solidFill>
                  <a:srgbClr val="000099"/>
                </a:solidFill>
                <a:latin typeface="Verdana"/>
                <a:cs typeface="Verdana"/>
              </a:rPr>
              <a:t>03/2016/TT-BYT </a:t>
            </a:r>
            <a:r>
              <a:rPr sz="2600" smtClean="0">
                <a:latin typeface="Verdana"/>
                <a:cs typeface="Verdana"/>
              </a:rPr>
              <a:t>của  </a:t>
            </a:r>
            <a:r>
              <a:rPr sz="2600" dirty="0">
                <a:latin typeface="Verdana"/>
                <a:cs typeface="Verdana"/>
              </a:rPr>
              <a:t>Bộ Y tế </a:t>
            </a:r>
            <a:r>
              <a:rPr sz="2600" spc="-5" dirty="0">
                <a:latin typeface="Verdana"/>
                <a:cs typeface="Verdana"/>
              </a:rPr>
              <a:t>quy </a:t>
            </a:r>
            <a:r>
              <a:rPr sz="2600" dirty="0">
                <a:latin typeface="Verdana"/>
                <a:cs typeface="Verdana"/>
              </a:rPr>
              <a:t>định </a:t>
            </a:r>
            <a:r>
              <a:rPr sz="2600" spc="-5" dirty="0">
                <a:latin typeface="Verdana"/>
                <a:cs typeface="Verdana"/>
              </a:rPr>
              <a:t>về </a:t>
            </a:r>
            <a:r>
              <a:rPr sz="2600" dirty="0">
                <a:latin typeface="Verdana"/>
                <a:cs typeface="Verdana"/>
              </a:rPr>
              <a:t>hoạt động kinh </a:t>
            </a:r>
            <a:r>
              <a:rPr sz="2600" spc="-5" dirty="0">
                <a:latin typeface="Verdana"/>
                <a:cs typeface="Verdana"/>
              </a:rPr>
              <a:t>doanh Dược  </a:t>
            </a:r>
            <a:r>
              <a:rPr sz="2600" dirty="0">
                <a:latin typeface="Verdana"/>
                <a:cs typeface="Verdana"/>
              </a:rPr>
              <a:t>liệu (hiệu lực </a:t>
            </a:r>
            <a:r>
              <a:rPr sz="2600" spc="5" dirty="0">
                <a:latin typeface="Verdana"/>
                <a:cs typeface="Verdana"/>
              </a:rPr>
              <a:t>từ </a:t>
            </a:r>
            <a:r>
              <a:rPr sz="2600" dirty="0">
                <a:latin typeface="Verdana"/>
                <a:cs typeface="Verdana"/>
              </a:rPr>
              <a:t>ngày</a:t>
            </a:r>
            <a:r>
              <a:rPr sz="2600" spc="-95" dirty="0">
                <a:latin typeface="Verdana"/>
                <a:cs typeface="Verdana"/>
              </a:rPr>
              <a:t> </a:t>
            </a:r>
            <a:r>
              <a:rPr sz="2600" spc="-5" dirty="0">
                <a:latin typeface="Verdana"/>
                <a:cs typeface="Verdana"/>
              </a:rPr>
              <a:t>06/03/2016)</a:t>
            </a:r>
            <a:endParaRPr sz="2600">
              <a:latin typeface="Verdana"/>
              <a:cs typeface="Verdana"/>
            </a:endParaRPr>
          </a:p>
          <a:p>
            <a:pPr marL="12700" algn="just">
              <a:lnSpc>
                <a:spcPct val="100000"/>
              </a:lnSpc>
            </a:pPr>
            <a:r>
              <a:rPr sz="2600" b="1" spc="-5" dirty="0">
                <a:latin typeface="Verdana"/>
                <a:cs typeface="Verdana"/>
              </a:rPr>
              <a:t>1. </a:t>
            </a:r>
            <a:r>
              <a:rPr sz="2600" b="1" spc="-5" dirty="0">
                <a:solidFill>
                  <a:srgbClr val="000099"/>
                </a:solidFill>
                <a:latin typeface="Verdana"/>
                <a:cs typeface="Verdana"/>
              </a:rPr>
              <a:t>Quy </a:t>
            </a:r>
            <a:r>
              <a:rPr sz="2600" b="1" dirty="0">
                <a:solidFill>
                  <a:srgbClr val="000099"/>
                </a:solidFill>
                <a:latin typeface="Verdana"/>
                <a:cs typeface="Verdana"/>
              </a:rPr>
              <a:t>định</a:t>
            </a:r>
            <a:r>
              <a:rPr sz="2600" b="1" spc="285" dirty="0">
                <a:solidFill>
                  <a:srgbClr val="000099"/>
                </a:solidFill>
                <a:latin typeface="Verdana"/>
                <a:cs typeface="Verdana"/>
              </a:rPr>
              <a:t> </a:t>
            </a:r>
            <a:r>
              <a:rPr sz="2600" b="1" dirty="0">
                <a:solidFill>
                  <a:srgbClr val="000099"/>
                </a:solidFill>
                <a:latin typeface="Verdana"/>
                <a:cs typeface="Verdana"/>
              </a:rPr>
              <a:t>chung</a:t>
            </a:r>
            <a:r>
              <a:rPr sz="2600" dirty="0">
                <a:latin typeface="Verdana"/>
                <a:cs typeface="Verdana"/>
              </a:rPr>
              <a:t>:</a:t>
            </a:r>
            <a:endParaRPr sz="2600">
              <a:latin typeface="Verdana"/>
              <a:cs typeface="Verdana"/>
            </a:endParaRPr>
          </a:p>
          <a:p>
            <a:pPr marL="527685" marR="5080" indent="-514984" algn="just">
              <a:lnSpc>
                <a:spcPct val="100000"/>
              </a:lnSpc>
              <a:spcBef>
                <a:spcPts val="600"/>
              </a:spcBef>
              <a:buFont typeface="Wingdings"/>
              <a:buChar char=""/>
              <a:tabLst>
                <a:tab pos="528320" algn="l"/>
              </a:tabLst>
            </a:pPr>
            <a:r>
              <a:rPr sz="2600" spc="-5" dirty="0">
                <a:latin typeface="Verdana"/>
                <a:cs typeface="Verdana"/>
              </a:rPr>
              <a:t>Người xuất khẩu, </a:t>
            </a:r>
            <a:r>
              <a:rPr sz="2600" dirty="0">
                <a:latin typeface="Verdana"/>
                <a:cs typeface="Verdana"/>
              </a:rPr>
              <a:t>nhập khẩu, bán </a:t>
            </a:r>
            <a:r>
              <a:rPr sz="2600" spc="-5" dirty="0">
                <a:latin typeface="Verdana"/>
                <a:cs typeface="Verdana"/>
              </a:rPr>
              <a:t>buôn, </a:t>
            </a:r>
            <a:r>
              <a:rPr sz="2600" dirty="0">
                <a:latin typeface="Verdana"/>
                <a:cs typeface="Verdana"/>
              </a:rPr>
              <a:t>bán  </a:t>
            </a:r>
            <a:r>
              <a:rPr sz="2600" spc="5" dirty="0">
                <a:latin typeface="Verdana"/>
                <a:cs typeface="Verdana"/>
              </a:rPr>
              <a:t>lẻ </a:t>
            </a:r>
            <a:r>
              <a:rPr sz="2600" spc="-5" dirty="0">
                <a:latin typeface="Verdana"/>
                <a:cs typeface="Verdana"/>
              </a:rPr>
              <a:t>và </a:t>
            </a:r>
            <a:r>
              <a:rPr sz="2600" dirty="0">
                <a:latin typeface="Verdana"/>
                <a:cs typeface="Verdana"/>
              </a:rPr>
              <a:t>dịch </a:t>
            </a:r>
            <a:r>
              <a:rPr sz="2600" spc="-5" dirty="0">
                <a:latin typeface="Verdana"/>
                <a:cs typeface="Verdana"/>
              </a:rPr>
              <a:t>vụ bảo </a:t>
            </a:r>
            <a:r>
              <a:rPr sz="2600" dirty="0">
                <a:latin typeface="Verdana"/>
                <a:cs typeface="Verdana"/>
              </a:rPr>
              <a:t>quản dược liệu </a:t>
            </a:r>
            <a:r>
              <a:rPr sz="2600" spc="-5" dirty="0">
                <a:latin typeface="Verdana"/>
                <a:cs typeface="Verdana"/>
              </a:rPr>
              <a:t>phải </a:t>
            </a:r>
            <a:r>
              <a:rPr sz="2600" dirty="0">
                <a:latin typeface="Verdana"/>
                <a:cs typeface="Verdana"/>
              </a:rPr>
              <a:t>được  cấp Giấy </a:t>
            </a:r>
            <a:r>
              <a:rPr sz="2600" spc="-5" dirty="0">
                <a:latin typeface="Verdana"/>
                <a:cs typeface="Verdana"/>
              </a:rPr>
              <a:t>chứng </a:t>
            </a:r>
            <a:r>
              <a:rPr sz="2600" dirty="0">
                <a:latin typeface="Verdana"/>
                <a:cs typeface="Verdana"/>
              </a:rPr>
              <a:t>nhận đủ điều kiện kinh  </a:t>
            </a:r>
            <a:r>
              <a:rPr sz="2600" spc="-5" dirty="0">
                <a:latin typeface="Verdana"/>
                <a:cs typeface="Verdana"/>
              </a:rPr>
              <a:t>doanh </a:t>
            </a:r>
            <a:r>
              <a:rPr sz="2600" dirty="0">
                <a:latin typeface="Verdana"/>
                <a:cs typeface="Verdana"/>
              </a:rPr>
              <a:t>thuốc </a:t>
            </a:r>
            <a:r>
              <a:rPr sz="2600" spc="-5" dirty="0">
                <a:latin typeface="Verdana"/>
                <a:cs typeface="Verdana"/>
              </a:rPr>
              <a:t>có phạm vi </a:t>
            </a:r>
            <a:r>
              <a:rPr sz="2600" dirty="0">
                <a:latin typeface="Verdana"/>
                <a:cs typeface="Verdana"/>
              </a:rPr>
              <a:t>kinh </a:t>
            </a:r>
            <a:r>
              <a:rPr sz="2600" spc="-5" dirty="0">
                <a:latin typeface="Verdana"/>
                <a:cs typeface="Verdana"/>
              </a:rPr>
              <a:t>doanh </a:t>
            </a:r>
            <a:r>
              <a:rPr sz="2600" dirty="0">
                <a:latin typeface="Verdana"/>
                <a:cs typeface="Verdana"/>
              </a:rPr>
              <a:t>dược</a:t>
            </a:r>
            <a:r>
              <a:rPr sz="2600" spc="-35" dirty="0">
                <a:latin typeface="Verdana"/>
                <a:cs typeface="Verdana"/>
              </a:rPr>
              <a:t> </a:t>
            </a:r>
            <a:r>
              <a:rPr sz="2600" dirty="0">
                <a:latin typeface="Verdana"/>
                <a:cs typeface="Verdana"/>
              </a:rPr>
              <a:t>liệu</a:t>
            </a:r>
            <a:endParaRPr sz="2600">
              <a:latin typeface="Verdana"/>
              <a:cs typeface="Verdana"/>
            </a:endParaRPr>
          </a:p>
          <a:p>
            <a:pPr>
              <a:lnSpc>
                <a:spcPct val="100000"/>
              </a:lnSpc>
            </a:pPr>
            <a:endParaRPr sz="2600">
              <a:latin typeface="Times New Roman"/>
              <a:cs typeface="Times New Roman"/>
            </a:endParaRPr>
          </a:p>
          <a:p>
            <a:pPr>
              <a:lnSpc>
                <a:spcPct val="100000"/>
              </a:lnSpc>
            </a:pPr>
            <a:endParaRPr sz="3350">
              <a:latin typeface="Times New Roman"/>
              <a:cs typeface="Times New Roman"/>
            </a:endParaRPr>
          </a:p>
          <a:p>
            <a:pPr marL="527685" marR="6350">
              <a:lnSpc>
                <a:spcPct val="100000"/>
              </a:lnSpc>
            </a:pPr>
            <a:r>
              <a:rPr sz="2600" spc="-5" dirty="0">
                <a:latin typeface="Verdana"/>
                <a:cs typeface="Verdana"/>
              </a:rPr>
              <a:t>khẩu </a:t>
            </a:r>
            <a:r>
              <a:rPr sz="2600" spc="5" dirty="0">
                <a:latin typeface="Verdana"/>
                <a:cs typeface="Verdana"/>
              </a:rPr>
              <a:t>ủy </a:t>
            </a:r>
            <a:r>
              <a:rPr sz="2600" spc="-5" dirty="0">
                <a:latin typeface="Verdana"/>
                <a:cs typeface="Verdana"/>
              </a:rPr>
              <a:t>thác với doanh </a:t>
            </a:r>
            <a:r>
              <a:rPr sz="2600" dirty="0">
                <a:latin typeface="Verdana"/>
                <a:cs typeface="Verdana"/>
              </a:rPr>
              <a:t>nghiệp đủ điều kiện  </a:t>
            </a:r>
            <a:r>
              <a:rPr sz="2600" spc="-5" dirty="0">
                <a:latin typeface="Verdana"/>
                <a:cs typeface="Verdana"/>
              </a:rPr>
              <a:t>nhập khẩu </a:t>
            </a:r>
            <a:r>
              <a:rPr sz="2600" dirty="0">
                <a:latin typeface="Verdana"/>
                <a:cs typeface="Verdana"/>
              </a:rPr>
              <a:t>dược liệu </a:t>
            </a:r>
            <a:r>
              <a:rPr sz="2600" spc="-5" dirty="0">
                <a:latin typeface="Verdana"/>
                <a:cs typeface="Verdana"/>
              </a:rPr>
              <a:t>theo quy</a:t>
            </a:r>
            <a:r>
              <a:rPr sz="2600" spc="-25" dirty="0">
                <a:latin typeface="Verdana"/>
                <a:cs typeface="Verdana"/>
              </a:rPr>
              <a:t> </a:t>
            </a:r>
            <a:r>
              <a:rPr sz="2600" dirty="0">
                <a:latin typeface="Verdana"/>
                <a:cs typeface="Verdana"/>
              </a:rPr>
              <a:t>định</a:t>
            </a:r>
            <a:endParaRPr sz="2600">
              <a:latin typeface="Verdana"/>
              <a:cs typeface="Verdana"/>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37363" rIns="0" bIns="0" rtlCol="0">
            <a:spAutoFit/>
          </a:bodyPr>
          <a:lstStyle/>
          <a:p>
            <a:pPr marL="1314450">
              <a:lnSpc>
                <a:spcPct val="100000"/>
              </a:lnSpc>
            </a:pPr>
            <a:r>
              <a:rPr dirty="0"/>
              <a:t>NHẬP KHẨU DƯỢC</a:t>
            </a:r>
            <a:r>
              <a:rPr spc="-65" dirty="0"/>
              <a:t> </a:t>
            </a:r>
            <a:r>
              <a:rPr dirty="0"/>
              <a:t>LIỆU</a:t>
            </a: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4F4CAAF6-E942-4ECD-BCA9-C4F4BB93E6AA}" type="datetime1">
              <a:rPr lang="en-US" spc="-5" smtClean="0"/>
              <a:pPr marL="12700">
                <a:lnSpc>
                  <a:spcPts val="1520"/>
                </a:lnSpc>
              </a:pPr>
              <a:t>1/12/2019</a:t>
            </a:fld>
            <a:endParaRPr spc="-5"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104139">
              <a:lnSpc>
                <a:spcPts val="1240"/>
              </a:lnSpc>
            </a:pPr>
            <a:fld id="{81D60167-4931-47E6-BA6A-407CBD079E47}" type="slidenum">
              <a:rPr dirty="0"/>
              <a:pPr marL="104139">
                <a:lnSpc>
                  <a:spcPts val="1240"/>
                </a:lnSpc>
              </a:pPr>
              <a:t>84</a:t>
            </a:fld>
            <a:endParaRPr dirty="0"/>
          </a:p>
        </p:txBody>
      </p:sp>
      <p:sp>
        <p:nvSpPr>
          <p:cNvPr id="3" name="object 3"/>
          <p:cNvSpPr txBox="1"/>
          <p:nvPr/>
        </p:nvSpPr>
        <p:spPr>
          <a:xfrm>
            <a:off x="459740" y="1186941"/>
            <a:ext cx="3643629" cy="426720"/>
          </a:xfrm>
          <a:prstGeom prst="rect">
            <a:avLst/>
          </a:prstGeom>
        </p:spPr>
        <p:txBody>
          <a:bodyPr vert="horz" wrap="square" lIns="0" tIns="0" rIns="0" bIns="0" rtlCol="0">
            <a:spAutoFit/>
          </a:bodyPr>
          <a:lstStyle/>
          <a:p>
            <a:pPr marL="12700">
              <a:lnSpc>
                <a:spcPct val="100000"/>
              </a:lnSpc>
            </a:pPr>
            <a:r>
              <a:rPr sz="2800" b="1" spc="-5" dirty="0">
                <a:solidFill>
                  <a:srgbClr val="000099"/>
                </a:solidFill>
                <a:latin typeface="Verdana"/>
                <a:cs typeface="Verdana"/>
              </a:rPr>
              <a:t>2. </a:t>
            </a:r>
            <a:r>
              <a:rPr sz="2800" b="1" spc="-10" dirty="0">
                <a:solidFill>
                  <a:srgbClr val="000099"/>
                </a:solidFill>
                <a:latin typeface="Verdana"/>
                <a:cs typeface="Verdana"/>
              </a:rPr>
              <a:t>Hồ </a:t>
            </a:r>
            <a:r>
              <a:rPr sz="2800" b="1" spc="-5" dirty="0">
                <a:solidFill>
                  <a:srgbClr val="000099"/>
                </a:solidFill>
                <a:latin typeface="Verdana"/>
                <a:cs typeface="Verdana"/>
              </a:rPr>
              <a:t>sơ hải</a:t>
            </a:r>
            <a:r>
              <a:rPr sz="2800" b="1" spc="5" dirty="0">
                <a:solidFill>
                  <a:srgbClr val="000099"/>
                </a:solidFill>
                <a:latin typeface="Verdana"/>
                <a:cs typeface="Verdana"/>
              </a:rPr>
              <a:t> </a:t>
            </a:r>
            <a:r>
              <a:rPr sz="2800" b="1" spc="-5" dirty="0">
                <a:solidFill>
                  <a:srgbClr val="000099"/>
                </a:solidFill>
                <a:latin typeface="Verdana"/>
                <a:cs typeface="Verdana"/>
              </a:rPr>
              <a:t>quan:</a:t>
            </a:r>
            <a:endParaRPr sz="2800">
              <a:latin typeface="Verdana"/>
              <a:cs typeface="Verdana"/>
            </a:endParaRPr>
          </a:p>
        </p:txBody>
      </p:sp>
      <p:sp>
        <p:nvSpPr>
          <p:cNvPr id="4" name="object 4"/>
          <p:cNvSpPr txBox="1"/>
          <p:nvPr/>
        </p:nvSpPr>
        <p:spPr>
          <a:xfrm>
            <a:off x="3042030" y="1689861"/>
            <a:ext cx="5568950" cy="857250"/>
          </a:xfrm>
          <a:prstGeom prst="rect">
            <a:avLst/>
          </a:prstGeom>
        </p:spPr>
        <p:txBody>
          <a:bodyPr vert="horz" wrap="square" lIns="0" tIns="0" rIns="0" bIns="0" rtlCol="0">
            <a:spAutoFit/>
          </a:bodyPr>
          <a:lstStyle/>
          <a:p>
            <a:pPr marL="61594" algn="ctr">
              <a:lnSpc>
                <a:spcPct val="100000"/>
              </a:lnSpc>
              <a:tabLst>
                <a:tab pos="1176020" algn="l"/>
                <a:tab pos="2277745" algn="l"/>
                <a:tab pos="3361690" algn="l"/>
                <a:tab pos="4218305" algn="l"/>
                <a:tab pos="4879975" algn="l"/>
              </a:tabLst>
            </a:pPr>
            <a:r>
              <a:rPr sz="2800" spc="-5" dirty="0">
                <a:latin typeface="Verdana"/>
                <a:cs typeface="Verdana"/>
              </a:rPr>
              <a:t>n</a:t>
            </a:r>
            <a:r>
              <a:rPr sz="2800" dirty="0">
                <a:latin typeface="Verdana"/>
                <a:cs typeface="Verdana"/>
              </a:rPr>
              <a:t>h</a:t>
            </a:r>
            <a:r>
              <a:rPr sz="2800" spc="5" dirty="0">
                <a:latin typeface="Verdana"/>
                <a:cs typeface="Verdana"/>
              </a:rPr>
              <a:t>ậ</a:t>
            </a:r>
            <a:r>
              <a:rPr sz="2800" spc="-5" dirty="0">
                <a:latin typeface="Verdana"/>
                <a:cs typeface="Verdana"/>
              </a:rPr>
              <a:t>p</a:t>
            </a:r>
            <a:r>
              <a:rPr sz="2800" dirty="0">
                <a:latin typeface="Verdana"/>
                <a:cs typeface="Verdana"/>
              </a:rPr>
              <a:t>	</a:t>
            </a:r>
            <a:r>
              <a:rPr sz="2800" spc="-5" dirty="0">
                <a:latin typeface="Verdana"/>
                <a:cs typeface="Verdana"/>
              </a:rPr>
              <a:t>kh</a:t>
            </a:r>
            <a:r>
              <a:rPr sz="2800" spc="0" dirty="0">
                <a:latin typeface="Verdana"/>
                <a:cs typeface="Verdana"/>
              </a:rPr>
              <a:t>ẩ</a:t>
            </a:r>
            <a:r>
              <a:rPr sz="2800" spc="-5" dirty="0">
                <a:latin typeface="Verdana"/>
                <a:cs typeface="Verdana"/>
              </a:rPr>
              <a:t>u</a:t>
            </a:r>
            <a:r>
              <a:rPr sz="2800" dirty="0">
                <a:latin typeface="Verdana"/>
                <a:cs typeface="Verdana"/>
              </a:rPr>
              <a:t>	d</a:t>
            </a:r>
            <a:r>
              <a:rPr sz="2800" spc="-5" dirty="0">
                <a:latin typeface="Verdana"/>
                <a:cs typeface="Verdana"/>
              </a:rPr>
              <a:t>ược</a:t>
            </a:r>
            <a:r>
              <a:rPr sz="2800" dirty="0">
                <a:latin typeface="Verdana"/>
                <a:cs typeface="Verdana"/>
              </a:rPr>
              <a:t>	</a:t>
            </a:r>
            <a:r>
              <a:rPr sz="2800" spc="-5" dirty="0">
                <a:latin typeface="Verdana"/>
                <a:cs typeface="Verdana"/>
              </a:rPr>
              <a:t>liệu</a:t>
            </a:r>
            <a:r>
              <a:rPr sz="2800" dirty="0">
                <a:latin typeface="Verdana"/>
                <a:cs typeface="Verdana"/>
              </a:rPr>
              <a:t>	</a:t>
            </a:r>
            <a:r>
              <a:rPr sz="2800" spc="-10" dirty="0">
                <a:latin typeface="Verdana"/>
                <a:cs typeface="Verdana"/>
              </a:rPr>
              <a:t>d</a:t>
            </a:r>
            <a:r>
              <a:rPr sz="2800" spc="-5" dirty="0">
                <a:latin typeface="Verdana"/>
                <a:cs typeface="Verdana"/>
              </a:rPr>
              <a:t>o</a:t>
            </a:r>
            <a:r>
              <a:rPr sz="2800" dirty="0">
                <a:latin typeface="Verdana"/>
                <a:cs typeface="Verdana"/>
              </a:rPr>
              <a:t>	</a:t>
            </a:r>
            <a:r>
              <a:rPr sz="2800" spc="0" dirty="0">
                <a:latin typeface="Verdana"/>
                <a:cs typeface="Verdana"/>
              </a:rPr>
              <a:t>C</a:t>
            </a:r>
            <a:r>
              <a:rPr sz="2800" spc="-5" dirty="0">
                <a:latin typeface="Verdana"/>
                <a:cs typeface="Verdana"/>
              </a:rPr>
              <a:t>ục</a:t>
            </a:r>
            <a:endParaRPr sz="2800">
              <a:latin typeface="Verdana"/>
              <a:cs typeface="Verdana"/>
            </a:endParaRPr>
          </a:p>
          <a:p>
            <a:pPr algn="ctr">
              <a:lnSpc>
                <a:spcPct val="100000"/>
              </a:lnSpc>
            </a:pPr>
            <a:r>
              <a:rPr sz="2800" dirty="0">
                <a:latin typeface="Verdana"/>
                <a:cs typeface="Verdana"/>
              </a:rPr>
              <a:t>Dược cổ truyền thuộc </a:t>
            </a:r>
            <a:r>
              <a:rPr sz="2800" spc="-5" dirty="0">
                <a:latin typeface="Verdana"/>
                <a:cs typeface="Verdana"/>
              </a:rPr>
              <a:t>Bộ Y  </a:t>
            </a:r>
            <a:r>
              <a:rPr sz="2800" spc="254" dirty="0">
                <a:latin typeface="Verdana"/>
                <a:cs typeface="Verdana"/>
              </a:rPr>
              <a:t> </a:t>
            </a:r>
            <a:r>
              <a:rPr sz="2800" spc="5" dirty="0">
                <a:latin typeface="Verdana"/>
                <a:cs typeface="Verdana"/>
              </a:rPr>
              <a:t>tế</a:t>
            </a:r>
            <a:endParaRPr sz="2800">
              <a:latin typeface="Verdana"/>
              <a:cs typeface="Verdana"/>
            </a:endParaRPr>
          </a:p>
        </p:txBody>
      </p:sp>
      <p:sp>
        <p:nvSpPr>
          <p:cNvPr id="5" name="object 5"/>
          <p:cNvSpPr txBox="1"/>
          <p:nvPr/>
        </p:nvSpPr>
        <p:spPr>
          <a:xfrm>
            <a:off x="459740" y="1689861"/>
            <a:ext cx="2445385" cy="1283970"/>
          </a:xfrm>
          <a:prstGeom prst="rect">
            <a:avLst/>
          </a:prstGeom>
        </p:spPr>
        <p:txBody>
          <a:bodyPr vert="horz" wrap="square" lIns="0" tIns="0" rIns="0" bIns="0" rtlCol="0">
            <a:spAutoFit/>
          </a:bodyPr>
          <a:lstStyle/>
          <a:p>
            <a:pPr marL="527685" marR="5080" indent="-514984" algn="just">
              <a:lnSpc>
                <a:spcPct val="100000"/>
              </a:lnSpc>
              <a:buFont typeface="Wingdings"/>
              <a:buChar char=""/>
              <a:tabLst>
                <a:tab pos="528320" algn="l"/>
              </a:tabLst>
            </a:pPr>
            <a:r>
              <a:rPr sz="2800" spc="-5" dirty="0">
                <a:latin typeface="Verdana"/>
                <a:cs typeface="Verdana"/>
              </a:rPr>
              <a:t>Giấy </a:t>
            </a:r>
            <a:r>
              <a:rPr sz="2800" dirty="0">
                <a:latin typeface="Verdana"/>
                <a:cs typeface="Verdana"/>
              </a:rPr>
              <a:t>phép  Quản </a:t>
            </a:r>
            <a:r>
              <a:rPr sz="2800" spc="-10" dirty="0">
                <a:latin typeface="Verdana"/>
                <a:cs typeface="Verdana"/>
              </a:rPr>
              <a:t>lý </a:t>
            </a:r>
            <a:r>
              <a:rPr sz="2800" spc="-409" dirty="0">
                <a:latin typeface="Verdana"/>
                <a:cs typeface="Verdana"/>
              </a:rPr>
              <a:t>Y,  </a:t>
            </a:r>
            <a:r>
              <a:rPr sz="2800" spc="-5" dirty="0">
                <a:latin typeface="Verdana"/>
                <a:cs typeface="Verdana"/>
              </a:rPr>
              <a:t>cấp;</a:t>
            </a:r>
            <a:endParaRPr sz="2800">
              <a:latin typeface="Verdana"/>
              <a:cs typeface="Verdana"/>
            </a:endParaRPr>
          </a:p>
        </p:txBody>
      </p:sp>
      <p:sp>
        <p:nvSpPr>
          <p:cNvPr id="6" name="object 6"/>
          <p:cNvSpPr txBox="1"/>
          <p:nvPr/>
        </p:nvSpPr>
        <p:spPr>
          <a:xfrm>
            <a:off x="459740" y="3046603"/>
            <a:ext cx="8148955" cy="3067050"/>
          </a:xfrm>
          <a:prstGeom prst="rect">
            <a:avLst/>
          </a:prstGeom>
        </p:spPr>
        <p:txBody>
          <a:bodyPr vert="horz" wrap="square" lIns="0" tIns="0" rIns="0" bIns="0" rtlCol="0">
            <a:spAutoFit/>
          </a:bodyPr>
          <a:lstStyle/>
          <a:p>
            <a:pPr marL="527685" indent="-514984">
              <a:lnSpc>
                <a:spcPct val="100000"/>
              </a:lnSpc>
              <a:buFont typeface="Wingdings"/>
              <a:buChar char=""/>
              <a:tabLst>
                <a:tab pos="527685" algn="l"/>
                <a:tab pos="528320" algn="l"/>
              </a:tabLst>
            </a:pPr>
            <a:r>
              <a:rPr sz="2800" spc="-5" dirty="0">
                <a:latin typeface="Verdana"/>
                <a:cs typeface="Verdana"/>
              </a:rPr>
              <a:t>Giấy </a:t>
            </a:r>
            <a:r>
              <a:rPr sz="2800" dirty="0">
                <a:latin typeface="Verdana"/>
                <a:cs typeface="Verdana"/>
              </a:rPr>
              <a:t>chứng </a:t>
            </a:r>
            <a:r>
              <a:rPr sz="2800" spc="-5" dirty="0">
                <a:latin typeface="Verdana"/>
                <a:cs typeface="Verdana"/>
              </a:rPr>
              <a:t>nhận </a:t>
            </a:r>
            <a:r>
              <a:rPr sz="2800" dirty="0">
                <a:latin typeface="Verdana"/>
                <a:cs typeface="Verdana"/>
              </a:rPr>
              <a:t>xuất </a:t>
            </a:r>
            <a:r>
              <a:rPr sz="2800" spc="-5" dirty="0">
                <a:latin typeface="Verdana"/>
                <a:cs typeface="Verdana"/>
              </a:rPr>
              <a:t>xứ </a:t>
            </a:r>
            <a:r>
              <a:rPr sz="2800" dirty="0">
                <a:latin typeface="Verdana"/>
                <a:cs typeface="Verdana"/>
              </a:rPr>
              <a:t>do </a:t>
            </a:r>
            <a:r>
              <a:rPr sz="2800" spc="5" dirty="0">
                <a:latin typeface="Verdana"/>
                <a:cs typeface="Verdana"/>
              </a:rPr>
              <a:t>tổ </a:t>
            </a:r>
            <a:r>
              <a:rPr sz="2800" dirty="0">
                <a:latin typeface="Verdana"/>
                <a:cs typeface="Verdana"/>
              </a:rPr>
              <a:t>chức  </a:t>
            </a:r>
            <a:r>
              <a:rPr sz="2800" spc="710" dirty="0">
                <a:latin typeface="Verdana"/>
                <a:cs typeface="Verdana"/>
              </a:rPr>
              <a:t> </a:t>
            </a:r>
            <a:r>
              <a:rPr sz="2800" spc="-5" dirty="0">
                <a:latin typeface="Verdana"/>
                <a:cs typeface="Verdana"/>
              </a:rPr>
              <a:t>cấp</a:t>
            </a:r>
            <a:endParaRPr sz="2800">
              <a:latin typeface="Verdana"/>
              <a:cs typeface="Verdana"/>
            </a:endParaRPr>
          </a:p>
          <a:p>
            <a:pPr marL="527685">
              <a:lnSpc>
                <a:spcPct val="100000"/>
              </a:lnSpc>
            </a:pPr>
            <a:r>
              <a:rPr sz="2800" spc="-5" dirty="0">
                <a:latin typeface="Verdana"/>
                <a:cs typeface="Verdana"/>
              </a:rPr>
              <a:t>C/O </a:t>
            </a:r>
            <a:r>
              <a:rPr sz="2800" spc="-10" dirty="0">
                <a:latin typeface="Verdana"/>
                <a:cs typeface="Verdana"/>
              </a:rPr>
              <a:t>của </a:t>
            </a:r>
            <a:r>
              <a:rPr sz="2800" spc="-5" dirty="0">
                <a:latin typeface="Verdana"/>
                <a:cs typeface="Verdana"/>
              </a:rPr>
              <a:t>nước xuất khẩu</a:t>
            </a:r>
            <a:r>
              <a:rPr sz="2800" spc="65" dirty="0">
                <a:latin typeface="Verdana"/>
                <a:cs typeface="Verdana"/>
              </a:rPr>
              <a:t> </a:t>
            </a:r>
            <a:r>
              <a:rPr sz="2800" spc="-5" dirty="0">
                <a:latin typeface="Verdana"/>
                <a:cs typeface="Verdana"/>
              </a:rPr>
              <a:t>cấp;</a:t>
            </a:r>
            <a:endParaRPr sz="2800">
              <a:latin typeface="Verdana"/>
              <a:cs typeface="Verdana"/>
            </a:endParaRPr>
          </a:p>
          <a:p>
            <a:pPr marL="527685" marR="5080" indent="-514984" algn="just">
              <a:lnSpc>
                <a:spcPct val="100000"/>
              </a:lnSpc>
              <a:spcBef>
                <a:spcPts val="600"/>
              </a:spcBef>
              <a:buFont typeface="Wingdings"/>
              <a:buChar char=""/>
              <a:tabLst>
                <a:tab pos="528320" algn="l"/>
              </a:tabLst>
            </a:pPr>
            <a:r>
              <a:rPr sz="2800" dirty="0">
                <a:latin typeface="Verdana"/>
                <a:cs typeface="Verdana"/>
              </a:rPr>
              <a:t>Từ ngày </a:t>
            </a:r>
            <a:r>
              <a:rPr sz="2800" spc="-5" dirty="0">
                <a:latin typeface="Verdana"/>
                <a:cs typeface="Verdana"/>
              </a:rPr>
              <a:t>01/07/2016, </a:t>
            </a:r>
            <a:r>
              <a:rPr sz="2800" dirty="0">
                <a:latin typeface="Verdana"/>
                <a:cs typeface="Verdana"/>
              </a:rPr>
              <a:t>dược </a:t>
            </a:r>
            <a:r>
              <a:rPr sz="2800" spc="-5" dirty="0">
                <a:latin typeface="Verdana"/>
                <a:cs typeface="Verdana"/>
              </a:rPr>
              <a:t>liệu </a:t>
            </a:r>
            <a:r>
              <a:rPr sz="2800" dirty="0">
                <a:latin typeface="Verdana"/>
                <a:cs typeface="Verdana"/>
              </a:rPr>
              <a:t>thuộc  Danh mục phải có </a:t>
            </a:r>
            <a:r>
              <a:rPr sz="2800" spc="-5" dirty="0">
                <a:latin typeface="Verdana"/>
                <a:cs typeface="Verdana"/>
              </a:rPr>
              <a:t>Phiếu kiểm nghiệm </a:t>
            </a:r>
            <a:r>
              <a:rPr sz="2800" dirty="0">
                <a:latin typeface="Verdana"/>
                <a:cs typeface="Verdana"/>
              </a:rPr>
              <a:t>của  cơ quan </a:t>
            </a:r>
            <a:r>
              <a:rPr sz="2800" spc="-5" dirty="0">
                <a:latin typeface="Verdana"/>
                <a:cs typeface="Verdana"/>
              </a:rPr>
              <a:t>có </a:t>
            </a:r>
            <a:r>
              <a:rPr sz="2800" dirty="0">
                <a:latin typeface="Verdana"/>
                <a:cs typeface="Verdana"/>
              </a:rPr>
              <a:t>thẩm quyền của nước xuất  khẩu </a:t>
            </a:r>
            <a:r>
              <a:rPr sz="2800" spc="-5" dirty="0">
                <a:latin typeface="Verdana"/>
                <a:cs typeface="Verdana"/>
              </a:rPr>
              <a:t>cấp thì </a:t>
            </a:r>
            <a:r>
              <a:rPr sz="2800" dirty="0">
                <a:latin typeface="Verdana"/>
                <a:cs typeface="Verdana"/>
              </a:rPr>
              <a:t>xuất trình </a:t>
            </a:r>
            <a:r>
              <a:rPr sz="2800" spc="-10" dirty="0">
                <a:latin typeface="Verdana"/>
                <a:cs typeface="Verdana"/>
              </a:rPr>
              <a:t>thêm </a:t>
            </a:r>
            <a:r>
              <a:rPr sz="2800" spc="-5" dirty="0">
                <a:latin typeface="Verdana"/>
                <a:cs typeface="Verdana"/>
              </a:rPr>
              <a:t>Phiếu kiểm  </a:t>
            </a:r>
            <a:r>
              <a:rPr sz="2800" spc="-10" dirty="0">
                <a:latin typeface="Verdana"/>
                <a:cs typeface="Verdana"/>
              </a:rPr>
              <a:t>nghiệm</a:t>
            </a:r>
            <a:r>
              <a:rPr sz="2800" spc="-40" dirty="0">
                <a:latin typeface="Verdana"/>
                <a:cs typeface="Verdana"/>
              </a:rPr>
              <a:t> </a:t>
            </a:r>
            <a:r>
              <a:rPr sz="2800" spc="-70" dirty="0">
                <a:latin typeface="Verdana"/>
                <a:cs typeface="Verdana"/>
              </a:rPr>
              <a:t>này.</a:t>
            </a:r>
            <a:endParaRPr sz="2800">
              <a:latin typeface="Verdana"/>
              <a:cs typeface="Verdana"/>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124200" y="2819400"/>
            <a:ext cx="2895600" cy="457200"/>
          </a:xfrm>
          <a:custGeom>
            <a:avLst/>
            <a:gdLst/>
            <a:ahLst/>
            <a:cxnLst/>
            <a:rect l="l" t="t" r="r" b="b"/>
            <a:pathLst>
              <a:path w="2895600" h="457200">
                <a:moveTo>
                  <a:pt x="754507" y="762"/>
                </a:moveTo>
                <a:lnTo>
                  <a:pt x="917575" y="357250"/>
                </a:lnTo>
                <a:lnTo>
                  <a:pt x="0" y="358775"/>
                </a:lnTo>
                <a:lnTo>
                  <a:pt x="1468247" y="457200"/>
                </a:lnTo>
                <a:lnTo>
                  <a:pt x="2895600" y="358775"/>
                </a:lnTo>
                <a:lnTo>
                  <a:pt x="2039112" y="358775"/>
                </a:lnTo>
                <a:lnTo>
                  <a:pt x="2018791" y="0"/>
                </a:lnTo>
                <a:lnTo>
                  <a:pt x="754507" y="762"/>
                </a:lnTo>
                <a:close/>
              </a:path>
            </a:pathLst>
          </a:custGeom>
          <a:ln w="9144">
            <a:solidFill>
              <a:srgbClr val="000000"/>
            </a:solidFill>
          </a:ln>
        </p:spPr>
        <p:txBody>
          <a:bodyPr wrap="square" lIns="0" tIns="0" rIns="0" bIns="0" rtlCol="0"/>
          <a:lstStyle/>
          <a:p>
            <a:endParaRPr/>
          </a:p>
        </p:txBody>
      </p:sp>
      <p:sp>
        <p:nvSpPr>
          <p:cNvPr id="3" name="object 3"/>
          <p:cNvSpPr/>
          <p:nvPr/>
        </p:nvSpPr>
        <p:spPr>
          <a:xfrm>
            <a:off x="838200" y="914400"/>
            <a:ext cx="7467600" cy="1569720"/>
          </a:xfrm>
          <a:custGeom>
            <a:avLst/>
            <a:gdLst/>
            <a:ahLst/>
            <a:cxnLst/>
            <a:rect l="l" t="t" r="r" b="b"/>
            <a:pathLst>
              <a:path w="7467600" h="1569720">
                <a:moveTo>
                  <a:pt x="0" y="1569720"/>
                </a:moveTo>
                <a:lnTo>
                  <a:pt x="7467600" y="1569720"/>
                </a:lnTo>
                <a:lnTo>
                  <a:pt x="7467600" y="0"/>
                </a:lnTo>
                <a:lnTo>
                  <a:pt x="0" y="0"/>
                </a:lnTo>
                <a:lnTo>
                  <a:pt x="0" y="1569720"/>
                </a:lnTo>
                <a:close/>
              </a:path>
            </a:pathLst>
          </a:custGeom>
          <a:ln w="9143">
            <a:solidFill>
              <a:srgbClr val="000000"/>
            </a:solidFill>
          </a:ln>
        </p:spPr>
        <p:txBody>
          <a:bodyPr wrap="square" lIns="0" tIns="0" rIns="0" bIns="0" rtlCol="0"/>
          <a:lstStyle/>
          <a:p>
            <a:endParaRPr/>
          </a:p>
        </p:txBody>
      </p:sp>
      <p:sp>
        <p:nvSpPr>
          <p:cNvPr id="4" name="object 4"/>
          <p:cNvSpPr txBox="1"/>
          <p:nvPr/>
        </p:nvSpPr>
        <p:spPr>
          <a:xfrm>
            <a:off x="1483741" y="957834"/>
            <a:ext cx="6176645" cy="1452880"/>
          </a:xfrm>
          <a:prstGeom prst="rect">
            <a:avLst/>
          </a:prstGeom>
        </p:spPr>
        <p:txBody>
          <a:bodyPr vert="horz" wrap="square" lIns="0" tIns="0" rIns="0" bIns="0" rtlCol="0">
            <a:spAutoFit/>
          </a:bodyPr>
          <a:lstStyle/>
          <a:p>
            <a:pPr algn="ctr">
              <a:lnSpc>
                <a:spcPct val="100000"/>
              </a:lnSpc>
              <a:tabLst>
                <a:tab pos="2751455" algn="l"/>
              </a:tabLst>
            </a:pPr>
            <a:r>
              <a:rPr sz="3200" b="1" dirty="0">
                <a:solidFill>
                  <a:srgbClr val="0000CC"/>
                </a:solidFill>
                <a:latin typeface="Verdana"/>
                <a:cs typeface="Verdana"/>
              </a:rPr>
              <a:t>HÀNG</a:t>
            </a:r>
            <a:r>
              <a:rPr sz="3200" b="1" spc="5" dirty="0">
                <a:solidFill>
                  <a:srgbClr val="0000CC"/>
                </a:solidFill>
                <a:latin typeface="Verdana"/>
                <a:cs typeface="Verdana"/>
              </a:rPr>
              <a:t> </a:t>
            </a:r>
            <a:r>
              <a:rPr sz="3200" b="1" dirty="0">
                <a:solidFill>
                  <a:srgbClr val="0000CC"/>
                </a:solidFill>
                <a:latin typeface="Verdana"/>
                <a:cs typeface="Verdana"/>
              </a:rPr>
              <a:t>HÓA	PHẢI</a:t>
            </a:r>
            <a:r>
              <a:rPr sz="3200" b="1" spc="-40" dirty="0">
                <a:solidFill>
                  <a:srgbClr val="0000CC"/>
                </a:solidFill>
                <a:latin typeface="Verdana"/>
                <a:cs typeface="Verdana"/>
              </a:rPr>
              <a:t> </a:t>
            </a:r>
            <a:r>
              <a:rPr sz="3200" b="1" dirty="0">
                <a:solidFill>
                  <a:srgbClr val="0000CC"/>
                </a:solidFill>
                <a:latin typeface="Verdana"/>
                <a:cs typeface="Verdana"/>
              </a:rPr>
              <a:t>CÔNG</a:t>
            </a:r>
            <a:r>
              <a:rPr sz="3200" b="1" spc="-40" dirty="0">
                <a:solidFill>
                  <a:srgbClr val="0000CC"/>
                </a:solidFill>
                <a:latin typeface="Verdana"/>
                <a:cs typeface="Verdana"/>
              </a:rPr>
              <a:t> </a:t>
            </a:r>
            <a:r>
              <a:rPr sz="3200" b="1" spc="-5" dirty="0">
                <a:solidFill>
                  <a:srgbClr val="0000CC"/>
                </a:solidFill>
                <a:latin typeface="Verdana"/>
                <a:cs typeface="Verdana"/>
              </a:rPr>
              <a:t>BỐ </a:t>
            </a:r>
            <a:r>
              <a:rPr sz="3200" b="1" dirty="0">
                <a:solidFill>
                  <a:srgbClr val="0000CC"/>
                </a:solidFill>
                <a:latin typeface="Verdana"/>
                <a:cs typeface="Verdana"/>
              </a:rPr>
              <a:t> </a:t>
            </a:r>
            <a:r>
              <a:rPr sz="3200" b="1" spc="5" dirty="0">
                <a:solidFill>
                  <a:srgbClr val="0000CC"/>
                </a:solidFill>
                <a:latin typeface="Verdana"/>
                <a:cs typeface="Verdana"/>
              </a:rPr>
              <a:t>HỢP </a:t>
            </a:r>
            <a:r>
              <a:rPr sz="3200" b="1" dirty="0">
                <a:solidFill>
                  <a:srgbClr val="0000CC"/>
                </a:solidFill>
                <a:latin typeface="Verdana"/>
                <a:cs typeface="Verdana"/>
              </a:rPr>
              <a:t>QUY TRƯỚC KHI  NHẬP</a:t>
            </a:r>
            <a:r>
              <a:rPr sz="3200" b="1" spc="-90" dirty="0">
                <a:solidFill>
                  <a:srgbClr val="0000CC"/>
                </a:solidFill>
                <a:latin typeface="Verdana"/>
                <a:cs typeface="Verdana"/>
              </a:rPr>
              <a:t> </a:t>
            </a:r>
            <a:r>
              <a:rPr sz="3200" b="1" dirty="0">
                <a:solidFill>
                  <a:srgbClr val="0000CC"/>
                </a:solidFill>
                <a:latin typeface="Verdana"/>
                <a:cs typeface="Verdana"/>
              </a:rPr>
              <a:t>KHẨU</a:t>
            </a:r>
            <a:endParaRPr sz="3200">
              <a:latin typeface="Verdana"/>
              <a:cs typeface="Verdana"/>
            </a:endParaRPr>
          </a:p>
        </p:txBody>
      </p:sp>
      <p:sp>
        <p:nvSpPr>
          <p:cNvPr id="5" name="object 5"/>
          <p:cNvSpPr txBox="1"/>
          <p:nvPr/>
        </p:nvSpPr>
        <p:spPr>
          <a:xfrm>
            <a:off x="838200" y="3657600"/>
            <a:ext cx="7467600" cy="2062480"/>
          </a:xfrm>
          <a:prstGeom prst="rect">
            <a:avLst/>
          </a:prstGeom>
          <a:ln w="9144">
            <a:solidFill>
              <a:srgbClr val="D24717"/>
            </a:solidFill>
          </a:ln>
        </p:spPr>
        <p:txBody>
          <a:bodyPr vert="horz" wrap="square" lIns="0" tIns="39370" rIns="0" bIns="0" rtlCol="0">
            <a:spAutoFit/>
          </a:bodyPr>
          <a:lstStyle/>
          <a:p>
            <a:pPr marL="136525" marR="128905" algn="ctr">
              <a:lnSpc>
                <a:spcPct val="100000"/>
              </a:lnSpc>
              <a:spcBef>
                <a:spcPts val="310"/>
              </a:spcBef>
            </a:pPr>
            <a:r>
              <a:rPr sz="3200" b="1" dirty="0">
                <a:latin typeface="Verdana"/>
                <a:cs typeface="Verdana"/>
              </a:rPr>
              <a:t>Thông tư 27/2012/TT-BYT  ngày 30/11/2012 của Bộ Y tế  Hướng dẫn việc quản lý phụ</a:t>
            </a:r>
            <a:r>
              <a:rPr sz="3200" b="1" spc="-80" dirty="0">
                <a:latin typeface="Verdana"/>
                <a:cs typeface="Verdana"/>
              </a:rPr>
              <a:t> </a:t>
            </a:r>
            <a:r>
              <a:rPr sz="3200" b="1" dirty="0">
                <a:latin typeface="Verdana"/>
                <a:cs typeface="Verdana"/>
              </a:rPr>
              <a:t>gia  thực</a:t>
            </a:r>
            <a:r>
              <a:rPr sz="3200" b="1" spc="-80" dirty="0">
                <a:latin typeface="Verdana"/>
                <a:cs typeface="Verdana"/>
              </a:rPr>
              <a:t> </a:t>
            </a:r>
            <a:r>
              <a:rPr sz="3200" b="1" dirty="0">
                <a:latin typeface="Verdana"/>
                <a:cs typeface="Verdana"/>
              </a:rPr>
              <a:t>phẩm</a:t>
            </a:r>
            <a:endParaRPr sz="3200">
              <a:latin typeface="Verdana"/>
              <a:cs typeface="Verdana"/>
            </a:endParaRPr>
          </a:p>
        </p:txBody>
      </p:sp>
      <p:sp>
        <p:nvSpPr>
          <p:cNvPr id="6" name="object 6"/>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1A1B9061-69A6-4AA4-9D44-F4ECFD47F628}" type="datetime1">
              <a:rPr lang="en-US" spc="-5" smtClean="0"/>
              <a:pPr marL="12700">
                <a:lnSpc>
                  <a:spcPts val="1520"/>
                </a:lnSpc>
              </a:pPr>
              <a:t>1/12/2019</a:t>
            </a:fld>
            <a:endParaRPr spc="-5"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85</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567941"/>
            <a:ext cx="8300720" cy="4695190"/>
          </a:xfrm>
          <a:prstGeom prst="rect">
            <a:avLst/>
          </a:prstGeom>
        </p:spPr>
        <p:txBody>
          <a:bodyPr vert="horz" wrap="square" lIns="0" tIns="0" rIns="0" bIns="0" rtlCol="0">
            <a:spAutoFit/>
          </a:bodyPr>
          <a:lstStyle/>
          <a:p>
            <a:pPr marL="12700" marR="5080" algn="just">
              <a:lnSpc>
                <a:spcPct val="100000"/>
              </a:lnSpc>
              <a:buSzPct val="85714"/>
              <a:buChar char="-"/>
              <a:tabLst>
                <a:tab pos="302260" algn="l"/>
              </a:tabLst>
            </a:pPr>
            <a:r>
              <a:rPr sz="2800" dirty="0">
                <a:latin typeface="Verdana"/>
                <a:cs typeface="Verdana"/>
              </a:rPr>
              <a:t>Phụ </a:t>
            </a:r>
            <a:r>
              <a:rPr sz="2800" spc="-5" dirty="0">
                <a:latin typeface="Verdana"/>
                <a:cs typeface="Verdana"/>
              </a:rPr>
              <a:t>gia </a:t>
            </a:r>
            <a:r>
              <a:rPr sz="2800" dirty="0">
                <a:latin typeface="Verdana"/>
                <a:cs typeface="Verdana"/>
              </a:rPr>
              <a:t>thực </a:t>
            </a:r>
            <a:r>
              <a:rPr sz="2800" spc="-5" dirty="0">
                <a:latin typeface="Verdana"/>
                <a:cs typeface="Verdana"/>
              </a:rPr>
              <a:t>phẩm phải được </a:t>
            </a:r>
            <a:r>
              <a:rPr sz="2800" dirty="0">
                <a:latin typeface="Verdana"/>
                <a:cs typeface="Verdana"/>
              </a:rPr>
              <a:t>công </a:t>
            </a:r>
            <a:r>
              <a:rPr sz="2800" spc="-5" dirty="0">
                <a:latin typeface="Verdana"/>
                <a:cs typeface="Verdana"/>
              </a:rPr>
              <a:t>bố hợp  quy hoặc </a:t>
            </a:r>
            <a:r>
              <a:rPr sz="2800" dirty="0">
                <a:latin typeface="Verdana"/>
                <a:cs typeface="Verdana"/>
              </a:rPr>
              <a:t>công </a:t>
            </a:r>
            <a:r>
              <a:rPr sz="2800" spc="-5" dirty="0">
                <a:latin typeface="Verdana"/>
                <a:cs typeface="Verdana"/>
              </a:rPr>
              <a:t>bố phù hợp </a:t>
            </a:r>
            <a:r>
              <a:rPr sz="2800" spc="-10" dirty="0">
                <a:latin typeface="Verdana"/>
                <a:cs typeface="Verdana"/>
              </a:rPr>
              <a:t>quy </a:t>
            </a:r>
            <a:r>
              <a:rPr sz="2800" dirty="0">
                <a:latin typeface="Verdana"/>
                <a:cs typeface="Verdana"/>
              </a:rPr>
              <a:t>định an </a:t>
            </a:r>
            <a:r>
              <a:rPr sz="2800" spc="-5" dirty="0">
                <a:latin typeface="Verdana"/>
                <a:cs typeface="Verdana"/>
              </a:rPr>
              <a:t>toàn  thực phẩm </a:t>
            </a:r>
            <a:r>
              <a:rPr sz="2800" b="1" dirty="0">
                <a:latin typeface="Verdana"/>
                <a:cs typeface="Verdana"/>
              </a:rPr>
              <a:t>trước </a:t>
            </a:r>
            <a:r>
              <a:rPr sz="2800" b="1" spc="-5" dirty="0">
                <a:latin typeface="Verdana"/>
                <a:cs typeface="Verdana"/>
              </a:rPr>
              <a:t>khi </a:t>
            </a:r>
            <a:r>
              <a:rPr sz="2800" spc="-5" dirty="0">
                <a:latin typeface="Verdana"/>
                <a:cs typeface="Verdana"/>
              </a:rPr>
              <a:t>sản </a:t>
            </a:r>
            <a:r>
              <a:rPr sz="2800" dirty="0">
                <a:latin typeface="Verdana"/>
                <a:cs typeface="Verdana"/>
              </a:rPr>
              <a:t>xuất, </a:t>
            </a:r>
            <a:r>
              <a:rPr sz="2800" spc="-5" dirty="0">
                <a:latin typeface="Verdana"/>
                <a:cs typeface="Verdana"/>
              </a:rPr>
              <a:t>kinh doanh,  </a:t>
            </a:r>
            <a:r>
              <a:rPr sz="2800" b="1" spc="-5" dirty="0">
                <a:latin typeface="Verdana"/>
                <a:cs typeface="Verdana"/>
              </a:rPr>
              <a:t>nhập </a:t>
            </a:r>
            <a:r>
              <a:rPr sz="2800" b="1" dirty="0">
                <a:latin typeface="Verdana"/>
                <a:cs typeface="Verdana"/>
              </a:rPr>
              <a:t>khẩu </a:t>
            </a:r>
            <a:r>
              <a:rPr sz="2800" spc="-5" dirty="0">
                <a:latin typeface="Verdana"/>
                <a:cs typeface="Verdana"/>
              </a:rPr>
              <a:t>và sử dụng phụ gia để sản xuất,  </a:t>
            </a:r>
            <a:r>
              <a:rPr sz="2800" spc="-10" dirty="0">
                <a:latin typeface="Verdana"/>
                <a:cs typeface="Verdana"/>
              </a:rPr>
              <a:t>chế </a:t>
            </a:r>
            <a:r>
              <a:rPr sz="2800" spc="-5" dirty="0">
                <a:latin typeface="Verdana"/>
                <a:cs typeface="Verdana"/>
              </a:rPr>
              <a:t>biến thực</a:t>
            </a:r>
            <a:r>
              <a:rPr sz="2800" dirty="0">
                <a:latin typeface="Verdana"/>
                <a:cs typeface="Verdana"/>
              </a:rPr>
              <a:t> </a:t>
            </a:r>
            <a:r>
              <a:rPr sz="2800" spc="-5" dirty="0">
                <a:latin typeface="Verdana"/>
                <a:cs typeface="Verdana"/>
              </a:rPr>
              <a:t>phẩm.</a:t>
            </a:r>
            <a:endParaRPr sz="2800">
              <a:latin typeface="Verdana"/>
              <a:cs typeface="Verdana"/>
            </a:endParaRPr>
          </a:p>
          <a:p>
            <a:pPr marL="12700" marR="5080" algn="just">
              <a:lnSpc>
                <a:spcPct val="100000"/>
              </a:lnSpc>
              <a:buChar char="-"/>
              <a:tabLst>
                <a:tab pos="302260" algn="l"/>
              </a:tabLst>
            </a:pPr>
            <a:r>
              <a:rPr sz="2800" spc="-55" dirty="0">
                <a:latin typeface="Verdana"/>
                <a:cs typeface="Verdana"/>
              </a:rPr>
              <a:t>Trình </a:t>
            </a:r>
            <a:r>
              <a:rPr sz="2800" spc="-5" dirty="0">
                <a:latin typeface="Verdana"/>
                <a:cs typeface="Verdana"/>
              </a:rPr>
              <a:t>tự, thủ </a:t>
            </a:r>
            <a:r>
              <a:rPr sz="2800" dirty="0">
                <a:latin typeface="Verdana"/>
                <a:cs typeface="Verdana"/>
              </a:rPr>
              <a:t>tục </a:t>
            </a:r>
            <a:r>
              <a:rPr sz="2800" spc="-5" dirty="0">
                <a:latin typeface="Verdana"/>
                <a:cs typeface="Verdana"/>
              </a:rPr>
              <a:t>công bố hợp quy </a:t>
            </a:r>
            <a:r>
              <a:rPr sz="2800" dirty="0">
                <a:latin typeface="Verdana"/>
                <a:cs typeface="Verdana"/>
              </a:rPr>
              <a:t>hoặc </a:t>
            </a:r>
            <a:r>
              <a:rPr sz="2800" spc="-5" dirty="0">
                <a:latin typeface="Verdana"/>
                <a:cs typeface="Verdana"/>
              </a:rPr>
              <a:t>công  bố phù hợp quy </a:t>
            </a:r>
            <a:r>
              <a:rPr sz="2800" dirty="0">
                <a:latin typeface="Verdana"/>
                <a:cs typeface="Verdana"/>
              </a:rPr>
              <a:t>định an </a:t>
            </a:r>
            <a:r>
              <a:rPr sz="2800" spc="-5" dirty="0">
                <a:latin typeface="Verdana"/>
                <a:cs typeface="Verdana"/>
              </a:rPr>
              <a:t>toàn </a:t>
            </a:r>
            <a:r>
              <a:rPr sz="2800" dirty="0">
                <a:latin typeface="Verdana"/>
                <a:cs typeface="Verdana"/>
              </a:rPr>
              <a:t>thực phẩm </a:t>
            </a:r>
            <a:r>
              <a:rPr sz="2800" spc="-5" dirty="0">
                <a:latin typeface="Verdana"/>
                <a:cs typeface="Verdana"/>
              </a:rPr>
              <a:t>thực  hiện </a:t>
            </a:r>
            <a:r>
              <a:rPr sz="2800" dirty="0">
                <a:latin typeface="Verdana"/>
                <a:cs typeface="Verdana"/>
              </a:rPr>
              <a:t>theo </a:t>
            </a:r>
            <a:r>
              <a:rPr sz="2800" spc="-5" dirty="0">
                <a:latin typeface="Verdana"/>
                <a:cs typeface="Verdana"/>
              </a:rPr>
              <a:t>Thông tư </a:t>
            </a:r>
            <a:r>
              <a:rPr sz="2800" dirty="0">
                <a:latin typeface="Verdana"/>
                <a:cs typeface="Verdana"/>
              </a:rPr>
              <a:t>số </a:t>
            </a:r>
            <a:r>
              <a:rPr sz="2800" spc="-25" dirty="0">
                <a:latin typeface="Verdana"/>
                <a:cs typeface="Verdana"/>
              </a:rPr>
              <a:t>19/2012/TT-BYT </a:t>
            </a:r>
            <a:r>
              <a:rPr sz="2800" dirty="0">
                <a:latin typeface="Verdana"/>
                <a:cs typeface="Verdana"/>
              </a:rPr>
              <a:t>ngày  </a:t>
            </a:r>
            <a:r>
              <a:rPr sz="2800" spc="-5" dirty="0">
                <a:latin typeface="Verdana"/>
                <a:cs typeface="Verdana"/>
              </a:rPr>
              <a:t>09/11/2012 </a:t>
            </a:r>
            <a:r>
              <a:rPr sz="2800" dirty="0">
                <a:latin typeface="Verdana"/>
                <a:cs typeface="Verdana"/>
              </a:rPr>
              <a:t>của Bộ </a:t>
            </a:r>
            <a:r>
              <a:rPr sz="2800" spc="-5" dirty="0">
                <a:latin typeface="Verdana"/>
                <a:cs typeface="Verdana"/>
              </a:rPr>
              <a:t>Y </a:t>
            </a:r>
            <a:r>
              <a:rPr sz="2800" dirty="0">
                <a:latin typeface="Verdana"/>
                <a:cs typeface="Verdana"/>
              </a:rPr>
              <a:t>tế </a:t>
            </a:r>
            <a:r>
              <a:rPr sz="2800" spc="-5" dirty="0">
                <a:latin typeface="Verdana"/>
                <a:cs typeface="Verdana"/>
              </a:rPr>
              <a:t>về </a:t>
            </a:r>
            <a:r>
              <a:rPr sz="2800" dirty="0">
                <a:latin typeface="Verdana"/>
                <a:cs typeface="Verdana"/>
              </a:rPr>
              <a:t>hướng </a:t>
            </a:r>
            <a:r>
              <a:rPr sz="2800" spc="-5" dirty="0">
                <a:latin typeface="Verdana"/>
                <a:cs typeface="Verdana"/>
              </a:rPr>
              <a:t>dẫn việc  công </a:t>
            </a:r>
            <a:r>
              <a:rPr sz="2800" dirty="0">
                <a:latin typeface="Verdana"/>
                <a:cs typeface="Verdana"/>
              </a:rPr>
              <a:t>bố hợp </a:t>
            </a:r>
            <a:r>
              <a:rPr sz="2800" spc="-5" dirty="0">
                <a:latin typeface="Verdana"/>
                <a:cs typeface="Verdana"/>
              </a:rPr>
              <a:t>quy hoặc công </a:t>
            </a:r>
            <a:r>
              <a:rPr sz="2800" dirty="0">
                <a:latin typeface="Verdana"/>
                <a:cs typeface="Verdana"/>
              </a:rPr>
              <a:t>bố phù hợp </a:t>
            </a:r>
            <a:r>
              <a:rPr sz="2800" spc="-5" dirty="0">
                <a:latin typeface="Verdana"/>
                <a:cs typeface="Verdana"/>
              </a:rPr>
              <a:t>quy  </a:t>
            </a:r>
            <a:r>
              <a:rPr sz="2800" spc="-10" dirty="0">
                <a:latin typeface="Verdana"/>
                <a:cs typeface="Verdana"/>
              </a:rPr>
              <a:t>định </a:t>
            </a:r>
            <a:r>
              <a:rPr sz="2800" spc="-5" dirty="0">
                <a:latin typeface="Verdana"/>
                <a:cs typeface="Verdana"/>
              </a:rPr>
              <a:t>an </a:t>
            </a:r>
            <a:r>
              <a:rPr sz="2800" spc="-10" dirty="0">
                <a:latin typeface="Verdana"/>
                <a:cs typeface="Verdana"/>
              </a:rPr>
              <a:t>toàn </a:t>
            </a:r>
            <a:r>
              <a:rPr sz="2800" spc="-5" dirty="0">
                <a:latin typeface="Verdana"/>
                <a:cs typeface="Verdana"/>
              </a:rPr>
              <a:t>thực</a:t>
            </a:r>
            <a:r>
              <a:rPr sz="2800" spc="60" dirty="0">
                <a:latin typeface="Verdana"/>
                <a:cs typeface="Verdana"/>
              </a:rPr>
              <a:t> </a:t>
            </a:r>
            <a:r>
              <a:rPr sz="2800" spc="-5" dirty="0">
                <a:latin typeface="Verdana"/>
                <a:cs typeface="Verdana"/>
              </a:rPr>
              <a:t>phẩm</a:t>
            </a:r>
            <a:endParaRPr sz="2800">
              <a:latin typeface="Verdana"/>
              <a:cs typeface="Verdana"/>
            </a:endParaRPr>
          </a:p>
        </p:txBody>
      </p:sp>
      <p:sp>
        <p:nvSpPr>
          <p:cNvPr id="3" name="object 3"/>
          <p:cNvSpPr txBox="1">
            <a:spLocks noGrp="1"/>
          </p:cNvSpPr>
          <p:nvPr>
            <p:ph type="title"/>
          </p:nvPr>
        </p:nvSpPr>
        <p:spPr>
          <a:xfrm>
            <a:off x="1998345" y="348234"/>
            <a:ext cx="5068570" cy="975360"/>
          </a:xfrm>
          <a:prstGeom prst="rect">
            <a:avLst/>
          </a:prstGeom>
        </p:spPr>
        <p:txBody>
          <a:bodyPr vert="horz" wrap="square" lIns="0" tIns="0" rIns="0" bIns="0" rtlCol="0">
            <a:spAutoFit/>
          </a:bodyPr>
          <a:lstStyle/>
          <a:p>
            <a:pPr marL="108585" marR="5080" indent="-96520">
              <a:lnSpc>
                <a:spcPct val="100000"/>
              </a:lnSpc>
            </a:pPr>
            <a:r>
              <a:rPr dirty="0">
                <a:solidFill>
                  <a:srgbClr val="0000CC"/>
                </a:solidFill>
              </a:rPr>
              <a:t>HƯỚNG DẪN QUẢN</a:t>
            </a:r>
            <a:r>
              <a:rPr spc="-60" dirty="0">
                <a:solidFill>
                  <a:srgbClr val="0000CC"/>
                </a:solidFill>
              </a:rPr>
              <a:t> </a:t>
            </a:r>
            <a:r>
              <a:rPr dirty="0">
                <a:solidFill>
                  <a:srgbClr val="0000CC"/>
                </a:solidFill>
              </a:rPr>
              <a:t>LÝ  </a:t>
            </a:r>
            <a:r>
              <a:rPr spc="5" dirty="0">
                <a:solidFill>
                  <a:srgbClr val="0000CC"/>
                </a:solidFill>
              </a:rPr>
              <a:t>PHỤ </a:t>
            </a:r>
            <a:r>
              <a:rPr dirty="0">
                <a:solidFill>
                  <a:srgbClr val="0000CC"/>
                </a:solidFill>
              </a:rPr>
              <a:t>GIA </a:t>
            </a:r>
            <a:r>
              <a:rPr spc="5" dirty="0">
                <a:solidFill>
                  <a:srgbClr val="0000CC"/>
                </a:solidFill>
              </a:rPr>
              <a:t>THỰC</a:t>
            </a:r>
            <a:r>
              <a:rPr spc="-110" dirty="0">
                <a:solidFill>
                  <a:srgbClr val="0000CC"/>
                </a:solidFill>
              </a:rPr>
              <a:t> </a:t>
            </a:r>
            <a:r>
              <a:rPr spc="5" dirty="0">
                <a:solidFill>
                  <a:srgbClr val="0000CC"/>
                </a:solidFill>
              </a:rPr>
              <a:t>PHẨM</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434D6C82-EA1E-459D-9D42-01B35F2D90BE}"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86</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4791" y="2052320"/>
            <a:ext cx="8226425" cy="3642995"/>
          </a:xfrm>
          <a:prstGeom prst="rect">
            <a:avLst/>
          </a:prstGeom>
        </p:spPr>
        <p:txBody>
          <a:bodyPr vert="horz" wrap="square" lIns="0" tIns="0" rIns="0" bIns="0" rtlCol="0">
            <a:spAutoFit/>
          </a:bodyPr>
          <a:lstStyle/>
          <a:p>
            <a:pPr marL="12700">
              <a:lnSpc>
                <a:spcPct val="100000"/>
              </a:lnSpc>
            </a:pPr>
            <a:r>
              <a:rPr sz="2800" b="1" spc="-10" dirty="0">
                <a:solidFill>
                  <a:srgbClr val="800000"/>
                </a:solidFill>
                <a:latin typeface="Verdana"/>
                <a:cs typeface="Verdana"/>
              </a:rPr>
              <a:t>Hồ </a:t>
            </a:r>
            <a:r>
              <a:rPr sz="2800" b="1" spc="-5" dirty="0">
                <a:solidFill>
                  <a:srgbClr val="800000"/>
                </a:solidFill>
                <a:latin typeface="Verdana"/>
                <a:cs typeface="Verdana"/>
              </a:rPr>
              <a:t>sơ hải</a:t>
            </a:r>
            <a:r>
              <a:rPr sz="2800" b="1" spc="-15" dirty="0">
                <a:solidFill>
                  <a:srgbClr val="800000"/>
                </a:solidFill>
                <a:latin typeface="Verdana"/>
                <a:cs typeface="Verdana"/>
              </a:rPr>
              <a:t> </a:t>
            </a:r>
            <a:r>
              <a:rPr sz="2800" b="1" spc="-5" dirty="0">
                <a:solidFill>
                  <a:srgbClr val="800000"/>
                </a:solidFill>
                <a:latin typeface="Verdana"/>
                <a:cs typeface="Verdana"/>
              </a:rPr>
              <a:t>quan</a:t>
            </a:r>
            <a:r>
              <a:rPr sz="2800" b="1" spc="-5" dirty="0">
                <a:latin typeface="Verdana"/>
                <a:cs typeface="Verdana"/>
              </a:rPr>
              <a:t>:</a:t>
            </a:r>
            <a:endParaRPr sz="2800">
              <a:latin typeface="Verdana"/>
              <a:cs typeface="Verdana"/>
            </a:endParaRPr>
          </a:p>
          <a:p>
            <a:pPr marL="638810">
              <a:lnSpc>
                <a:spcPct val="100000"/>
              </a:lnSpc>
              <a:spcBef>
                <a:spcPts val="600"/>
              </a:spcBef>
            </a:pPr>
            <a:r>
              <a:rPr sz="2800" dirty="0">
                <a:latin typeface="Verdana"/>
                <a:cs typeface="Verdana"/>
              </a:rPr>
              <a:t>Ngoài </a:t>
            </a:r>
            <a:r>
              <a:rPr sz="2800" spc="-5" dirty="0">
                <a:latin typeface="Verdana"/>
                <a:cs typeface="Verdana"/>
              </a:rPr>
              <a:t>hồ </a:t>
            </a:r>
            <a:r>
              <a:rPr sz="2800" dirty="0">
                <a:latin typeface="Verdana"/>
                <a:cs typeface="Verdana"/>
              </a:rPr>
              <a:t>sơ </a:t>
            </a:r>
            <a:r>
              <a:rPr sz="2800" spc="-5" dirty="0">
                <a:latin typeface="Verdana"/>
                <a:cs typeface="Verdana"/>
              </a:rPr>
              <a:t>hải </a:t>
            </a:r>
            <a:r>
              <a:rPr sz="2800" dirty="0">
                <a:latin typeface="Verdana"/>
                <a:cs typeface="Verdana"/>
              </a:rPr>
              <a:t>quan </a:t>
            </a:r>
            <a:r>
              <a:rPr sz="2800" spc="-5" dirty="0">
                <a:latin typeface="Verdana"/>
                <a:cs typeface="Verdana"/>
              </a:rPr>
              <a:t>theo </a:t>
            </a:r>
            <a:r>
              <a:rPr sz="2800" dirty="0">
                <a:latin typeface="Verdana"/>
                <a:cs typeface="Verdana"/>
              </a:rPr>
              <a:t>quy </a:t>
            </a:r>
            <a:r>
              <a:rPr sz="2800" spc="-5" dirty="0">
                <a:latin typeface="Verdana"/>
                <a:cs typeface="Verdana"/>
              </a:rPr>
              <a:t>định, </a:t>
            </a:r>
            <a:r>
              <a:rPr sz="2800" spc="455" dirty="0">
                <a:latin typeface="Verdana"/>
                <a:cs typeface="Verdana"/>
              </a:rPr>
              <a:t> </a:t>
            </a:r>
            <a:r>
              <a:rPr sz="2800" spc="-5" dirty="0">
                <a:latin typeface="Verdana"/>
                <a:cs typeface="Verdana"/>
              </a:rPr>
              <a:t>phải</a:t>
            </a:r>
            <a:endParaRPr sz="2800">
              <a:latin typeface="Verdana"/>
              <a:cs typeface="Verdana"/>
            </a:endParaRPr>
          </a:p>
          <a:p>
            <a:pPr marL="12700">
              <a:lnSpc>
                <a:spcPct val="100000"/>
              </a:lnSpc>
            </a:pPr>
            <a:r>
              <a:rPr sz="2800" spc="-10" dirty="0">
                <a:latin typeface="Verdana"/>
                <a:cs typeface="Verdana"/>
              </a:rPr>
              <a:t>nộp/gửi </a:t>
            </a:r>
            <a:r>
              <a:rPr sz="2800" spc="-5" dirty="0">
                <a:latin typeface="Verdana"/>
                <a:cs typeface="Verdana"/>
              </a:rPr>
              <a:t>dữ </a:t>
            </a:r>
            <a:r>
              <a:rPr sz="2800" spc="-10" dirty="0">
                <a:latin typeface="Verdana"/>
                <a:cs typeface="Verdana"/>
              </a:rPr>
              <a:t>liệu </a:t>
            </a:r>
            <a:r>
              <a:rPr sz="2800" spc="-5" dirty="0">
                <a:latin typeface="Verdana"/>
                <a:cs typeface="Verdana"/>
              </a:rPr>
              <a:t>điện</a:t>
            </a:r>
            <a:r>
              <a:rPr sz="2800" spc="85" dirty="0">
                <a:latin typeface="Verdana"/>
                <a:cs typeface="Verdana"/>
              </a:rPr>
              <a:t> </a:t>
            </a:r>
            <a:r>
              <a:rPr sz="2800" spc="-5" dirty="0">
                <a:latin typeface="Verdana"/>
                <a:cs typeface="Verdana"/>
              </a:rPr>
              <a:t>tử:</a:t>
            </a:r>
            <a:endParaRPr sz="2800">
              <a:latin typeface="Verdana"/>
              <a:cs typeface="Verdana"/>
            </a:endParaRPr>
          </a:p>
          <a:p>
            <a:pPr marL="527685" indent="-514984">
              <a:lnSpc>
                <a:spcPct val="100000"/>
              </a:lnSpc>
              <a:spcBef>
                <a:spcPts val="600"/>
              </a:spcBef>
              <a:buAutoNum type="arabicPeriod"/>
              <a:tabLst>
                <a:tab pos="528320" algn="l"/>
              </a:tabLst>
            </a:pPr>
            <a:r>
              <a:rPr sz="2800" spc="-5" dirty="0">
                <a:latin typeface="Verdana"/>
                <a:cs typeface="Verdana"/>
              </a:rPr>
              <a:t>Giấy công </a:t>
            </a:r>
            <a:r>
              <a:rPr sz="2800" dirty="0">
                <a:latin typeface="Verdana"/>
                <a:cs typeface="Verdana"/>
              </a:rPr>
              <a:t>bố </a:t>
            </a:r>
            <a:r>
              <a:rPr sz="2800" spc="-5" dirty="0">
                <a:latin typeface="Verdana"/>
                <a:cs typeface="Verdana"/>
              </a:rPr>
              <a:t>hợp quy </a:t>
            </a:r>
            <a:r>
              <a:rPr sz="2800" dirty="0">
                <a:latin typeface="Verdana"/>
                <a:cs typeface="Verdana"/>
              </a:rPr>
              <a:t>hoặc </a:t>
            </a:r>
            <a:r>
              <a:rPr sz="2800" spc="-5" dirty="0">
                <a:latin typeface="Verdana"/>
                <a:cs typeface="Verdana"/>
              </a:rPr>
              <a:t>công </a:t>
            </a:r>
            <a:r>
              <a:rPr sz="2800" dirty="0">
                <a:latin typeface="Verdana"/>
                <a:cs typeface="Verdana"/>
              </a:rPr>
              <a:t>bố   </a:t>
            </a:r>
            <a:r>
              <a:rPr sz="2800" spc="844" dirty="0">
                <a:latin typeface="Verdana"/>
                <a:cs typeface="Verdana"/>
              </a:rPr>
              <a:t> </a:t>
            </a:r>
            <a:r>
              <a:rPr sz="2800" spc="-5" dirty="0">
                <a:latin typeface="Verdana"/>
                <a:cs typeface="Verdana"/>
              </a:rPr>
              <a:t>phù</a:t>
            </a:r>
            <a:endParaRPr sz="2800">
              <a:latin typeface="Verdana"/>
              <a:cs typeface="Verdana"/>
            </a:endParaRPr>
          </a:p>
          <a:p>
            <a:pPr marL="527685">
              <a:lnSpc>
                <a:spcPct val="100000"/>
              </a:lnSpc>
            </a:pPr>
            <a:r>
              <a:rPr sz="2800" spc="-10" dirty="0">
                <a:latin typeface="Verdana"/>
                <a:cs typeface="Verdana"/>
              </a:rPr>
              <a:t>hợp quy </a:t>
            </a:r>
            <a:r>
              <a:rPr sz="2800" spc="-5" dirty="0">
                <a:latin typeface="Verdana"/>
                <a:cs typeface="Verdana"/>
              </a:rPr>
              <a:t>định an toàn thực</a:t>
            </a:r>
            <a:r>
              <a:rPr sz="2800" spc="95" dirty="0">
                <a:latin typeface="Verdana"/>
                <a:cs typeface="Verdana"/>
              </a:rPr>
              <a:t> </a:t>
            </a:r>
            <a:r>
              <a:rPr sz="2800" spc="-5" dirty="0">
                <a:latin typeface="Verdana"/>
                <a:cs typeface="Verdana"/>
              </a:rPr>
              <a:t>phẩm;</a:t>
            </a:r>
            <a:endParaRPr sz="2800">
              <a:latin typeface="Verdana"/>
              <a:cs typeface="Verdana"/>
            </a:endParaRPr>
          </a:p>
          <a:p>
            <a:pPr marL="527685" marR="5080" indent="-514984" algn="just">
              <a:lnSpc>
                <a:spcPct val="100000"/>
              </a:lnSpc>
              <a:spcBef>
                <a:spcPts val="600"/>
              </a:spcBef>
              <a:buAutoNum type="arabicPeriod" startAt="2"/>
              <a:tabLst>
                <a:tab pos="528320" algn="l"/>
              </a:tabLst>
            </a:pPr>
            <a:r>
              <a:rPr sz="2800" spc="-5" dirty="0">
                <a:latin typeface="Verdana"/>
                <a:cs typeface="Verdana"/>
              </a:rPr>
              <a:t>Thông báo </a:t>
            </a:r>
            <a:r>
              <a:rPr sz="2800" u="heavy" spc="-5" dirty="0">
                <a:solidFill>
                  <a:srgbClr val="CC9900"/>
                </a:solidFill>
                <a:latin typeface="Verdana"/>
                <a:cs typeface="Verdana"/>
              </a:rPr>
              <a:t>xác nhận </a:t>
            </a:r>
            <a:r>
              <a:rPr sz="2800" spc="-10" dirty="0">
                <a:latin typeface="Verdana"/>
                <a:cs typeface="Verdana"/>
              </a:rPr>
              <a:t>lô </a:t>
            </a:r>
            <a:r>
              <a:rPr sz="2800" dirty="0">
                <a:latin typeface="Verdana"/>
                <a:cs typeface="Verdana"/>
              </a:rPr>
              <a:t>hàng </a:t>
            </a:r>
            <a:r>
              <a:rPr sz="2800" spc="-5" dirty="0">
                <a:latin typeface="Verdana"/>
                <a:cs typeface="Verdana"/>
              </a:rPr>
              <a:t>phụ gia </a:t>
            </a:r>
            <a:r>
              <a:rPr sz="2800" dirty="0">
                <a:latin typeface="Verdana"/>
                <a:cs typeface="Verdana"/>
              </a:rPr>
              <a:t>thực  </a:t>
            </a:r>
            <a:r>
              <a:rPr sz="2800" spc="-5" dirty="0">
                <a:latin typeface="Verdana"/>
                <a:cs typeface="Verdana"/>
              </a:rPr>
              <a:t>phẩm đáp </a:t>
            </a:r>
            <a:r>
              <a:rPr sz="2800" dirty="0">
                <a:latin typeface="Verdana"/>
                <a:cs typeface="Verdana"/>
              </a:rPr>
              <a:t>ứng </a:t>
            </a:r>
            <a:r>
              <a:rPr sz="2800" spc="-5" dirty="0">
                <a:latin typeface="Verdana"/>
                <a:cs typeface="Verdana"/>
              </a:rPr>
              <a:t>yêu </a:t>
            </a:r>
            <a:r>
              <a:rPr sz="2800" dirty="0">
                <a:latin typeface="Verdana"/>
                <a:cs typeface="Verdana"/>
              </a:rPr>
              <a:t>cầu </a:t>
            </a:r>
            <a:r>
              <a:rPr sz="2800" spc="-5" dirty="0">
                <a:latin typeface="Verdana"/>
                <a:cs typeface="Verdana"/>
              </a:rPr>
              <a:t>nhập </a:t>
            </a:r>
            <a:r>
              <a:rPr sz="2800" dirty="0">
                <a:latin typeface="Verdana"/>
                <a:cs typeface="Verdana"/>
              </a:rPr>
              <a:t>khẩu của cơ  </a:t>
            </a:r>
            <a:r>
              <a:rPr sz="2800" spc="-10" dirty="0">
                <a:latin typeface="Verdana"/>
                <a:cs typeface="Verdana"/>
              </a:rPr>
              <a:t>quan </a:t>
            </a:r>
            <a:r>
              <a:rPr sz="2800" spc="-5" dirty="0">
                <a:latin typeface="Verdana"/>
                <a:cs typeface="Verdana"/>
              </a:rPr>
              <a:t>kiểm </a:t>
            </a:r>
            <a:r>
              <a:rPr sz="2800" spc="-25" dirty="0">
                <a:latin typeface="Verdana"/>
                <a:cs typeface="Verdana"/>
              </a:rPr>
              <a:t>tra </a:t>
            </a:r>
            <a:r>
              <a:rPr sz="2800" spc="-10" dirty="0">
                <a:latin typeface="Verdana"/>
                <a:cs typeface="Verdana"/>
              </a:rPr>
              <a:t>chất</a:t>
            </a:r>
            <a:r>
              <a:rPr sz="2800" spc="90" dirty="0">
                <a:latin typeface="Verdana"/>
                <a:cs typeface="Verdana"/>
              </a:rPr>
              <a:t> </a:t>
            </a:r>
            <a:r>
              <a:rPr sz="2800" spc="-10" dirty="0">
                <a:latin typeface="Verdana"/>
                <a:cs typeface="Verdana"/>
              </a:rPr>
              <a:t>lượng</a:t>
            </a:r>
            <a:endParaRPr sz="2800">
              <a:latin typeface="Verdana"/>
              <a:cs typeface="Verdana"/>
            </a:endParaRPr>
          </a:p>
        </p:txBody>
      </p:sp>
      <p:sp>
        <p:nvSpPr>
          <p:cNvPr id="3" name="object 3"/>
          <p:cNvSpPr txBox="1">
            <a:spLocks noGrp="1"/>
          </p:cNvSpPr>
          <p:nvPr>
            <p:ph type="title"/>
          </p:nvPr>
        </p:nvSpPr>
        <p:spPr>
          <a:xfrm>
            <a:off x="1292733" y="728726"/>
            <a:ext cx="6482715" cy="1097280"/>
          </a:xfrm>
          <a:prstGeom prst="rect">
            <a:avLst/>
          </a:prstGeom>
        </p:spPr>
        <p:txBody>
          <a:bodyPr vert="horz" wrap="square" lIns="0" tIns="0" rIns="0" bIns="0" rtlCol="0">
            <a:spAutoFit/>
          </a:bodyPr>
          <a:lstStyle/>
          <a:p>
            <a:pPr marL="514984" marR="5080" indent="-502920">
              <a:lnSpc>
                <a:spcPct val="100000"/>
              </a:lnSpc>
            </a:pPr>
            <a:r>
              <a:rPr sz="3600" dirty="0">
                <a:solidFill>
                  <a:srgbClr val="0000CC"/>
                </a:solidFill>
              </a:rPr>
              <a:t>HƯỚNG DẪN </a:t>
            </a:r>
            <a:r>
              <a:rPr sz="3600" spc="-5" dirty="0">
                <a:solidFill>
                  <a:srgbClr val="0000CC"/>
                </a:solidFill>
              </a:rPr>
              <a:t>NHẬP</a:t>
            </a:r>
            <a:r>
              <a:rPr sz="3600" spc="-65" dirty="0">
                <a:solidFill>
                  <a:srgbClr val="0000CC"/>
                </a:solidFill>
              </a:rPr>
              <a:t> </a:t>
            </a:r>
            <a:r>
              <a:rPr sz="3600" spc="-5" dirty="0">
                <a:solidFill>
                  <a:srgbClr val="0000CC"/>
                </a:solidFill>
              </a:rPr>
              <a:t>KHẨU  PHỤ GIA </a:t>
            </a:r>
            <a:r>
              <a:rPr sz="3600" dirty="0">
                <a:solidFill>
                  <a:srgbClr val="0000CC"/>
                </a:solidFill>
              </a:rPr>
              <a:t>THỰC</a:t>
            </a:r>
            <a:r>
              <a:rPr sz="3600" spc="-55" dirty="0">
                <a:solidFill>
                  <a:srgbClr val="0000CC"/>
                </a:solidFill>
              </a:rPr>
              <a:t> </a:t>
            </a:r>
            <a:r>
              <a:rPr sz="3600" spc="-5" dirty="0">
                <a:solidFill>
                  <a:srgbClr val="0000CC"/>
                </a:solidFill>
              </a:rPr>
              <a:t>PHẨM</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E48DD155-3785-4437-8E4F-FF31EDE7BA30}"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87</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352800" y="2286000"/>
            <a:ext cx="2362200" cy="381000"/>
          </a:xfrm>
          <a:custGeom>
            <a:avLst/>
            <a:gdLst/>
            <a:ahLst/>
            <a:cxnLst/>
            <a:rect l="l" t="t" r="r" b="b"/>
            <a:pathLst>
              <a:path w="2362200" h="381000">
                <a:moveTo>
                  <a:pt x="615441" y="635"/>
                </a:moveTo>
                <a:lnTo>
                  <a:pt x="748538" y="297688"/>
                </a:lnTo>
                <a:lnTo>
                  <a:pt x="0" y="298958"/>
                </a:lnTo>
                <a:lnTo>
                  <a:pt x="1197737" y="381000"/>
                </a:lnTo>
                <a:lnTo>
                  <a:pt x="2362200" y="298958"/>
                </a:lnTo>
                <a:lnTo>
                  <a:pt x="1663573" y="298958"/>
                </a:lnTo>
                <a:lnTo>
                  <a:pt x="1646936" y="0"/>
                </a:lnTo>
                <a:lnTo>
                  <a:pt x="615441" y="635"/>
                </a:lnTo>
                <a:close/>
              </a:path>
            </a:pathLst>
          </a:custGeom>
          <a:ln w="9144">
            <a:solidFill>
              <a:srgbClr val="000000"/>
            </a:solidFill>
          </a:ln>
        </p:spPr>
        <p:txBody>
          <a:bodyPr wrap="square" lIns="0" tIns="0" rIns="0" bIns="0" rtlCol="0"/>
          <a:lstStyle/>
          <a:p>
            <a:endParaRPr/>
          </a:p>
        </p:txBody>
      </p:sp>
      <p:sp>
        <p:nvSpPr>
          <p:cNvPr id="3" name="object 3"/>
          <p:cNvSpPr txBox="1">
            <a:spLocks noGrp="1"/>
          </p:cNvSpPr>
          <p:nvPr>
            <p:ph type="title"/>
          </p:nvPr>
        </p:nvSpPr>
        <p:spPr>
          <a:xfrm>
            <a:off x="2037969" y="957834"/>
            <a:ext cx="5067935" cy="977265"/>
          </a:xfrm>
          <a:prstGeom prst="rect">
            <a:avLst/>
          </a:prstGeom>
        </p:spPr>
        <p:txBody>
          <a:bodyPr vert="horz" wrap="square" lIns="0" tIns="0" rIns="0" bIns="0" rtlCol="0">
            <a:spAutoFit/>
          </a:bodyPr>
          <a:lstStyle/>
          <a:p>
            <a:pPr marL="633095" marR="5080" indent="-621030">
              <a:lnSpc>
                <a:spcPct val="100000"/>
              </a:lnSpc>
            </a:pPr>
            <a:r>
              <a:rPr dirty="0">
                <a:solidFill>
                  <a:srgbClr val="800000"/>
                </a:solidFill>
              </a:rPr>
              <a:t>NHẬP KHẨU MỸ</a:t>
            </a:r>
            <a:r>
              <a:rPr spc="-70" dirty="0">
                <a:solidFill>
                  <a:srgbClr val="800000"/>
                </a:solidFill>
              </a:rPr>
              <a:t> </a:t>
            </a:r>
            <a:r>
              <a:rPr dirty="0">
                <a:solidFill>
                  <a:srgbClr val="800000"/>
                </a:solidFill>
              </a:rPr>
              <a:t>PHẨM  ĐỂ KINH</a:t>
            </a:r>
            <a:r>
              <a:rPr spc="-65" dirty="0">
                <a:solidFill>
                  <a:srgbClr val="800000"/>
                </a:solidFill>
              </a:rPr>
              <a:t> </a:t>
            </a:r>
            <a:r>
              <a:rPr dirty="0">
                <a:solidFill>
                  <a:srgbClr val="800000"/>
                </a:solidFill>
              </a:rPr>
              <a:t>DOANH</a:t>
            </a:r>
          </a:p>
        </p:txBody>
      </p:sp>
      <p:sp>
        <p:nvSpPr>
          <p:cNvPr id="4" name="object 4"/>
          <p:cNvSpPr txBox="1"/>
          <p:nvPr/>
        </p:nvSpPr>
        <p:spPr>
          <a:xfrm>
            <a:off x="612140" y="3016122"/>
            <a:ext cx="4099560" cy="429895"/>
          </a:xfrm>
          <a:prstGeom prst="rect">
            <a:avLst/>
          </a:prstGeom>
        </p:spPr>
        <p:txBody>
          <a:bodyPr vert="horz" wrap="square" lIns="0" tIns="0" rIns="0" bIns="0" rtlCol="0">
            <a:spAutoFit/>
          </a:bodyPr>
          <a:lstStyle/>
          <a:p>
            <a:pPr marL="12700">
              <a:lnSpc>
                <a:spcPct val="100000"/>
              </a:lnSpc>
              <a:tabLst>
                <a:tab pos="1732914" algn="l"/>
                <a:tab pos="3190240" algn="l"/>
              </a:tabLst>
            </a:pPr>
            <a:r>
              <a:rPr sz="2800" spc="-5" dirty="0">
                <a:latin typeface="Verdana"/>
                <a:cs typeface="Verdana"/>
              </a:rPr>
              <a:t>-</a:t>
            </a:r>
            <a:r>
              <a:rPr sz="2800" b="1" spc="-5" dirty="0">
                <a:latin typeface="Verdana"/>
                <a:cs typeface="Verdana"/>
              </a:rPr>
              <a:t>Thực	hi</a:t>
            </a:r>
            <a:r>
              <a:rPr sz="2800" b="1" spc="5" dirty="0">
                <a:latin typeface="Verdana"/>
                <a:cs typeface="Verdana"/>
              </a:rPr>
              <a:t>ệ</a:t>
            </a:r>
            <a:r>
              <a:rPr sz="2800" b="1" spc="-5" dirty="0">
                <a:latin typeface="Verdana"/>
                <a:cs typeface="Verdana"/>
              </a:rPr>
              <a:t>n</a:t>
            </a:r>
            <a:r>
              <a:rPr sz="2800" b="1" dirty="0">
                <a:latin typeface="Verdana"/>
                <a:cs typeface="Verdana"/>
              </a:rPr>
              <a:t>	</a:t>
            </a:r>
            <a:r>
              <a:rPr sz="2800" b="1" spc="-5" dirty="0">
                <a:latin typeface="Verdana"/>
                <a:cs typeface="Verdana"/>
              </a:rPr>
              <a:t>th</a:t>
            </a:r>
            <a:r>
              <a:rPr sz="2800" b="1" dirty="0">
                <a:latin typeface="Verdana"/>
                <a:cs typeface="Verdana"/>
              </a:rPr>
              <a:t>e</a:t>
            </a:r>
            <a:r>
              <a:rPr sz="2800" b="1" spc="-5" dirty="0">
                <a:latin typeface="Verdana"/>
                <a:cs typeface="Verdana"/>
              </a:rPr>
              <a:t>o</a:t>
            </a:r>
            <a:endParaRPr sz="2800">
              <a:latin typeface="Verdana"/>
              <a:cs typeface="Verdana"/>
            </a:endParaRPr>
          </a:p>
        </p:txBody>
      </p:sp>
      <p:sp>
        <p:nvSpPr>
          <p:cNvPr id="5" name="object 5"/>
          <p:cNvSpPr txBox="1"/>
          <p:nvPr/>
        </p:nvSpPr>
        <p:spPr>
          <a:xfrm>
            <a:off x="5276469" y="3016122"/>
            <a:ext cx="3330575" cy="429895"/>
          </a:xfrm>
          <a:prstGeom prst="rect">
            <a:avLst/>
          </a:prstGeom>
        </p:spPr>
        <p:txBody>
          <a:bodyPr vert="horz" wrap="square" lIns="0" tIns="0" rIns="0" bIns="0" rtlCol="0">
            <a:spAutoFit/>
          </a:bodyPr>
          <a:lstStyle/>
          <a:p>
            <a:pPr marL="12700">
              <a:lnSpc>
                <a:spcPct val="100000"/>
              </a:lnSpc>
              <a:tabLst>
                <a:tab pos="1847850" algn="l"/>
                <a:tab pos="2862580" algn="l"/>
              </a:tabLst>
            </a:pPr>
            <a:r>
              <a:rPr sz="2800" b="1" spc="-5" dirty="0">
                <a:latin typeface="Verdana"/>
                <a:cs typeface="Verdana"/>
              </a:rPr>
              <a:t>Th</a:t>
            </a:r>
            <a:r>
              <a:rPr sz="2800" b="1" spc="0" dirty="0">
                <a:latin typeface="Verdana"/>
                <a:cs typeface="Verdana"/>
              </a:rPr>
              <a:t>ôn</a:t>
            </a:r>
            <a:r>
              <a:rPr sz="2800" b="1" spc="-5" dirty="0">
                <a:latin typeface="Verdana"/>
                <a:cs typeface="Verdana"/>
              </a:rPr>
              <a:t>g</a:t>
            </a:r>
            <a:r>
              <a:rPr sz="2800" b="1" dirty="0">
                <a:latin typeface="Verdana"/>
                <a:cs typeface="Verdana"/>
              </a:rPr>
              <a:t>	</a:t>
            </a:r>
            <a:r>
              <a:rPr sz="2800" b="1" spc="-10" dirty="0">
                <a:latin typeface="Verdana"/>
                <a:cs typeface="Verdana"/>
              </a:rPr>
              <a:t>t</a:t>
            </a:r>
            <a:r>
              <a:rPr sz="2800" b="1" spc="-5" dirty="0">
                <a:latin typeface="Verdana"/>
                <a:cs typeface="Verdana"/>
              </a:rPr>
              <a:t>ư</a:t>
            </a:r>
            <a:r>
              <a:rPr sz="2800" b="1" dirty="0">
                <a:latin typeface="Verdana"/>
                <a:cs typeface="Verdana"/>
              </a:rPr>
              <a:t>	</a:t>
            </a:r>
            <a:r>
              <a:rPr sz="2800" b="1" spc="-5" dirty="0">
                <a:latin typeface="Verdana"/>
                <a:cs typeface="Verdana"/>
              </a:rPr>
              <a:t>số</a:t>
            </a:r>
            <a:endParaRPr sz="2800">
              <a:latin typeface="Verdana"/>
              <a:cs typeface="Verdana"/>
            </a:endParaRPr>
          </a:p>
        </p:txBody>
      </p:sp>
      <p:sp>
        <p:nvSpPr>
          <p:cNvPr id="6" name="object 6"/>
          <p:cNvSpPr txBox="1"/>
          <p:nvPr/>
        </p:nvSpPr>
        <p:spPr>
          <a:xfrm>
            <a:off x="612140" y="3442842"/>
            <a:ext cx="4960620" cy="429895"/>
          </a:xfrm>
          <a:prstGeom prst="rect">
            <a:avLst/>
          </a:prstGeom>
        </p:spPr>
        <p:txBody>
          <a:bodyPr vert="horz" wrap="square" lIns="0" tIns="0" rIns="0" bIns="0" rtlCol="0">
            <a:spAutoFit/>
          </a:bodyPr>
          <a:lstStyle/>
          <a:p>
            <a:pPr marL="12700">
              <a:lnSpc>
                <a:spcPct val="100000"/>
              </a:lnSpc>
              <a:tabLst>
                <a:tab pos="3975100" algn="l"/>
              </a:tabLst>
            </a:pPr>
            <a:r>
              <a:rPr sz="2800" b="1" spc="-5" dirty="0">
                <a:latin typeface="Verdana"/>
                <a:cs typeface="Verdana"/>
              </a:rPr>
              <a:t>0</a:t>
            </a:r>
            <a:r>
              <a:rPr sz="2800" b="1" dirty="0">
                <a:latin typeface="Verdana"/>
                <a:cs typeface="Verdana"/>
              </a:rPr>
              <a:t>6</a:t>
            </a:r>
            <a:r>
              <a:rPr sz="2800" b="1" spc="-15" dirty="0">
                <a:latin typeface="Verdana"/>
                <a:cs typeface="Verdana"/>
              </a:rPr>
              <a:t>/</a:t>
            </a:r>
            <a:r>
              <a:rPr sz="2800" b="1" spc="-5" dirty="0">
                <a:latin typeface="Verdana"/>
                <a:cs typeface="Verdana"/>
              </a:rPr>
              <a:t>201</a:t>
            </a:r>
            <a:r>
              <a:rPr sz="2800" b="1" spc="-10" dirty="0">
                <a:latin typeface="Verdana"/>
                <a:cs typeface="Verdana"/>
              </a:rPr>
              <a:t>1/T</a:t>
            </a:r>
            <a:r>
              <a:rPr sz="2800" b="1" dirty="0">
                <a:latin typeface="Verdana"/>
                <a:cs typeface="Verdana"/>
              </a:rPr>
              <a:t>T</a:t>
            </a:r>
            <a:r>
              <a:rPr sz="2800" b="1" spc="-5" dirty="0">
                <a:latin typeface="Verdana"/>
                <a:cs typeface="Verdana"/>
              </a:rPr>
              <a:t>-BYT</a:t>
            </a:r>
            <a:r>
              <a:rPr sz="2800" b="1" dirty="0">
                <a:latin typeface="Verdana"/>
                <a:cs typeface="Verdana"/>
              </a:rPr>
              <a:t>	</a:t>
            </a:r>
            <a:r>
              <a:rPr sz="2800" b="1" spc="-10" dirty="0">
                <a:latin typeface="Verdana"/>
                <a:cs typeface="Verdana"/>
              </a:rPr>
              <a:t>n</a:t>
            </a:r>
            <a:r>
              <a:rPr sz="2800" b="1" spc="0" dirty="0">
                <a:latin typeface="Verdana"/>
                <a:cs typeface="Verdana"/>
              </a:rPr>
              <a:t>g</a:t>
            </a:r>
            <a:r>
              <a:rPr sz="2800" b="1" spc="-5" dirty="0">
                <a:latin typeface="Verdana"/>
                <a:cs typeface="Verdana"/>
              </a:rPr>
              <a:t>ày</a:t>
            </a:r>
            <a:endParaRPr sz="2800">
              <a:latin typeface="Verdana"/>
              <a:cs typeface="Verdana"/>
            </a:endParaRPr>
          </a:p>
        </p:txBody>
      </p:sp>
      <p:sp>
        <p:nvSpPr>
          <p:cNvPr id="7" name="object 7"/>
          <p:cNvSpPr txBox="1"/>
          <p:nvPr/>
        </p:nvSpPr>
        <p:spPr>
          <a:xfrm>
            <a:off x="6073521" y="3442842"/>
            <a:ext cx="2534285" cy="429895"/>
          </a:xfrm>
          <a:prstGeom prst="rect">
            <a:avLst/>
          </a:prstGeom>
        </p:spPr>
        <p:txBody>
          <a:bodyPr vert="horz" wrap="square" lIns="0" tIns="0" rIns="0" bIns="0" rtlCol="0">
            <a:spAutoFit/>
          </a:bodyPr>
          <a:lstStyle/>
          <a:p>
            <a:pPr marL="12700">
              <a:lnSpc>
                <a:spcPct val="100000"/>
              </a:lnSpc>
            </a:pPr>
            <a:r>
              <a:rPr sz="2800" b="1" spc="-10" dirty="0">
                <a:latin typeface="Verdana"/>
                <a:cs typeface="Verdana"/>
              </a:rPr>
              <a:t>25/01/2011</a:t>
            </a:r>
            <a:endParaRPr sz="2800">
              <a:latin typeface="Verdana"/>
              <a:cs typeface="Verdana"/>
            </a:endParaRPr>
          </a:p>
        </p:txBody>
      </p:sp>
      <p:sp>
        <p:nvSpPr>
          <p:cNvPr id="8" name="object 8"/>
          <p:cNvSpPr txBox="1"/>
          <p:nvPr/>
        </p:nvSpPr>
        <p:spPr>
          <a:xfrm>
            <a:off x="612140" y="3869817"/>
            <a:ext cx="7995284" cy="1710689"/>
          </a:xfrm>
          <a:prstGeom prst="rect">
            <a:avLst/>
          </a:prstGeom>
        </p:spPr>
        <p:txBody>
          <a:bodyPr vert="horz" wrap="square" lIns="0" tIns="0" rIns="0" bIns="0" rtlCol="0">
            <a:spAutoFit/>
          </a:bodyPr>
          <a:lstStyle/>
          <a:p>
            <a:pPr marL="12700" algn="just">
              <a:lnSpc>
                <a:spcPct val="100000"/>
              </a:lnSpc>
            </a:pPr>
            <a:r>
              <a:rPr sz="2800" b="1" spc="-5" dirty="0">
                <a:latin typeface="Verdana"/>
                <a:cs typeface="Verdana"/>
              </a:rPr>
              <a:t>Quy định về quản lý mỹ</a:t>
            </a:r>
            <a:r>
              <a:rPr sz="2800" b="1" spc="95" dirty="0">
                <a:latin typeface="Verdana"/>
                <a:cs typeface="Verdana"/>
              </a:rPr>
              <a:t> </a:t>
            </a:r>
            <a:r>
              <a:rPr sz="2800" b="1" spc="-5" dirty="0">
                <a:latin typeface="Verdana"/>
                <a:cs typeface="Verdana"/>
              </a:rPr>
              <a:t>phẩm</a:t>
            </a:r>
            <a:endParaRPr sz="2800">
              <a:latin typeface="Verdana"/>
              <a:cs typeface="Verdana"/>
            </a:endParaRPr>
          </a:p>
          <a:p>
            <a:pPr marL="12700" marR="5080" algn="just">
              <a:lnSpc>
                <a:spcPct val="100000"/>
              </a:lnSpc>
            </a:pPr>
            <a:r>
              <a:rPr sz="2800" spc="-5" dirty="0">
                <a:latin typeface="Verdana"/>
                <a:cs typeface="Verdana"/>
              </a:rPr>
              <a:t>- </a:t>
            </a:r>
            <a:r>
              <a:rPr sz="2800" b="1" dirty="0">
                <a:latin typeface="Verdana"/>
                <a:cs typeface="Verdana"/>
              </a:rPr>
              <a:t>Nghị định </a:t>
            </a:r>
            <a:r>
              <a:rPr sz="2800" b="1" spc="-5" dirty="0">
                <a:latin typeface="Verdana"/>
                <a:cs typeface="Verdana"/>
              </a:rPr>
              <a:t>89/2006/NĐ-CP ngày  30/08/2006 của </a:t>
            </a:r>
            <a:r>
              <a:rPr sz="2800" b="1" dirty="0">
                <a:latin typeface="Verdana"/>
                <a:cs typeface="Verdana"/>
              </a:rPr>
              <a:t>Chính phủ qui định về  </a:t>
            </a:r>
            <a:r>
              <a:rPr sz="2800" b="1" spc="-5" dirty="0">
                <a:latin typeface="Verdana"/>
                <a:cs typeface="Verdana"/>
              </a:rPr>
              <a:t>ghi </a:t>
            </a:r>
            <a:r>
              <a:rPr sz="2800" b="1" spc="-10" dirty="0">
                <a:latin typeface="Verdana"/>
                <a:cs typeface="Verdana"/>
              </a:rPr>
              <a:t>nhãn hàng</a:t>
            </a:r>
            <a:r>
              <a:rPr sz="2800" b="1" spc="55" dirty="0">
                <a:latin typeface="Verdana"/>
                <a:cs typeface="Verdana"/>
              </a:rPr>
              <a:t> </a:t>
            </a:r>
            <a:r>
              <a:rPr sz="2800" b="1" spc="-10" dirty="0">
                <a:latin typeface="Verdana"/>
                <a:cs typeface="Verdana"/>
              </a:rPr>
              <a:t>hóa</a:t>
            </a:r>
            <a:endParaRPr sz="2800">
              <a:latin typeface="Verdana"/>
              <a:cs typeface="Verdana"/>
            </a:endParaRPr>
          </a:p>
        </p:txBody>
      </p:sp>
      <p:sp>
        <p:nvSpPr>
          <p:cNvPr id="9" name="object 9"/>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11" name="object 11"/>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5B0BF8A3-BBD6-40C8-97DC-75DBCE84EC0B}" type="datetime1">
              <a:rPr lang="en-US" spc="-5" smtClean="0"/>
              <a:pPr marL="12700">
                <a:lnSpc>
                  <a:spcPts val="1520"/>
                </a:lnSpc>
              </a:pPr>
              <a:t>1/12/2019</a:t>
            </a:fld>
            <a:endParaRPr spc="-5" dirty="0"/>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88</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2140" y="2330322"/>
            <a:ext cx="7842884" cy="3143250"/>
          </a:xfrm>
          <a:prstGeom prst="rect">
            <a:avLst/>
          </a:prstGeom>
        </p:spPr>
        <p:txBody>
          <a:bodyPr vert="horz" wrap="square" lIns="0" tIns="0" rIns="0" bIns="0" rtlCol="0">
            <a:spAutoFit/>
          </a:bodyPr>
          <a:lstStyle/>
          <a:p>
            <a:pPr marL="12700" algn="just">
              <a:lnSpc>
                <a:spcPct val="100000"/>
              </a:lnSpc>
            </a:pPr>
            <a:r>
              <a:rPr sz="2800" b="1" spc="-5" dirty="0">
                <a:solidFill>
                  <a:srgbClr val="0000FF"/>
                </a:solidFill>
                <a:latin typeface="Verdana"/>
                <a:cs typeface="Verdana"/>
              </a:rPr>
              <a:t>Hồ sơ hải</a:t>
            </a:r>
            <a:r>
              <a:rPr sz="2800" b="1" spc="-15" dirty="0">
                <a:solidFill>
                  <a:srgbClr val="0000FF"/>
                </a:solidFill>
                <a:latin typeface="Verdana"/>
                <a:cs typeface="Verdana"/>
              </a:rPr>
              <a:t> </a:t>
            </a:r>
            <a:r>
              <a:rPr sz="2800" b="1" spc="-5" dirty="0">
                <a:solidFill>
                  <a:srgbClr val="0000FF"/>
                </a:solidFill>
                <a:latin typeface="Verdana"/>
                <a:cs typeface="Verdana"/>
              </a:rPr>
              <a:t>quan</a:t>
            </a:r>
            <a:endParaRPr sz="2800">
              <a:latin typeface="Verdana"/>
              <a:cs typeface="Verdana"/>
            </a:endParaRPr>
          </a:p>
          <a:p>
            <a:pPr marL="12700" algn="just">
              <a:lnSpc>
                <a:spcPct val="100000"/>
              </a:lnSpc>
              <a:spcBef>
                <a:spcPts val="600"/>
              </a:spcBef>
              <a:buChar char="-"/>
              <a:tabLst>
                <a:tab pos="299720" algn="l"/>
              </a:tabLst>
            </a:pPr>
            <a:r>
              <a:rPr sz="2800" spc="-10" dirty="0">
                <a:latin typeface="Verdana"/>
                <a:cs typeface="Verdana"/>
              </a:rPr>
              <a:t>Ngoài hồ </a:t>
            </a:r>
            <a:r>
              <a:rPr sz="2800" spc="-5" dirty="0">
                <a:latin typeface="Verdana"/>
                <a:cs typeface="Verdana"/>
              </a:rPr>
              <a:t>sơ hải </a:t>
            </a:r>
            <a:r>
              <a:rPr sz="2800" spc="-10" dirty="0">
                <a:latin typeface="Verdana"/>
                <a:cs typeface="Verdana"/>
              </a:rPr>
              <a:t>quan theo qui</a:t>
            </a:r>
            <a:r>
              <a:rPr sz="2800" spc="145" dirty="0">
                <a:latin typeface="Verdana"/>
                <a:cs typeface="Verdana"/>
              </a:rPr>
              <a:t> </a:t>
            </a:r>
            <a:r>
              <a:rPr sz="2800" spc="-5" dirty="0">
                <a:latin typeface="Verdana"/>
                <a:cs typeface="Verdana"/>
              </a:rPr>
              <a:t>định,</a:t>
            </a:r>
            <a:endParaRPr sz="2800">
              <a:latin typeface="Verdana"/>
              <a:cs typeface="Verdana"/>
            </a:endParaRPr>
          </a:p>
          <a:p>
            <a:pPr marL="12700" marR="5080" algn="just">
              <a:lnSpc>
                <a:spcPct val="100000"/>
              </a:lnSpc>
              <a:spcBef>
                <a:spcPts val="600"/>
              </a:spcBef>
              <a:buChar char="-"/>
              <a:tabLst>
                <a:tab pos="299720" algn="l"/>
              </a:tabLst>
            </a:pPr>
            <a:r>
              <a:rPr sz="2800" spc="-5" dirty="0">
                <a:latin typeface="Verdana"/>
                <a:cs typeface="Verdana"/>
              </a:rPr>
              <a:t>Người nhập </a:t>
            </a:r>
            <a:r>
              <a:rPr sz="2800" dirty="0">
                <a:latin typeface="Verdana"/>
                <a:cs typeface="Verdana"/>
              </a:rPr>
              <a:t>khẩu </a:t>
            </a:r>
            <a:r>
              <a:rPr sz="2800" spc="-5" dirty="0">
                <a:latin typeface="Verdana"/>
                <a:cs typeface="Verdana"/>
              </a:rPr>
              <a:t>Mỹ </a:t>
            </a:r>
            <a:r>
              <a:rPr sz="2800" dirty="0">
                <a:latin typeface="Verdana"/>
                <a:cs typeface="Verdana"/>
              </a:rPr>
              <a:t>phẩm ảnh hưởng  </a:t>
            </a:r>
            <a:r>
              <a:rPr sz="2800" spc="-5" dirty="0">
                <a:latin typeface="Verdana"/>
                <a:cs typeface="Verdana"/>
              </a:rPr>
              <a:t>trực tiếp đến sức khỏe </a:t>
            </a:r>
            <a:r>
              <a:rPr sz="2800" dirty="0">
                <a:latin typeface="Verdana"/>
                <a:cs typeface="Verdana"/>
              </a:rPr>
              <a:t>con </a:t>
            </a:r>
            <a:r>
              <a:rPr sz="2800" spc="-5" dirty="0">
                <a:latin typeface="Verdana"/>
                <a:cs typeface="Verdana"/>
              </a:rPr>
              <a:t>người phải </a:t>
            </a:r>
            <a:r>
              <a:rPr sz="2800" dirty="0">
                <a:latin typeface="Verdana"/>
                <a:cs typeface="Verdana"/>
              </a:rPr>
              <a:t>xuất  </a:t>
            </a:r>
            <a:r>
              <a:rPr sz="2800" spc="-5" dirty="0">
                <a:latin typeface="Verdana"/>
                <a:cs typeface="Verdana"/>
              </a:rPr>
              <a:t>trình/gửi </a:t>
            </a:r>
            <a:r>
              <a:rPr sz="2800" spc="-10" dirty="0">
                <a:latin typeface="Verdana"/>
                <a:cs typeface="Verdana"/>
              </a:rPr>
              <a:t>theo </a:t>
            </a:r>
            <a:r>
              <a:rPr sz="2800" dirty="0">
                <a:latin typeface="Verdana"/>
                <a:cs typeface="Verdana"/>
              </a:rPr>
              <a:t>dữ </a:t>
            </a:r>
            <a:r>
              <a:rPr sz="2800" spc="-5" dirty="0">
                <a:latin typeface="Verdana"/>
                <a:cs typeface="Verdana"/>
              </a:rPr>
              <a:t>liệu điện tử Phiếu     </a:t>
            </a:r>
            <a:r>
              <a:rPr sz="2800" u="heavy" spc="-5" dirty="0">
                <a:solidFill>
                  <a:srgbClr val="CC9900"/>
                </a:solidFill>
                <a:latin typeface="Verdana"/>
                <a:cs typeface="Verdana"/>
              </a:rPr>
              <a:t>Công</a:t>
            </a:r>
            <a:endParaRPr sz="2800">
              <a:latin typeface="Verdana"/>
              <a:cs typeface="Verdana"/>
            </a:endParaRPr>
          </a:p>
          <a:p>
            <a:pPr marL="12700" marR="5715" algn="just">
              <a:lnSpc>
                <a:spcPct val="100000"/>
              </a:lnSpc>
            </a:pPr>
            <a:r>
              <a:rPr sz="2800" u="heavy" spc="-705" dirty="0">
                <a:solidFill>
                  <a:srgbClr val="CC9900"/>
                </a:solidFill>
                <a:latin typeface="Times New Roman"/>
                <a:cs typeface="Times New Roman"/>
              </a:rPr>
              <a:t> </a:t>
            </a:r>
            <a:r>
              <a:rPr sz="2800" u="heavy" spc="-5" dirty="0">
                <a:solidFill>
                  <a:srgbClr val="CC9900"/>
                </a:solidFill>
                <a:latin typeface="Verdana"/>
                <a:cs typeface="Verdana"/>
              </a:rPr>
              <a:t>bố </a:t>
            </a:r>
            <a:r>
              <a:rPr sz="2800" spc="-5" dirty="0">
                <a:latin typeface="Verdana"/>
                <a:cs typeface="Verdana"/>
              </a:rPr>
              <a:t>sản phẩm mỹ phẩm </a:t>
            </a:r>
            <a:r>
              <a:rPr sz="2800" dirty="0">
                <a:latin typeface="Verdana"/>
                <a:cs typeface="Verdana"/>
              </a:rPr>
              <a:t>có xác </a:t>
            </a:r>
            <a:r>
              <a:rPr sz="2800" spc="-5" dirty="0">
                <a:latin typeface="Verdana"/>
                <a:cs typeface="Verdana"/>
              </a:rPr>
              <a:t>nhận </a:t>
            </a:r>
            <a:r>
              <a:rPr sz="2800" dirty="0">
                <a:latin typeface="Verdana"/>
                <a:cs typeface="Verdana"/>
              </a:rPr>
              <a:t>của  </a:t>
            </a:r>
            <a:r>
              <a:rPr sz="2800" spc="-5" dirty="0">
                <a:latin typeface="Verdana"/>
                <a:cs typeface="Verdana"/>
              </a:rPr>
              <a:t>Cục </a:t>
            </a:r>
            <a:r>
              <a:rPr sz="2800" spc="-10" dirty="0">
                <a:latin typeface="Verdana"/>
                <a:cs typeface="Verdana"/>
              </a:rPr>
              <a:t>Quản lý</a:t>
            </a:r>
            <a:r>
              <a:rPr sz="2800" spc="10" dirty="0">
                <a:latin typeface="Verdana"/>
                <a:cs typeface="Verdana"/>
              </a:rPr>
              <a:t> </a:t>
            </a:r>
            <a:r>
              <a:rPr sz="2800" spc="-5" dirty="0">
                <a:latin typeface="Verdana"/>
                <a:cs typeface="Verdana"/>
              </a:rPr>
              <a:t>Dược</a:t>
            </a:r>
            <a:endParaRPr sz="2800">
              <a:latin typeface="Verdana"/>
              <a:cs typeface="Verdana"/>
            </a:endParaRPr>
          </a:p>
        </p:txBody>
      </p:sp>
      <p:sp>
        <p:nvSpPr>
          <p:cNvPr id="3" name="object 3"/>
          <p:cNvSpPr txBox="1">
            <a:spLocks noGrp="1"/>
          </p:cNvSpPr>
          <p:nvPr>
            <p:ph type="title"/>
          </p:nvPr>
        </p:nvSpPr>
        <p:spPr>
          <a:xfrm>
            <a:off x="1961769" y="805434"/>
            <a:ext cx="5067935" cy="977265"/>
          </a:xfrm>
          <a:prstGeom prst="rect">
            <a:avLst/>
          </a:prstGeom>
        </p:spPr>
        <p:txBody>
          <a:bodyPr vert="horz" wrap="square" lIns="0" tIns="0" rIns="0" bIns="0" rtlCol="0">
            <a:spAutoFit/>
          </a:bodyPr>
          <a:lstStyle/>
          <a:p>
            <a:pPr marL="633095" marR="5080" indent="-621030">
              <a:lnSpc>
                <a:spcPct val="100000"/>
              </a:lnSpc>
            </a:pPr>
            <a:r>
              <a:rPr dirty="0">
                <a:solidFill>
                  <a:srgbClr val="800000"/>
                </a:solidFill>
              </a:rPr>
              <a:t>NHẬP KHẨU MỸ</a:t>
            </a:r>
            <a:r>
              <a:rPr spc="-70" dirty="0">
                <a:solidFill>
                  <a:srgbClr val="800000"/>
                </a:solidFill>
              </a:rPr>
              <a:t> </a:t>
            </a:r>
            <a:r>
              <a:rPr dirty="0">
                <a:solidFill>
                  <a:srgbClr val="800000"/>
                </a:solidFill>
              </a:rPr>
              <a:t>PHẨM  ĐỂ KINH</a:t>
            </a:r>
            <a:r>
              <a:rPr spc="-65" dirty="0">
                <a:solidFill>
                  <a:srgbClr val="800000"/>
                </a:solidFill>
              </a:rPr>
              <a:t> </a:t>
            </a:r>
            <a:r>
              <a:rPr dirty="0">
                <a:solidFill>
                  <a:srgbClr val="800000"/>
                </a:solidFill>
              </a:rPr>
              <a:t>DOANH</a:t>
            </a: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A8F2FBDE-70F7-4595-AC04-21B7536C1C90}"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89</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74015" y="3879780"/>
          <a:ext cx="8398075" cy="860807"/>
        </p:xfrm>
        <a:graphic>
          <a:graphicData uri="http://schemas.openxmlformats.org/drawingml/2006/table">
            <a:tbl>
              <a:tblPr firstRow="1" bandRow="1">
                <a:tableStyleId>{2D5ABB26-0587-4C30-8999-92F81FD0307C}</a:tableStyleId>
              </a:tblPr>
              <a:tblGrid>
                <a:gridCol w="5312879"/>
                <a:gridCol w="1735397"/>
                <a:gridCol w="571089"/>
                <a:gridCol w="778710"/>
              </a:tblGrid>
              <a:tr h="443655">
                <a:tc>
                  <a:txBody>
                    <a:bodyPr/>
                    <a:lstStyle/>
                    <a:p>
                      <a:pPr marL="537210" indent="-514984">
                        <a:lnSpc>
                          <a:spcPct val="100000"/>
                        </a:lnSpc>
                        <a:spcBef>
                          <a:spcPts val="30"/>
                        </a:spcBef>
                        <a:buFont typeface="Wingdings"/>
                        <a:buChar char=""/>
                        <a:tabLst>
                          <a:tab pos="537210" algn="l"/>
                          <a:tab pos="537845" algn="l"/>
                        </a:tabLst>
                      </a:pPr>
                      <a:r>
                        <a:rPr sz="2700" b="1" dirty="0">
                          <a:latin typeface="Verdana"/>
                          <a:cs typeface="Verdana"/>
                        </a:rPr>
                        <a:t>Nguyên tắc: </a:t>
                      </a:r>
                      <a:r>
                        <a:rPr sz="2700" spc="-5" dirty="0">
                          <a:latin typeface="Verdana"/>
                          <a:cs typeface="Verdana"/>
                        </a:rPr>
                        <a:t>Cơ </a:t>
                      </a:r>
                      <a:r>
                        <a:rPr sz="2700" dirty="0">
                          <a:latin typeface="Verdana"/>
                          <a:cs typeface="Verdana"/>
                        </a:rPr>
                        <a:t>quan </a:t>
                      </a:r>
                      <a:r>
                        <a:rPr sz="2700" spc="45" dirty="0">
                          <a:latin typeface="Verdana"/>
                          <a:cs typeface="Verdana"/>
                        </a:rPr>
                        <a:t> </a:t>
                      </a:r>
                      <a:r>
                        <a:rPr sz="2700" spc="-5" dirty="0">
                          <a:latin typeface="Verdana"/>
                          <a:cs typeface="Verdana"/>
                        </a:rPr>
                        <a:t>Hải</a:t>
                      </a:r>
                      <a:endParaRPr sz="2700">
                        <a:latin typeface="Verdana"/>
                        <a:cs typeface="Verdana"/>
                      </a:endParaRPr>
                    </a:p>
                  </a:txBody>
                  <a:tcPr marL="0" marR="0" marT="0" marB="0"/>
                </a:tc>
                <a:tc>
                  <a:txBody>
                    <a:bodyPr/>
                    <a:lstStyle/>
                    <a:p>
                      <a:pPr marL="45720">
                        <a:lnSpc>
                          <a:spcPct val="100000"/>
                        </a:lnSpc>
                        <a:spcBef>
                          <a:spcPts val="30"/>
                        </a:spcBef>
                      </a:pPr>
                      <a:r>
                        <a:rPr sz="2700" dirty="0">
                          <a:latin typeface="Verdana"/>
                          <a:cs typeface="Verdana"/>
                        </a:rPr>
                        <a:t>quan</a:t>
                      </a:r>
                      <a:r>
                        <a:rPr sz="2700" spc="180" dirty="0">
                          <a:latin typeface="Verdana"/>
                          <a:cs typeface="Verdana"/>
                        </a:rPr>
                        <a:t> </a:t>
                      </a:r>
                      <a:r>
                        <a:rPr sz="2700" dirty="0">
                          <a:latin typeface="Verdana"/>
                          <a:cs typeface="Verdana"/>
                        </a:rPr>
                        <a:t>căn</a:t>
                      </a:r>
                      <a:endParaRPr sz="2700">
                        <a:latin typeface="Verdana"/>
                        <a:cs typeface="Verdana"/>
                      </a:endParaRPr>
                    </a:p>
                  </a:txBody>
                  <a:tcPr marL="0" marR="0" marT="0" marB="0"/>
                </a:tc>
                <a:tc>
                  <a:txBody>
                    <a:bodyPr/>
                    <a:lstStyle/>
                    <a:p>
                      <a:pPr marR="81915" algn="r">
                        <a:lnSpc>
                          <a:spcPct val="100000"/>
                        </a:lnSpc>
                        <a:spcBef>
                          <a:spcPts val="30"/>
                        </a:spcBef>
                      </a:pPr>
                      <a:r>
                        <a:rPr sz="2700" spc="-5" dirty="0">
                          <a:latin typeface="Verdana"/>
                          <a:cs typeface="Verdana"/>
                        </a:rPr>
                        <a:t>cứ</a:t>
                      </a:r>
                      <a:endParaRPr sz="2700">
                        <a:latin typeface="Verdana"/>
                        <a:cs typeface="Verdana"/>
                      </a:endParaRPr>
                    </a:p>
                  </a:txBody>
                  <a:tcPr marL="0" marR="0" marT="0" marB="0"/>
                </a:tc>
                <a:tc>
                  <a:txBody>
                    <a:bodyPr/>
                    <a:lstStyle/>
                    <a:p>
                      <a:pPr marR="14604" algn="r">
                        <a:lnSpc>
                          <a:spcPct val="100000"/>
                        </a:lnSpc>
                        <a:spcBef>
                          <a:spcPts val="30"/>
                        </a:spcBef>
                      </a:pPr>
                      <a:r>
                        <a:rPr sz="2700" spc="-5" dirty="0">
                          <a:latin typeface="Verdana"/>
                          <a:cs typeface="Verdana"/>
                        </a:rPr>
                        <a:t>Đ</a:t>
                      </a:r>
                      <a:r>
                        <a:rPr sz="2700" spc="5" dirty="0">
                          <a:latin typeface="Verdana"/>
                          <a:cs typeface="Verdana"/>
                        </a:rPr>
                        <a:t>ơ</a:t>
                      </a:r>
                      <a:r>
                        <a:rPr sz="2700" dirty="0">
                          <a:latin typeface="Verdana"/>
                          <a:cs typeface="Verdana"/>
                        </a:rPr>
                        <a:t>n</a:t>
                      </a:r>
                      <a:endParaRPr sz="2700">
                        <a:latin typeface="Verdana"/>
                        <a:cs typeface="Verdana"/>
                      </a:endParaRPr>
                    </a:p>
                  </a:txBody>
                  <a:tcPr marL="0" marR="0" marT="0" marB="0"/>
                </a:tc>
              </a:tr>
              <a:tr h="417152">
                <a:tc>
                  <a:txBody>
                    <a:bodyPr/>
                    <a:lstStyle/>
                    <a:p>
                      <a:pPr marL="537210">
                        <a:lnSpc>
                          <a:spcPts val="3020"/>
                        </a:lnSpc>
                        <a:tabLst>
                          <a:tab pos="1620520" algn="l"/>
                          <a:tab pos="2703195" algn="l"/>
                          <a:tab pos="3338829" algn="l"/>
                          <a:tab pos="4422775" algn="l"/>
                        </a:tabLst>
                      </a:pPr>
                      <a:r>
                        <a:rPr sz="2700" dirty="0">
                          <a:latin typeface="Verdana"/>
                          <a:cs typeface="Verdana"/>
                        </a:rPr>
                        <a:t>hàng	đăng	</a:t>
                      </a:r>
                      <a:r>
                        <a:rPr sz="2700" spc="-5" dirty="0">
                          <a:latin typeface="Verdana"/>
                          <a:cs typeface="Verdana"/>
                        </a:rPr>
                        <a:t>ký	</a:t>
                      </a:r>
                      <a:r>
                        <a:rPr sz="2700" dirty="0">
                          <a:latin typeface="Verdana"/>
                          <a:cs typeface="Verdana"/>
                        </a:rPr>
                        <a:t>nhập	khẩu</a:t>
                      </a:r>
                      <a:endParaRPr sz="2700">
                        <a:latin typeface="Verdana"/>
                        <a:cs typeface="Verdana"/>
                      </a:endParaRPr>
                    </a:p>
                  </a:txBody>
                  <a:tcPr marL="0" marR="0" marT="0" marB="0"/>
                </a:tc>
                <a:tc>
                  <a:txBody>
                    <a:bodyPr/>
                    <a:lstStyle/>
                    <a:p>
                      <a:pPr marL="182880">
                        <a:lnSpc>
                          <a:spcPts val="3020"/>
                        </a:lnSpc>
                        <a:tabLst>
                          <a:tab pos="772160" algn="l"/>
                        </a:tabLst>
                      </a:pPr>
                      <a:r>
                        <a:rPr sz="2700" dirty="0">
                          <a:latin typeface="Verdana"/>
                          <a:cs typeface="Verdana"/>
                        </a:rPr>
                        <a:t>tự	động</a:t>
                      </a:r>
                      <a:endParaRPr sz="2700">
                        <a:latin typeface="Verdana"/>
                        <a:cs typeface="Verdana"/>
                      </a:endParaRPr>
                    </a:p>
                  </a:txBody>
                  <a:tcPr marL="0" marR="0" marT="0" marB="0"/>
                </a:tc>
                <a:tc>
                  <a:txBody>
                    <a:bodyPr/>
                    <a:lstStyle/>
                    <a:p>
                      <a:pPr marR="57150" algn="r">
                        <a:lnSpc>
                          <a:spcPts val="3020"/>
                        </a:lnSpc>
                      </a:pPr>
                      <a:r>
                        <a:rPr sz="2700" spc="-5" dirty="0">
                          <a:latin typeface="Verdana"/>
                          <a:cs typeface="Verdana"/>
                        </a:rPr>
                        <a:t>có</a:t>
                      </a:r>
                      <a:endParaRPr sz="2700">
                        <a:latin typeface="Verdana"/>
                        <a:cs typeface="Verdana"/>
                      </a:endParaRPr>
                    </a:p>
                  </a:txBody>
                  <a:tcPr marL="0" marR="0" marT="0" marB="0"/>
                </a:tc>
                <a:tc>
                  <a:txBody>
                    <a:bodyPr/>
                    <a:lstStyle/>
                    <a:p>
                      <a:pPr marR="17780" algn="r">
                        <a:lnSpc>
                          <a:spcPts val="3020"/>
                        </a:lnSpc>
                      </a:pPr>
                      <a:r>
                        <a:rPr sz="2700" spc="5" dirty="0">
                          <a:latin typeface="Verdana"/>
                          <a:cs typeface="Verdana"/>
                        </a:rPr>
                        <a:t>x</a:t>
                      </a:r>
                      <a:r>
                        <a:rPr sz="2700" dirty="0">
                          <a:latin typeface="Verdana"/>
                          <a:cs typeface="Verdana"/>
                        </a:rPr>
                        <a:t>ác</a:t>
                      </a:r>
                      <a:endParaRPr sz="2700">
                        <a:latin typeface="Verdana"/>
                        <a:cs typeface="Verdana"/>
                      </a:endParaRPr>
                    </a:p>
                  </a:txBody>
                  <a:tcPr marL="0" marR="0" marT="0" marB="0"/>
                </a:tc>
              </a:tr>
            </a:tbl>
          </a:graphicData>
        </a:graphic>
      </p:graphicFrame>
      <p:sp>
        <p:nvSpPr>
          <p:cNvPr id="3" name="object 3"/>
          <p:cNvSpPr txBox="1"/>
          <p:nvPr/>
        </p:nvSpPr>
        <p:spPr>
          <a:xfrm>
            <a:off x="383540" y="1262126"/>
            <a:ext cx="8377555" cy="4683125"/>
          </a:xfrm>
          <a:prstGeom prst="rect">
            <a:avLst/>
          </a:prstGeom>
        </p:spPr>
        <p:txBody>
          <a:bodyPr vert="horz" wrap="square" lIns="0" tIns="0" rIns="0" bIns="0" rtlCol="0">
            <a:spAutoFit/>
          </a:bodyPr>
          <a:lstStyle/>
          <a:p>
            <a:pPr marL="12700">
              <a:lnSpc>
                <a:spcPct val="100000"/>
              </a:lnSpc>
            </a:pPr>
            <a:r>
              <a:rPr sz="2700" b="1" dirty="0">
                <a:solidFill>
                  <a:srgbClr val="0000FF"/>
                </a:solidFill>
                <a:latin typeface="Verdana"/>
                <a:cs typeface="Verdana"/>
              </a:rPr>
              <a:t>3. </a:t>
            </a:r>
            <a:r>
              <a:rPr sz="2700" b="1" spc="-10" dirty="0">
                <a:solidFill>
                  <a:srgbClr val="0000FF"/>
                </a:solidFill>
                <a:latin typeface="Verdana"/>
                <a:cs typeface="Verdana"/>
              </a:rPr>
              <a:t>Hàng </a:t>
            </a:r>
            <a:r>
              <a:rPr sz="2700" b="1" spc="-5" dirty="0">
                <a:solidFill>
                  <a:srgbClr val="0000FF"/>
                </a:solidFill>
                <a:latin typeface="Verdana"/>
                <a:cs typeface="Verdana"/>
              </a:rPr>
              <a:t>hóa áp dụng chế độ GP </a:t>
            </a:r>
            <a:r>
              <a:rPr sz="2700" b="1" dirty="0">
                <a:solidFill>
                  <a:srgbClr val="0000FF"/>
                </a:solidFill>
                <a:latin typeface="Verdana"/>
                <a:cs typeface="Verdana"/>
              </a:rPr>
              <a:t>tự</a:t>
            </a:r>
            <a:r>
              <a:rPr sz="2700" b="1" spc="10" dirty="0">
                <a:solidFill>
                  <a:srgbClr val="0000FF"/>
                </a:solidFill>
                <a:latin typeface="Verdana"/>
                <a:cs typeface="Verdana"/>
              </a:rPr>
              <a:t> </a:t>
            </a:r>
            <a:r>
              <a:rPr sz="2700" b="1" spc="-5" dirty="0">
                <a:solidFill>
                  <a:srgbClr val="0000FF"/>
                </a:solidFill>
                <a:latin typeface="Verdana"/>
                <a:cs typeface="Verdana"/>
              </a:rPr>
              <a:t>động</a:t>
            </a:r>
            <a:endParaRPr sz="2700">
              <a:latin typeface="Verdana"/>
              <a:cs typeface="Verdana"/>
            </a:endParaRPr>
          </a:p>
          <a:p>
            <a:pPr marL="527685" marR="5080" indent="-514984" algn="just">
              <a:lnSpc>
                <a:spcPct val="100000"/>
              </a:lnSpc>
              <a:spcBef>
                <a:spcPts val="600"/>
              </a:spcBef>
              <a:buFont typeface="Wingdings"/>
              <a:buChar char=""/>
              <a:tabLst>
                <a:tab pos="528320" algn="l"/>
              </a:tabLst>
            </a:pPr>
            <a:r>
              <a:rPr sz="2700" b="1" spc="-5" dirty="0">
                <a:latin typeface="Verdana"/>
                <a:cs typeface="Verdana"/>
              </a:rPr>
              <a:t>Danh </a:t>
            </a:r>
            <a:r>
              <a:rPr sz="2700" b="1" dirty="0">
                <a:latin typeface="Verdana"/>
                <a:cs typeface="Verdana"/>
              </a:rPr>
              <a:t>mục: </a:t>
            </a:r>
            <a:r>
              <a:rPr sz="2700" spc="-5" dirty="0">
                <a:latin typeface="Verdana"/>
                <a:cs typeface="Verdana"/>
              </a:rPr>
              <a:t>Bộ Công </a:t>
            </a:r>
            <a:r>
              <a:rPr sz="2700" dirty="0">
                <a:latin typeface="Verdana"/>
                <a:cs typeface="Verdana"/>
              </a:rPr>
              <a:t>Thương công </a:t>
            </a:r>
            <a:r>
              <a:rPr sz="2700" spc="-5" dirty="0">
                <a:latin typeface="Verdana"/>
                <a:cs typeface="Verdana"/>
              </a:rPr>
              <a:t>bố </a:t>
            </a:r>
            <a:r>
              <a:rPr sz="2700" dirty="0">
                <a:latin typeface="Verdana"/>
                <a:cs typeface="Verdana"/>
              </a:rPr>
              <a:t>danh  mục hàng hóa </a:t>
            </a:r>
            <a:r>
              <a:rPr sz="2700" spc="5" dirty="0">
                <a:latin typeface="Verdana"/>
                <a:cs typeface="Verdana"/>
              </a:rPr>
              <a:t>áp </a:t>
            </a:r>
            <a:r>
              <a:rPr sz="2700" dirty="0">
                <a:latin typeface="Verdana"/>
                <a:cs typeface="Verdana"/>
              </a:rPr>
              <a:t>dụng chế </a:t>
            </a:r>
            <a:r>
              <a:rPr sz="2700" spc="-5" dirty="0">
                <a:latin typeface="Verdana"/>
                <a:cs typeface="Verdana"/>
              </a:rPr>
              <a:t>độ </a:t>
            </a:r>
            <a:r>
              <a:rPr sz="2700" dirty="0">
                <a:latin typeface="Verdana"/>
                <a:cs typeface="Verdana"/>
              </a:rPr>
              <a:t>cấp </a:t>
            </a:r>
            <a:r>
              <a:rPr sz="2700" spc="-5" dirty="0">
                <a:latin typeface="Verdana"/>
                <a:cs typeface="Verdana"/>
              </a:rPr>
              <a:t>giấy </a:t>
            </a:r>
            <a:r>
              <a:rPr sz="2700" dirty="0">
                <a:latin typeface="Verdana"/>
                <a:cs typeface="Verdana"/>
              </a:rPr>
              <a:t>phép  </a:t>
            </a:r>
            <a:r>
              <a:rPr sz="2700" spc="-5" dirty="0">
                <a:latin typeface="Verdana"/>
                <a:cs typeface="Verdana"/>
              </a:rPr>
              <a:t>xuất </a:t>
            </a:r>
            <a:r>
              <a:rPr sz="2700" dirty="0">
                <a:latin typeface="Verdana"/>
                <a:cs typeface="Verdana"/>
              </a:rPr>
              <a:t>khẩu, nhập khẩu tự động cho từng thời  </a:t>
            </a:r>
            <a:r>
              <a:rPr sz="2700" spc="-5" dirty="0">
                <a:latin typeface="Verdana"/>
                <a:cs typeface="Verdana"/>
              </a:rPr>
              <a:t>kỳ và </a:t>
            </a:r>
            <a:r>
              <a:rPr sz="2700" dirty="0">
                <a:latin typeface="Verdana"/>
                <a:cs typeface="Verdana"/>
              </a:rPr>
              <a:t>tổ chức cấp phép </a:t>
            </a:r>
            <a:r>
              <a:rPr sz="2700" spc="-5" dirty="0">
                <a:latin typeface="Verdana"/>
                <a:cs typeface="Verdana"/>
              </a:rPr>
              <a:t>theo </a:t>
            </a:r>
            <a:r>
              <a:rPr sz="2700" dirty="0">
                <a:latin typeface="Verdana"/>
                <a:cs typeface="Verdana"/>
              </a:rPr>
              <a:t>quy </a:t>
            </a:r>
            <a:r>
              <a:rPr sz="2700" spc="-5" dirty="0">
                <a:latin typeface="Verdana"/>
                <a:cs typeface="Verdana"/>
              </a:rPr>
              <a:t>định hiện  hành về cấp </a:t>
            </a:r>
            <a:r>
              <a:rPr sz="2700" spc="-10" dirty="0">
                <a:latin typeface="Verdana"/>
                <a:cs typeface="Verdana"/>
              </a:rPr>
              <a:t>phép.</a:t>
            </a:r>
            <a:endParaRPr sz="2700">
              <a:latin typeface="Verdana"/>
              <a:cs typeface="Verdana"/>
            </a:endParaRPr>
          </a:p>
          <a:p>
            <a:pPr>
              <a:lnSpc>
                <a:spcPct val="100000"/>
              </a:lnSpc>
            </a:pPr>
            <a:endParaRPr sz="2700">
              <a:latin typeface="Times New Roman"/>
              <a:cs typeface="Times New Roman"/>
            </a:endParaRPr>
          </a:p>
          <a:p>
            <a:pPr>
              <a:lnSpc>
                <a:spcPct val="100000"/>
              </a:lnSpc>
              <a:spcBef>
                <a:spcPts val="10"/>
              </a:spcBef>
            </a:pPr>
            <a:endParaRPr sz="3450">
              <a:latin typeface="Times New Roman"/>
              <a:cs typeface="Times New Roman"/>
            </a:endParaRPr>
          </a:p>
          <a:p>
            <a:pPr marL="527685" marR="5080" algn="just">
              <a:lnSpc>
                <a:spcPct val="100000"/>
              </a:lnSpc>
            </a:pPr>
            <a:r>
              <a:rPr sz="2700" dirty="0">
                <a:latin typeface="Verdana"/>
                <a:cs typeface="Verdana"/>
              </a:rPr>
              <a:t>nhận </a:t>
            </a:r>
            <a:r>
              <a:rPr sz="2700" spc="5" dirty="0">
                <a:latin typeface="Verdana"/>
                <a:cs typeface="Verdana"/>
              </a:rPr>
              <a:t>của </a:t>
            </a:r>
            <a:r>
              <a:rPr sz="2700" spc="-5" dirty="0">
                <a:latin typeface="Verdana"/>
                <a:cs typeface="Verdana"/>
              </a:rPr>
              <a:t>Bộ Công </a:t>
            </a:r>
            <a:r>
              <a:rPr sz="2700" dirty="0">
                <a:latin typeface="Verdana"/>
                <a:cs typeface="Verdana"/>
              </a:rPr>
              <a:t>Thương </a:t>
            </a:r>
            <a:r>
              <a:rPr sz="2700" spc="-5" dirty="0">
                <a:latin typeface="Verdana"/>
                <a:cs typeface="Verdana"/>
              </a:rPr>
              <a:t>(Giấy </a:t>
            </a:r>
            <a:r>
              <a:rPr sz="2700" dirty="0">
                <a:latin typeface="Verdana"/>
                <a:cs typeface="Verdana"/>
              </a:rPr>
              <a:t>phép nhập  khẩu theo chế </a:t>
            </a:r>
            <a:r>
              <a:rPr sz="2700" spc="-5" dirty="0">
                <a:latin typeface="Verdana"/>
                <a:cs typeface="Verdana"/>
              </a:rPr>
              <a:t>độ </a:t>
            </a:r>
            <a:r>
              <a:rPr sz="2700" dirty="0">
                <a:latin typeface="Verdana"/>
                <a:cs typeface="Verdana"/>
              </a:rPr>
              <a:t>tự động) </a:t>
            </a:r>
            <a:r>
              <a:rPr sz="2700" spc="-5" dirty="0">
                <a:latin typeface="Verdana"/>
                <a:cs typeface="Verdana"/>
              </a:rPr>
              <a:t>để giải </a:t>
            </a:r>
            <a:r>
              <a:rPr sz="2700" dirty="0">
                <a:latin typeface="Verdana"/>
                <a:cs typeface="Verdana"/>
              </a:rPr>
              <a:t>quyết thủ  tục </a:t>
            </a:r>
            <a:r>
              <a:rPr sz="2700" spc="-5" dirty="0">
                <a:latin typeface="Verdana"/>
                <a:cs typeface="Verdana"/>
              </a:rPr>
              <a:t>theo quy</a:t>
            </a:r>
            <a:r>
              <a:rPr sz="2700" spc="-40" dirty="0">
                <a:latin typeface="Verdana"/>
                <a:cs typeface="Verdana"/>
              </a:rPr>
              <a:t> </a:t>
            </a:r>
            <a:r>
              <a:rPr sz="2700" spc="-10" dirty="0">
                <a:latin typeface="Verdana"/>
                <a:cs typeface="Verdana"/>
              </a:rPr>
              <a:t>định.</a:t>
            </a:r>
            <a:endParaRPr sz="2700">
              <a:latin typeface="Verdana"/>
              <a:cs typeface="Verdana"/>
            </a:endParaRPr>
          </a:p>
        </p:txBody>
      </p:sp>
      <p:sp>
        <p:nvSpPr>
          <p:cNvPr id="4" name="object 4"/>
          <p:cNvSpPr txBox="1">
            <a:spLocks noGrp="1"/>
          </p:cNvSpPr>
          <p:nvPr>
            <p:ph type="title"/>
          </p:nvPr>
        </p:nvSpPr>
        <p:spPr>
          <a:prstGeom prst="rect">
            <a:avLst/>
          </a:prstGeom>
        </p:spPr>
        <p:txBody>
          <a:bodyPr vert="horz" wrap="square" lIns="0" tIns="168529" rIns="0" bIns="0" rtlCol="0">
            <a:spAutoFit/>
          </a:bodyPr>
          <a:lstStyle/>
          <a:p>
            <a:pPr marL="1127125">
              <a:lnSpc>
                <a:spcPct val="100000"/>
              </a:lnSpc>
            </a:pPr>
            <a:r>
              <a:rPr sz="3600" dirty="0"/>
              <a:t>NGUYÊN TẮC </a:t>
            </a:r>
            <a:r>
              <a:rPr sz="3600" spc="-5" dirty="0"/>
              <a:t>ÁP</a:t>
            </a:r>
            <a:r>
              <a:rPr sz="3600" spc="-100" dirty="0"/>
              <a:t> </a:t>
            </a:r>
            <a:r>
              <a:rPr sz="3600" dirty="0"/>
              <a:t>DỤNG</a:t>
            </a:r>
            <a:endParaRPr sz="3600"/>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51033C84-B896-4F50-B067-0AE2249CF32C}"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130175">
              <a:lnSpc>
                <a:spcPts val="1515"/>
              </a:lnSpc>
            </a:pPr>
            <a:fld id="{81D60167-4931-47E6-BA6A-407CBD079E47}" type="slidenum">
              <a:rPr sz="1400" dirty="0">
                <a:solidFill>
                  <a:srgbClr val="FFFFFF"/>
                </a:solidFill>
                <a:latin typeface="Franklin Gothic Book"/>
                <a:cs typeface="Franklin Gothic Book"/>
              </a:rPr>
              <a:pPr marL="130175">
                <a:lnSpc>
                  <a:spcPts val="1515"/>
                </a:lnSpc>
              </a:pPr>
              <a:t>9</a:t>
            </a:fld>
            <a:endParaRPr sz="1400">
              <a:latin typeface="Franklin Gothic Book"/>
              <a:cs typeface="Franklin Gothic Book"/>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5091" y="1498091"/>
            <a:ext cx="8510016" cy="236067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29234" y="1565402"/>
            <a:ext cx="8161020" cy="2191385"/>
          </a:xfrm>
          <a:prstGeom prst="rect">
            <a:avLst/>
          </a:prstGeom>
        </p:spPr>
        <p:txBody>
          <a:bodyPr vert="horz" wrap="square" lIns="0" tIns="0" rIns="0" bIns="0" rtlCol="0">
            <a:spAutoFit/>
          </a:bodyPr>
          <a:lstStyle/>
          <a:p>
            <a:pPr marL="12700" marR="5080" indent="1905" algn="ctr">
              <a:lnSpc>
                <a:spcPct val="100000"/>
              </a:lnSpc>
            </a:pPr>
            <a:r>
              <a:rPr sz="4800" dirty="0">
                <a:solidFill>
                  <a:srgbClr val="000000"/>
                </a:solidFill>
              </a:rPr>
              <a:t>HÀNG HOÁ THUỘC  </a:t>
            </a:r>
            <a:r>
              <a:rPr sz="4800" spc="-5" dirty="0">
                <a:solidFill>
                  <a:srgbClr val="000000"/>
                </a:solidFill>
              </a:rPr>
              <a:t>TRÁCH </a:t>
            </a:r>
            <a:r>
              <a:rPr sz="4800" dirty="0">
                <a:solidFill>
                  <a:srgbClr val="000000"/>
                </a:solidFill>
              </a:rPr>
              <a:t>NHIỆM QUẢN</a:t>
            </a:r>
            <a:r>
              <a:rPr sz="4800" spc="-90" dirty="0">
                <a:solidFill>
                  <a:srgbClr val="000000"/>
                </a:solidFill>
              </a:rPr>
              <a:t> </a:t>
            </a:r>
            <a:r>
              <a:rPr sz="4800" dirty="0">
                <a:solidFill>
                  <a:srgbClr val="000000"/>
                </a:solidFill>
              </a:rPr>
              <a:t>LÝ  CỦA BỘ XÂY</a:t>
            </a:r>
            <a:r>
              <a:rPr sz="4800" spc="-95" dirty="0">
                <a:solidFill>
                  <a:srgbClr val="000000"/>
                </a:solidFill>
              </a:rPr>
              <a:t> </a:t>
            </a:r>
            <a:r>
              <a:rPr sz="4800" spc="-5" dirty="0">
                <a:solidFill>
                  <a:srgbClr val="000000"/>
                </a:solidFill>
              </a:rPr>
              <a:t>DỰNG</a:t>
            </a:r>
            <a:endParaRPr sz="48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8E72CB72-364F-49A3-AD3B-B1C919213738}" type="datetime1">
              <a:rPr lang="en-US" spc="-5" smtClean="0"/>
              <a:pPr marL="12700">
                <a:lnSpc>
                  <a:spcPts val="1520"/>
                </a:lnSpc>
              </a:pPr>
              <a:t>1/12/2019</a:t>
            </a:fld>
            <a:endParaRPr spc="-5" dirty="0"/>
          </a:p>
        </p:txBody>
      </p:sp>
      <p:sp>
        <p:nvSpPr>
          <p:cNvPr id="7" name="object 7"/>
          <p:cNvSpPr txBox="1"/>
          <p:nvPr/>
        </p:nvSpPr>
        <p:spPr>
          <a:xfrm>
            <a:off x="255828" y="6348815"/>
            <a:ext cx="236220" cy="203835"/>
          </a:xfrm>
          <a:prstGeom prst="rect">
            <a:avLst/>
          </a:prstGeom>
        </p:spPr>
        <p:txBody>
          <a:bodyPr vert="horz" wrap="square" lIns="0" tIns="0" rIns="0" bIns="0" rtlCol="0">
            <a:spAutoFit/>
          </a:bodyPr>
          <a:lstStyle/>
          <a:p>
            <a:pPr marL="12700">
              <a:lnSpc>
                <a:spcPts val="1515"/>
              </a:lnSpc>
            </a:pPr>
            <a:r>
              <a:rPr sz="1400" dirty="0">
                <a:solidFill>
                  <a:srgbClr val="FFFFFF"/>
                </a:solidFill>
                <a:latin typeface="Franklin Gothic Book"/>
                <a:cs typeface="Franklin Gothic Book"/>
              </a:rPr>
              <a:t>90</a:t>
            </a:r>
            <a:endParaRPr sz="1400">
              <a:latin typeface="Franklin Gothic Book"/>
              <a:cs typeface="Franklin Gothic Book"/>
            </a:endParaRPr>
          </a:p>
        </p:txBody>
      </p:sp>
      <p:sp>
        <p:nvSpPr>
          <p:cNvPr id="8" name="Slide Number Placeholder 7"/>
          <p:cNvSpPr>
            <a:spLocks noGrp="1"/>
          </p:cNvSpPr>
          <p:nvPr>
            <p:ph type="sldNum" sz="quarter" idx="7"/>
          </p:nvPr>
        </p:nvSpPr>
        <p:spPr/>
        <p:txBody>
          <a:bodyPr/>
          <a:lstStyle/>
          <a:p>
            <a:pPr marL="130175">
              <a:lnSpc>
                <a:spcPts val="1515"/>
              </a:lnSpc>
            </a:pPr>
            <a:fld id="{81D60167-4931-47E6-BA6A-407CBD079E47}" type="slidenum">
              <a:rPr lang="en-US" sz="1400" smtClean="0">
                <a:solidFill>
                  <a:srgbClr val="FFFFFF"/>
                </a:solidFill>
                <a:latin typeface="Franklin Gothic Book"/>
                <a:cs typeface="Franklin Gothic Book"/>
              </a:rPr>
              <a:pPr marL="130175">
                <a:lnSpc>
                  <a:spcPts val="1515"/>
                </a:lnSpc>
              </a:pPr>
              <a:t>90</a:t>
            </a:fld>
            <a:endParaRPr lang="en-US" sz="1400">
              <a:latin typeface="Franklin Gothic Book"/>
              <a:cs typeface="Franklin Gothic Book"/>
            </a:endParaRPr>
          </a:p>
        </p:txBody>
      </p:sp>
      <p:sp>
        <p:nvSpPr>
          <p:cNvPr id="9" name="Rectangle 8"/>
          <p:cNvSpPr/>
          <p:nvPr/>
        </p:nvSpPr>
        <p:spPr>
          <a:xfrm>
            <a:off x="500034" y="4429132"/>
            <a:ext cx="8215370" cy="2246769"/>
          </a:xfrm>
          <a:prstGeom prst="rect">
            <a:avLst/>
          </a:prstGeom>
        </p:spPr>
        <p:txBody>
          <a:bodyPr wrap="square">
            <a:spAutoFit/>
          </a:bodyPr>
          <a:lstStyle/>
          <a:p>
            <a:pPr algn="just"/>
            <a:r>
              <a:rPr lang="vi-VN" sz="2800" b="1" dirty="0" smtClean="0"/>
              <a:t>Thông tư 10/2017/TT-BXD về quy chuẩn kỹ thuật quốc gia về sản phẩm, hàng hóa vật liệu xây dựng và hướng dẫn chứng nhận hợp quy, công bố hợp quy do Bộ trưởng Bộ Xây dựng ban hành</a:t>
            </a:r>
            <a:endParaRPr lang="vi-VN" sz="28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05200" y="2362200"/>
            <a:ext cx="2590800" cy="381000"/>
          </a:xfrm>
          <a:custGeom>
            <a:avLst/>
            <a:gdLst/>
            <a:ahLst/>
            <a:cxnLst/>
            <a:rect l="l" t="t" r="r" b="b"/>
            <a:pathLst>
              <a:path w="2590800" h="381000">
                <a:moveTo>
                  <a:pt x="675004" y="635"/>
                </a:moveTo>
                <a:lnTo>
                  <a:pt x="821054" y="297688"/>
                </a:lnTo>
                <a:lnTo>
                  <a:pt x="0" y="298958"/>
                </a:lnTo>
                <a:lnTo>
                  <a:pt x="1313688" y="381000"/>
                </a:lnTo>
                <a:lnTo>
                  <a:pt x="2590800" y="298958"/>
                </a:lnTo>
                <a:lnTo>
                  <a:pt x="1824482" y="298958"/>
                </a:lnTo>
                <a:lnTo>
                  <a:pt x="1806321" y="0"/>
                </a:lnTo>
                <a:lnTo>
                  <a:pt x="675004" y="635"/>
                </a:lnTo>
                <a:close/>
              </a:path>
            </a:pathLst>
          </a:custGeom>
          <a:ln w="9144">
            <a:solidFill>
              <a:srgbClr val="000000"/>
            </a:solidFill>
          </a:ln>
        </p:spPr>
        <p:txBody>
          <a:bodyPr wrap="square" lIns="0" tIns="0" rIns="0" bIns="0" rtlCol="0"/>
          <a:lstStyle/>
          <a:p>
            <a:endParaRPr/>
          </a:p>
        </p:txBody>
      </p:sp>
      <p:sp>
        <p:nvSpPr>
          <p:cNvPr id="3" name="object 3"/>
          <p:cNvSpPr txBox="1"/>
          <p:nvPr/>
        </p:nvSpPr>
        <p:spPr>
          <a:xfrm>
            <a:off x="533400" y="3276600"/>
            <a:ext cx="8153400" cy="1816735"/>
          </a:xfrm>
          <a:prstGeom prst="rect">
            <a:avLst/>
          </a:prstGeom>
          <a:ln w="12192">
            <a:solidFill>
              <a:srgbClr val="CC3300"/>
            </a:solidFill>
          </a:ln>
        </p:spPr>
        <p:txBody>
          <a:bodyPr vert="horz" wrap="square" lIns="0" tIns="38100" rIns="0" bIns="0" rtlCol="0">
            <a:spAutoFit/>
          </a:bodyPr>
          <a:lstStyle/>
          <a:p>
            <a:pPr marL="184785" marR="177165" algn="ctr">
              <a:lnSpc>
                <a:spcPct val="100000"/>
              </a:lnSpc>
              <a:spcBef>
                <a:spcPts val="300"/>
              </a:spcBef>
            </a:pPr>
            <a:r>
              <a:rPr sz="2800" b="1" spc="-5" dirty="0">
                <a:latin typeface="Verdana"/>
                <a:cs typeface="Verdana"/>
              </a:rPr>
              <a:t>THÔNG TƯ 04/2012/TT-BCT, NGÀY  20/9/2012 CỦA BỘ XÂY </a:t>
            </a:r>
            <a:r>
              <a:rPr sz="2800" b="1" spc="-10" dirty="0">
                <a:latin typeface="Verdana"/>
                <a:cs typeface="Verdana"/>
              </a:rPr>
              <a:t>DỰNG </a:t>
            </a:r>
            <a:r>
              <a:rPr sz="2800" b="1" spc="-5" dirty="0">
                <a:latin typeface="Verdana"/>
                <a:cs typeface="Verdana"/>
              </a:rPr>
              <a:t>HƯỚNG  DẪN XUẤT KHẨU KHOÁNG SẢN LÀM  VẬT LIỆU XÂY DỰNG</a:t>
            </a:r>
            <a:endParaRPr sz="2800">
              <a:latin typeface="Verdana"/>
              <a:cs typeface="Verdana"/>
            </a:endParaRPr>
          </a:p>
        </p:txBody>
      </p:sp>
      <p:sp>
        <p:nvSpPr>
          <p:cNvPr id="4" name="object 4"/>
          <p:cNvSpPr txBox="1">
            <a:spLocks noGrp="1"/>
          </p:cNvSpPr>
          <p:nvPr>
            <p:ph type="title"/>
          </p:nvPr>
        </p:nvSpPr>
        <p:spPr>
          <a:xfrm>
            <a:off x="609600" y="914400"/>
            <a:ext cx="8153400" cy="1077595"/>
          </a:xfrm>
          <a:prstGeom prst="rect">
            <a:avLst/>
          </a:prstGeom>
          <a:ln w="9144">
            <a:solidFill>
              <a:srgbClr val="C00000"/>
            </a:solidFill>
          </a:ln>
        </p:spPr>
        <p:txBody>
          <a:bodyPr vert="horz" wrap="square" lIns="0" tIns="38735" rIns="0" bIns="0" rtlCol="0">
            <a:spAutoFit/>
          </a:bodyPr>
          <a:lstStyle/>
          <a:p>
            <a:pPr marL="763905" marR="267335" indent="-489584">
              <a:lnSpc>
                <a:spcPct val="100000"/>
              </a:lnSpc>
              <a:spcBef>
                <a:spcPts val="305"/>
              </a:spcBef>
              <a:tabLst>
                <a:tab pos="4157345" algn="l"/>
              </a:tabLst>
            </a:pPr>
            <a:r>
              <a:rPr dirty="0">
                <a:solidFill>
                  <a:srgbClr val="000000"/>
                </a:solidFill>
              </a:rPr>
              <a:t>HÀNG HOÁ THUỘC TRÁCH NHIỆM  QUẢN</a:t>
            </a:r>
            <a:r>
              <a:rPr spc="5" dirty="0">
                <a:solidFill>
                  <a:srgbClr val="000000"/>
                </a:solidFill>
              </a:rPr>
              <a:t> </a:t>
            </a:r>
            <a:r>
              <a:rPr dirty="0">
                <a:solidFill>
                  <a:srgbClr val="000000"/>
                </a:solidFill>
              </a:rPr>
              <a:t>LÝ</a:t>
            </a:r>
            <a:r>
              <a:rPr spc="5" dirty="0">
                <a:solidFill>
                  <a:srgbClr val="000000"/>
                </a:solidFill>
              </a:rPr>
              <a:t> </a:t>
            </a:r>
            <a:r>
              <a:rPr dirty="0">
                <a:solidFill>
                  <a:srgbClr val="000000"/>
                </a:solidFill>
              </a:rPr>
              <a:t>CỦA	BỘ XÂY</a:t>
            </a:r>
            <a:r>
              <a:rPr spc="-65" dirty="0">
                <a:solidFill>
                  <a:srgbClr val="000000"/>
                </a:solidFill>
              </a:rPr>
              <a:t> </a:t>
            </a:r>
            <a:r>
              <a:rPr dirty="0">
                <a:solidFill>
                  <a:srgbClr val="000000"/>
                </a:solidFill>
              </a:rPr>
              <a:t>DỰNG</a:t>
            </a:r>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BF6DE37C-F953-4E30-BD24-9FB4975ABEAF}"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91</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457200"/>
            <a:ext cx="8077200" cy="1201420"/>
          </a:xfrm>
          <a:prstGeom prst="rect">
            <a:avLst/>
          </a:prstGeom>
          <a:ln w="9144">
            <a:solidFill>
              <a:srgbClr val="D24717"/>
            </a:solidFill>
          </a:ln>
        </p:spPr>
        <p:txBody>
          <a:bodyPr vert="horz" wrap="square" lIns="0" tIns="39370" rIns="0" bIns="0" rtlCol="0">
            <a:spAutoFit/>
          </a:bodyPr>
          <a:lstStyle/>
          <a:p>
            <a:pPr marL="232410" marR="225425" indent="222250">
              <a:lnSpc>
                <a:spcPct val="100000"/>
              </a:lnSpc>
              <a:spcBef>
                <a:spcPts val="310"/>
              </a:spcBef>
            </a:pPr>
            <a:r>
              <a:rPr sz="2400" b="1" spc="-5" dirty="0">
                <a:latin typeface="Verdana"/>
                <a:cs typeface="Verdana"/>
              </a:rPr>
              <a:t>THÔNG </a:t>
            </a:r>
            <a:r>
              <a:rPr sz="2400" b="1" dirty="0">
                <a:latin typeface="Verdana"/>
                <a:cs typeface="Verdana"/>
              </a:rPr>
              <a:t>TƯ </a:t>
            </a:r>
            <a:r>
              <a:rPr sz="2400" b="1" spc="-5" dirty="0">
                <a:latin typeface="Verdana"/>
                <a:cs typeface="Verdana"/>
              </a:rPr>
              <a:t>04/2012/TT-BXD </a:t>
            </a:r>
            <a:r>
              <a:rPr sz="2400" b="1" dirty="0">
                <a:latin typeface="Verdana"/>
                <a:cs typeface="Verdana"/>
              </a:rPr>
              <a:t>(PHỤ LỤC </a:t>
            </a:r>
            <a:r>
              <a:rPr sz="2400" b="1" spc="-5" dirty="0">
                <a:latin typeface="Verdana"/>
                <a:cs typeface="Verdana"/>
              </a:rPr>
              <a:t>2)  DANH </a:t>
            </a:r>
            <a:r>
              <a:rPr sz="2400" b="1" dirty="0">
                <a:latin typeface="Verdana"/>
                <a:cs typeface="Verdana"/>
              </a:rPr>
              <a:t>MỤC </a:t>
            </a:r>
            <a:r>
              <a:rPr sz="2400" b="1" spc="-5" dirty="0">
                <a:latin typeface="Verdana"/>
                <a:cs typeface="Verdana"/>
              </a:rPr>
              <a:t>KHOÁNG SẢN LÀM </a:t>
            </a:r>
            <a:r>
              <a:rPr sz="2400" b="1" dirty="0">
                <a:latin typeface="Verdana"/>
                <a:cs typeface="Verdana"/>
              </a:rPr>
              <a:t>VẬT LIỆU</a:t>
            </a:r>
            <a:r>
              <a:rPr sz="2400" b="1" spc="5" dirty="0">
                <a:latin typeface="Verdana"/>
                <a:cs typeface="Verdana"/>
              </a:rPr>
              <a:t> </a:t>
            </a:r>
            <a:r>
              <a:rPr sz="2400" b="1" dirty="0">
                <a:latin typeface="Verdana"/>
                <a:cs typeface="Verdana"/>
              </a:rPr>
              <a:t>XÂY</a:t>
            </a:r>
            <a:endParaRPr sz="2400">
              <a:latin typeface="Verdana"/>
              <a:cs typeface="Verdana"/>
            </a:endParaRPr>
          </a:p>
          <a:p>
            <a:pPr marL="898525">
              <a:lnSpc>
                <a:spcPct val="100000"/>
              </a:lnSpc>
            </a:pPr>
            <a:r>
              <a:rPr sz="2400" b="1" spc="-5" dirty="0">
                <a:latin typeface="Verdana"/>
                <a:cs typeface="Verdana"/>
              </a:rPr>
              <a:t>DỰNG KHÔNG </a:t>
            </a:r>
            <a:r>
              <a:rPr sz="2400" b="1" dirty="0">
                <a:latin typeface="Verdana"/>
                <a:cs typeface="Verdana"/>
              </a:rPr>
              <a:t>ĐƯỢC </a:t>
            </a:r>
            <a:r>
              <a:rPr sz="2400" b="1" spc="-5" dirty="0">
                <a:latin typeface="Verdana"/>
                <a:cs typeface="Verdana"/>
              </a:rPr>
              <a:t>PHÉP </a:t>
            </a:r>
            <a:r>
              <a:rPr sz="2400" b="1" dirty="0">
                <a:latin typeface="Verdana"/>
                <a:cs typeface="Verdana"/>
              </a:rPr>
              <a:t>XUẤT </a:t>
            </a:r>
            <a:r>
              <a:rPr sz="2400" b="1" spc="-5" dirty="0">
                <a:latin typeface="Verdana"/>
                <a:cs typeface="Verdana"/>
              </a:rPr>
              <a:t>KHẨU</a:t>
            </a:r>
            <a:endParaRPr sz="2400">
              <a:latin typeface="Verdana"/>
              <a:cs typeface="Verdana"/>
            </a:endParaRPr>
          </a:p>
        </p:txBody>
      </p:sp>
      <p:graphicFrame>
        <p:nvGraphicFramePr>
          <p:cNvPr id="3" name="object 3"/>
          <p:cNvGraphicFramePr>
            <a:graphicFrameLocks noGrp="1"/>
          </p:cNvGraphicFramePr>
          <p:nvPr/>
        </p:nvGraphicFramePr>
        <p:xfrm>
          <a:off x="455612" y="1979612"/>
          <a:ext cx="8153400" cy="4200521"/>
        </p:xfrm>
        <a:graphic>
          <a:graphicData uri="http://schemas.openxmlformats.org/drawingml/2006/table">
            <a:tbl>
              <a:tblPr firstRow="1" bandRow="1">
                <a:tableStyleId>{2D5ABB26-0587-4C30-8999-92F81FD0307C}</a:tableStyleId>
              </a:tblPr>
              <a:tblGrid>
                <a:gridCol w="994029"/>
                <a:gridCol w="7159371"/>
              </a:tblGrid>
              <a:tr h="421132">
                <a:tc>
                  <a:txBody>
                    <a:bodyPr/>
                    <a:lstStyle/>
                    <a:p>
                      <a:pPr algn="ctr">
                        <a:lnSpc>
                          <a:spcPct val="100000"/>
                        </a:lnSpc>
                        <a:spcBef>
                          <a:spcPts val="330"/>
                        </a:spcBef>
                      </a:pPr>
                      <a:r>
                        <a:rPr sz="2000" b="1" dirty="0">
                          <a:latin typeface="Verdana"/>
                          <a:cs typeface="Verdana"/>
                        </a:rPr>
                        <a:t>TT</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1795780">
                        <a:lnSpc>
                          <a:spcPct val="100000"/>
                        </a:lnSpc>
                        <a:spcBef>
                          <a:spcPts val="330"/>
                        </a:spcBef>
                      </a:pPr>
                      <a:r>
                        <a:rPr sz="2000" b="1" spc="5" dirty="0">
                          <a:latin typeface="Verdana"/>
                          <a:cs typeface="Verdana"/>
                        </a:rPr>
                        <a:t>DANH </a:t>
                      </a:r>
                      <a:r>
                        <a:rPr sz="2000" b="1" dirty="0">
                          <a:latin typeface="Verdana"/>
                          <a:cs typeface="Verdana"/>
                        </a:rPr>
                        <a:t>MỤC </a:t>
                      </a:r>
                      <a:r>
                        <a:rPr sz="2000" b="1" spc="5" dirty="0">
                          <a:latin typeface="Verdana"/>
                          <a:cs typeface="Verdana"/>
                        </a:rPr>
                        <a:t>KHOÁNG</a:t>
                      </a:r>
                      <a:r>
                        <a:rPr sz="2000" b="1" spc="-155" dirty="0">
                          <a:latin typeface="Verdana"/>
                          <a:cs typeface="Verdana"/>
                        </a:rPr>
                        <a:t> </a:t>
                      </a:r>
                      <a:r>
                        <a:rPr sz="2000" b="1" dirty="0">
                          <a:latin typeface="Verdana"/>
                          <a:cs typeface="Verdana"/>
                        </a:rPr>
                        <a:t>SẢN</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r>
              <a:tr h="700913">
                <a:tc>
                  <a:txBody>
                    <a:bodyPr/>
                    <a:lstStyle/>
                    <a:p>
                      <a:pPr algn="ctr">
                        <a:lnSpc>
                          <a:spcPct val="100000"/>
                        </a:lnSpc>
                        <a:spcBef>
                          <a:spcPts val="330"/>
                        </a:spcBef>
                      </a:pPr>
                      <a:r>
                        <a:rPr sz="2000" b="1" dirty="0">
                          <a:latin typeface="Verdana"/>
                          <a:cs typeface="Verdana"/>
                        </a:rPr>
                        <a:t>1</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89535">
                        <a:lnSpc>
                          <a:spcPct val="100000"/>
                        </a:lnSpc>
                        <a:spcBef>
                          <a:spcPts val="330"/>
                        </a:spcBef>
                      </a:pPr>
                      <a:r>
                        <a:rPr sz="2000" b="1" dirty="0">
                          <a:latin typeface="Verdana"/>
                          <a:cs typeface="Verdana"/>
                        </a:rPr>
                        <a:t>ĐÁ VÔI, PHỤ </a:t>
                      </a:r>
                      <a:r>
                        <a:rPr sz="2000" b="1" spc="-5" dirty="0">
                          <a:latin typeface="Verdana"/>
                          <a:cs typeface="Verdana"/>
                        </a:rPr>
                        <a:t>GIA </a:t>
                      </a:r>
                      <a:r>
                        <a:rPr sz="2000" b="1" dirty="0">
                          <a:latin typeface="Verdana"/>
                          <a:cs typeface="Verdana"/>
                        </a:rPr>
                        <a:t>NẰM TRONG QUY</a:t>
                      </a:r>
                      <a:r>
                        <a:rPr sz="2000" b="1" spc="-85" dirty="0">
                          <a:latin typeface="Verdana"/>
                          <a:cs typeface="Verdana"/>
                        </a:rPr>
                        <a:t> </a:t>
                      </a:r>
                      <a:r>
                        <a:rPr sz="2000" b="1" dirty="0">
                          <a:latin typeface="Verdana"/>
                          <a:cs typeface="Verdana"/>
                        </a:rPr>
                        <a:t>HOẠCH</a:t>
                      </a:r>
                      <a:endParaRPr sz="2000">
                        <a:latin typeface="Verdana"/>
                        <a:cs typeface="Verdana"/>
                      </a:endParaRPr>
                    </a:p>
                    <a:p>
                      <a:pPr marL="89535">
                        <a:lnSpc>
                          <a:spcPct val="100000"/>
                        </a:lnSpc>
                      </a:pPr>
                      <a:r>
                        <a:rPr sz="2000" b="1" spc="5" dirty="0">
                          <a:latin typeface="Verdana"/>
                          <a:cs typeface="Verdana"/>
                        </a:rPr>
                        <a:t>KHOÁNG </a:t>
                      </a:r>
                      <a:r>
                        <a:rPr sz="2000" b="1" dirty="0">
                          <a:latin typeface="Verdana"/>
                          <a:cs typeface="Verdana"/>
                        </a:rPr>
                        <a:t>SẢN LÀM NGUYÊN LIỆU XI</a:t>
                      </a:r>
                      <a:r>
                        <a:rPr sz="2000" b="1" spc="-175" dirty="0">
                          <a:latin typeface="Verdana"/>
                          <a:cs typeface="Verdana"/>
                        </a:rPr>
                        <a:t> </a:t>
                      </a:r>
                      <a:r>
                        <a:rPr sz="2000" b="1" dirty="0">
                          <a:latin typeface="Verdana"/>
                          <a:cs typeface="Verdana"/>
                        </a:rPr>
                        <a:t>MĂNG</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r>
              <a:tr h="701039">
                <a:tc>
                  <a:txBody>
                    <a:bodyPr/>
                    <a:lstStyle/>
                    <a:p>
                      <a:pPr algn="ctr">
                        <a:lnSpc>
                          <a:spcPct val="100000"/>
                        </a:lnSpc>
                        <a:spcBef>
                          <a:spcPts val="330"/>
                        </a:spcBef>
                      </a:pPr>
                      <a:r>
                        <a:rPr sz="2000" b="1" dirty="0">
                          <a:latin typeface="Verdana"/>
                          <a:cs typeface="Verdana"/>
                        </a:rPr>
                        <a:t>2</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89535">
                        <a:lnSpc>
                          <a:spcPct val="100000"/>
                        </a:lnSpc>
                        <a:spcBef>
                          <a:spcPts val="330"/>
                        </a:spcBef>
                      </a:pPr>
                      <a:r>
                        <a:rPr sz="2000" b="1" dirty="0">
                          <a:latin typeface="Verdana"/>
                          <a:cs typeface="Verdana"/>
                        </a:rPr>
                        <a:t>ĐÁ </a:t>
                      </a:r>
                      <a:r>
                        <a:rPr sz="2000" b="1" spc="5" dirty="0">
                          <a:latin typeface="Verdana"/>
                          <a:cs typeface="Verdana"/>
                        </a:rPr>
                        <a:t>XÂY </a:t>
                      </a:r>
                      <a:r>
                        <a:rPr sz="2000" b="1" dirty="0">
                          <a:latin typeface="Verdana"/>
                          <a:cs typeface="Verdana"/>
                        </a:rPr>
                        <a:t>DỰNG </a:t>
                      </a:r>
                      <a:r>
                        <a:rPr sz="2000" b="1" spc="5" dirty="0">
                          <a:latin typeface="Verdana"/>
                          <a:cs typeface="Verdana"/>
                        </a:rPr>
                        <a:t>THUỘC CÁC </a:t>
                      </a:r>
                      <a:r>
                        <a:rPr sz="2000" b="1" dirty="0">
                          <a:latin typeface="Verdana"/>
                          <a:cs typeface="Verdana"/>
                        </a:rPr>
                        <a:t>MỎ TẠI </a:t>
                      </a:r>
                      <a:r>
                        <a:rPr sz="2000" b="1" spc="5" dirty="0">
                          <a:latin typeface="Verdana"/>
                          <a:cs typeface="Verdana"/>
                        </a:rPr>
                        <a:t>CÁC</a:t>
                      </a:r>
                      <a:r>
                        <a:rPr sz="2000" b="1" spc="-195" dirty="0">
                          <a:latin typeface="Verdana"/>
                          <a:cs typeface="Verdana"/>
                        </a:rPr>
                        <a:t> </a:t>
                      </a:r>
                      <a:r>
                        <a:rPr sz="2000" b="1" dirty="0">
                          <a:latin typeface="Verdana"/>
                          <a:cs typeface="Verdana"/>
                        </a:rPr>
                        <a:t>TỈNH</a:t>
                      </a:r>
                      <a:endParaRPr sz="2000">
                        <a:latin typeface="Verdana"/>
                        <a:cs typeface="Verdana"/>
                      </a:endParaRPr>
                    </a:p>
                    <a:p>
                      <a:pPr marL="89535">
                        <a:lnSpc>
                          <a:spcPct val="100000"/>
                        </a:lnSpc>
                      </a:pPr>
                      <a:r>
                        <a:rPr sz="2000" b="1" dirty="0">
                          <a:latin typeface="Verdana"/>
                          <a:cs typeface="Verdana"/>
                        </a:rPr>
                        <a:t>ĐÔNG NAM BỘ VÀ TÂY NAM</a:t>
                      </a:r>
                      <a:r>
                        <a:rPr sz="2000" b="1" spc="-100" dirty="0">
                          <a:latin typeface="Verdana"/>
                          <a:cs typeface="Verdana"/>
                        </a:rPr>
                        <a:t> </a:t>
                      </a:r>
                      <a:r>
                        <a:rPr sz="2000" b="1" spc="-5" dirty="0">
                          <a:latin typeface="Verdana"/>
                          <a:cs typeface="Verdana"/>
                        </a:rPr>
                        <a:t>BỘ</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r>
              <a:tr h="396113">
                <a:tc>
                  <a:txBody>
                    <a:bodyPr/>
                    <a:lstStyle/>
                    <a:p>
                      <a:pPr algn="ctr">
                        <a:lnSpc>
                          <a:spcPct val="100000"/>
                        </a:lnSpc>
                        <a:spcBef>
                          <a:spcPts val="334"/>
                        </a:spcBef>
                      </a:pPr>
                      <a:r>
                        <a:rPr sz="2000" b="1" dirty="0">
                          <a:latin typeface="Verdana"/>
                          <a:cs typeface="Verdana"/>
                        </a:rPr>
                        <a:t>3</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89535">
                        <a:lnSpc>
                          <a:spcPct val="100000"/>
                        </a:lnSpc>
                        <a:spcBef>
                          <a:spcPts val="334"/>
                        </a:spcBef>
                      </a:pPr>
                      <a:r>
                        <a:rPr sz="2000" b="1" dirty="0">
                          <a:latin typeface="Verdana"/>
                          <a:cs typeface="Verdana"/>
                        </a:rPr>
                        <a:t>ĐÁ</a:t>
                      </a:r>
                      <a:r>
                        <a:rPr sz="2000" b="1" spc="-90" dirty="0">
                          <a:latin typeface="Verdana"/>
                          <a:cs typeface="Verdana"/>
                        </a:rPr>
                        <a:t> </a:t>
                      </a:r>
                      <a:r>
                        <a:rPr sz="2000" b="1" dirty="0">
                          <a:latin typeface="Verdana"/>
                          <a:cs typeface="Verdana"/>
                        </a:rPr>
                        <a:t>KHỐI</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r>
              <a:tr h="396239">
                <a:tc>
                  <a:txBody>
                    <a:bodyPr/>
                    <a:lstStyle/>
                    <a:p>
                      <a:pPr algn="ctr">
                        <a:lnSpc>
                          <a:spcPct val="100000"/>
                        </a:lnSpc>
                        <a:spcBef>
                          <a:spcPts val="335"/>
                        </a:spcBef>
                      </a:pPr>
                      <a:r>
                        <a:rPr sz="2000" b="1" dirty="0">
                          <a:latin typeface="Verdana"/>
                          <a:cs typeface="Verdana"/>
                        </a:rPr>
                        <a:t>4</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89535">
                        <a:lnSpc>
                          <a:spcPct val="100000"/>
                        </a:lnSpc>
                        <a:spcBef>
                          <a:spcPts val="335"/>
                        </a:spcBef>
                      </a:pPr>
                      <a:r>
                        <a:rPr sz="2000" b="1" dirty="0">
                          <a:latin typeface="Verdana"/>
                          <a:cs typeface="Verdana"/>
                        </a:rPr>
                        <a:t>CÁT NHIỄM</a:t>
                      </a:r>
                      <a:r>
                        <a:rPr sz="2000" b="1" spc="-100" dirty="0">
                          <a:latin typeface="Verdana"/>
                          <a:cs typeface="Verdana"/>
                        </a:rPr>
                        <a:t> </a:t>
                      </a:r>
                      <a:r>
                        <a:rPr sz="2000" b="1" dirty="0">
                          <a:latin typeface="Verdana"/>
                          <a:cs typeface="Verdana"/>
                        </a:rPr>
                        <a:t>MẶN</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r>
              <a:tr h="396239">
                <a:tc>
                  <a:txBody>
                    <a:bodyPr/>
                    <a:lstStyle/>
                    <a:p>
                      <a:pPr algn="ctr">
                        <a:lnSpc>
                          <a:spcPct val="100000"/>
                        </a:lnSpc>
                        <a:spcBef>
                          <a:spcPts val="335"/>
                        </a:spcBef>
                      </a:pPr>
                      <a:r>
                        <a:rPr sz="2000" b="1" dirty="0">
                          <a:latin typeface="Verdana"/>
                          <a:cs typeface="Verdana"/>
                        </a:rPr>
                        <a:t>5</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89535">
                        <a:lnSpc>
                          <a:spcPct val="100000"/>
                        </a:lnSpc>
                        <a:spcBef>
                          <a:spcPts val="335"/>
                        </a:spcBef>
                      </a:pPr>
                      <a:r>
                        <a:rPr sz="2000" b="1" dirty="0">
                          <a:latin typeface="Verdana"/>
                          <a:cs typeface="Verdana"/>
                        </a:rPr>
                        <a:t>CÁT XÂY DỰNG (CÁT TỰ</a:t>
                      </a:r>
                      <a:r>
                        <a:rPr sz="2000" b="1" spc="-105" dirty="0">
                          <a:latin typeface="Verdana"/>
                          <a:cs typeface="Verdana"/>
                        </a:rPr>
                        <a:t> </a:t>
                      </a:r>
                      <a:r>
                        <a:rPr sz="2000" b="1" dirty="0">
                          <a:latin typeface="Verdana"/>
                          <a:cs typeface="Verdana"/>
                        </a:rPr>
                        <a:t>NHIÊN)</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r>
              <a:tr h="396113">
                <a:tc>
                  <a:txBody>
                    <a:bodyPr/>
                    <a:lstStyle/>
                    <a:p>
                      <a:pPr algn="ctr">
                        <a:lnSpc>
                          <a:spcPct val="100000"/>
                        </a:lnSpc>
                        <a:spcBef>
                          <a:spcPts val="335"/>
                        </a:spcBef>
                      </a:pPr>
                      <a:r>
                        <a:rPr sz="2000" b="1" dirty="0">
                          <a:latin typeface="Verdana"/>
                          <a:cs typeface="Verdana"/>
                        </a:rPr>
                        <a:t>6</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89535">
                        <a:lnSpc>
                          <a:spcPct val="100000"/>
                        </a:lnSpc>
                        <a:spcBef>
                          <a:spcPts val="335"/>
                        </a:spcBef>
                      </a:pPr>
                      <a:r>
                        <a:rPr sz="2000" b="1" dirty="0">
                          <a:latin typeface="Verdana"/>
                          <a:cs typeface="Verdana"/>
                        </a:rPr>
                        <a:t>CUỘI, SỎI CÁC</a:t>
                      </a:r>
                      <a:r>
                        <a:rPr sz="2000" b="1" spc="-90" dirty="0">
                          <a:latin typeface="Verdana"/>
                          <a:cs typeface="Verdana"/>
                        </a:rPr>
                        <a:t> </a:t>
                      </a:r>
                      <a:r>
                        <a:rPr sz="2000" b="1" dirty="0">
                          <a:latin typeface="Verdana"/>
                          <a:cs typeface="Verdana"/>
                        </a:rPr>
                        <a:t>LOẠI</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r>
              <a:tr h="396544">
                <a:tc>
                  <a:txBody>
                    <a:bodyPr/>
                    <a:lstStyle/>
                    <a:p>
                      <a:pPr algn="ctr">
                        <a:lnSpc>
                          <a:spcPct val="100000"/>
                        </a:lnSpc>
                        <a:spcBef>
                          <a:spcPts val="335"/>
                        </a:spcBef>
                      </a:pPr>
                      <a:r>
                        <a:rPr sz="2000" b="1" dirty="0">
                          <a:latin typeface="Verdana"/>
                          <a:cs typeface="Verdana"/>
                        </a:rPr>
                        <a:t>7</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89535">
                        <a:lnSpc>
                          <a:spcPct val="100000"/>
                        </a:lnSpc>
                        <a:spcBef>
                          <a:spcPts val="335"/>
                        </a:spcBef>
                      </a:pPr>
                      <a:r>
                        <a:rPr sz="2000" b="1" dirty="0">
                          <a:latin typeface="Verdana"/>
                          <a:cs typeface="Verdana"/>
                        </a:rPr>
                        <a:t>TRƯỜNG THẠCH</a:t>
                      </a:r>
                      <a:r>
                        <a:rPr sz="2000" b="1" spc="-100" dirty="0">
                          <a:latin typeface="Verdana"/>
                          <a:cs typeface="Verdana"/>
                        </a:rPr>
                        <a:t> </a:t>
                      </a:r>
                      <a:r>
                        <a:rPr sz="2000" b="1" dirty="0">
                          <a:latin typeface="Verdana"/>
                          <a:cs typeface="Verdana"/>
                        </a:rPr>
                        <a:t>(FELSPAT)</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r>
              <a:tr h="396189">
                <a:tc>
                  <a:txBody>
                    <a:bodyPr/>
                    <a:lstStyle/>
                    <a:p>
                      <a:pPr algn="ctr">
                        <a:lnSpc>
                          <a:spcPct val="100000"/>
                        </a:lnSpc>
                        <a:spcBef>
                          <a:spcPts val="335"/>
                        </a:spcBef>
                      </a:pPr>
                      <a:r>
                        <a:rPr sz="2000" b="1" dirty="0">
                          <a:latin typeface="Verdana"/>
                          <a:cs typeface="Verdana"/>
                        </a:rPr>
                        <a:t>8</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89535">
                        <a:lnSpc>
                          <a:spcPct val="100000"/>
                        </a:lnSpc>
                        <a:spcBef>
                          <a:spcPts val="335"/>
                        </a:spcBef>
                      </a:pPr>
                      <a:r>
                        <a:rPr sz="2000" b="1" dirty="0">
                          <a:latin typeface="Verdana"/>
                          <a:cs typeface="Verdana"/>
                        </a:rPr>
                        <a:t>CÁC LOẠI ĐẤT SÉT, ĐẤT</a:t>
                      </a:r>
                      <a:r>
                        <a:rPr sz="2000" b="1" spc="-105" dirty="0">
                          <a:latin typeface="Verdana"/>
                          <a:cs typeface="Verdana"/>
                        </a:rPr>
                        <a:t> </a:t>
                      </a:r>
                      <a:r>
                        <a:rPr sz="2000" b="1" dirty="0">
                          <a:latin typeface="Verdana"/>
                          <a:cs typeface="Verdana"/>
                        </a:rPr>
                        <a:t>ĐỒI</a:t>
                      </a:r>
                      <a:endParaRPr sz="2000">
                        <a:latin typeface="Verdana"/>
                        <a:cs typeface="Verdana"/>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r>
            </a:tbl>
          </a:graphicData>
        </a:graphic>
      </p:graphicFrame>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5BD9B774-C5D2-45AC-AB42-AB76D8706370}"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92</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86636" y="423926"/>
            <a:ext cx="6647180" cy="1097280"/>
          </a:xfrm>
          <a:prstGeom prst="rect">
            <a:avLst/>
          </a:prstGeom>
        </p:spPr>
        <p:txBody>
          <a:bodyPr vert="horz" wrap="square" lIns="0" tIns="0" rIns="0" bIns="0" rtlCol="0">
            <a:spAutoFit/>
          </a:bodyPr>
          <a:lstStyle/>
          <a:p>
            <a:pPr marL="67310" marR="5080" indent="-55244">
              <a:lnSpc>
                <a:spcPct val="100000"/>
              </a:lnSpc>
            </a:pPr>
            <a:r>
              <a:rPr sz="3600" dirty="0">
                <a:solidFill>
                  <a:srgbClr val="0000CC"/>
                </a:solidFill>
              </a:rPr>
              <a:t>XUẤT </a:t>
            </a:r>
            <a:r>
              <a:rPr sz="3600" spc="-5" dirty="0">
                <a:solidFill>
                  <a:srgbClr val="0000CC"/>
                </a:solidFill>
              </a:rPr>
              <a:t>KHẨU KHOÁNG</a:t>
            </a:r>
            <a:r>
              <a:rPr sz="3600" spc="-35" dirty="0">
                <a:solidFill>
                  <a:srgbClr val="0000CC"/>
                </a:solidFill>
              </a:rPr>
              <a:t> </a:t>
            </a:r>
            <a:r>
              <a:rPr sz="3600" spc="-5" dirty="0">
                <a:solidFill>
                  <a:srgbClr val="0000CC"/>
                </a:solidFill>
              </a:rPr>
              <a:t>SẢN  LÀM </a:t>
            </a:r>
            <a:r>
              <a:rPr sz="3600" dirty="0">
                <a:solidFill>
                  <a:srgbClr val="0000CC"/>
                </a:solidFill>
              </a:rPr>
              <a:t>VẬT LIỆU XÂY</a:t>
            </a:r>
            <a:r>
              <a:rPr sz="3600" spc="-85" dirty="0">
                <a:solidFill>
                  <a:srgbClr val="0000CC"/>
                </a:solidFill>
              </a:rPr>
              <a:t> </a:t>
            </a:r>
            <a:r>
              <a:rPr sz="3600" dirty="0">
                <a:solidFill>
                  <a:srgbClr val="0000CC"/>
                </a:solidFill>
              </a:rPr>
              <a:t>DỰNG</a:t>
            </a:r>
            <a:endParaRPr sz="3600"/>
          </a:p>
        </p:txBody>
      </p:sp>
      <p:sp>
        <p:nvSpPr>
          <p:cNvPr id="3" name="object 3"/>
          <p:cNvSpPr txBox="1"/>
          <p:nvPr/>
        </p:nvSpPr>
        <p:spPr>
          <a:xfrm>
            <a:off x="383540" y="1720341"/>
            <a:ext cx="8453755" cy="4382770"/>
          </a:xfrm>
          <a:prstGeom prst="rect">
            <a:avLst/>
          </a:prstGeom>
        </p:spPr>
        <p:txBody>
          <a:bodyPr vert="horz" wrap="square" lIns="0" tIns="0" rIns="0" bIns="0" rtlCol="0">
            <a:spAutoFit/>
          </a:bodyPr>
          <a:lstStyle/>
          <a:p>
            <a:pPr marL="12700">
              <a:lnSpc>
                <a:spcPct val="100000"/>
              </a:lnSpc>
            </a:pPr>
            <a:r>
              <a:rPr sz="2800" b="1" spc="-5" dirty="0">
                <a:solidFill>
                  <a:srgbClr val="FF0000"/>
                </a:solidFill>
                <a:latin typeface="Verdana"/>
                <a:cs typeface="Verdana"/>
              </a:rPr>
              <a:t>Hồ sơ hải</a:t>
            </a:r>
            <a:r>
              <a:rPr sz="2800" b="1" spc="-20" dirty="0">
                <a:solidFill>
                  <a:srgbClr val="FF0000"/>
                </a:solidFill>
                <a:latin typeface="Verdana"/>
                <a:cs typeface="Verdana"/>
              </a:rPr>
              <a:t> </a:t>
            </a:r>
            <a:r>
              <a:rPr sz="2800" b="1" spc="-5" dirty="0">
                <a:solidFill>
                  <a:srgbClr val="FF0000"/>
                </a:solidFill>
                <a:latin typeface="Verdana"/>
                <a:cs typeface="Verdana"/>
              </a:rPr>
              <a:t>quan:</a:t>
            </a:r>
            <a:endParaRPr sz="2800">
              <a:latin typeface="Verdana"/>
              <a:cs typeface="Verdana"/>
            </a:endParaRPr>
          </a:p>
          <a:p>
            <a:pPr marL="527685" indent="-514984">
              <a:lnSpc>
                <a:spcPct val="100000"/>
              </a:lnSpc>
              <a:spcBef>
                <a:spcPts val="300"/>
              </a:spcBef>
              <a:buAutoNum type="arabicPeriod"/>
              <a:tabLst>
                <a:tab pos="528320" algn="l"/>
              </a:tabLst>
            </a:pPr>
            <a:r>
              <a:rPr sz="2800" spc="-5" dirty="0">
                <a:latin typeface="Verdana"/>
                <a:cs typeface="Verdana"/>
              </a:rPr>
              <a:t>Hồ sơ xuất khẩu hàng </a:t>
            </a:r>
            <a:r>
              <a:rPr sz="2800" spc="-10" dirty="0">
                <a:latin typeface="Verdana"/>
                <a:cs typeface="Verdana"/>
              </a:rPr>
              <a:t>hóa theo quy</a:t>
            </a:r>
            <a:r>
              <a:rPr sz="2800" spc="170" dirty="0">
                <a:latin typeface="Verdana"/>
                <a:cs typeface="Verdana"/>
              </a:rPr>
              <a:t> </a:t>
            </a:r>
            <a:r>
              <a:rPr sz="2800" spc="-10" dirty="0">
                <a:latin typeface="Verdana"/>
                <a:cs typeface="Verdana"/>
              </a:rPr>
              <a:t>định;</a:t>
            </a:r>
            <a:endParaRPr sz="2800">
              <a:latin typeface="Verdana"/>
              <a:cs typeface="Verdana"/>
            </a:endParaRPr>
          </a:p>
          <a:p>
            <a:pPr marL="527685" marR="5080" indent="-514984" algn="just">
              <a:lnSpc>
                <a:spcPct val="100000"/>
              </a:lnSpc>
              <a:spcBef>
                <a:spcPts val="300"/>
              </a:spcBef>
              <a:buClr>
                <a:srgbClr val="000000"/>
              </a:buClr>
              <a:buFont typeface="Verdana"/>
              <a:buAutoNum type="arabicPeriod"/>
              <a:tabLst>
                <a:tab pos="528320" algn="l"/>
              </a:tabLst>
            </a:pPr>
            <a:r>
              <a:rPr sz="2800" u="heavy" spc="-705" dirty="0">
                <a:solidFill>
                  <a:srgbClr val="CC9900"/>
                </a:solidFill>
                <a:latin typeface="Times New Roman"/>
                <a:cs typeface="Times New Roman"/>
              </a:rPr>
              <a:t> </a:t>
            </a:r>
            <a:r>
              <a:rPr sz="2800" u="heavy" spc="-5" dirty="0">
                <a:solidFill>
                  <a:srgbClr val="CC9900"/>
                </a:solidFill>
                <a:latin typeface="Verdana"/>
                <a:cs typeface="Verdana"/>
              </a:rPr>
              <a:t>Phiếu phân tích </a:t>
            </a:r>
            <a:r>
              <a:rPr sz="2800" spc="-5" dirty="0">
                <a:latin typeface="Verdana"/>
                <a:cs typeface="Verdana"/>
              </a:rPr>
              <a:t>mẫu để xác định về sự </a:t>
            </a:r>
            <a:r>
              <a:rPr sz="2800" dirty="0">
                <a:latin typeface="Verdana"/>
                <a:cs typeface="Verdana"/>
              </a:rPr>
              <a:t>phù  </a:t>
            </a:r>
            <a:r>
              <a:rPr sz="2800" spc="-5" dirty="0">
                <a:latin typeface="Verdana"/>
                <a:cs typeface="Verdana"/>
              </a:rPr>
              <a:t>hợp về </a:t>
            </a:r>
            <a:r>
              <a:rPr sz="2800" spc="-10" dirty="0">
                <a:latin typeface="Verdana"/>
                <a:cs typeface="Verdana"/>
              </a:rPr>
              <a:t>tiêu </a:t>
            </a:r>
            <a:r>
              <a:rPr sz="2800" dirty="0">
                <a:latin typeface="Verdana"/>
                <a:cs typeface="Verdana"/>
              </a:rPr>
              <a:t>chuẩn, chất </a:t>
            </a:r>
            <a:r>
              <a:rPr sz="2800" spc="-5" dirty="0">
                <a:latin typeface="Verdana"/>
                <a:cs typeface="Verdana"/>
              </a:rPr>
              <a:t>lượng </a:t>
            </a:r>
            <a:r>
              <a:rPr sz="2800" dirty="0">
                <a:latin typeface="Verdana"/>
                <a:cs typeface="Verdana"/>
              </a:rPr>
              <a:t>của </a:t>
            </a:r>
            <a:r>
              <a:rPr sz="2800" spc="-10" dirty="0">
                <a:latin typeface="Verdana"/>
                <a:cs typeface="Verdana"/>
              </a:rPr>
              <a:t>lô </a:t>
            </a:r>
            <a:r>
              <a:rPr sz="2800" dirty="0">
                <a:latin typeface="Verdana"/>
                <a:cs typeface="Verdana"/>
              </a:rPr>
              <a:t>hàng  </a:t>
            </a:r>
            <a:r>
              <a:rPr sz="2800" spc="-10" dirty="0">
                <a:latin typeface="Verdana"/>
                <a:cs typeface="Verdana"/>
              </a:rPr>
              <a:t>XK… </a:t>
            </a:r>
            <a:r>
              <a:rPr sz="2800" spc="-5" dirty="0">
                <a:latin typeface="Verdana"/>
                <a:cs typeface="Verdana"/>
              </a:rPr>
              <a:t>phải </a:t>
            </a:r>
            <a:r>
              <a:rPr sz="2800" dirty="0">
                <a:latin typeface="Verdana"/>
                <a:cs typeface="Verdana"/>
              </a:rPr>
              <a:t>được </a:t>
            </a:r>
            <a:r>
              <a:rPr sz="2800" spc="-5" dirty="0">
                <a:latin typeface="Verdana"/>
                <a:cs typeface="Verdana"/>
              </a:rPr>
              <a:t>các </a:t>
            </a:r>
            <a:r>
              <a:rPr sz="2800" dirty="0">
                <a:latin typeface="Verdana"/>
                <a:cs typeface="Verdana"/>
              </a:rPr>
              <a:t>phòng </a:t>
            </a:r>
            <a:r>
              <a:rPr sz="2800" spc="-5" dirty="0">
                <a:latin typeface="Verdana"/>
                <a:cs typeface="Verdana"/>
              </a:rPr>
              <a:t>thí nghiệm LAS-  XD hoặc </a:t>
            </a:r>
            <a:r>
              <a:rPr sz="2800" dirty="0">
                <a:latin typeface="Verdana"/>
                <a:cs typeface="Verdana"/>
              </a:rPr>
              <a:t>tương </a:t>
            </a:r>
            <a:r>
              <a:rPr sz="2800" spc="-5" dirty="0">
                <a:latin typeface="Verdana"/>
                <a:cs typeface="Verdana"/>
              </a:rPr>
              <a:t>đương </a:t>
            </a:r>
            <a:r>
              <a:rPr sz="2800" dirty="0">
                <a:latin typeface="Verdana"/>
                <a:cs typeface="Verdana"/>
              </a:rPr>
              <a:t>trở </a:t>
            </a:r>
            <a:r>
              <a:rPr sz="2800" spc="-10" dirty="0">
                <a:latin typeface="Verdana"/>
                <a:cs typeface="Verdana"/>
              </a:rPr>
              <a:t>lên </a:t>
            </a:r>
            <a:r>
              <a:rPr sz="2800" dirty="0">
                <a:latin typeface="Verdana"/>
                <a:cs typeface="Verdana"/>
              </a:rPr>
              <a:t>xác nhận (trừ  </a:t>
            </a:r>
            <a:r>
              <a:rPr sz="2800" spc="-5" dirty="0">
                <a:latin typeface="Verdana"/>
                <a:cs typeface="Verdana"/>
              </a:rPr>
              <a:t>đá </a:t>
            </a:r>
            <a:r>
              <a:rPr sz="2800" spc="-10" dirty="0">
                <a:latin typeface="Verdana"/>
                <a:cs typeface="Verdana"/>
              </a:rPr>
              <a:t>ốp lát, </a:t>
            </a:r>
            <a:r>
              <a:rPr sz="2800" spc="-5" dirty="0">
                <a:latin typeface="Verdana"/>
                <a:cs typeface="Verdana"/>
              </a:rPr>
              <a:t>đá </a:t>
            </a:r>
            <a:r>
              <a:rPr sz="2800" spc="-10" dirty="0">
                <a:latin typeface="Verdana"/>
                <a:cs typeface="Verdana"/>
              </a:rPr>
              <a:t>phiến </a:t>
            </a:r>
            <a:r>
              <a:rPr sz="2800" spc="-15" dirty="0">
                <a:latin typeface="Verdana"/>
                <a:cs typeface="Verdana"/>
              </a:rPr>
              <a:t>lợp, </a:t>
            </a:r>
            <a:r>
              <a:rPr sz="2800" spc="-10" dirty="0">
                <a:latin typeface="Verdana"/>
                <a:cs typeface="Verdana"/>
              </a:rPr>
              <a:t>phiến</a:t>
            </a:r>
            <a:r>
              <a:rPr sz="2800" spc="160" dirty="0">
                <a:latin typeface="Verdana"/>
                <a:cs typeface="Verdana"/>
              </a:rPr>
              <a:t> </a:t>
            </a:r>
            <a:r>
              <a:rPr sz="2800" spc="-5" dirty="0">
                <a:latin typeface="Verdana"/>
                <a:cs typeface="Verdana"/>
              </a:rPr>
              <a:t>cháy)</a:t>
            </a:r>
            <a:endParaRPr sz="2800">
              <a:latin typeface="Verdana"/>
              <a:cs typeface="Verdana"/>
            </a:endParaRPr>
          </a:p>
          <a:p>
            <a:pPr marL="527685" marR="6985" indent="-514984" algn="just">
              <a:lnSpc>
                <a:spcPct val="100000"/>
              </a:lnSpc>
              <a:spcBef>
                <a:spcPts val="300"/>
              </a:spcBef>
              <a:buAutoNum type="arabicPeriod"/>
              <a:tabLst>
                <a:tab pos="528320" algn="l"/>
              </a:tabLst>
            </a:pPr>
            <a:r>
              <a:rPr sz="2800" spc="-5" dirty="0">
                <a:latin typeface="Verdana"/>
                <a:cs typeface="Verdana"/>
              </a:rPr>
              <a:t>Các giấy tờ </a:t>
            </a:r>
            <a:r>
              <a:rPr sz="2800" dirty="0">
                <a:latin typeface="Verdana"/>
                <a:cs typeface="Verdana"/>
              </a:rPr>
              <a:t>chứng minh nguồn gốc khoáng  </a:t>
            </a:r>
            <a:r>
              <a:rPr sz="2800" spc="-5" dirty="0">
                <a:latin typeface="Verdana"/>
                <a:cs typeface="Verdana"/>
              </a:rPr>
              <a:t>sản (Giấy </a:t>
            </a:r>
            <a:r>
              <a:rPr sz="2800" spc="-10" dirty="0">
                <a:latin typeface="Verdana"/>
                <a:cs typeface="Verdana"/>
              </a:rPr>
              <a:t>phép </a:t>
            </a:r>
            <a:r>
              <a:rPr sz="2800" dirty="0">
                <a:latin typeface="Verdana"/>
                <a:cs typeface="Verdana"/>
              </a:rPr>
              <a:t>khai </a:t>
            </a:r>
            <a:r>
              <a:rPr sz="2800" spc="-5" dirty="0">
                <a:latin typeface="Verdana"/>
                <a:cs typeface="Verdana"/>
              </a:rPr>
              <a:t>thác, chế biến </a:t>
            </a:r>
            <a:r>
              <a:rPr sz="2800" dirty="0">
                <a:latin typeface="Verdana"/>
                <a:cs typeface="Verdana"/>
              </a:rPr>
              <a:t>khoáng  </a:t>
            </a:r>
            <a:r>
              <a:rPr sz="2800" spc="-10" dirty="0">
                <a:latin typeface="Verdana"/>
                <a:cs typeface="Verdana"/>
              </a:rPr>
              <a:t>sản, </a:t>
            </a:r>
            <a:r>
              <a:rPr sz="2800" spc="-5" dirty="0">
                <a:latin typeface="Verdana"/>
                <a:cs typeface="Verdana"/>
              </a:rPr>
              <a:t>Hợp đồng, </a:t>
            </a:r>
            <a:r>
              <a:rPr sz="2800" spc="-10" dirty="0">
                <a:latin typeface="Verdana"/>
                <a:cs typeface="Verdana"/>
              </a:rPr>
              <a:t>hóa </a:t>
            </a:r>
            <a:r>
              <a:rPr sz="2800" spc="-5" dirty="0">
                <a:latin typeface="Verdana"/>
                <a:cs typeface="Verdana"/>
              </a:rPr>
              <a:t>đơn</a:t>
            </a:r>
            <a:r>
              <a:rPr sz="2800" spc="95" dirty="0">
                <a:latin typeface="Verdana"/>
                <a:cs typeface="Verdana"/>
              </a:rPr>
              <a:t> </a:t>
            </a:r>
            <a:r>
              <a:rPr sz="2800" spc="-85" dirty="0">
                <a:latin typeface="Verdana"/>
                <a:cs typeface="Verdana"/>
              </a:rPr>
              <a:t>VAT...).</a:t>
            </a:r>
            <a:endParaRPr sz="2800">
              <a:latin typeface="Verdana"/>
              <a:cs typeface="Verdana"/>
            </a:endParaRPr>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E623D344-6832-45BC-ACAF-F20BA8C61E7B}"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93</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1567941"/>
            <a:ext cx="8376920" cy="4420870"/>
          </a:xfrm>
          <a:prstGeom prst="rect">
            <a:avLst/>
          </a:prstGeom>
        </p:spPr>
        <p:txBody>
          <a:bodyPr vert="horz" wrap="square" lIns="0" tIns="0" rIns="0" bIns="0" rtlCol="0">
            <a:spAutoFit/>
          </a:bodyPr>
          <a:lstStyle/>
          <a:p>
            <a:pPr marL="12700" algn="just">
              <a:lnSpc>
                <a:spcPct val="100000"/>
              </a:lnSpc>
              <a:buChar char="-"/>
              <a:tabLst>
                <a:tab pos="299720" algn="l"/>
              </a:tabLst>
            </a:pPr>
            <a:r>
              <a:rPr sz="2800" dirty="0">
                <a:latin typeface="Verdana"/>
                <a:cs typeface="Verdana"/>
              </a:rPr>
              <a:t>Sản phẩm, </a:t>
            </a:r>
            <a:r>
              <a:rPr sz="2800" spc="-5" dirty="0">
                <a:latin typeface="Verdana"/>
                <a:cs typeface="Verdana"/>
              </a:rPr>
              <a:t>hàng </a:t>
            </a:r>
            <a:r>
              <a:rPr sz="2800" dirty="0">
                <a:latin typeface="Verdana"/>
                <a:cs typeface="Verdana"/>
              </a:rPr>
              <a:t>hoá </a:t>
            </a:r>
            <a:r>
              <a:rPr sz="2800" spc="-5" dirty="0">
                <a:latin typeface="Verdana"/>
                <a:cs typeface="Verdana"/>
              </a:rPr>
              <a:t>Kính </a:t>
            </a:r>
            <a:r>
              <a:rPr sz="2800" dirty="0">
                <a:latin typeface="Verdana"/>
                <a:cs typeface="Verdana"/>
              </a:rPr>
              <a:t>xây dựng có  </a:t>
            </a:r>
            <a:r>
              <a:rPr sz="2800" spc="495" dirty="0">
                <a:latin typeface="Verdana"/>
                <a:cs typeface="Verdana"/>
              </a:rPr>
              <a:t> </a:t>
            </a:r>
            <a:r>
              <a:rPr sz="2800" dirty="0">
                <a:latin typeface="Verdana"/>
                <a:cs typeface="Verdana"/>
              </a:rPr>
              <a:t>khả</a:t>
            </a:r>
            <a:endParaRPr sz="2800">
              <a:latin typeface="Verdana"/>
              <a:cs typeface="Verdana"/>
            </a:endParaRPr>
          </a:p>
          <a:p>
            <a:pPr marL="12700" algn="just">
              <a:lnSpc>
                <a:spcPct val="100000"/>
              </a:lnSpc>
            </a:pPr>
            <a:r>
              <a:rPr sz="2800" spc="-10" dirty="0">
                <a:latin typeface="Verdana"/>
                <a:cs typeface="Verdana"/>
              </a:rPr>
              <a:t>năng gây </a:t>
            </a:r>
            <a:r>
              <a:rPr sz="2800" spc="-5" dirty="0">
                <a:latin typeface="Verdana"/>
                <a:cs typeface="Verdana"/>
              </a:rPr>
              <a:t>mất an</a:t>
            </a:r>
            <a:r>
              <a:rPr sz="2800" spc="70" dirty="0">
                <a:latin typeface="Verdana"/>
                <a:cs typeface="Verdana"/>
              </a:rPr>
              <a:t> </a:t>
            </a:r>
            <a:r>
              <a:rPr sz="2800" spc="-10" dirty="0">
                <a:latin typeface="Verdana"/>
                <a:cs typeface="Verdana"/>
              </a:rPr>
              <a:t>toàn;</a:t>
            </a:r>
            <a:endParaRPr sz="2800">
              <a:latin typeface="Verdana"/>
              <a:cs typeface="Verdana"/>
            </a:endParaRPr>
          </a:p>
          <a:p>
            <a:pPr marL="12700" marR="5715" algn="just">
              <a:lnSpc>
                <a:spcPct val="100000"/>
              </a:lnSpc>
              <a:spcBef>
                <a:spcPts val="600"/>
              </a:spcBef>
              <a:buChar char="-"/>
              <a:tabLst>
                <a:tab pos="387985" algn="l"/>
              </a:tabLst>
            </a:pPr>
            <a:r>
              <a:rPr sz="2800" spc="-5" dirty="0">
                <a:latin typeface="Verdana"/>
                <a:cs typeface="Verdana"/>
              </a:rPr>
              <a:t>Clanhke, xi </a:t>
            </a:r>
            <a:r>
              <a:rPr sz="2800" dirty="0">
                <a:latin typeface="Verdana"/>
                <a:cs typeface="Verdana"/>
              </a:rPr>
              <a:t>măng </a:t>
            </a:r>
            <a:r>
              <a:rPr sz="2800" spc="-5" dirty="0">
                <a:latin typeface="Verdana"/>
                <a:cs typeface="Verdana"/>
              </a:rPr>
              <a:t>poóc-lăng </a:t>
            </a:r>
            <a:r>
              <a:rPr sz="2800" dirty="0">
                <a:latin typeface="Verdana"/>
                <a:cs typeface="Verdana"/>
              </a:rPr>
              <a:t>thương </a:t>
            </a:r>
            <a:r>
              <a:rPr sz="2800" spc="-5" dirty="0">
                <a:latin typeface="Verdana"/>
                <a:cs typeface="Verdana"/>
              </a:rPr>
              <a:t>phẩm  (thuộc </a:t>
            </a:r>
            <a:r>
              <a:rPr sz="2800" dirty="0">
                <a:latin typeface="Verdana"/>
                <a:cs typeface="Verdana"/>
              </a:rPr>
              <a:t>Danh mục </a:t>
            </a:r>
            <a:r>
              <a:rPr sz="2800" spc="-5" dirty="0">
                <a:latin typeface="Verdana"/>
                <a:cs typeface="Verdana"/>
              </a:rPr>
              <a:t>hàng hóa nhóm 2 theo quy  đinh </a:t>
            </a:r>
            <a:r>
              <a:rPr sz="2800" spc="-10" dirty="0">
                <a:latin typeface="Verdana"/>
                <a:cs typeface="Verdana"/>
              </a:rPr>
              <a:t>của </a:t>
            </a:r>
            <a:r>
              <a:rPr sz="2800" spc="-5" dirty="0">
                <a:latin typeface="Verdana"/>
                <a:cs typeface="Verdana"/>
              </a:rPr>
              <a:t>Luật Chất lượng sản phẩm hàng</a:t>
            </a:r>
            <a:r>
              <a:rPr sz="2800" spc="185" dirty="0">
                <a:latin typeface="Verdana"/>
                <a:cs typeface="Verdana"/>
              </a:rPr>
              <a:t> </a:t>
            </a:r>
            <a:r>
              <a:rPr sz="2800" spc="-5" dirty="0">
                <a:latin typeface="Verdana"/>
                <a:cs typeface="Verdana"/>
              </a:rPr>
              <a:t>hóa)</a:t>
            </a:r>
            <a:endParaRPr sz="2800">
              <a:latin typeface="Verdana"/>
              <a:cs typeface="Verdana"/>
            </a:endParaRPr>
          </a:p>
          <a:p>
            <a:pPr marL="12700" marR="5080" algn="just">
              <a:lnSpc>
                <a:spcPct val="100000"/>
              </a:lnSpc>
              <a:spcBef>
                <a:spcPts val="600"/>
              </a:spcBef>
              <a:buChar char="-"/>
              <a:tabLst>
                <a:tab pos="311785" algn="l"/>
              </a:tabLst>
            </a:pPr>
            <a:r>
              <a:rPr sz="2800" dirty="0">
                <a:latin typeface="Verdana"/>
                <a:cs typeface="Verdana"/>
              </a:rPr>
              <a:t>Sản phẩm, hàng </a:t>
            </a:r>
            <a:r>
              <a:rPr sz="2800" spc="-5" dirty="0">
                <a:latin typeface="Verdana"/>
                <a:cs typeface="Verdana"/>
              </a:rPr>
              <a:t>hoá vật liệu xây </a:t>
            </a:r>
            <a:r>
              <a:rPr sz="2800" dirty="0">
                <a:latin typeface="Verdana"/>
                <a:cs typeface="Verdana"/>
              </a:rPr>
              <a:t>dựng gạch  </a:t>
            </a:r>
            <a:r>
              <a:rPr sz="2800" spc="-10" dirty="0">
                <a:latin typeface="Verdana"/>
                <a:cs typeface="Verdana"/>
              </a:rPr>
              <a:t>ốp lát </a:t>
            </a:r>
            <a:r>
              <a:rPr sz="2800" spc="-5" dirty="0">
                <a:latin typeface="Verdana"/>
                <a:cs typeface="Verdana"/>
              </a:rPr>
              <a:t>gồm: </a:t>
            </a:r>
            <a:r>
              <a:rPr sz="2800" dirty="0">
                <a:latin typeface="Verdana"/>
                <a:cs typeface="Verdana"/>
              </a:rPr>
              <a:t>gạch </a:t>
            </a:r>
            <a:r>
              <a:rPr sz="2800" spc="-5" dirty="0">
                <a:latin typeface="Verdana"/>
                <a:cs typeface="Verdana"/>
              </a:rPr>
              <a:t>gốm </a:t>
            </a:r>
            <a:r>
              <a:rPr sz="2800" dirty="0">
                <a:latin typeface="Verdana"/>
                <a:cs typeface="Verdana"/>
              </a:rPr>
              <a:t>ốp </a:t>
            </a:r>
            <a:r>
              <a:rPr sz="2800" spc="-10" dirty="0">
                <a:latin typeface="Verdana"/>
                <a:cs typeface="Verdana"/>
              </a:rPr>
              <a:t>lát </a:t>
            </a:r>
            <a:r>
              <a:rPr sz="2800" dirty="0">
                <a:latin typeface="Verdana"/>
                <a:cs typeface="Verdana"/>
              </a:rPr>
              <a:t>ép </a:t>
            </a:r>
            <a:r>
              <a:rPr sz="2800" spc="-5" dirty="0">
                <a:latin typeface="Verdana"/>
                <a:cs typeface="Verdana"/>
              </a:rPr>
              <a:t>bán </a:t>
            </a:r>
            <a:r>
              <a:rPr sz="2800" dirty="0">
                <a:latin typeface="Verdana"/>
                <a:cs typeface="Verdana"/>
              </a:rPr>
              <a:t>khô, </a:t>
            </a:r>
            <a:r>
              <a:rPr sz="2800" spc="-5" dirty="0">
                <a:latin typeface="Verdana"/>
                <a:cs typeface="Verdana"/>
              </a:rPr>
              <a:t>gạch  gốm </a:t>
            </a:r>
            <a:r>
              <a:rPr sz="2800" dirty="0">
                <a:latin typeface="Verdana"/>
                <a:cs typeface="Verdana"/>
              </a:rPr>
              <a:t>ốp </a:t>
            </a:r>
            <a:r>
              <a:rPr sz="2800" spc="-10" dirty="0">
                <a:latin typeface="Verdana"/>
                <a:cs typeface="Verdana"/>
              </a:rPr>
              <a:t>lát </a:t>
            </a:r>
            <a:r>
              <a:rPr sz="2800" dirty="0">
                <a:latin typeface="Verdana"/>
                <a:cs typeface="Verdana"/>
              </a:rPr>
              <a:t>đùn </a:t>
            </a:r>
            <a:r>
              <a:rPr sz="2800" spc="-15" dirty="0">
                <a:latin typeface="Verdana"/>
                <a:cs typeface="Verdana"/>
              </a:rPr>
              <a:t>dẻo, </a:t>
            </a:r>
            <a:r>
              <a:rPr sz="2800" dirty="0">
                <a:latin typeface="Verdana"/>
                <a:cs typeface="Verdana"/>
              </a:rPr>
              <a:t>đá ốp </a:t>
            </a:r>
            <a:r>
              <a:rPr sz="2800" spc="-10" dirty="0">
                <a:latin typeface="Verdana"/>
                <a:cs typeface="Verdana"/>
              </a:rPr>
              <a:t>lát </a:t>
            </a:r>
            <a:r>
              <a:rPr sz="2800" spc="-5" dirty="0">
                <a:latin typeface="Verdana"/>
                <a:cs typeface="Verdana"/>
              </a:rPr>
              <a:t>nhân </a:t>
            </a:r>
            <a:r>
              <a:rPr sz="2800" dirty="0">
                <a:latin typeface="Verdana"/>
                <a:cs typeface="Verdana"/>
              </a:rPr>
              <a:t>tạo trên  cơ </a:t>
            </a:r>
            <a:r>
              <a:rPr sz="2800" spc="-5" dirty="0">
                <a:latin typeface="Verdana"/>
                <a:cs typeface="Verdana"/>
              </a:rPr>
              <a:t>sở </a:t>
            </a:r>
            <a:r>
              <a:rPr sz="2800" dirty="0">
                <a:latin typeface="Verdana"/>
                <a:cs typeface="Verdana"/>
              </a:rPr>
              <a:t>chất </a:t>
            </a:r>
            <a:r>
              <a:rPr sz="2800" spc="-5" dirty="0">
                <a:latin typeface="Verdana"/>
                <a:cs typeface="Verdana"/>
              </a:rPr>
              <a:t>kết dính hữu cơ, gạch </a:t>
            </a:r>
            <a:r>
              <a:rPr sz="2800" spc="-50" dirty="0">
                <a:latin typeface="Verdana"/>
                <a:cs typeface="Verdana"/>
              </a:rPr>
              <a:t>Terrazzo, </a:t>
            </a:r>
            <a:r>
              <a:rPr sz="2800" spc="-5" dirty="0">
                <a:latin typeface="Verdana"/>
                <a:cs typeface="Verdana"/>
              </a:rPr>
              <a:t>đá  </a:t>
            </a:r>
            <a:r>
              <a:rPr sz="2800" spc="-10" dirty="0">
                <a:latin typeface="Verdana"/>
                <a:cs typeface="Verdana"/>
              </a:rPr>
              <a:t>ốp lát </a:t>
            </a:r>
            <a:r>
              <a:rPr sz="2800" spc="-5" dirty="0">
                <a:latin typeface="Verdana"/>
                <a:cs typeface="Verdana"/>
              </a:rPr>
              <a:t>tự</a:t>
            </a:r>
            <a:r>
              <a:rPr sz="2800" spc="-20" dirty="0">
                <a:latin typeface="Verdana"/>
                <a:cs typeface="Verdana"/>
              </a:rPr>
              <a:t> </a:t>
            </a:r>
            <a:r>
              <a:rPr sz="2800" spc="-10" dirty="0">
                <a:latin typeface="Verdana"/>
                <a:cs typeface="Verdana"/>
              </a:rPr>
              <a:t>nhiên.</a:t>
            </a:r>
            <a:endParaRPr sz="2800">
              <a:latin typeface="Verdana"/>
              <a:cs typeface="Verdana"/>
            </a:endParaRPr>
          </a:p>
        </p:txBody>
      </p:sp>
      <p:sp>
        <p:nvSpPr>
          <p:cNvPr id="3" name="object 3"/>
          <p:cNvSpPr txBox="1">
            <a:spLocks noGrp="1"/>
          </p:cNvSpPr>
          <p:nvPr>
            <p:ph type="title"/>
          </p:nvPr>
        </p:nvSpPr>
        <p:spPr>
          <a:xfrm>
            <a:off x="478637" y="347726"/>
            <a:ext cx="8188959" cy="1097280"/>
          </a:xfrm>
          <a:prstGeom prst="rect">
            <a:avLst/>
          </a:prstGeom>
        </p:spPr>
        <p:txBody>
          <a:bodyPr vert="horz" wrap="square" lIns="0" tIns="0" rIns="0" bIns="0" rtlCol="0">
            <a:spAutoFit/>
          </a:bodyPr>
          <a:lstStyle/>
          <a:p>
            <a:pPr marL="1056640" marR="5080" indent="-1044575">
              <a:lnSpc>
                <a:spcPct val="100000"/>
              </a:lnSpc>
            </a:pPr>
            <a:r>
              <a:rPr sz="3600" dirty="0">
                <a:solidFill>
                  <a:srgbClr val="000099"/>
                </a:solidFill>
              </a:rPr>
              <a:t>B. </a:t>
            </a:r>
            <a:r>
              <a:rPr sz="3600" spc="-5" dirty="0">
                <a:solidFill>
                  <a:srgbClr val="000099"/>
                </a:solidFill>
              </a:rPr>
              <a:t>HÀNG HÓA </a:t>
            </a:r>
            <a:r>
              <a:rPr sz="3600" dirty="0">
                <a:solidFill>
                  <a:srgbClr val="000099"/>
                </a:solidFill>
              </a:rPr>
              <a:t>NHẬP </a:t>
            </a:r>
            <a:r>
              <a:rPr sz="3600" spc="-5" dirty="0">
                <a:solidFill>
                  <a:srgbClr val="000099"/>
                </a:solidFill>
              </a:rPr>
              <a:t>KHẨU</a:t>
            </a:r>
            <a:r>
              <a:rPr sz="3600" spc="-30" dirty="0">
                <a:solidFill>
                  <a:srgbClr val="000099"/>
                </a:solidFill>
              </a:rPr>
              <a:t> </a:t>
            </a:r>
            <a:r>
              <a:rPr sz="3600" dirty="0">
                <a:solidFill>
                  <a:srgbClr val="000099"/>
                </a:solidFill>
              </a:rPr>
              <a:t>PHẢI  KIỂM </a:t>
            </a:r>
            <a:r>
              <a:rPr sz="3600" spc="-5" dirty="0">
                <a:solidFill>
                  <a:srgbClr val="000099"/>
                </a:solidFill>
              </a:rPr>
              <a:t>TRA </a:t>
            </a:r>
            <a:r>
              <a:rPr sz="3600" u="heavy" dirty="0">
                <a:solidFill>
                  <a:srgbClr val="CC9900"/>
                </a:solidFill>
              </a:rPr>
              <a:t>CHẤT</a:t>
            </a:r>
            <a:r>
              <a:rPr sz="3600" u="heavy" spc="-80" dirty="0">
                <a:solidFill>
                  <a:srgbClr val="CC9900"/>
                </a:solidFill>
              </a:rPr>
              <a:t> </a:t>
            </a:r>
            <a:r>
              <a:rPr sz="3600" u="heavy" spc="-5" dirty="0">
                <a:solidFill>
                  <a:srgbClr val="CC9900"/>
                </a:solidFill>
              </a:rPr>
              <a:t>LƯỢNG</a:t>
            </a:r>
            <a:endParaRPr sz="36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6F373568-2522-4955-9B2D-2C72FBE505B0}"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94</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348488"/>
            <a:ext cx="8149590" cy="5232202"/>
          </a:xfrm>
          <a:prstGeom prst="rect">
            <a:avLst/>
          </a:prstGeom>
        </p:spPr>
        <p:txBody>
          <a:bodyPr vert="horz" wrap="square" lIns="0" tIns="0" rIns="0" bIns="0" rtlCol="0">
            <a:spAutoFit/>
          </a:bodyPr>
          <a:lstStyle/>
          <a:p>
            <a:pPr algn="ctr">
              <a:lnSpc>
                <a:spcPct val="100000"/>
              </a:lnSpc>
            </a:pPr>
            <a:r>
              <a:rPr sz="2800" b="1" spc="-5" dirty="0">
                <a:solidFill>
                  <a:srgbClr val="800000"/>
                </a:solidFill>
                <a:latin typeface="Verdana"/>
                <a:cs typeface="Verdana"/>
              </a:rPr>
              <a:t>QUY ĐỊNH VỀ QUẢN LÝ CHẤT</a:t>
            </a:r>
            <a:r>
              <a:rPr sz="2800" b="1" spc="35" dirty="0">
                <a:solidFill>
                  <a:srgbClr val="800000"/>
                </a:solidFill>
                <a:latin typeface="Verdana"/>
                <a:cs typeface="Verdana"/>
              </a:rPr>
              <a:t> </a:t>
            </a:r>
            <a:r>
              <a:rPr sz="2800" b="1" spc="-5" dirty="0">
                <a:solidFill>
                  <a:srgbClr val="800000"/>
                </a:solidFill>
                <a:latin typeface="Verdana"/>
                <a:cs typeface="Verdana"/>
              </a:rPr>
              <a:t>LƯỢNG</a:t>
            </a:r>
            <a:endParaRPr sz="2800">
              <a:latin typeface="Verdana"/>
              <a:cs typeface="Verdana"/>
            </a:endParaRPr>
          </a:p>
          <a:p>
            <a:pPr algn="ctr">
              <a:lnSpc>
                <a:spcPct val="100000"/>
              </a:lnSpc>
            </a:pPr>
            <a:r>
              <a:rPr sz="2800" b="1" spc="-5" dirty="0">
                <a:solidFill>
                  <a:srgbClr val="800000"/>
                </a:solidFill>
                <a:latin typeface="Verdana"/>
                <a:cs typeface="Verdana"/>
              </a:rPr>
              <a:t>SP, HH VLXD GẠCH ỐP</a:t>
            </a:r>
            <a:r>
              <a:rPr sz="2800" b="1" spc="10" dirty="0">
                <a:solidFill>
                  <a:srgbClr val="800000"/>
                </a:solidFill>
                <a:latin typeface="Verdana"/>
                <a:cs typeface="Verdana"/>
              </a:rPr>
              <a:t> </a:t>
            </a:r>
            <a:r>
              <a:rPr sz="2800" b="1" spc="-5" dirty="0">
                <a:solidFill>
                  <a:srgbClr val="800000"/>
                </a:solidFill>
                <a:latin typeface="Verdana"/>
                <a:cs typeface="Verdana"/>
              </a:rPr>
              <a:t>LÁT</a:t>
            </a:r>
            <a:endParaRPr sz="2800">
              <a:latin typeface="Verdana"/>
              <a:cs typeface="Verdana"/>
            </a:endParaRPr>
          </a:p>
          <a:p>
            <a:pPr>
              <a:lnSpc>
                <a:spcPct val="100000"/>
              </a:lnSpc>
              <a:spcBef>
                <a:spcPts val="15"/>
              </a:spcBef>
            </a:pPr>
            <a:endParaRPr sz="2700">
              <a:latin typeface="Times New Roman"/>
              <a:cs typeface="Times New Roman"/>
            </a:endParaRPr>
          </a:p>
          <a:p>
            <a:pPr marL="12700" marR="8255" algn="just">
              <a:lnSpc>
                <a:spcPct val="100000"/>
              </a:lnSpc>
            </a:pPr>
            <a:r>
              <a:rPr sz="2800" b="1" spc="-5" dirty="0">
                <a:solidFill>
                  <a:srgbClr val="000099"/>
                </a:solidFill>
                <a:latin typeface="Verdana"/>
                <a:cs typeface="Verdana"/>
              </a:rPr>
              <a:t>Ngoài </a:t>
            </a:r>
            <a:r>
              <a:rPr sz="2800" b="1" dirty="0">
                <a:solidFill>
                  <a:srgbClr val="000099"/>
                </a:solidFill>
                <a:latin typeface="Verdana"/>
                <a:cs typeface="Verdana"/>
              </a:rPr>
              <a:t>hồ sơ theo </a:t>
            </a:r>
            <a:r>
              <a:rPr sz="2800" b="1" spc="-5" dirty="0">
                <a:solidFill>
                  <a:srgbClr val="000099"/>
                </a:solidFill>
                <a:latin typeface="Verdana"/>
                <a:cs typeface="Verdana"/>
              </a:rPr>
              <a:t>qui </a:t>
            </a:r>
            <a:r>
              <a:rPr sz="2800" b="1" dirty="0">
                <a:solidFill>
                  <a:srgbClr val="000099"/>
                </a:solidFill>
                <a:latin typeface="Verdana"/>
                <a:cs typeface="Verdana"/>
              </a:rPr>
              <a:t>định, Thương nhân  </a:t>
            </a:r>
            <a:r>
              <a:rPr sz="2800" b="1" spc="-5" dirty="0">
                <a:solidFill>
                  <a:srgbClr val="000099"/>
                </a:solidFill>
                <a:latin typeface="Verdana"/>
                <a:cs typeface="Verdana"/>
              </a:rPr>
              <a:t>phải nộp/xuất</a:t>
            </a:r>
            <a:r>
              <a:rPr sz="2800" b="1" spc="30" dirty="0">
                <a:solidFill>
                  <a:srgbClr val="000099"/>
                </a:solidFill>
                <a:latin typeface="Verdana"/>
                <a:cs typeface="Verdana"/>
              </a:rPr>
              <a:t> </a:t>
            </a:r>
            <a:r>
              <a:rPr sz="2800" b="1" spc="-5" dirty="0">
                <a:solidFill>
                  <a:srgbClr val="000099"/>
                </a:solidFill>
                <a:latin typeface="Verdana"/>
                <a:cs typeface="Verdana"/>
              </a:rPr>
              <a:t>trình</a:t>
            </a:r>
            <a:r>
              <a:rPr sz="2800" spc="-5" dirty="0">
                <a:solidFill>
                  <a:srgbClr val="000099"/>
                </a:solidFill>
                <a:latin typeface="Verdana"/>
                <a:cs typeface="Verdana"/>
              </a:rPr>
              <a:t>:</a:t>
            </a:r>
            <a:endParaRPr sz="2800">
              <a:latin typeface="Verdana"/>
              <a:cs typeface="Verdana"/>
            </a:endParaRPr>
          </a:p>
          <a:p>
            <a:pPr marL="12700" marR="5080" algn="just">
              <a:lnSpc>
                <a:spcPct val="100000"/>
              </a:lnSpc>
              <a:buChar char="-"/>
              <a:tabLst>
                <a:tab pos="393065" algn="l"/>
              </a:tabLst>
            </a:pPr>
            <a:r>
              <a:rPr sz="2800" spc="-5" dirty="0">
                <a:latin typeface="Verdana"/>
                <a:cs typeface="Verdana"/>
              </a:rPr>
              <a:t>Giấy </a:t>
            </a:r>
            <a:r>
              <a:rPr sz="2800" u="heavy" dirty="0">
                <a:solidFill>
                  <a:srgbClr val="CC9900"/>
                </a:solidFill>
                <a:latin typeface="Verdana"/>
                <a:cs typeface="Verdana"/>
              </a:rPr>
              <a:t>chứng </a:t>
            </a:r>
            <a:r>
              <a:rPr sz="2800" u="heavy" spc="-5" dirty="0">
                <a:solidFill>
                  <a:srgbClr val="CC9900"/>
                </a:solidFill>
                <a:latin typeface="Verdana"/>
                <a:cs typeface="Verdana"/>
              </a:rPr>
              <a:t>nhận </a:t>
            </a:r>
            <a:r>
              <a:rPr sz="2800" spc="-10" dirty="0">
                <a:latin typeface="Verdana"/>
                <a:cs typeface="Verdana"/>
              </a:rPr>
              <a:t>hệ </a:t>
            </a:r>
            <a:r>
              <a:rPr sz="2800" spc="-5" dirty="0">
                <a:latin typeface="Verdana"/>
                <a:cs typeface="Verdana"/>
              </a:rPr>
              <a:t>thống </a:t>
            </a:r>
            <a:r>
              <a:rPr sz="2800" dirty="0">
                <a:latin typeface="Verdana"/>
                <a:cs typeface="Verdana"/>
              </a:rPr>
              <a:t>quản </a:t>
            </a:r>
            <a:r>
              <a:rPr sz="2800" spc="-10" dirty="0">
                <a:latin typeface="Verdana"/>
                <a:cs typeface="Verdana"/>
              </a:rPr>
              <a:t>lý </a:t>
            </a:r>
            <a:r>
              <a:rPr sz="2800" dirty="0">
                <a:latin typeface="Verdana"/>
                <a:cs typeface="Verdana"/>
              </a:rPr>
              <a:t>chất  </a:t>
            </a:r>
            <a:r>
              <a:rPr sz="2800" spc="-5" dirty="0">
                <a:latin typeface="Verdana"/>
                <a:cs typeface="Verdana"/>
              </a:rPr>
              <a:t>lượng </a:t>
            </a:r>
            <a:r>
              <a:rPr sz="2800" dirty="0">
                <a:latin typeface="Verdana"/>
                <a:cs typeface="Verdana"/>
              </a:rPr>
              <a:t>của nhà </a:t>
            </a:r>
            <a:r>
              <a:rPr sz="2800" spc="-5" dirty="0">
                <a:latin typeface="Verdana"/>
                <a:cs typeface="Verdana"/>
              </a:rPr>
              <a:t>sản </a:t>
            </a:r>
            <a:r>
              <a:rPr sz="2800" dirty="0">
                <a:latin typeface="Verdana"/>
                <a:cs typeface="Verdana"/>
              </a:rPr>
              <a:t>xuất </a:t>
            </a:r>
            <a:r>
              <a:rPr sz="2800" spc="-25" dirty="0">
                <a:latin typeface="Verdana"/>
                <a:cs typeface="Verdana"/>
              </a:rPr>
              <a:t>ra </a:t>
            </a:r>
            <a:r>
              <a:rPr sz="2800" spc="-5" dirty="0">
                <a:latin typeface="Verdana"/>
                <a:cs typeface="Verdana"/>
              </a:rPr>
              <a:t>sản </a:t>
            </a:r>
            <a:r>
              <a:rPr sz="2800" dirty="0">
                <a:latin typeface="Verdana"/>
                <a:cs typeface="Verdana"/>
              </a:rPr>
              <a:t>phẩm </a:t>
            </a:r>
            <a:r>
              <a:rPr sz="2800" spc="-10" dirty="0">
                <a:latin typeface="Verdana"/>
                <a:cs typeface="Verdana"/>
              </a:rPr>
              <a:t>phù  </a:t>
            </a:r>
            <a:r>
              <a:rPr sz="2800" spc="-5" dirty="0">
                <a:latin typeface="Verdana"/>
                <a:cs typeface="Verdana"/>
              </a:rPr>
              <a:t>hợp với </a:t>
            </a:r>
            <a:r>
              <a:rPr sz="2800" spc="-10" dirty="0">
                <a:latin typeface="Verdana"/>
                <a:cs typeface="Verdana"/>
              </a:rPr>
              <a:t>tiêu </a:t>
            </a:r>
            <a:r>
              <a:rPr sz="2800" dirty="0">
                <a:latin typeface="Verdana"/>
                <a:cs typeface="Verdana"/>
              </a:rPr>
              <a:t>chuẩn </a:t>
            </a:r>
            <a:r>
              <a:rPr sz="2800" spc="-20" dirty="0">
                <a:latin typeface="Verdana"/>
                <a:cs typeface="Verdana"/>
              </a:rPr>
              <a:t>TCVN </a:t>
            </a:r>
            <a:r>
              <a:rPr sz="2800" spc="-5" dirty="0">
                <a:latin typeface="Verdana"/>
                <a:cs typeface="Verdana"/>
              </a:rPr>
              <a:t>ISO 9001/ISO </a:t>
            </a:r>
            <a:r>
              <a:rPr sz="2800" spc="-10" dirty="0">
                <a:latin typeface="Verdana"/>
                <a:cs typeface="Verdana"/>
              </a:rPr>
              <a:t>9011  còn hiệu </a:t>
            </a:r>
            <a:r>
              <a:rPr sz="2800" spc="-5" dirty="0">
                <a:latin typeface="Verdana"/>
                <a:cs typeface="Verdana"/>
              </a:rPr>
              <a:t>lực (01 bản</a:t>
            </a:r>
            <a:r>
              <a:rPr sz="2800" spc="65" dirty="0">
                <a:latin typeface="Verdana"/>
                <a:cs typeface="Verdana"/>
              </a:rPr>
              <a:t> </a:t>
            </a:r>
            <a:r>
              <a:rPr sz="2800" spc="-5" dirty="0">
                <a:latin typeface="Verdana"/>
                <a:cs typeface="Verdana"/>
              </a:rPr>
              <a:t>sao);</a:t>
            </a:r>
            <a:endParaRPr sz="2800">
              <a:latin typeface="Verdana"/>
              <a:cs typeface="Verdana"/>
            </a:endParaRPr>
          </a:p>
          <a:p>
            <a:pPr marL="12700" marR="6985" algn="just">
              <a:lnSpc>
                <a:spcPct val="100000"/>
              </a:lnSpc>
              <a:spcBef>
                <a:spcPts val="600"/>
              </a:spcBef>
              <a:buChar char="-"/>
              <a:tabLst>
                <a:tab pos="365125" algn="l"/>
              </a:tabLst>
            </a:pPr>
            <a:r>
              <a:rPr sz="2800" dirty="0">
                <a:latin typeface="Verdana"/>
                <a:cs typeface="Verdana"/>
              </a:rPr>
              <a:t>Bản chứng nhận </a:t>
            </a:r>
            <a:r>
              <a:rPr sz="2800" spc="-5" dirty="0">
                <a:latin typeface="Verdana"/>
                <a:cs typeface="Verdana"/>
              </a:rPr>
              <a:t>hợp </a:t>
            </a:r>
            <a:r>
              <a:rPr sz="2800" dirty="0">
                <a:latin typeface="Verdana"/>
                <a:cs typeface="Verdana"/>
              </a:rPr>
              <a:t>quy và </a:t>
            </a:r>
            <a:r>
              <a:rPr sz="2800" spc="-5" dirty="0">
                <a:latin typeface="Verdana"/>
                <a:cs typeface="Verdana"/>
              </a:rPr>
              <a:t>kết </a:t>
            </a:r>
            <a:r>
              <a:rPr sz="2800" dirty="0">
                <a:latin typeface="Verdana"/>
                <a:cs typeface="Verdana"/>
              </a:rPr>
              <a:t>quả </a:t>
            </a:r>
            <a:r>
              <a:rPr sz="2800" spc="-5" dirty="0">
                <a:latin typeface="Verdana"/>
                <a:cs typeface="Verdana"/>
              </a:rPr>
              <a:t>thử  nghiệm chất lượng </a:t>
            </a:r>
            <a:r>
              <a:rPr sz="2800" dirty="0">
                <a:latin typeface="Verdana"/>
                <a:cs typeface="Verdana"/>
              </a:rPr>
              <a:t>mẫu </a:t>
            </a:r>
            <a:r>
              <a:rPr sz="2800" spc="-5" dirty="0">
                <a:latin typeface="Verdana"/>
                <a:cs typeface="Verdana"/>
              </a:rPr>
              <a:t>do Tổ </a:t>
            </a:r>
            <a:r>
              <a:rPr sz="2800" dirty="0">
                <a:latin typeface="Verdana"/>
                <a:cs typeface="Verdana"/>
              </a:rPr>
              <a:t>chức </a:t>
            </a:r>
            <a:r>
              <a:rPr sz="2800" spc="-5" dirty="0">
                <a:latin typeface="Verdana"/>
                <a:cs typeface="Verdana"/>
              </a:rPr>
              <a:t>đánh giá  sự </a:t>
            </a:r>
            <a:r>
              <a:rPr sz="2800" spc="-10" dirty="0">
                <a:latin typeface="Verdana"/>
                <a:cs typeface="Verdana"/>
              </a:rPr>
              <a:t>phù hợp </a:t>
            </a:r>
            <a:r>
              <a:rPr sz="2800" spc="-5" dirty="0">
                <a:latin typeface="Verdana"/>
                <a:cs typeface="Verdana"/>
              </a:rPr>
              <a:t>cấp (01 bản</a:t>
            </a:r>
            <a:r>
              <a:rPr sz="2800" spc="90" dirty="0">
                <a:latin typeface="Verdana"/>
                <a:cs typeface="Verdana"/>
              </a:rPr>
              <a:t> </a:t>
            </a:r>
            <a:r>
              <a:rPr sz="2800" spc="-5" dirty="0">
                <a:latin typeface="Verdana"/>
                <a:cs typeface="Verdana"/>
              </a:rPr>
              <a:t>sao).</a:t>
            </a:r>
            <a:endParaRPr sz="2800">
              <a:latin typeface="Verdana"/>
              <a:cs typeface="Verdana"/>
            </a:endParaRPr>
          </a:p>
        </p:txBody>
      </p:sp>
      <p:sp>
        <p:nvSpPr>
          <p:cNvPr id="3" name="object 3"/>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F5FA21E5-1E30-4F2F-8E9E-98C559B159B8}" type="datetime1">
              <a:rPr lang="en-US" spc="-5" smtClean="0"/>
              <a:pPr marL="12700">
                <a:lnSpc>
                  <a:spcPts val="1520"/>
                </a:lnSpc>
              </a:pPr>
              <a:t>1/12/2019</a:t>
            </a:fld>
            <a:endParaRPr spc="-5" dirty="0"/>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95</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5091" y="1498091"/>
            <a:ext cx="8510016" cy="3098292"/>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29234" y="1565402"/>
            <a:ext cx="8161020" cy="2922905"/>
          </a:xfrm>
          <a:prstGeom prst="rect">
            <a:avLst/>
          </a:prstGeom>
        </p:spPr>
        <p:txBody>
          <a:bodyPr vert="horz" wrap="square" lIns="0" tIns="0" rIns="0" bIns="0" rtlCol="0">
            <a:spAutoFit/>
          </a:bodyPr>
          <a:lstStyle/>
          <a:p>
            <a:pPr marL="12700" marR="5080" indent="1905" algn="ctr">
              <a:lnSpc>
                <a:spcPct val="100000"/>
              </a:lnSpc>
            </a:pPr>
            <a:r>
              <a:rPr sz="4800" dirty="0">
                <a:solidFill>
                  <a:srgbClr val="000000"/>
                </a:solidFill>
              </a:rPr>
              <a:t>HÀNG HOÁ THUỘC  </a:t>
            </a:r>
            <a:r>
              <a:rPr sz="4800" spc="-5" dirty="0">
                <a:solidFill>
                  <a:srgbClr val="000000"/>
                </a:solidFill>
              </a:rPr>
              <a:t>TRÁCH </a:t>
            </a:r>
            <a:r>
              <a:rPr sz="4800" dirty="0">
                <a:solidFill>
                  <a:srgbClr val="000000"/>
                </a:solidFill>
              </a:rPr>
              <a:t>NHIỆM QUẢN</a:t>
            </a:r>
            <a:r>
              <a:rPr sz="4800" spc="-90" dirty="0">
                <a:solidFill>
                  <a:srgbClr val="000000"/>
                </a:solidFill>
              </a:rPr>
              <a:t> </a:t>
            </a:r>
            <a:r>
              <a:rPr sz="4800" dirty="0">
                <a:solidFill>
                  <a:srgbClr val="000000"/>
                </a:solidFill>
              </a:rPr>
              <a:t>LÝ  CỦA BỘ KHOA HỌC  CÔNG</a:t>
            </a:r>
            <a:r>
              <a:rPr sz="4800" spc="-120" dirty="0">
                <a:solidFill>
                  <a:srgbClr val="000000"/>
                </a:solidFill>
              </a:rPr>
              <a:t> </a:t>
            </a:r>
            <a:r>
              <a:rPr sz="4800" dirty="0">
                <a:solidFill>
                  <a:srgbClr val="000000"/>
                </a:solidFill>
              </a:rPr>
              <a:t>NGHỆ</a:t>
            </a:r>
            <a:endParaRPr sz="4800"/>
          </a:p>
        </p:txBody>
      </p:sp>
      <p:sp>
        <p:nvSpPr>
          <p:cNvPr id="4" name="object 4"/>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E995DB14-4B2B-494F-A620-FCF2821EADEC}" type="datetime1">
              <a:rPr lang="en-US" spc="-5" smtClean="0"/>
              <a:pPr marL="12700">
                <a:lnSpc>
                  <a:spcPts val="1520"/>
                </a:lnSpc>
              </a:pPr>
              <a:t>1/12/2019</a:t>
            </a:fld>
            <a:endParaRPr spc="-5" dirty="0"/>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96</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0739" y="4082669"/>
            <a:ext cx="7386320" cy="984885"/>
          </a:xfrm>
          <a:prstGeom prst="rect">
            <a:avLst/>
          </a:prstGeom>
        </p:spPr>
        <p:txBody>
          <a:bodyPr vert="horz" wrap="square" lIns="0" tIns="0" rIns="0" bIns="0" rtlCol="0">
            <a:spAutoFit/>
          </a:bodyPr>
          <a:lstStyle/>
          <a:p>
            <a:pPr marL="12700" marR="5080">
              <a:lnSpc>
                <a:spcPct val="100000"/>
              </a:lnSpc>
              <a:tabLst>
                <a:tab pos="1393190" algn="l"/>
                <a:tab pos="2652395" algn="l"/>
                <a:tab pos="3949700" algn="l"/>
                <a:tab pos="5579110" algn="l"/>
                <a:tab pos="6853555" algn="l"/>
              </a:tabLst>
            </a:pPr>
            <a:r>
              <a:rPr sz="3200" b="1" dirty="0">
                <a:solidFill>
                  <a:srgbClr val="4E160F"/>
                </a:solidFill>
                <a:latin typeface="Verdana"/>
                <a:cs typeface="Verdana"/>
              </a:rPr>
              <a:t>Thưc	hiện	</a:t>
            </a:r>
            <a:r>
              <a:rPr sz="3200" b="1" spc="10" dirty="0">
                <a:solidFill>
                  <a:srgbClr val="4E160F"/>
                </a:solidFill>
                <a:latin typeface="Verdana"/>
                <a:cs typeface="Verdana"/>
              </a:rPr>
              <a:t>t</a:t>
            </a:r>
            <a:r>
              <a:rPr sz="3200" b="1" spc="-5" dirty="0">
                <a:solidFill>
                  <a:srgbClr val="4E160F"/>
                </a:solidFill>
                <a:latin typeface="Verdana"/>
                <a:cs typeface="Verdana"/>
              </a:rPr>
              <a:t>he</a:t>
            </a:r>
            <a:r>
              <a:rPr sz="3200" b="1" dirty="0">
                <a:solidFill>
                  <a:srgbClr val="4E160F"/>
                </a:solidFill>
                <a:latin typeface="Verdana"/>
                <a:cs typeface="Verdana"/>
              </a:rPr>
              <a:t>o	</a:t>
            </a:r>
            <a:r>
              <a:rPr sz="3200" b="1" spc="5" dirty="0">
                <a:solidFill>
                  <a:srgbClr val="4E160F"/>
                </a:solidFill>
                <a:latin typeface="Verdana"/>
                <a:cs typeface="Verdana"/>
              </a:rPr>
              <a:t>Q</a:t>
            </a:r>
            <a:r>
              <a:rPr sz="3200" b="1" dirty="0">
                <a:solidFill>
                  <a:srgbClr val="4E160F"/>
                </a:solidFill>
                <a:latin typeface="Verdana"/>
                <a:cs typeface="Verdana"/>
              </a:rPr>
              <a:t>uyết	định	</a:t>
            </a:r>
            <a:r>
              <a:rPr sz="3200" b="1" spc="-5">
                <a:solidFill>
                  <a:srgbClr val="4E160F"/>
                </a:solidFill>
                <a:latin typeface="Verdana"/>
                <a:cs typeface="Verdana"/>
              </a:rPr>
              <a:t>số  </a:t>
            </a:r>
            <a:r>
              <a:rPr lang="vi-VN" sz="3200" b="1" spc="-5" dirty="0" smtClean="0">
                <a:solidFill>
                  <a:srgbClr val="4E160F"/>
                </a:solidFill>
                <a:latin typeface="+mj-lt"/>
                <a:cs typeface="Verdana"/>
              </a:rPr>
              <a:t>3</a:t>
            </a:r>
            <a:r>
              <a:rPr lang="vi-VN" sz="3200" b="1" dirty="0" smtClean="0">
                <a:latin typeface="+mj-lt"/>
              </a:rPr>
              <a:t>482</a:t>
            </a:r>
            <a:r>
              <a:rPr lang="vi-VN" sz="3200" b="1" dirty="0" smtClean="0"/>
              <a:t>/QĐ-BKHCN</a:t>
            </a:r>
            <a:r>
              <a:rPr sz="3200" b="1" smtClean="0">
                <a:solidFill>
                  <a:srgbClr val="4E160F"/>
                </a:solidFill>
                <a:latin typeface="Verdana"/>
                <a:cs typeface="Verdana"/>
              </a:rPr>
              <a:t> </a:t>
            </a:r>
            <a:r>
              <a:rPr sz="3200" b="1" spc="-5">
                <a:solidFill>
                  <a:srgbClr val="4E160F"/>
                </a:solidFill>
                <a:latin typeface="Verdana"/>
                <a:cs typeface="Verdana"/>
              </a:rPr>
              <a:t>ngày</a:t>
            </a:r>
            <a:r>
              <a:rPr sz="3200" b="1" spc="-95">
                <a:solidFill>
                  <a:srgbClr val="4E160F"/>
                </a:solidFill>
                <a:latin typeface="Verdana"/>
                <a:cs typeface="Verdana"/>
              </a:rPr>
              <a:t> </a:t>
            </a:r>
            <a:r>
              <a:rPr lang="vi-VN" sz="3200" b="1" dirty="0" smtClean="0">
                <a:solidFill>
                  <a:srgbClr val="4E160F"/>
                </a:solidFill>
                <a:latin typeface="Verdana"/>
                <a:cs typeface="Verdana"/>
              </a:rPr>
              <a:t>8/12/2017</a:t>
            </a:r>
            <a:endParaRPr sz="3200">
              <a:latin typeface="Verdana"/>
              <a:cs typeface="Verdana"/>
            </a:endParaRPr>
          </a:p>
        </p:txBody>
      </p:sp>
      <p:sp>
        <p:nvSpPr>
          <p:cNvPr id="3" name="object 3"/>
          <p:cNvSpPr txBox="1"/>
          <p:nvPr/>
        </p:nvSpPr>
        <p:spPr>
          <a:xfrm>
            <a:off x="1070000" y="882141"/>
            <a:ext cx="7122159" cy="1710689"/>
          </a:xfrm>
          <a:prstGeom prst="rect">
            <a:avLst/>
          </a:prstGeom>
        </p:spPr>
        <p:txBody>
          <a:bodyPr vert="horz" wrap="square" lIns="0" tIns="0" rIns="0" bIns="0" rtlCol="0">
            <a:spAutoFit/>
          </a:bodyPr>
          <a:lstStyle/>
          <a:p>
            <a:pPr marL="12065" marR="5080" indent="-118745" algn="ctr">
              <a:lnSpc>
                <a:spcPct val="100000"/>
              </a:lnSpc>
            </a:pPr>
            <a:r>
              <a:rPr sz="2800" u="heavy" spc="-705" dirty="0">
                <a:solidFill>
                  <a:srgbClr val="CC9900"/>
                </a:solidFill>
                <a:latin typeface="Times New Roman"/>
                <a:cs typeface="Times New Roman"/>
              </a:rPr>
              <a:t> </a:t>
            </a:r>
            <a:r>
              <a:rPr sz="2800" b="1" u="heavy" spc="-5" dirty="0">
                <a:solidFill>
                  <a:srgbClr val="CC9900"/>
                </a:solidFill>
                <a:latin typeface="Verdana"/>
                <a:cs typeface="Verdana"/>
              </a:rPr>
              <a:t>DANH MỤC </a:t>
            </a:r>
            <a:r>
              <a:rPr sz="2800" b="1" spc="-5" dirty="0">
                <a:solidFill>
                  <a:srgbClr val="000099"/>
                </a:solidFill>
                <a:latin typeface="Verdana"/>
                <a:cs typeface="Verdana"/>
              </a:rPr>
              <a:t>HÀNG HÓA NHẬP KHẨU  PHẢI KIỂM TRA CHẤT LƯỢNG THEO  QUY CHUẨN KỸ THUẬT QUỐC GIA  TRƯỚC KHI THÔNG</a:t>
            </a:r>
            <a:r>
              <a:rPr sz="2800" b="1" dirty="0">
                <a:solidFill>
                  <a:srgbClr val="000099"/>
                </a:solidFill>
                <a:latin typeface="Verdana"/>
                <a:cs typeface="Verdana"/>
              </a:rPr>
              <a:t> </a:t>
            </a:r>
            <a:r>
              <a:rPr sz="2800" b="1" spc="-5" dirty="0">
                <a:solidFill>
                  <a:srgbClr val="000099"/>
                </a:solidFill>
                <a:latin typeface="Verdana"/>
                <a:cs typeface="Verdana"/>
              </a:rPr>
              <a:t>QUAN</a:t>
            </a:r>
            <a:endParaRPr sz="2800">
              <a:latin typeface="Verdana"/>
              <a:cs typeface="Verdana"/>
            </a:endParaRPr>
          </a:p>
        </p:txBody>
      </p:sp>
      <p:sp>
        <p:nvSpPr>
          <p:cNvPr id="4" name="object 4"/>
          <p:cNvSpPr/>
          <p:nvPr/>
        </p:nvSpPr>
        <p:spPr>
          <a:xfrm>
            <a:off x="3124200" y="2971800"/>
            <a:ext cx="2895600" cy="457200"/>
          </a:xfrm>
          <a:custGeom>
            <a:avLst/>
            <a:gdLst/>
            <a:ahLst/>
            <a:cxnLst/>
            <a:rect l="l" t="t" r="r" b="b"/>
            <a:pathLst>
              <a:path w="2895600" h="457200">
                <a:moveTo>
                  <a:pt x="754507" y="762"/>
                </a:moveTo>
                <a:lnTo>
                  <a:pt x="917575" y="357250"/>
                </a:lnTo>
                <a:lnTo>
                  <a:pt x="0" y="358775"/>
                </a:lnTo>
                <a:lnTo>
                  <a:pt x="1468247" y="457200"/>
                </a:lnTo>
                <a:lnTo>
                  <a:pt x="2895600" y="358775"/>
                </a:lnTo>
                <a:lnTo>
                  <a:pt x="2039112" y="358775"/>
                </a:lnTo>
                <a:lnTo>
                  <a:pt x="2018791" y="0"/>
                </a:lnTo>
                <a:lnTo>
                  <a:pt x="754507" y="762"/>
                </a:lnTo>
                <a:close/>
              </a:path>
            </a:pathLst>
          </a:custGeom>
          <a:ln w="9144">
            <a:solidFill>
              <a:srgbClr val="800000"/>
            </a:solidFill>
          </a:ln>
        </p:spPr>
        <p:txBody>
          <a:bodyPr wrap="square" lIns="0" tIns="0" rIns="0" bIns="0" rtlCol="0"/>
          <a:lstStyle/>
          <a:p>
            <a:endParaRPr/>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E2821796-787D-4ADB-B5DF-E94DDED6B047}"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97</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62762" y="1981961"/>
            <a:ext cx="7696200" cy="2491740"/>
          </a:xfrm>
          <a:custGeom>
            <a:avLst/>
            <a:gdLst/>
            <a:ahLst/>
            <a:cxnLst/>
            <a:rect l="l" t="t" r="r" b="b"/>
            <a:pathLst>
              <a:path w="7696200" h="2491740">
                <a:moveTo>
                  <a:pt x="0" y="2491740"/>
                </a:moveTo>
                <a:lnTo>
                  <a:pt x="7696200" y="2491740"/>
                </a:lnTo>
                <a:lnTo>
                  <a:pt x="7696200" y="0"/>
                </a:lnTo>
                <a:lnTo>
                  <a:pt x="0" y="0"/>
                </a:lnTo>
                <a:lnTo>
                  <a:pt x="0" y="2491740"/>
                </a:lnTo>
                <a:close/>
              </a:path>
            </a:pathLst>
          </a:custGeom>
          <a:solidFill>
            <a:srgbClr val="66FFFF"/>
          </a:solidFill>
        </p:spPr>
        <p:txBody>
          <a:bodyPr wrap="square" lIns="0" tIns="0" rIns="0" bIns="0" rtlCol="0"/>
          <a:lstStyle/>
          <a:p>
            <a:endParaRPr/>
          </a:p>
        </p:txBody>
      </p:sp>
      <p:sp>
        <p:nvSpPr>
          <p:cNvPr id="3" name="object 3"/>
          <p:cNvSpPr/>
          <p:nvPr/>
        </p:nvSpPr>
        <p:spPr>
          <a:xfrm>
            <a:off x="762762" y="1981961"/>
            <a:ext cx="7696200" cy="2491740"/>
          </a:xfrm>
          <a:custGeom>
            <a:avLst/>
            <a:gdLst/>
            <a:ahLst/>
            <a:cxnLst/>
            <a:rect l="l" t="t" r="r" b="b"/>
            <a:pathLst>
              <a:path w="7696200" h="2491740">
                <a:moveTo>
                  <a:pt x="0" y="2491740"/>
                </a:moveTo>
                <a:lnTo>
                  <a:pt x="7696200" y="2491740"/>
                </a:lnTo>
                <a:lnTo>
                  <a:pt x="7696200" y="0"/>
                </a:lnTo>
                <a:lnTo>
                  <a:pt x="0" y="0"/>
                </a:lnTo>
                <a:lnTo>
                  <a:pt x="0" y="2491740"/>
                </a:lnTo>
                <a:close/>
              </a:path>
            </a:pathLst>
          </a:custGeom>
          <a:ln w="38100">
            <a:solidFill>
              <a:srgbClr val="C00000"/>
            </a:solidFill>
          </a:ln>
        </p:spPr>
        <p:txBody>
          <a:bodyPr wrap="square" lIns="0" tIns="0" rIns="0" bIns="0" rtlCol="0"/>
          <a:lstStyle/>
          <a:p>
            <a:endParaRPr/>
          </a:p>
        </p:txBody>
      </p:sp>
      <p:sp>
        <p:nvSpPr>
          <p:cNvPr id="4" name="object 4"/>
          <p:cNvSpPr txBox="1">
            <a:spLocks noGrp="1"/>
          </p:cNvSpPr>
          <p:nvPr>
            <p:ph type="body" idx="1"/>
          </p:nvPr>
        </p:nvSpPr>
        <p:spPr>
          <a:prstGeom prst="rect">
            <a:avLst/>
          </a:prstGeom>
        </p:spPr>
        <p:txBody>
          <a:bodyPr vert="horz" wrap="square" lIns="0" tIns="122301" rIns="0" bIns="0" rtlCol="0">
            <a:spAutoFit/>
          </a:bodyPr>
          <a:lstStyle/>
          <a:p>
            <a:pPr marL="549275">
              <a:lnSpc>
                <a:spcPts val="4320"/>
              </a:lnSpc>
            </a:pPr>
            <a:r>
              <a:rPr dirty="0"/>
              <a:t>CHƯƠNG</a:t>
            </a:r>
            <a:r>
              <a:rPr spc="-100" dirty="0"/>
              <a:t> </a:t>
            </a:r>
            <a:r>
              <a:rPr dirty="0"/>
              <a:t>4</a:t>
            </a:r>
          </a:p>
          <a:p>
            <a:pPr marL="7620" marR="5080" algn="ctr">
              <a:lnSpc>
                <a:spcPts val="4800"/>
              </a:lnSpc>
              <a:spcBef>
                <a:spcPts val="155"/>
              </a:spcBef>
            </a:pPr>
            <a:r>
              <a:rPr sz="4000" spc="-5" dirty="0"/>
              <a:t>MỘT SỐ MẶT HÀNG</a:t>
            </a:r>
            <a:r>
              <a:rPr sz="4000" spc="-80" dirty="0"/>
              <a:t> </a:t>
            </a:r>
            <a:r>
              <a:rPr sz="4000" spc="-5" dirty="0"/>
              <a:t>XUẤT  KHẨU, </a:t>
            </a:r>
            <a:r>
              <a:rPr sz="4000" dirty="0"/>
              <a:t>NHẬP </a:t>
            </a:r>
            <a:r>
              <a:rPr sz="4000" spc="-5" dirty="0"/>
              <a:t>KHẨU THEO  QUY ĐỊNH</a:t>
            </a:r>
            <a:r>
              <a:rPr sz="4000" spc="-60" dirty="0"/>
              <a:t> </a:t>
            </a:r>
            <a:r>
              <a:rPr sz="4000" spc="-5" dirty="0"/>
              <a:t>RIÊNG</a:t>
            </a:r>
            <a:endParaRPr sz="4000"/>
          </a:p>
        </p:txBody>
      </p:sp>
      <p:sp>
        <p:nvSpPr>
          <p:cNvPr id="5" name="object 5"/>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503D9990-E291-4383-AFBE-37ECF28AB650}" type="datetime1">
              <a:rPr lang="en-US" spc="-5" smtClean="0"/>
              <a:pPr marL="12700">
                <a:lnSpc>
                  <a:spcPts val="1520"/>
                </a:lnSpc>
              </a:pPr>
              <a:t>1/12/2019</a:t>
            </a:fld>
            <a:endParaRPr spc="-5"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98</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29000" y="2286000"/>
            <a:ext cx="2362200" cy="304800"/>
          </a:xfrm>
          <a:custGeom>
            <a:avLst/>
            <a:gdLst/>
            <a:ahLst/>
            <a:cxnLst/>
            <a:rect l="l" t="t" r="r" b="b"/>
            <a:pathLst>
              <a:path w="2362200" h="304800">
                <a:moveTo>
                  <a:pt x="615441" y="508"/>
                </a:moveTo>
                <a:lnTo>
                  <a:pt x="748538" y="238125"/>
                </a:lnTo>
                <a:lnTo>
                  <a:pt x="0" y="239140"/>
                </a:lnTo>
                <a:lnTo>
                  <a:pt x="1197737" y="304800"/>
                </a:lnTo>
                <a:lnTo>
                  <a:pt x="2362200" y="239140"/>
                </a:lnTo>
                <a:lnTo>
                  <a:pt x="1663573" y="239140"/>
                </a:lnTo>
                <a:lnTo>
                  <a:pt x="1646936" y="0"/>
                </a:lnTo>
                <a:lnTo>
                  <a:pt x="615441" y="508"/>
                </a:lnTo>
                <a:close/>
              </a:path>
            </a:pathLst>
          </a:custGeom>
          <a:ln w="9144">
            <a:solidFill>
              <a:srgbClr val="800000"/>
            </a:solidFill>
          </a:ln>
        </p:spPr>
        <p:txBody>
          <a:bodyPr wrap="square" lIns="0" tIns="0" rIns="0" bIns="0" rtlCol="0"/>
          <a:lstStyle/>
          <a:p>
            <a:endParaRPr/>
          </a:p>
        </p:txBody>
      </p:sp>
      <p:sp>
        <p:nvSpPr>
          <p:cNvPr id="3" name="object 3"/>
          <p:cNvSpPr/>
          <p:nvPr/>
        </p:nvSpPr>
        <p:spPr>
          <a:xfrm>
            <a:off x="685800" y="838200"/>
            <a:ext cx="5486400" cy="1190625"/>
          </a:xfrm>
          <a:custGeom>
            <a:avLst/>
            <a:gdLst/>
            <a:ahLst/>
            <a:cxnLst/>
            <a:rect l="l" t="t" r="r" b="b"/>
            <a:pathLst>
              <a:path w="5486400" h="1190625">
                <a:moveTo>
                  <a:pt x="0" y="1190244"/>
                </a:moveTo>
                <a:lnTo>
                  <a:pt x="5486400" y="1190244"/>
                </a:lnTo>
                <a:lnTo>
                  <a:pt x="5486400" y="0"/>
                </a:lnTo>
                <a:lnTo>
                  <a:pt x="0" y="0"/>
                </a:lnTo>
                <a:lnTo>
                  <a:pt x="0" y="1190244"/>
                </a:lnTo>
                <a:close/>
              </a:path>
            </a:pathLst>
          </a:custGeom>
          <a:ln w="9143">
            <a:solidFill>
              <a:srgbClr val="CC3300"/>
            </a:solidFill>
          </a:ln>
        </p:spPr>
        <p:txBody>
          <a:bodyPr wrap="square" lIns="0" tIns="0" rIns="0" bIns="0" rtlCol="0"/>
          <a:lstStyle/>
          <a:p>
            <a:endParaRPr/>
          </a:p>
        </p:txBody>
      </p:sp>
      <p:sp>
        <p:nvSpPr>
          <p:cNvPr id="4" name="object 4"/>
          <p:cNvSpPr txBox="1">
            <a:spLocks noGrp="1"/>
          </p:cNvSpPr>
          <p:nvPr>
            <p:ph type="title"/>
          </p:nvPr>
        </p:nvSpPr>
        <p:spPr>
          <a:xfrm>
            <a:off x="1009294" y="881126"/>
            <a:ext cx="4838700" cy="1097915"/>
          </a:xfrm>
          <a:prstGeom prst="rect">
            <a:avLst/>
          </a:prstGeom>
        </p:spPr>
        <p:txBody>
          <a:bodyPr vert="horz" wrap="square" lIns="0" tIns="0" rIns="0" bIns="0" rtlCol="0">
            <a:spAutoFit/>
          </a:bodyPr>
          <a:lstStyle/>
          <a:p>
            <a:pPr algn="ctr">
              <a:lnSpc>
                <a:spcPct val="100000"/>
              </a:lnSpc>
            </a:pPr>
            <a:r>
              <a:rPr sz="3600" dirty="0">
                <a:solidFill>
                  <a:srgbClr val="000000"/>
                </a:solidFill>
              </a:rPr>
              <a:t>XUẤT </a:t>
            </a:r>
            <a:r>
              <a:rPr sz="3600" spc="-5" dirty="0">
                <a:solidFill>
                  <a:srgbClr val="000000"/>
                </a:solidFill>
              </a:rPr>
              <a:t>KHẨU</a:t>
            </a:r>
            <a:r>
              <a:rPr sz="3600" spc="-85" dirty="0">
                <a:solidFill>
                  <a:srgbClr val="000000"/>
                </a:solidFill>
              </a:rPr>
              <a:t> </a:t>
            </a:r>
            <a:r>
              <a:rPr sz="3600" spc="-5" dirty="0">
                <a:solidFill>
                  <a:srgbClr val="000000"/>
                </a:solidFill>
              </a:rPr>
              <a:t>GẠO</a:t>
            </a:r>
            <a:endParaRPr sz="3600"/>
          </a:p>
          <a:p>
            <a:pPr algn="ctr">
              <a:lnSpc>
                <a:spcPct val="100000"/>
              </a:lnSpc>
            </a:pPr>
            <a:r>
              <a:rPr sz="3600" dirty="0">
                <a:solidFill>
                  <a:srgbClr val="000000"/>
                </a:solidFill>
              </a:rPr>
              <a:t>VÀ </a:t>
            </a:r>
            <a:r>
              <a:rPr sz="3600" spc="-5" dirty="0">
                <a:solidFill>
                  <a:srgbClr val="000000"/>
                </a:solidFill>
              </a:rPr>
              <a:t>LÚA HÀNG</a:t>
            </a:r>
            <a:r>
              <a:rPr sz="3600" spc="-80" dirty="0">
                <a:solidFill>
                  <a:srgbClr val="000000"/>
                </a:solidFill>
              </a:rPr>
              <a:t> </a:t>
            </a:r>
            <a:r>
              <a:rPr sz="3600" spc="-5" dirty="0">
                <a:solidFill>
                  <a:srgbClr val="000000"/>
                </a:solidFill>
              </a:rPr>
              <a:t>HÓA</a:t>
            </a:r>
            <a:endParaRPr sz="3600"/>
          </a:p>
        </p:txBody>
      </p:sp>
      <p:sp>
        <p:nvSpPr>
          <p:cNvPr id="5" name="object 5"/>
          <p:cNvSpPr/>
          <p:nvPr/>
        </p:nvSpPr>
        <p:spPr>
          <a:xfrm>
            <a:off x="609600" y="2819400"/>
            <a:ext cx="7924800" cy="3200400"/>
          </a:xfrm>
          <a:custGeom>
            <a:avLst/>
            <a:gdLst/>
            <a:ahLst/>
            <a:cxnLst/>
            <a:rect l="l" t="t" r="r" b="b"/>
            <a:pathLst>
              <a:path w="7924800" h="3200400">
                <a:moveTo>
                  <a:pt x="0" y="3200400"/>
                </a:moveTo>
                <a:lnTo>
                  <a:pt x="7924800" y="3200400"/>
                </a:lnTo>
                <a:lnTo>
                  <a:pt x="7924800" y="0"/>
                </a:lnTo>
                <a:lnTo>
                  <a:pt x="0" y="0"/>
                </a:lnTo>
                <a:lnTo>
                  <a:pt x="0" y="3200400"/>
                </a:lnTo>
                <a:close/>
              </a:path>
            </a:pathLst>
          </a:custGeom>
          <a:ln w="9144">
            <a:solidFill>
              <a:srgbClr val="CC3300"/>
            </a:solidFill>
          </a:ln>
        </p:spPr>
        <p:txBody>
          <a:bodyPr wrap="square" lIns="0" tIns="0" rIns="0" bIns="0" rtlCol="0"/>
          <a:lstStyle/>
          <a:p>
            <a:endParaRPr/>
          </a:p>
        </p:txBody>
      </p:sp>
      <p:sp>
        <p:nvSpPr>
          <p:cNvPr id="6" name="object 6"/>
          <p:cNvSpPr txBox="1"/>
          <p:nvPr/>
        </p:nvSpPr>
        <p:spPr>
          <a:xfrm>
            <a:off x="688340" y="2864230"/>
            <a:ext cx="7769225" cy="1184940"/>
          </a:xfrm>
          <a:prstGeom prst="rect">
            <a:avLst/>
          </a:prstGeom>
        </p:spPr>
        <p:txBody>
          <a:bodyPr vert="horz" wrap="square" lIns="0" tIns="0" rIns="0" bIns="0" rtlCol="0">
            <a:spAutoFit/>
          </a:bodyPr>
          <a:lstStyle/>
          <a:p>
            <a:pPr marL="12700" marR="5715" algn="just">
              <a:lnSpc>
                <a:spcPct val="100000"/>
              </a:lnSpc>
              <a:buSzPct val="91666"/>
              <a:buChar char="-"/>
              <a:tabLst>
                <a:tab pos="496570" algn="l"/>
              </a:tabLst>
            </a:pPr>
            <a:r>
              <a:rPr sz="2400" b="1" dirty="0">
                <a:latin typeface="Verdana"/>
                <a:cs typeface="Verdana"/>
              </a:rPr>
              <a:t>Nghị </a:t>
            </a:r>
            <a:r>
              <a:rPr sz="2400" b="1" spc="-5" dirty="0">
                <a:latin typeface="Verdana"/>
                <a:cs typeface="Verdana"/>
              </a:rPr>
              <a:t>định </a:t>
            </a:r>
            <a:r>
              <a:rPr sz="2400" b="1">
                <a:latin typeface="Verdana"/>
                <a:cs typeface="Verdana"/>
              </a:rPr>
              <a:t>số </a:t>
            </a:r>
            <a:r>
              <a:rPr sz="2400" b="1" smtClean="0">
                <a:latin typeface="Verdana"/>
                <a:cs typeface="Verdana"/>
              </a:rPr>
              <a:t>10</a:t>
            </a:r>
            <a:r>
              <a:rPr lang="vi-VN" sz="2400" b="1" dirty="0" smtClean="0">
                <a:latin typeface="Verdana"/>
                <a:cs typeface="Verdana"/>
              </a:rPr>
              <a:t>7</a:t>
            </a:r>
            <a:r>
              <a:rPr sz="2400" b="1" smtClean="0">
                <a:latin typeface="Verdana"/>
                <a:cs typeface="Verdana"/>
              </a:rPr>
              <a:t>/201</a:t>
            </a:r>
            <a:r>
              <a:rPr lang="vi-VN" sz="2400" b="1" dirty="0" smtClean="0">
                <a:latin typeface="Verdana"/>
                <a:cs typeface="Verdana"/>
              </a:rPr>
              <a:t>8</a:t>
            </a:r>
            <a:r>
              <a:rPr sz="2400" b="1" smtClean="0">
                <a:latin typeface="Verdana"/>
                <a:cs typeface="Verdana"/>
              </a:rPr>
              <a:t>/NĐ-CP </a:t>
            </a:r>
            <a:r>
              <a:rPr sz="2400" b="1" spc="-5" smtClean="0">
                <a:latin typeface="Verdana"/>
                <a:cs typeface="Verdana"/>
              </a:rPr>
              <a:t>của </a:t>
            </a:r>
            <a:r>
              <a:rPr sz="2400" b="1" spc="-5" dirty="0">
                <a:latin typeface="Verdana"/>
                <a:cs typeface="Verdana"/>
              </a:rPr>
              <a:t>Chính phủ </a:t>
            </a:r>
            <a:r>
              <a:rPr sz="2400" b="1" dirty="0">
                <a:latin typeface="Verdana"/>
                <a:cs typeface="Verdana"/>
              </a:rPr>
              <a:t>về KD, XK</a:t>
            </a:r>
            <a:r>
              <a:rPr sz="2400" b="1" spc="105" dirty="0">
                <a:latin typeface="Verdana"/>
                <a:cs typeface="Verdana"/>
              </a:rPr>
              <a:t> </a:t>
            </a:r>
            <a:r>
              <a:rPr sz="2400" b="1" spc="-5" dirty="0">
                <a:latin typeface="Verdana"/>
                <a:cs typeface="Verdana"/>
              </a:rPr>
              <a:t>gạo;</a:t>
            </a:r>
            <a:endParaRPr sz="2400">
              <a:latin typeface="Verdana"/>
              <a:cs typeface="Verdana"/>
            </a:endParaRPr>
          </a:p>
          <a:p>
            <a:pPr marL="12700" marR="6985" algn="just">
              <a:lnSpc>
                <a:spcPct val="100000"/>
              </a:lnSpc>
              <a:spcBef>
                <a:spcPts val="600"/>
              </a:spcBef>
              <a:buChar char="-"/>
              <a:tabLst>
                <a:tab pos="557530" algn="l"/>
              </a:tabLst>
            </a:pPr>
            <a:r>
              <a:rPr sz="2400" b="1" dirty="0">
                <a:latin typeface="Verdana"/>
                <a:cs typeface="Verdana"/>
              </a:rPr>
              <a:t>Thông tư </a:t>
            </a:r>
            <a:r>
              <a:rPr sz="2400" b="1" spc="5">
                <a:latin typeface="Verdana"/>
                <a:cs typeface="Verdana"/>
              </a:rPr>
              <a:t>số </a:t>
            </a:r>
            <a:r>
              <a:rPr lang="vi-VN" sz="2400" b="1" dirty="0" smtClean="0">
                <a:latin typeface="Verdana"/>
                <a:cs typeface="Verdana"/>
              </a:rPr>
              <a:t>30/2018/TT-BCT</a:t>
            </a:r>
            <a:r>
              <a:rPr sz="2400" b="1" smtClean="0">
                <a:latin typeface="Verdana"/>
                <a:cs typeface="Verdana"/>
              </a:rPr>
              <a:t>;</a:t>
            </a:r>
            <a:endParaRPr sz="2400">
              <a:latin typeface="Verdana"/>
              <a:cs typeface="Verdana"/>
            </a:endParaRPr>
          </a:p>
        </p:txBody>
      </p:sp>
      <p:sp>
        <p:nvSpPr>
          <p:cNvPr id="7" name="object 7"/>
          <p:cNvSpPr/>
          <p:nvPr/>
        </p:nvSpPr>
        <p:spPr>
          <a:xfrm>
            <a:off x="5943600" y="685800"/>
            <a:ext cx="2590800" cy="1752600"/>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467169" y="1905000"/>
            <a:ext cx="600075" cy="587375"/>
          </a:xfrm>
          <a:custGeom>
            <a:avLst/>
            <a:gdLst/>
            <a:ahLst/>
            <a:cxnLst/>
            <a:rect l="l" t="t" r="r" b="b"/>
            <a:pathLst>
              <a:path w="600075" h="587375">
                <a:moveTo>
                  <a:pt x="592920" y="202437"/>
                </a:moveTo>
                <a:lnTo>
                  <a:pt x="303479" y="202437"/>
                </a:lnTo>
                <a:lnTo>
                  <a:pt x="290715" y="587375"/>
                </a:lnTo>
                <a:lnTo>
                  <a:pt x="580161" y="587375"/>
                </a:lnTo>
                <a:lnTo>
                  <a:pt x="592920" y="202437"/>
                </a:lnTo>
                <a:close/>
              </a:path>
              <a:path w="600075" h="587375">
                <a:moveTo>
                  <a:pt x="599630" y="0"/>
                </a:moveTo>
                <a:lnTo>
                  <a:pt x="362877" y="0"/>
                </a:lnTo>
                <a:lnTo>
                  <a:pt x="336982" y="26074"/>
                </a:lnTo>
                <a:lnTo>
                  <a:pt x="306771" y="50006"/>
                </a:lnTo>
                <a:lnTo>
                  <a:pt x="272240" y="71794"/>
                </a:lnTo>
                <a:lnTo>
                  <a:pt x="233387" y="91439"/>
                </a:lnTo>
                <a:lnTo>
                  <a:pt x="197983" y="105809"/>
                </a:lnTo>
                <a:lnTo>
                  <a:pt x="157379" y="119343"/>
                </a:lnTo>
                <a:lnTo>
                  <a:pt x="111576" y="132030"/>
                </a:lnTo>
                <a:lnTo>
                  <a:pt x="60572" y="143857"/>
                </a:lnTo>
                <a:lnTo>
                  <a:pt x="4368" y="154812"/>
                </a:lnTo>
                <a:lnTo>
                  <a:pt x="0" y="286385"/>
                </a:lnTo>
                <a:lnTo>
                  <a:pt x="47732" y="277812"/>
                </a:lnTo>
                <a:lnTo>
                  <a:pt x="91297" y="269049"/>
                </a:lnTo>
                <a:lnTo>
                  <a:pt x="130694" y="260096"/>
                </a:lnTo>
                <a:lnTo>
                  <a:pt x="199384" y="240996"/>
                </a:lnTo>
                <a:lnTo>
                  <a:pt x="268163" y="216751"/>
                </a:lnTo>
                <a:lnTo>
                  <a:pt x="303479" y="202437"/>
                </a:lnTo>
                <a:lnTo>
                  <a:pt x="592920" y="202437"/>
                </a:lnTo>
                <a:lnTo>
                  <a:pt x="599630" y="0"/>
                </a:lnTo>
                <a:close/>
              </a:path>
            </a:pathLst>
          </a:custGeom>
          <a:solidFill>
            <a:srgbClr val="00AF50"/>
          </a:solidFill>
        </p:spPr>
        <p:txBody>
          <a:bodyPr wrap="square" lIns="0" tIns="0" rIns="0" bIns="0" rtlCol="0"/>
          <a:lstStyle/>
          <a:p>
            <a:endParaRPr/>
          </a:p>
        </p:txBody>
      </p:sp>
      <p:sp>
        <p:nvSpPr>
          <p:cNvPr id="9" name="object 9"/>
          <p:cNvSpPr/>
          <p:nvPr/>
        </p:nvSpPr>
        <p:spPr>
          <a:xfrm>
            <a:off x="467169" y="1905000"/>
            <a:ext cx="600075" cy="587375"/>
          </a:xfrm>
          <a:custGeom>
            <a:avLst/>
            <a:gdLst/>
            <a:ahLst/>
            <a:cxnLst/>
            <a:rect l="l" t="t" r="r" b="b"/>
            <a:pathLst>
              <a:path w="600075" h="587375">
                <a:moveTo>
                  <a:pt x="362877" y="0"/>
                </a:moveTo>
                <a:lnTo>
                  <a:pt x="362877" y="0"/>
                </a:lnTo>
                <a:lnTo>
                  <a:pt x="599630" y="0"/>
                </a:lnTo>
                <a:lnTo>
                  <a:pt x="598008" y="48956"/>
                </a:lnTo>
                <a:lnTo>
                  <a:pt x="596385" y="97907"/>
                </a:lnTo>
                <a:lnTo>
                  <a:pt x="594763" y="146855"/>
                </a:lnTo>
                <a:lnTo>
                  <a:pt x="593140" y="195801"/>
                </a:lnTo>
                <a:lnTo>
                  <a:pt x="591518" y="244744"/>
                </a:lnTo>
                <a:lnTo>
                  <a:pt x="589895" y="293687"/>
                </a:lnTo>
                <a:lnTo>
                  <a:pt x="588273" y="342630"/>
                </a:lnTo>
                <a:lnTo>
                  <a:pt x="586651" y="391573"/>
                </a:lnTo>
                <a:lnTo>
                  <a:pt x="585028" y="440519"/>
                </a:lnTo>
                <a:lnTo>
                  <a:pt x="583406" y="489467"/>
                </a:lnTo>
                <a:lnTo>
                  <a:pt x="581783" y="538418"/>
                </a:lnTo>
                <a:lnTo>
                  <a:pt x="580161" y="587375"/>
                </a:lnTo>
                <a:lnTo>
                  <a:pt x="531920" y="587375"/>
                </a:lnTo>
                <a:lnTo>
                  <a:pt x="290715" y="587375"/>
                </a:lnTo>
                <a:lnTo>
                  <a:pt x="292311" y="539273"/>
                </a:lnTo>
                <a:lnTo>
                  <a:pt x="293906" y="491170"/>
                </a:lnTo>
                <a:lnTo>
                  <a:pt x="295502" y="443064"/>
                </a:lnTo>
                <a:lnTo>
                  <a:pt x="297097" y="394954"/>
                </a:lnTo>
                <a:lnTo>
                  <a:pt x="298692" y="346837"/>
                </a:lnTo>
                <a:lnTo>
                  <a:pt x="300288" y="298713"/>
                </a:lnTo>
                <a:lnTo>
                  <a:pt x="301883" y="250581"/>
                </a:lnTo>
                <a:lnTo>
                  <a:pt x="303479" y="202437"/>
                </a:lnTo>
                <a:lnTo>
                  <a:pt x="268163" y="216751"/>
                </a:lnTo>
                <a:lnTo>
                  <a:pt x="233464" y="229600"/>
                </a:lnTo>
                <a:lnTo>
                  <a:pt x="165925" y="250951"/>
                </a:lnTo>
                <a:lnTo>
                  <a:pt x="91297" y="269049"/>
                </a:lnTo>
                <a:lnTo>
                  <a:pt x="47732" y="277812"/>
                </a:lnTo>
                <a:lnTo>
                  <a:pt x="0" y="286385"/>
                </a:lnTo>
                <a:lnTo>
                  <a:pt x="1093" y="253503"/>
                </a:lnTo>
                <a:lnTo>
                  <a:pt x="2184" y="220599"/>
                </a:lnTo>
                <a:lnTo>
                  <a:pt x="3275" y="187694"/>
                </a:lnTo>
                <a:lnTo>
                  <a:pt x="4368" y="154812"/>
                </a:lnTo>
                <a:lnTo>
                  <a:pt x="60572" y="143857"/>
                </a:lnTo>
                <a:lnTo>
                  <a:pt x="111576" y="132030"/>
                </a:lnTo>
                <a:lnTo>
                  <a:pt x="157379" y="119343"/>
                </a:lnTo>
                <a:lnTo>
                  <a:pt x="197983" y="105809"/>
                </a:lnTo>
                <a:lnTo>
                  <a:pt x="233387" y="91439"/>
                </a:lnTo>
                <a:lnTo>
                  <a:pt x="272240" y="71794"/>
                </a:lnTo>
                <a:lnTo>
                  <a:pt x="306771" y="50006"/>
                </a:lnTo>
                <a:lnTo>
                  <a:pt x="336982" y="26074"/>
                </a:lnTo>
                <a:lnTo>
                  <a:pt x="362877" y="0"/>
                </a:lnTo>
                <a:close/>
              </a:path>
            </a:pathLst>
          </a:custGeom>
          <a:ln w="38099">
            <a:solidFill>
              <a:srgbClr val="000000"/>
            </a:solidFill>
          </a:ln>
        </p:spPr>
        <p:txBody>
          <a:bodyPr wrap="square" lIns="0" tIns="0" rIns="0" bIns="0" rtlCol="0"/>
          <a:lstStyle/>
          <a:p>
            <a:endParaRPr/>
          </a:p>
        </p:txBody>
      </p:sp>
      <p:sp>
        <p:nvSpPr>
          <p:cNvPr id="10" name="object 10"/>
          <p:cNvSpPr/>
          <p:nvPr/>
        </p:nvSpPr>
        <p:spPr>
          <a:xfrm>
            <a:off x="146304" y="6210300"/>
            <a:ext cx="457200" cy="457200"/>
          </a:xfrm>
          <a:custGeom>
            <a:avLst/>
            <a:gdLst/>
            <a:ahLst/>
            <a:cxnLst/>
            <a:rect l="l" t="t" r="r" b="b"/>
            <a:pathLst>
              <a:path w="457200" h="457200">
                <a:moveTo>
                  <a:pt x="228600" y="0"/>
                </a:moveTo>
                <a:lnTo>
                  <a:pt x="182529" y="4644"/>
                </a:lnTo>
                <a:lnTo>
                  <a:pt x="139619" y="17964"/>
                </a:lnTo>
                <a:lnTo>
                  <a:pt x="100788" y="39041"/>
                </a:lnTo>
                <a:lnTo>
                  <a:pt x="66955" y="66955"/>
                </a:lnTo>
                <a:lnTo>
                  <a:pt x="39041" y="100788"/>
                </a:lnTo>
                <a:lnTo>
                  <a:pt x="17964" y="139619"/>
                </a:lnTo>
                <a:lnTo>
                  <a:pt x="4644" y="182529"/>
                </a:lnTo>
                <a:lnTo>
                  <a:pt x="0" y="228600"/>
                </a:lnTo>
                <a:lnTo>
                  <a:pt x="4644" y="274670"/>
                </a:lnTo>
                <a:lnTo>
                  <a:pt x="17964" y="317580"/>
                </a:lnTo>
                <a:lnTo>
                  <a:pt x="39041" y="356411"/>
                </a:lnTo>
                <a:lnTo>
                  <a:pt x="66955" y="390244"/>
                </a:lnTo>
                <a:lnTo>
                  <a:pt x="100788" y="418158"/>
                </a:lnTo>
                <a:lnTo>
                  <a:pt x="139619" y="439235"/>
                </a:lnTo>
                <a:lnTo>
                  <a:pt x="182529" y="452555"/>
                </a:lnTo>
                <a:lnTo>
                  <a:pt x="228600" y="457200"/>
                </a:lnTo>
                <a:lnTo>
                  <a:pt x="274670" y="452555"/>
                </a:lnTo>
                <a:lnTo>
                  <a:pt x="317580" y="439235"/>
                </a:lnTo>
                <a:lnTo>
                  <a:pt x="356411" y="418158"/>
                </a:lnTo>
                <a:lnTo>
                  <a:pt x="390244" y="390244"/>
                </a:lnTo>
                <a:lnTo>
                  <a:pt x="418158" y="356411"/>
                </a:lnTo>
                <a:lnTo>
                  <a:pt x="439235" y="317580"/>
                </a:lnTo>
                <a:lnTo>
                  <a:pt x="452555" y="274670"/>
                </a:lnTo>
                <a:lnTo>
                  <a:pt x="457200" y="228600"/>
                </a:lnTo>
                <a:lnTo>
                  <a:pt x="452555" y="182529"/>
                </a:lnTo>
                <a:lnTo>
                  <a:pt x="439235" y="139619"/>
                </a:lnTo>
                <a:lnTo>
                  <a:pt x="418158" y="100788"/>
                </a:lnTo>
                <a:lnTo>
                  <a:pt x="390244" y="66955"/>
                </a:lnTo>
                <a:lnTo>
                  <a:pt x="356411" y="39041"/>
                </a:lnTo>
                <a:lnTo>
                  <a:pt x="317580" y="17964"/>
                </a:lnTo>
                <a:lnTo>
                  <a:pt x="274670" y="4644"/>
                </a:lnTo>
                <a:lnTo>
                  <a:pt x="228600" y="0"/>
                </a:lnTo>
                <a:close/>
              </a:path>
            </a:pathLst>
          </a:custGeom>
          <a:solidFill>
            <a:srgbClr val="D24717"/>
          </a:solidFill>
        </p:spPr>
        <p:txBody>
          <a:bodyPr wrap="square" lIns="0" tIns="0" rIns="0" bIns="0" rtlCol="0"/>
          <a:lstStyle/>
          <a:p>
            <a:endParaRPr/>
          </a:p>
        </p:txBody>
      </p:sp>
      <p:sp>
        <p:nvSpPr>
          <p:cNvPr id="12" name="object 12"/>
          <p:cNvSpPr txBox="1">
            <a:spLocks noGrp="1"/>
          </p:cNvSpPr>
          <p:nvPr>
            <p:ph type="dt" sz="half" idx="6"/>
          </p:nvPr>
        </p:nvSpPr>
        <p:spPr>
          <a:prstGeom prst="rect">
            <a:avLst/>
          </a:prstGeom>
        </p:spPr>
        <p:txBody>
          <a:bodyPr vert="horz" wrap="square" lIns="0" tIns="0" rIns="0" bIns="0" rtlCol="0">
            <a:spAutoFit/>
          </a:bodyPr>
          <a:lstStyle/>
          <a:p>
            <a:pPr marL="12700">
              <a:lnSpc>
                <a:spcPts val="1520"/>
              </a:lnSpc>
            </a:pPr>
            <a:fld id="{2B1B2C60-706D-4EBE-AB85-F26130451389}" type="datetime1">
              <a:rPr lang="en-US" spc="-5" smtClean="0"/>
              <a:pPr marL="12700">
                <a:lnSpc>
                  <a:spcPts val="1520"/>
                </a:lnSpc>
              </a:pPr>
              <a:t>1/12/2019</a:t>
            </a:fld>
            <a:endParaRPr spc="-5" dirty="0"/>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76835">
              <a:lnSpc>
                <a:spcPts val="1515"/>
              </a:lnSpc>
            </a:pPr>
            <a:fld id="{81D60167-4931-47E6-BA6A-407CBD079E47}" type="slidenum">
              <a:rPr sz="1400" dirty="0">
                <a:solidFill>
                  <a:srgbClr val="FFFFFF"/>
                </a:solidFill>
                <a:latin typeface="Franklin Gothic Book"/>
                <a:cs typeface="Franklin Gothic Book"/>
              </a:rPr>
              <a:pPr marL="76835">
                <a:lnSpc>
                  <a:spcPts val="1515"/>
                </a:lnSpc>
              </a:pPr>
              <a:t>99</a:t>
            </a:fld>
            <a:endParaRPr sz="1400">
              <a:latin typeface="Franklin Gothic Book"/>
              <a:cs typeface="Franklin Gothic Book"/>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435</TotalTime>
  <Words>8689</Words>
  <Application>Microsoft Office PowerPoint</Application>
  <PresentationFormat>On-screen Show (4:3)</PresentationFormat>
  <Paragraphs>1195</Paragraphs>
  <Slides>135</Slides>
  <Notes>1</Notes>
  <HiddenSlides>0</HiddenSlides>
  <MMClips>0</MMClips>
  <ScaleCrop>false</ScaleCrop>
  <HeadingPairs>
    <vt:vector size="4" baseType="variant">
      <vt:variant>
        <vt:lpstr>Theme</vt:lpstr>
      </vt:variant>
      <vt:variant>
        <vt:i4>1</vt:i4>
      </vt:variant>
      <vt:variant>
        <vt:lpstr>Slide Titles</vt:lpstr>
      </vt:variant>
      <vt:variant>
        <vt:i4>135</vt:i4>
      </vt:variant>
    </vt:vector>
  </HeadingPairs>
  <TitlesOfParts>
    <vt:vector size="136" baseType="lpstr">
      <vt:lpstr>Office Theme</vt:lpstr>
      <vt:lpstr>Môn học</vt:lpstr>
      <vt:lpstr>TỔNG QUAN </vt:lpstr>
      <vt:lpstr>CHƯƠNG 1</vt:lpstr>
      <vt:lpstr>RÀO CẢN THƯƠNG MẠI</vt:lpstr>
      <vt:lpstr>RÀO CẢN THƯƠNG MẠI</vt:lpstr>
      <vt:lpstr>HÌNH THỨC QUẢN LÝ</vt:lpstr>
      <vt:lpstr>NGUYÊN TẮC ÁP DỤNG</vt:lpstr>
      <vt:lpstr>NGUYÊN TẮC ÁP DỤNG</vt:lpstr>
      <vt:lpstr>NGUYÊN TẮC ÁP DỤNG</vt:lpstr>
      <vt:lpstr>NGUYÊN TẮC ÁP DỤNG</vt:lpstr>
      <vt:lpstr>NGUYÊN TẮC ÁP DỤNG</vt:lpstr>
      <vt:lpstr>NGUYÊN TẮC ÁP DỤNG</vt:lpstr>
      <vt:lpstr>NGUYÊN TẮC ÁP DỤNG</vt:lpstr>
      <vt:lpstr>Slide 14</vt:lpstr>
      <vt:lpstr>Slide 15</vt:lpstr>
      <vt:lpstr>DANH MỤC HÀNG HÓA  CẤM NHẬP KHẨU</vt:lpstr>
      <vt:lpstr>DANH MỤC HÀNG HÓA CẤM NHẬP KHẨU</vt:lpstr>
      <vt:lpstr>DANH MỤC HÀNG HÓA CẤM NHẬP KHẨU</vt:lpstr>
      <vt:lpstr>DANH MỤC HÀNG HÓA  CẤM NHẬP KHẨU</vt:lpstr>
      <vt:lpstr>DANH MỤC HÀNG HÓA  CẤM NHẬP KHẨU</vt:lpstr>
      <vt:lpstr>DANH MỤC HÀNG HÓA  CẤM NHẬP KHẨU</vt:lpstr>
      <vt:lpstr>Slide 22</vt:lpstr>
      <vt:lpstr>HÀNG HÓA XUẤT KHẨU,  NHẬP KHẨU THEO GIẤY PHÉP  VÀ THUỘC DIỆN QUẢN LÝ  CHUYÊN NGÀNH CỦA BỘ CÔNG THƯƠNG</vt:lpstr>
      <vt:lpstr>HẠN NGẠCH THUẾ QUAN</vt:lpstr>
      <vt:lpstr>1. HÀNG HÓA XUẤT KHẨU</vt:lpstr>
      <vt:lpstr>1. HÀNG HÓA XUẤT KHẨU</vt:lpstr>
      <vt:lpstr>2. HÀNG HÓA NHẬP KHẨU</vt:lpstr>
      <vt:lpstr>2. HÀNG HÓA NHẬP KHẨU</vt:lpstr>
      <vt:lpstr>2. HÀNG HÓA NHẬP KHẨU</vt:lpstr>
      <vt:lpstr>Slide 30</vt:lpstr>
      <vt:lpstr>THÉP NHẬP KHẨU</vt:lpstr>
      <vt:lpstr>THÉP NHẬP KHẨU</vt:lpstr>
      <vt:lpstr>THÉP NHẬP KHẨU</vt:lpstr>
      <vt:lpstr>THÉP NHẬP KHẨU</vt:lpstr>
      <vt:lpstr>Slide 35</vt:lpstr>
      <vt:lpstr>NHẬP KHẨU RƯỢU  ĐỂ KINH DOANH</vt:lpstr>
      <vt:lpstr>Slide 37</vt:lpstr>
      <vt:lpstr>1. HÀNG HOÁ NHẬP KHẨU  PHẢI CÓ GIẤY PHÉP</vt:lpstr>
      <vt:lpstr>2. HÀNG HÓA NHẬP KHẨU PHẢI  KIỂM TRA CHẤT LƯỢNG (Kiểm tra ATKT và BVMT)</vt:lpstr>
      <vt:lpstr>2.2. THỦ TỤC HẢI QUAN</vt:lpstr>
      <vt:lpstr>Slide 41</vt:lpstr>
      <vt:lpstr>Động, thực vật hoang dã quý  hiếm trên cạn, nguy cấp</vt:lpstr>
      <vt:lpstr>Thông tư 20/2017/TT-BNNPTNT</vt:lpstr>
      <vt:lpstr>I. HÀNG XUẤT KHẨU</vt:lpstr>
      <vt:lpstr>I. HÀNG XUẤT KHẨU</vt:lpstr>
      <vt:lpstr>I. HÀNG XUẤT KHẨU</vt:lpstr>
      <vt:lpstr>I. HÀNG NHẬP KHẨU</vt:lpstr>
      <vt:lpstr>I. HÀNG NHẬP KHẨU</vt:lpstr>
      <vt:lpstr>I. HÀNG NHẬP KHẨU</vt:lpstr>
      <vt:lpstr>I. HÀNG NHẬP KHẨU</vt:lpstr>
      <vt:lpstr>3. HÀNG NHẬP KHẨU PHẢI KIỂM TRA CHẤT LƯỢNG</vt:lpstr>
      <vt:lpstr>3. HÀNG NHẬP KHẨU PHẢI  KIỂM TRA CHẤT LƯỢNG</vt:lpstr>
      <vt:lpstr>IV. HÀNG NHẬP KHẨU PHẢI  KIỂM TRA AN TOÀN THỰC PHẨM</vt:lpstr>
      <vt:lpstr>V. HÀNG XUẤT KHẨU/NHẬP KHẨU  PHẢI KIỂM DỊCH</vt:lpstr>
      <vt:lpstr>QUẢN LÝ PHÂN BÓN</vt:lpstr>
      <vt:lpstr>NHẬP KHẨU PHÂN BÓN</vt:lpstr>
      <vt:lpstr>NGHỊ ĐỊNH 108/2017/NĐ-CP  VỀ QUẢN LÝ PHÂN BÓN</vt:lpstr>
      <vt:lpstr>XUẤT KHẨU, NHẬP KHẨU PHÂN BÓN</vt:lpstr>
      <vt:lpstr>SẢN PHẨM, HÀNG HÓA  THUỘC TRÁCH NHIỆM  QUẢN LÝ CỦA BỘ TÀI  NGUYÊN MÔI TRƯỜNG</vt:lpstr>
      <vt:lpstr>NHẬP KHẨU PHẾ LIỆU  LÀM NGUYÊN LIỆU SẢN XUẤT</vt:lpstr>
      <vt:lpstr>NHẬP KHẨU PHẾ LIỆU LÀM NGUYÊN LIỆU SẢN XUẤT</vt:lpstr>
      <vt:lpstr>HÀNG HÓA THUỘC  TRÁCH NHIỆM QUẢN LÝ  CỦA BỘ THÔNG TIN  TRUYỀN THÔNG</vt:lpstr>
      <vt:lpstr>HÀNG XUẤT KHẨU, NHẬP KHẨU</vt:lpstr>
      <vt:lpstr>HÀNG NHẬP KHẨU</vt:lpstr>
      <vt:lpstr>NHẬP KHẨU ĐTDĐ (MỚI)  ĐỂ KINH DOANH</vt:lpstr>
      <vt:lpstr>SẢN PHẨM, HÀNG HÓA THUỘC TRÁCH NHIỆM QUẢN LÝ CỦA BỘ TT&amp;TT</vt:lpstr>
      <vt:lpstr>Slide 67</vt:lpstr>
      <vt:lpstr>Thông tư số 28/2014/TT-BVHTTDL  24/2018/TT-BVHTTDL  26/2018/TT-BVHTTDL</vt:lpstr>
      <vt:lpstr>A. HÀNG HÓA XUẤT KHẨU</vt:lpstr>
      <vt:lpstr>B. HÀNG HÓA NHẬP KHẨU</vt:lpstr>
      <vt:lpstr>NGUYÊN TẮC QUẢN LÝ</vt:lpstr>
      <vt:lpstr>NGUYÊN TẮC QUẢN LÝ</vt:lpstr>
      <vt:lpstr>HÀNG HOÁ THUỘC  TRÁCH NHIỆM QUẢN LÝ  CỦA BỘ Y TẾ</vt:lpstr>
      <vt:lpstr>TÂN DƯỢC, ĐÔNG DƯỢC,  NGUYÊN LIỆU DƯỢC</vt:lpstr>
      <vt:lpstr>A. HÀNG HÓA XUẤT KHẨU</vt:lpstr>
      <vt:lpstr>B. HÀNG HÓA NHẬP KHẨU</vt:lpstr>
      <vt:lpstr>B. HÀNG HÓA NHẬP KHẨU</vt:lpstr>
      <vt:lpstr>HÀNG NHẬP KHẨU PHẢI  KIỂM TRA CHẤT LƯỢNG</vt:lpstr>
      <vt:lpstr>HÀNG NHẬP KHẨU PHẢI KIỂM TRA AN TOÀN THỰC PHẨM</vt:lpstr>
      <vt:lpstr>HÀNG NHẬP KHẨU PHẢI  KIỂM TRA CHẤT LƯỢNG/  AN TOÀN THỰC PHẨM</vt:lpstr>
      <vt:lpstr>NHẬP KHẨU THUỐC, BAO BÌ  TIẾP XÚC TRỰC TIẾP VỚI THUỐC</vt:lpstr>
      <vt:lpstr>NHẬP KHẨU THUỐC, BAO BÌ TIẾP XÚC TRỰC TIẾP VỚI THUỐC</vt:lpstr>
      <vt:lpstr>NHẬP KHẨU DƯỢC LIỆU</vt:lpstr>
      <vt:lpstr>NHẬP KHẨU DƯỢC LIỆU</vt:lpstr>
      <vt:lpstr>Slide 85</vt:lpstr>
      <vt:lpstr>HƯỚNG DẪN QUẢN LÝ  PHỤ GIA THỰC PHẨM</vt:lpstr>
      <vt:lpstr>HƯỚNG DẪN NHẬP KHẨU  PHỤ GIA THỰC PHẨM</vt:lpstr>
      <vt:lpstr>NHẬP KHẨU MỸ PHẨM  ĐỂ KINH DOANH</vt:lpstr>
      <vt:lpstr>NHẬP KHẨU MỸ PHẨM  ĐỂ KINH DOANH</vt:lpstr>
      <vt:lpstr>HÀNG HOÁ THUỘC  TRÁCH NHIỆM QUẢN LÝ  CỦA BỘ XÂY DỰNG</vt:lpstr>
      <vt:lpstr>HÀNG HOÁ THUỘC TRÁCH NHIỆM  QUẢN LÝ CỦA BỘ XÂY DỰNG</vt:lpstr>
      <vt:lpstr>Slide 92</vt:lpstr>
      <vt:lpstr>XUẤT KHẨU KHOÁNG SẢN  LÀM VẬT LIỆU XÂY DỰNG</vt:lpstr>
      <vt:lpstr>B. HÀNG HÓA NHẬP KHẨU PHẢI  KIỂM TRA CHẤT LƯỢNG</vt:lpstr>
      <vt:lpstr>Slide 95</vt:lpstr>
      <vt:lpstr>HÀNG HOÁ THUỘC  TRÁCH NHIỆM QUẢN LÝ  CỦA BỘ KHOA HỌC  CÔNG NGHỆ</vt:lpstr>
      <vt:lpstr>Slide 97</vt:lpstr>
      <vt:lpstr>Slide 98</vt:lpstr>
      <vt:lpstr>XUẤT KHẨU GẠO VÀ LÚA HÀNG HÓA</vt:lpstr>
      <vt:lpstr>XUẤT KHẨU GẠO  VÀ LÚA HÀNG HÓA</vt:lpstr>
      <vt:lpstr>NHẬP KHẨU XE Ô TÔ</vt:lpstr>
      <vt:lpstr>NHẬP KHẨU ÔTÔ (đqsd)</vt:lpstr>
      <vt:lpstr>ĐIỀU KIỆN NK ÔTÔ (đqsd)</vt:lpstr>
      <vt:lpstr>NHẬP KHẨU XE Ô TÔ (đqsd)</vt:lpstr>
      <vt:lpstr>Slide 105</vt:lpstr>
      <vt:lpstr>NHẬP KHẨU XE Ô TÔ  CÁC LOẠI (MỚI 100%)</vt:lpstr>
      <vt:lpstr>NHẬP KHẨU Ô TÔ MỚI</vt:lpstr>
      <vt:lpstr>NHẬP KHẨU  THUỐC LÁ ĐIẾU, XÌ GÀ</vt:lpstr>
      <vt:lpstr>NHẬP KHẨU  THUỐC LÁ ĐIẾU, XÌ GÀ</vt:lpstr>
      <vt:lpstr>HÀNG HÓA PHỤC VỤ  AN NINH QUỐC PHÒNG</vt:lpstr>
      <vt:lpstr>HÀNG HÓA PHỤC VỤ AN NINH QUỐC PHÒNG</vt:lpstr>
      <vt:lpstr>MẶT HÀNG ẢNH HƯỞNG TRỰC TIẾP  ĐẾN AN NINH, QUỐC PHÒNG</vt:lpstr>
      <vt:lpstr>Slide 113</vt:lpstr>
      <vt:lpstr>NHẬP KHẨU GỖ TỪ CÁC NƯỚC  CHUNG ĐƯỜNG BIÊN GIỚI</vt:lpstr>
      <vt:lpstr>KINH DOANH TẠM NHẬP  TÁI XUẤT GỖ</vt:lpstr>
      <vt:lpstr>NHẬP KHẨU GỖ</vt:lpstr>
      <vt:lpstr>HẠN NGẠCH THUẾ QUAN</vt:lpstr>
      <vt:lpstr>HẠN NGẠCH THUẾ QUAN</vt:lpstr>
      <vt:lpstr>HẠN NGẠCH THUẾ QUAN</vt:lpstr>
      <vt:lpstr>HẠN NGẠCH THUẾ QUAN</vt:lpstr>
      <vt:lpstr>HẠN NGẠCH THUẾ QUAN</vt:lpstr>
      <vt:lpstr>Slide 122</vt:lpstr>
      <vt:lpstr>HẠN NGẠCH THUẾ QUAN HÀNG HÓA CÓ XUẤT XỨ TỪ LÀO</vt:lpstr>
      <vt:lpstr>HẠN NGẠCH THUẾ QUAN</vt:lpstr>
      <vt:lpstr>Slide 125</vt:lpstr>
      <vt:lpstr>THIẾT BỊ ĐÃ QUA SỬ DỤNG</vt:lpstr>
      <vt:lpstr>THIẾT BỊ ĐÃ QUA SỬ DỤNG</vt:lpstr>
      <vt:lpstr>THIẾT BỊ ĐÃ QUA SỬ DỤNG</vt:lpstr>
      <vt:lpstr>THIẾT BỊ ĐÃ QUA SỬ DỤNG</vt:lpstr>
      <vt:lpstr>Slide 130</vt:lpstr>
      <vt:lpstr>Xuất – nhập khẩu vàng, ngoại tệ</vt:lpstr>
      <vt:lpstr>Xuất – nhập khẩu vàng, ngoại tệ</vt:lpstr>
      <vt:lpstr>Xuất – nhập khẩu vàng, ngoại tệ</vt:lpstr>
      <vt:lpstr>Xuất – nhập khẩu vàng, ngoại tệ</vt:lpstr>
      <vt:lpstr>Xuất – nhập khẩu vàng, ngoại tệ</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CHUYÊN ĐỀ</dc:title>
  <dc:creator>ptleo</dc:creator>
  <cp:lastModifiedBy>MyPC</cp:lastModifiedBy>
  <cp:revision>49</cp:revision>
  <dcterms:created xsi:type="dcterms:W3CDTF">2016-05-19T13:18:48Z</dcterms:created>
  <dcterms:modified xsi:type="dcterms:W3CDTF">2019-01-12T15:31:58Z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2016-05-10T00:00:00Z</vt:filetime>
  </property>
  <property fmtid="{D5CDD505-2E9C-101B-9397-08002B2CF9AE}" pid="3" name="Creator">
    <vt:lpwstr>Foxit Software Inc.</vt:lpwstr>
  </property>
  <property fmtid="{D5CDD505-2E9C-101B-9397-08002B2CF9AE}" pid="4" name="LastSaved">
    <vt:filetime>2016-05-19T00:00:00Z</vt:filetime>
  </property>
</Properties>
</file>