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40"/>
  </p:handoutMasterIdLst>
  <p:sldIdLst>
    <p:sldId id="260" r:id="rId3"/>
    <p:sldId id="459" r:id="rId5"/>
    <p:sldId id="342" r:id="rId6"/>
    <p:sldId id="460" r:id="rId7"/>
    <p:sldId id="461" r:id="rId8"/>
    <p:sldId id="469" r:id="rId9"/>
    <p:sldId id="492" r:id="rId10"/>
    <p:sldId id="493" r:id="rId11"/>
    <p:sldId id="471" r:id="rId12"/>
    <p:sldId id="472" r:id="rId13"/>
    <p:sldId id="474" r:id="rId14"/>
    <p:sldId id="475" r:id="rId15"/>
    <p:sldId id="494" r:id="rId16"/>
    <p:sldId id="495" r:id="rId17"/>
    <p:sldId id="476" r:id="rId18"/>
    <p:sldId id="470" r:id="rId19"/>
    <p:sldId id="462" r:id="rId20"/>
    <p:sldId id="491" r:id="rId21"/>
    <p:sldId id="507" r:id="rId22"/>
    <p:sldId id="508" r:id="rId23"/>
    <p:sldId id="509" r:id="rId24"/>
    <p:sldId id="466" r:id="rId25"/>
    <p:sldId id="496" r:id="rId26"/>
    <p:sldId id="497" r:id="rId27"/>
    <p:sldId id="503" r:id="rId28"/>
    <p:sldId id="479" r:id="rId29"/>
    <p:sldId id="498" r:id="rId30"/>
    <p:sldId id="510" r:id="rId31"/>
    <p:sldId id="501" r:id="rId32"/>
    <p:sldId id="499" r:id="rId33"/>
    <p:sldId id="500" r:id="rId34"/>
    <p:sldId id="504" r:id="rId35"/>
    <p:sldId id="505" r:id="rId36"/>
    <p:sldId id="489" r:id="rId37"/>
    <p:sldId id="490" r:id="rId38"/>
    <p:sldId id="511" r:id="rId39"/>
  </p:sldIdLst>
  <p:sldSz cx="9144000" cy="6858000" type="screen4x3"/>
  <p:notesSz cx="6669405" cy="9928225"/>
  <p:defaultTextStyle>
    <a:defPPr>
      <a:defRPr lang="en-US"/>
    </a:defPPr>
    <a:lvl1pPr marL="0" lvl="0"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6600"/>
    <a:srgbClr val="788402"/>
    <a:srgbClr val="200185"/>
    <a:srgbClr val="101BF4"/>
    <a:srgbClr val="F40C43"/>
    <a:srgbClr val="800F06"/>
    <a:srgbClr val="8006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26498"/>
    <p:restoredTop sz="79211"/>
  </p:normalViewPr>
  <p:slideViewPr>
    <p:cSldViewPr showGuides="1">
      <p:cViewPr varScale="1">
        <p:scale>
          <a:sx n="54" d="100"/>
          <a:sy n="54" d="100"/>
        </p:scale>
        <p:origin x="96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handoutMaster" Target="handoutMasters/handoutMaster1.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86018" name="Rectangle 2"/>
          <p:cNvSpPr>
            <a:spLocks noGrp="1" noChangeArrowheads="1"/>
          </p:cNvSpPr>
          <p:nvPr>
            <p:ph type="hdr" sz="quarter"/>
          </p:nvPr>
        </p:nvSpPr>
        <p:spPr bwMode="auto">
          <a:xfrm>
            <a:off x="0" y="0"/>
            <a:ext cx="2889250" cy="496888"/>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b="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6019" name="Rectangle 3"/>
          <p:cNvSpPr>
            <a:spLocks noGrp="1" noChangeArrowheads="1"/>
          </p:cNvSpPr>
          <p:nvPr>
            <p:ph type="dt" sz="quarter" idx="1"/>
          </p:nvPr>
        </p:nvSpPr>
        <p:spPr bwMode="auto">
          <a:xfrm>
            <a:off x="3778250" y="0"/>
            <a:ext cx="2889250" cy="496888"/>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b="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3339CFCC-91A5-42D0-82D2-F8CD21E7DE6B}" type="datetimeFigureOut">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6020" name="Rectangle 4"/>
          <p:cNvSpPr>
            <a:spLocks noGrp="1" noChangeArrowheads="1"/>
          </p:cNvSpPr>
          <p:nvPr>
            <p:ph type="ftr" sz="quarter" idx="2"/>
          </p:nvPr>
        </p:nvSpPr>
        <p:spPr bwMode="auto">
          <a:xfrm>
            <a:off x="0" y="9429750"/>
            <a:ext cx="2889250" cy="496888"/>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b="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6021" name="Rectangle 5"/>
          <p:cNvSpPr>
            <a:spLocks noGrp="1" noChangeArrowheads="1"/>
          </p:cNvSpPr>
          <p:nvPr>
            <p:ph type="sldNum" sz="quarter" idx="3"/>
          </p:nvPr>
        </p:nvSpPr>
        <p:spPr bwMode="auto">
          <a:xfrm>
            <a:off x="3778250" y="9429750"/>
            <a:ext cx="2889250" cy="496888"/>
          </a:xfrm>
          <a:prstGeom prst="rect">
            <a:avLst/>
          </a:prstGeom>
          <a:noFill/>
          <a:ln w="9525">
            <a:noFill/>
            <a:miter lim="800000"/>
          </a:ln>
          <a:effectLst/>
        </p:spPr>
        <p:txBody>
          <a:bodyPr vert="horz" wrap="square" lIns="91440" tIns="45720" rIns="91440" bIns="45720" numCol="1" anchor="b" anchorCtr="0" compatLnSpc="1"/>
          <a:lstStyle>
            <a:lvl1pPr algn="r" eaLnBrk="1" hangingPunct="1">
              <a:defRPr sz="1200" b="0"/>
            </a:lvl1pPr>
          </a:lstStyle>
          <a:p>
            <a:pPr marL="0" marR="0" lvl="0" indent="0" algn="r" defTabSz="914400" rtl="0" eaLnBrk="1" fontAlgn="base" latinLnBrk="0" hangingPunct="1">
              <a:lnSpc>
                <a:spcPct val="100000"/>
              </a:lnSpc>
              <a:spcBef>
                <a:spcPct val="0"/>
              </a:spcBef>
              <a:spcAft>
                <a:spcPct val="0"/>
              </a:spcAft>
              <a:buClrTx/>
              <a:buSzTx/>
              <a:buFontTx/>
              <a:buNone/>
              <a:defRPr/>
            </a:pPr>
            <a:fld id="{508EB928-02B2-4332-B45C-7BBD5F21C516}" type="slidenum">
              <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eaLnBrk="1" hangingPunct="1">
              <a:defRPr sz="1200" b="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eaLnBrk="1" hangingPunct="1">
              <a:defRPr sz="1200" b="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AEB47CC4-1837-4FE4-899F-A88941F1BC9E}" type="datetimeFigureOut">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Image Placeholder 3"/>
          <p:cNvSpPr>
            <a:spLocks noGrp="1" noRot="1" noChangeAspect="1"/>
          </p:cNvSpPr>
          <p:nvPr>
            <p:ph type="sldImg" idx="2"/>
          </p:nvPr>
        </p:nvSpPr>
        <p:spPr>
          <a:xfrm>
            <a:off x="852488" y="744538"/>
            <a:ext cx="4964113" cy="3722688"/>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66750" y="4716463"/>
            <a:ext cx="5335588" cy="4467225"/>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Click to edit Master text styles</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Second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Third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Fourth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Fifth level</a:t>
            </a: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eaLnBrk="1" hangingPunct="1">
              <a:defRPr sz="1200" b="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wrap="square" lIns="91440" tIns="45720" rIns="91440" bIns="45720" numCol="1" anchor="b" anchorCtr="0" compatLnSpc="1"/>
          <a:lstStyle>
            <a:lvl1pPr algn="r" eaLnBrk="1" hangingPunct="1">
              <a:defRPr sz="1200" b="0"/>
            </a:lvl1pPr>
          </a:lstStyle>
          <a:p>
            <a:pPr marL="0" marR="0" lvl="0" indent="0" algn="r" defTabSz="914400" rtl="0" eaLnBrk="1" fontAlgn="base" latinLnBrk="0" hangingPunct="1">
              <a:lnSpc>
                <a:spcPct val="100000"/>
              </a:lnSpc>
              <a:spcBef>
                <a:spcPct val="0"/>
              </a:spcBef>
              <a:spcAft>
                <a:spcPct val="0"/>
              </a:spcAft>
              <a:buClrTx/>
              <a:buSzTx/>
              <a:buFontTx/>
              <a:buNone/>
              <a:defRPr/>
            </a:pPr>
            <a:fld id="{201CF106-75F7-497A-BEB8-51ED1B2FF752}" type="slidenum">
              <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Slide Image Placeholder 1"/>
          <p:cNvSpPr>
            <a:spLocks noGrp="1" noRot="1" noChangeAspect="1" noTextEdit="1"/>
          </p:cNvSpPr>
          <p:nvPr>
            <p:ph type="sldImg"/>
          </p:nvPr>
        </p:nvSpPr>
        <p:spPr>
          <a:xfrm>
            <a:off x="852488" y="744538"/>
            <a:ext cx="4964112" cy="3722687"/>
          </a:xfrm>
          <a:ln>
            <a:solidFill>
              <a:srgbClr val="000000">
                <a:alpha val="100000"/>
              </a:srgbClr>
            </a:solidFill>
            <a:miter lim="800000"/>
          </a:ln>
        </p:spPr>
      </p:sp>
      <p:sp>
        <p:nvSpPr>
          <p:cNvPr id="6147" name="Notes Placeholder 2"/>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dirty="0"/>
          </a:p>
        </p:txBody>
      </p:sp>
      <p:sp>
        <p:nvSpPr>
          <p:cNvPr id="6148" name="Slide Number Placeholder 3"/>
          <p:cNvSpPr txBox="1">
            <a:spLocks noGrp="1"/>
          </p:cNvSpPr>
          <p:nvPr>
            <p:ph type="sldNum" sz="quarter"/>
          </p:nvPr>
        </p:nvSpPr>
        <p:spPr>
          <a:xfrm>
            <a:off x="3778250" y="9429750"/>
            <a:ext cx="2889250" cy="496888"/>
          </a:xfrm>
          <a:prstGeom prst="rect">
            <a:avLst/>
          </a:prstGeom>
          <a:noFill/>
          <a:ln w="9525">
            <a:noFill/>
          </a:ln>
        </p:spPr>
        <p:txBody>
          <a:bodyPr anchor="b" anchorCtr="0"/>
          <a:p>
            <a:pPr lvl="0" algn="r" eaLnBrk="1" hangingPunct="1">
              <a:spcBef>
                <a:spcPct val="0"/>
              </a:spcBef>
            </a:pPr>
            <a:fld id="{9A0DB2DC-4C9A-4742-B13C-FB6460FD3503}" type="slidenum">
              <a:rPr lang="en-US" altLang="en-US" dirty="0">
                <a:latin typeface="Arial" panose="020B0604020202020204" pitchFamily="34" charset="0"/>
              </a:rPr>
            </a:fld>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Slide Image Placeholder 1"/>
          <p:cNvSpPr>
            <a:spLocks noGrp="1" noRot="1" noChangeAspect="1" noTextEdit="1"/>
          </p:cNvSpPr>
          <p:nvPr>
            <p:ph type="sldImg"/>
          </p:nvPr>
        </p:nvSpPr>
        <p:spPr>
          <a:xfrm>
            <a:off x="852488" y="744538"/>
            <a:ext cx="4964112" cy="3722687"/>
          </a:xfrm>
          <a:ln>
            <a:solidFill>
              <a:srgbClr val="000000">
                <a:alpha val="100000"/>
              </a:srgbClr>
            </a:solidFill>
            <a:miter lim="800000"/>
          </a:ln>
        </p:spPr>
      </p:sp>
      <p:sp>
        <p:nvSpPr>
          <p:cNvPr id="9219" name="Notes Placeholder 2"/>
          <p:cNvSpPr>
            <a:spLocks noGrp="1"/>
          </p:cNvSpPr>
          <p:nvPr>
            <p:ph type="body" idx="1"/>
          </p:nvPr>
        </p:nvSpPr>
        <p:spPr>
          <a:noFill/>
          <a:ln>
            <a:noFill/>
          </a:ln>
        </p:spPr>
        <p:txBody>
          <a:bodyPr wrap="square" lIns="91440" tIns="45720" rIns="91440" bIns="45720" anchor="t" anchorCtr="0"/>
          <a:p>
            <a:pPr marL="228600" lvl="0" indent="-228600" eaLnBrk="1" hangingPunct="1">
              <a:spcBef>
                <a:spcPct val="0"/>
              </a:spcBef>
              <a:buFontTx/>
              <a:buAutoNum type="arabicParenR"/>
            </a:pPr>
            <a:endParaRPr lang="de-DE" altLang="en-US" dirty="0"/>
          </a:p>
        </p:txBody>
      </p:sp>
      <p:sp>
        <p:nvSpPr>
          <p:cNvPr id="9220" name="Slide Number Placeholder 3"/>
          <p:cNvSpPr txBox="1">
            <a:spLocks noGrp="1"/>
          </p:cNvSpPr>
          <p:nvPr>
            <p:ph type="sldNum" sz="quarter"/>
          </p:nvPr>
        </p:nvSpPr>
        <p:spPr>
          <a:xfrm>
            <a:off x="3778250" y="9429750"/>
            <a:ext cx="2889250" cy="496888"/>
          </a:xfrm>
          <a:prstGeom prst="rect">
            <a:avLst/>
          </a:prstGeom>
          <a:noFill/>
          <a:ln w="9525">
            <a:noFill/>
          </a:ln>
        </p:spPr>
        <p:txBody>
          <a:bodyPr anchor="b" anchorCtr="0"/>
          <a:p>
            <a:pPr lvl="0" algn="r" eaLnBrk="1" hangingPunct="1">
              <a:spcBef>
                <a:spcPct val="0"/>
              </a:spcBef>
            </a:pPr>
            <a:fld id="{9A0DB2DC-4C9A-4742-B13C-FB6460FD3503}" type="slidenum">
              <a:rPr lang="en-US" altLang="en-US" dirty="0">
                <a:latin typeface="Arial" panose="020B0604020202020204" pitchFamily="34" charset="0"/>
              </a:rPr>
            </a:fld>
            <a:endParaRPr lang="en-US" altLang="en-US"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Slide Image Placeholder 1"/>
          <p:cNvSpPr>
            <a:spLocks noGrp="1" noRot="1" noChangeAspect="1" noTextEdit="1"/>
          </p:cNvSpPr>
          <p:nvPr>
            <p:ph type="sldImg"/>
          </p:nvPr>
        </p:nvSpPr>
        <p:spPr>
          <a:xfrm>
            <a:off x="852488" y="744538"/>
            <a:ext cx="4964112" cy="3722687"/>
          </a:xfrm>
          <a:ln>
            <a:solidFill>
              <a:srgbClr val="000000">
                <a:alpha val="100000"/>
              </a:srgbClr>
            </a:solidFill>
            <a:miter lim="800000"/>
          </a:ln>
        </p:spPr>
      </p:sp>
      <p:sp>
        <p:nvSpPr>
          <p:cNvPr id="23555" name="Notes Placeholder 2"/>
          <p:cNvSpPr>
            <a:spLocks noGrp="1"/>
          </p:cNvSpPr>
          <p:nvPr>
            <p:ph type="body" idx="1"/>
          </p:nvPr>
        </p:nvSpPr>
        <p:spPr>
          <a:noFill/>
          <a:ln>
            <a:noFill/>
          </a:ln>
        </p:spPr>
        <p:txBody>
          <a:bodyPr wrap="square" lIns="91440" tIns="45720" rIns="91440" bIns="45720" anchor="t" anchorCtr="0"/>
          <a:p>
            <a:pPr lvl="0"/>
            <a:endParaRPr lang="en-US" altLang="en-US" dirty="0"/>
          </a:p>
        </p:txBody>
      </p:sp>
      <p:sp>
        <p:nvSpPr>
          <p:cNvPr id="23556" name="Slide Number Placeholder 3"/>
          <p:cNvSpPr txBox="1">
            <a:spLocks noGrp="1"/>
          </p:cNvSpPr>
          <p:nvPr>
            <p:ph type="sldNum" sz="quarter"/>
          </p:nvPr>
        </p:nvSpPr>
        <p:spPr>
          <a:xfrm>
            <a:off x="3778250" y="9429750"/>
            <a:ext cx="2889250" cy="496888"/>
          </a:xfrm>
          <a:prstGeom prst="rect">
            <a:avLst/>
          </a:prstGeom>
          <a:noFill/>
          <a:ln w="9525">
            <a:noFill/>
          </a:ln>
        </p:spPr>
        <p:txBody>
          <a:bodyPr anchor="b" anchorCtr="0"/>
          <a:p>
            <a:pPr lvl="0" algn="r" eaLnBrk="1" hangingPunct="1">
              <a:spcBef>
                <a:spcPct val="0"/>
              </a:spcBef>
            </a:pPr>
            <a:fld id="{9A0DB2DC-4C9A-4742-B13C-FB6460FD3503}" type="slidenum">
              <a:rPr lang="en-US" altLang="en-US" dirty="0">
                <a:latin typeface="Arial" panose="020B0604020202020204" pitchFamily="34" charset="0"/>
              </a:rPr>
            </a:fld>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gradFill rotWithShape="0">
          <a:gsLst>
            <a:gs pos="0">
              <a:schemeClr val="bg1"/>
            </a:gs>
            <a:gs pos="100000">
              <a:srgbClr val="FFFFFF"/>
            </a:gs>
          </a:gsLst>
          <a:lin ang="2700000" scaled="1"/>
          <a:tileRect/>
        </a:gradFill>
        <a:effectLst/>
      </p:bgPr>
    </p:bg>
    <p:spTree>
      <p:nvGrpSpPr>
        <p:cNvPr id="1" name=""/>
        <p:cNvGrpSpPr/>
        <p:nvPr/>
      </p:nvGrpSpPr>
      <p:grpSpPr>
        <a:xfrm>
          <a:off x="0" y="0"/>
          <a:ext cx="0" cy="0"/>
          <a:chOff x="0" y="0"/>
          <a:chExt cx="0" cy="0"/>
        </a:xfrm>
      </p:grpSpPr>
      <p:grpSp>
        <p:nvGrpSpPr>
          <p:cNvPr id="2050" name="Group 131"/>
          <p:cNvGrpSpPr/>
          <p:nvPr/>
        </p:nvGrpSpPr>
        <p:grpSpPr>
          <a:xfrm flipH="1">
            <a:off x="12700" y="692150"/>
            <a:ext cx="9093200" cy="6165850"/>
            <a:chOff x="0" y="436"/>
            <a:chExt cx="5760" cy="3884"/>
          </a:xfrm>
        </p:grpSpPr>
        <p:sp>
          <p:nvSpPr>
            <p:cNvPr id="2063" name="Line 132"/>
            <p:cNvSpPr/>
            <p:nvPr userDrawn="1"/>
          </p:nvSpPr>
          <p:spPr>
            <a:xfrm>
              <a:off x="1472" y="448"/>
              <a:ext cx="4288" cy="2946"/>
            </a:xfrm>
            <a:prstGeom prst="line">
              <a:avLst/>
            </a:prstGeom>
            <a:ln w="3175" cap="flat" cmpd="sng">
              <a:solidFill>
                <a:srgbClr val="FFFFFF"/>
              </a:solidFill>
              <a:prstDash val="solid"/>
              <a:headEnd type="none" w="sm" len="sm"/>
              <a:tailEnd type="none" w="sm" len="sm"/>
            </a:ln>
          </p:spPr>
        </p:sp>
        <p:sp>
          <p:nvSpPr>
            <p:cNvPr id="2064" name="Line 133"/>
            <p:cNvSpPr/>
            <p:nvPr userDrawn="1"/>
          </p:nvSpPr>
          <p:spPr>
            <a:xfrm>
              <a:off x="1472" y="448"/>
              <a:ext cx="4288" cy="3471"/>
            </a:xfrm>
            <a:prstGeom prst="line">
              <a:avLst/>
            </a:prstGeom>
            <a:ln w="3175" cap="flat" cmpd="sng">
              <a:solidFill>
                <a:srgbClr val="FFFFFF"/>
              </a:solidFill>
              <a:prstDash val="solid"/>
              <a:headEnd type="none" w="sm" len="sm"/>
              <a:tailEnd type="none" w="sm" len="sm"/>
            </a:ln>
          </p:spPr>
        </p:sp>
        <p:sp>
          <p:nvSpPr>
            <p:cNvPr id="2065" name="Line 134"/>
            <p:cNvSpPr/>
            <p:nvPr userDrawn="1"/>
          </p:nvSpPr>
          <p:spPr>
            <a:xfrm>
              <a:off x="1472" y="448"/>
              <a:ext cx="4067" cy="3872"/>
            </a:xfrm>
            <a:prstGeom prst="line">
              <a:avLst/>
            </a:prstGeom>
            <a:ln w="3175" cap="flat" cmpd="sng">
              <a:solidFill>
                <a:srgbClr val="FFFFFF"/>
              </a:solidFill>
              <a:prstDash val="solid"/>
              <a:headEnd type="none" w="sm" len="sm"/>
              <a:tailEnd type="none" w="sm" len="sm"/>
            </a:ln>
          </p:spPr>
        </p:sp>
        <p:sp>
          <p:nvSpPr>
            <p:cNvPr id="2066" name="Line 135"/>
            <p:cNvSpPr/>
            <p:nvPr userDrawn="1"/>
          </p:nvSpPr>
          <p:spPr>
            <a:xfrm>
              <a:off x="1472" y="448"/>
              <a:ext cx="3407" cy="3872"/>
            </a:xfrm>
            <a:prstGeom prst="line">
              <a:avLst/>
            </a:prstGeom>
            <a:ln w="3175" cap="flat" cmpd="sng">
              <a:solidFill>
                <a:srgbClr val="FFFFFF"/>
              </a:solidFill>
              <a:prstDash val="solid"/>
              <a:headEnd type="none" w="sm" len="sm"/>
              <a:tailEnd type="none" w="sm" len="sm"/>
            </a:ln>
          </p:spPr>
        </p:sp>
        <p:sp>
          <p:nvSpPr>
            <p:cNvPr id="2067" name="Line 136"/>
            <p:cNvSpPr/>
            <p:nvPr userDrawn="1"/>
          </p:nvSpPr>
          <p:spPr>
            <a:xfrm>
              <a:off x="1472" y="448"/>
              <a:ext cx="2767" cy="3872"/>
            </a:xfrm>
            <a:prstGeom prst="line">
              <a:avLst/>
            </a:prstGeom>
            <a:ln w="3175" cap="flat" cmpd="sng">
              <a:solidFill>
                <a:srgbClr val="FFFFFF"/>
              </a:solidFill>
              <a:prstDash val="solid"/>
              <a:headEnd type="none" w="sm" len="sm"/>
              <a:tailEnd type="none" w="sm" len="sm"/>
            </a:ln>
          </p:spPr>
        </p:sp>
        <p:sp>
          <p:nvSpPr>
            <p:cNvPr id="2068" name="Line 137"/>
            <p:cNvSpPr/>
            <p:nvPr userDrawn="1"/>
          </p:nvSpPr>
          <p:spPr>
            <a:xfrm>
              <a:off x="1472" y="448"/>
              <a:ext cx="2162" cy="3872"/>
            </a:xfrm>
            <a:prstGeom prst="line">
              <a:avLst/>
            </a:prstGeom>
            <a:ln w="3175" cap="flat" cmpd="sng">
              <a:solidFill>
                <a:srgbClr val="FFFFFF"/>
              </a:solidFill>
              <a:prstDash val="solid"/>
              <a:headEnd type="none" w="sm" len="sm"/>
              <a:tailEnd type="none" w="sm" len="sm"/>
            </a:ln>
          </p:spPr>
        </p:sp>
        <p:sp>
          <p:nvSpPr>
            <p:cNvPr id="2069" name="Line 138"/>
            <p:cNvSpPr/>
            <p:nvPr userDrawn="1"/>
          </p:nvSpPr>
          <p:spPr>
            <a:xfrm>
              <a:off x="1472" y="448"/>
              <a:ext cx="1612" cy="3872"/>
            </a:xfrm>
            <a:prstGeom prst="line">
              <a:avLst/>
            </a:prstGeom>
            <a:ln w="3175" cap="flat" cmpd="sng">
              <a:solidFill>
                <a:srgbClr val="FFFFFF"/>
              </a:solidFill>
              <a:prstDash val="solid"/>
              <a:headEnd type="none" w="sm" len="sm"/>
              <a:tailEnd type="none" w="sm" len="sm"/>
            </a:ln>
          </p:spPr>
        </p:sp>
        <p:sp>
          <p:nvSpPr>
            <p:cNvPr id="2070" name="Line 139"/>
            <p:cNvSpPr/>
            <p:nvPr userDrawn="1"/>
          </p:nvSpPr>
          <p:spPr>
            <a:xfrm>
              <a:off x="1472" y="448"/>
              <a:ext cx="1065" cy="3872"/>
            </a:xfrm>
            <a:prstGeom prst="line">
              <a:avLst/>
            </a:prstGeom>
            <a:ln w="3175" cap="flat" cmpd="sng">
              <a:solidFill>
                <a:srgbClr val="FFFFFF"/>
              </a:solidFill>
              <a:prstDash val="solid"/>
              <a:headEnd type="none" w="sm" len="sm"/>
              <a:tailEnd type="none" w="sm" len="sm"/>
            </a:ln>
          </p:spPr>
        </p:sp>
        <p:sp>
          <p:nvSpPr>
            <p:cNvPr id="2071" name="Line 140"/>
            <p:cNvSpPr/>
            <p:nvPr userDrawn="1"/>
          </p:nvSpPr>
          <p:spPr>
            <a:xfrm>
              <a:off x="1472" y="448"/>
              <a:ext cx="514" cy="3872"/>
            </a:xfrm>
            <a:prstGeom prst="line">
              <a:avLst/>
            </a:prstGeom>
            <a:ln w="3175" cap="flat" cmpd="sng">
              <a:solidFill>
                <a:srgbClr val="FFFFFF"/>
              </a:solidFill>
              <a:prstDash val="solid"/>
              <a:headEnd type="none" w="sm" len="sm"/>
              <a:tailEnd type="none" w="sm" len="sm"/>
            </a:ln>
          </p:spPr>
        </p:sp>
        <p:sp>
          <p:nvSpPr>
            <p:cNvPr id="2072" name="Line 141"/>
            <p:cNvSpPr/>
            <p:nvPr userDrawn="1"/>
          </p:nvSpPr>
          <p:spPr>
            <a:xfrm>
              <a:off x="1472" y="448"/>
              <a:ext cx="0" cy="3872"/>
            </a:xfrm>
            <a:prstGeom prst="line">
              <a:avLst/>
            </a:prstGeom>
            <a:ln w="3175" cap="flat" cmpd="sng">
              <a:solidFill>
                <a:srgbClr val="FFFFFF"/>
              </a:solidFill>
              <a:prstDash val="solid"/>
              <a:headEnd type="none" w="sm" len="sm"/>
              <a:tailEnd type="none" w="sm" len="sm"/>
            </a:ln>
          </p:spPr>
        </p:sp>
        <p:sp>
          <p:nvSpPr>
            <p:cNvPr id="2073" name="Line 142"/>
            <p:cNvSpPr/>
            <p:nvPr userDrawn="1"/>
          </p:nvSpPr>
          <p:spPr>
            <a:xfrm>
              <a:off x="1472" y="448"/>
              <a:ext cx="4288" cy="2549"/>
            </a:xfrm>
            <a:prstGeom prst="line">
              <a:avLst/>
            </a:prstGeom>
            <a:ln w="3175" cap="flat" cmpd="sng">
              <a:solidFill>
                <a:srgbClr val="FFFFFF"/>
              </a:solidFill>
              <a:prstDash val="solid"/>
              <a:headEnd type="none" w="sm" len="sm"/>
              <a:tailEnd type="none" w="sm" len="sm"/>
            </a:ln>
          </p:spPr>
        </p:sp>
        <p:sp>
          <p:nvSpPr>
            <p:cNvPr id="2074" name="Line 143"/>
            <p:cNvSpPr/>
            <p:nvPr userDrawn="1"/>
          </p:nvSpPr>
          <p:spPr>
            <a:xfrm>
              <a:off x="1472" y="448"/>
              <a:ext cx="4288" cy="2195"/>
            </a:xfrm>
            <a:prstGeom prst="line">
              <a:avLst/>
            </a:prstGeom>
            <a:ln w="3175" cap="flat" cmpd="sng">
              <a:solidFill>
                <a:srgbClr val="FFFFFF"/>
              </a:solidFill>
              <a:prstDash val="solid"/>
              <a:headEnd type="none" w="sm" len="sm"/>
              <a:tailEnd type="none" w="sm" len="sm"/>
            </a:ln>
          </p:spPr>
        </p:sp>
        <p:sp>
          <p:nvSpPr>
            <p:cNvPr id="2075" name="Line 144"/>
            <p:cNvSpPr/>
            <p:nvPr userDrawn="1"/>
          </p:nvSpPr>
          <p:spPr>
            <a:xfrm>
              <a:off x="1472" y="448"/>
              <a:ext cx="4288" cy="1891"/>
            </a:xfrm>
            <a:prstGeom prst="line">
              <a:avLst/>
            </a:prstGeom>
            <a:ln w="3175" cap="flat" cmpd="sng">
              <a:solidFill>
                <a:srgbClr val="FFFFFF"/>
              </a:solidFill>
              <a:prstDash val="solid"/>
              <a:headEnd type="none" w="sm" len="sm"/>
              <a:tailEnd type="none" w="sm" len="sm"/>
            </a:ln>
          </p:spPr>
        </p:sp>
        <p:sp>
          <p:nvSpPr>
            <p:cNvPr id="2076" name="Line 145"/>
            <p:cNvSpPr/>
            <p:nvPr userDrawn="1"/>
          </p:nvSpPr>
          <p:spPr>
            <a:xfrm>
              <a:off x="1472" y="448"/>
              <a:ext cx="4288" cy="1584"/>
            </a:xfrm>
            <a:prstGeom prst="line">
              <a:avLst/>
            </a:prstGeom>
            <a:ln w="3175" cap="flat" cmpd="sng">
              <a:solidFill>
                <a:srgbClr val="FFFFFF"/>
              </a:solidFill>
              <a:prstDash val="solid"/>
              <a:headEnd type="none" w="sm" len="sm"/>
              <a:tailEnd type="none" w="sm" len="sm"/>
            </a:ln>
          </p:spPr>
        </p:sp>
        <p:sp>
          <p:nvSpPr>
            <p:cNvPr id="2077" name="Line 146"/>
            <p:cNvSpPr/>
            <p:nvPr userDrawn="1"/>
          </p:nvSpPr>
          <p:spPr>
            <a:xfrm>
              <a:off x="1515" y="462"/>
              <a:ext cx="4245" cy="1307"/>
            </a:xfrm>
            <a:prstGeom prst="line">
              <a:avLst/>
            </a:prstGeom>
            <a:ln w="3175" cap="flat" cmpd="sng">
              <a:solidFill>
                <a:srgbClr val="FFFFFF"/>
              </a:solidFill>
              <a:prstDash val="solid"/>
              <a:headEnd type="none" w="sm" len="sm"/>
              <a:tailEnd type="none" w="sm" len="sm"/>
            </a:ln>
          </p:spPr>
        </p:sp>
        <p:sp>
          <p:nvSpPr>
            <p:cNvPr id="2078" name="Line 147"/>
            <p:cNvSpPr/>
            <p:nvPr userDrawn="1"/>
          </p:nvSpPr>
          <p:spPr>
            <a:xfrm>
              <a:off x="1472" y="448"/>
              <a:ext cx="4288" cy="1057"/>
            </a:xfrm>
            <a:prstGeom prst="line">
              <a:avLst/>
            </a:prstGeom>
            <a:ln w="3175" cap="flat" cmpd="sng">
              <a:solidFill>
                <a:srgbClr val="FFFFFF"/>
              </a:solidFill>
              <a:prstDash val="solid"/>
              <a:headEnd type="none" w="sm" len="sm"/>
              <a:tailEnd type="none" w="sm" len="sm"/>
            </a:ln>
          </p:spPr>
        </p:sp>
        <p:sp>
          <p:nvSpPr>
            <p:cNvPr id="2079" name="Line 148"/>
            <p:cNvSpPr/>
            <p:nvPr userDrawn="1"/>
          </p:nvSpPr>
          <p:spPr>
            <a:xfrm>
              <a:off x="1472" y="448"/>
              <a:ext cx="4288" cy="833"/>
            </a:xfrm>
            <a:prstGeom prst="line">
              <a:avLst/>
            </a:prstGeom>
            <a:ln w="3175" cap="flat" cmpd="sng">
              <a:solidFill>
                <a:srgbClr val="FFFFFF"/>
              </a:solidFill>
              <a:prstDash val="solid"/>
              <a:headEnd type="none" w="sm" len="sm"/>
              <a:tailEnd type="none" w="sm" len="sm"/>
            </a:ln>
          </p:spPr>
        </p:sp>
        <p:sp>
          <p:nvSpPr>
            <p:cNvPr id="2080" name="Line 149"/>
            <p:cNvSpPr/>
            <p:nvPr userDrawn="1"/>
          </p:nvSpPr>
          <p:spPr>
            <a:xfrm>
              <a:off x="1472" y="448"/>
              <a:ext cx="4288" cy="613"/>
            </a:xfrm>
            <a:prstGeom prst="line">
              <a:avLst/>
            </a:prstGeom>
            <a:ln w="3175" cap="flat" cmpd="sng">
              <a:solidFill>
                <a:srgbClr val="FFFFFF"/>
              </a:solidFill>
              <a:prstDash val="solid"/>
              <a:headEnd type="none" w="sm" len="sm"/>
              <a:tailEnd type="none" w="sm" len="sm"/>
            </a:ln>
          </p:spPr>
        </p:sp>
        <p:sp>
          <p:nvSpPr>
            <p:cNvPr id="2081" name="Line 150"/>
            <p:cNvSpPr/>
            <p:nvPr userDrawn="1"/>
          </p:nvSpPr>
          <p:spPr>
            <a:xfrm>
              <a:off x="1472" y="448"/>
              <a:ext cx="4288" cy="438"/>
            </a:xfrm>
            <a:prstGeom prst="line">
              <a:avLst/>
            </a:prstGeom>
            <a:ln w="3175" cap="flat" cmpd="sng">
              <a:solidFill>
                <a:srgbClr val="FFFFFF"/>
              </a:solidFill>
              <a:prstDash val="solid"/>
              <a:headEnd type="none" w="sm" len="sm"/>
              <a:tailEnd type="none" w="sm" len="sm"/>
            </a:ln>
          </p:spPr>
        </p:sp>
        <p:sp>
          <p:nvSpPr>
            <p:cNvPr id="2082" name="Line 151"/>
            <p:cNvSpPr/>
            <p:nvPr userDrawn="1"/>
          </p:nvSpPr>
          <p:spPr>
            <a:xfrm>
              <a:off x="1472" y="448"/>
              <a:ext cx="4288" cy="259"/>
            </a:xfrm>
            <a:prstGeom prst="line">
              <a:avLst/>
            </a:prstGeom>
            <a:ln w="3175" cap="flat" cmpd="sng">
              <a:solidFill>
                <a:srgbClr val="FFFFFF"/>
              </a:solidFill>
              <a:prstDash val="solid"/>
              <a:headEnd type="none" w="sm" len="sm"/>
              <a:tailEnd type="none" w="sm" len="sm"/>
            </a:ln>
          </p:spPr>
        </p:sp>
        <p:sp>
          <p:nvSpPr>
            <p:cNvPr id="2083" name="Line 152"/>
            <p:cNvSpPr/>
            <p:nvPr userDrawn="1"/>
          </p:nvSpPr>
          <p:spPr>
            <a:xfrm>
              <a:off x="1472" y="448"/>
              <a:ext cx="4288" cy="130"/>
            </a:xfrm>
            <a:prstGeom prst="line">
              <a:avLst/>
            </a:prstGeom>
            <a:ln w="3175" cap="flat" cmpd="sng">
              <a:solidFill>
                <a:srgbClr val="FFFFFF"/>
              </a:solidFill>
              <a:prstDash val="solid"/>
              <a:headEnd type="none" w="sm" len="sm"/>
              <a:tailEnd type="none" w="sm" len="sm"/>
            </a:ln>
          </p:spPr>
        </p:sp>
        <p:sp>
          <p:nvSpPr>
            <p:cNvPr id="2084" name="Line 153"/>
            <p:cNvSpPr/>
            <p:nvPr userDrawn="1"/>
          </p:nvSpPr>
          <p:spPr>
            <a:xfrm flipH="1">
              <a:off x="0" y="449"/>
              <a:ext cx="1474" cy="0"/>
            </a:xfrm>
            <a:prstGeom prst="line">
              <a:avLst/>
            </a:prstGeom>
            <a:ln w="3175" cap="flat" cmpd="sng">
              <a:solidFill>
                <a:srgbClr val="FFFFFF"/>
              </a:solidFill>
              <a:prstDash val="solid"/>
              <a:headEnd type="none" w="sm" len="sm"/>
              <a:tailEnd type="none" w="sm" len="sm"/>
            </a:ln>
          </p:spPr>
        </p:sp>
        <p:sp>
          <p:nvSpPr>
            <p:cNvPr id="2085" name="Line 154"/>
            <p:cNvSpPr/>
            <p:nvPr userDrawn="1"/>
          </p:nvSpPr>
          <p:spPr>
            <a:xfrm flipH="1">
              <a:off x="0" y="436"/>
              <a:ext cx="1474" cy="2514"/>
            </a:xfrm>
            <a:prstGeom prst="line">
              <a:avLst/>
            </a:prstGeom>
            <a:ln w="3175" cap="flat" cmpd="sng">
              <a:solidFill>
                <a:srgbClr val="FFFFFF"/>
              </a:solidFill>
              <a:prstDash val="solid"/>
              <a:headEnd type="none" w="sm" len="sm"/>
              <a:tailEnd type="none" w="sm" len="sm"/>
            </a:ln>
          </p:spPr>
        </p:sp>
        <p:sp>
          <p:nvSpPr>
            <p:cNvPr id="2086" name="Line 155"/>
            <p:cNvSpPr/>
            <p:nvPr userDrawn="1"/>
          </p:nvSpPr>
          <p:spPr>
            <a:xfrm flipH="1">
              <a:off x="0" y="462"/>
              <a:ext cx="1461" cy="3461"/>
            </a:xfrm>
            <a:prstGeom prst="line">
              <a:avLst/>
            </a:prstGeom>
            <a:ln w="3175" cap="flat" cmpd="sng">
              <a:solidFill>
                <a:srgbClr val="FFFFFF"/>
              </a:solidFill>
              <a:prstDash val="solid"/>
              <a:headEnd type="none" w="sm" len="sm"/>
              <a:tailEnd type="none" w="sm" len="sm"/>
            </a:ln>
          </p:spPr>
        </p:sp>
        <p:sp>
          <p:nvSpPr>
            <p:cNvPr id="2087" name="Line 156"/>
            <p:cNvSpPr/>
            <p:nvPr userDrawn="1"/>
          </p:nvSpPr>
          <p:spPr>
            <a:xfrm flipH="1">
              <a:off x="249" y="463"/>
              <a:ext cx="1215" cy="3857"/>
            </a:xfrm>
            <a:prstGeom prst="line">
              <a:avLst/>
            </a:prstGeom>
            <a:ln w="3175" cap="flat" cmpd="sng">
              <a:solidFill>
                <a:srgbClr val="FFFFFF"/>
              </a:solidFill>
              <a:prstDash val="solid"/>
              <a:headEnd type="none" w="sm" len="sm"/>
              <a:tailEnd type="none" w="sm" len="sm"/>
            </a:ln>
          </p:spPr>
        </p:sp>
        <p:sp>
          <p:nvSpPr>
            <p:cNvPr id="2088" name="Line 157"/>
            <p:cNvSpPr/>
            <p:nvPr userDrawn="1"/>
          </p:nvSpPr>
          <p:spPr>
            <a:xfrm flipH="1">
              <a:off x="657" y="472"/>
              <a:ext cx="808" cy="3848"/>
            </a:xfrm>
            <a:prstGeom prst="line">
              <a:avLst/>
            </a:prstGeom>
            <a:ln w="3175" cap="flat" cmpd="sng">
              <a:solidFill>
                <a:srgbClr val="FFFFFF"/>
              </a:solidFill>
              <a:prstDash val="solid"/>
              <a:headEnd type="none" w="sm" len="sm"/>
              <a:tailEnd type="none" w="sm" len="sm"/>
            </a:ln>
          </p:spPr>
        </p:sp>
        <p:sp>
          <p:nvSpPr>
            <p:cNvPr id="2089" name="Line 158"/>
            <p:cNvSpPr/>
            <p:nvPr userDrawn="1"/>
          </p:nvSpPr>
          <p:spPr>
            <a:xfrm flipH="1">
              <a:off x="1066" y="463"/>
              <a:ext cx="404" cy="3857"/>
            </a:xfrm>
            <a:prstGeom prst="line">
              <a:avLst/>
            </a:prstGeom>
            <a:ln w="3175" cap="flat" cmpd="sng">
              <a:solidFill>
                <a:srgbClr val="FFFFFF"/>
              </a:solidFill>
              <a:prstDash val="solid"/>
              <a:headEnd type="none" w="sm" len="sm"/>
              <a:tailEnd type="none" w="sm" len="sm"/>
            </a:ln>
          </p:spPr>
        </p:sp>
        <p:sp>
          <p:nvSpPr>
            <p:cNvPr id="2090" name="Line 159"/>
            <p:cNvSpPr/>
            <p:nvPr userDrawn="1"/>
          </p:nvSpPr>
          <p:spPr>
            <a:xfrm flipH="1">
              <a:off x="0" y="436"/>
              <a:ext cx="1474" cy="1875"/>
            </a:xfrm>
            <a:prstGeom prst="line">
              <a:avLst/>
            </a:prstGeom>
            <a:ln w="3175" cap="flat" cmpd="sng">
              <a:solidFill>
                <a:srgbClr val="FFFFFF"/>
              </a:solidFill>
              <a:prstDash val="solid"/>
              <a:headEnd type="none" w="sm" len="sm"/>
              <a:tailEnd type="none" w="sm" len="sm"/>
            </a:ln>
          </p:spPr>
        </p:sp>
        <p:sp>
          <p:nvSpPr>
            <p:cNvPr id="2091" name="Line 160"/>
            <p:cNvSpPr/>
            <p:nvPr userDrawn="1"/>
          </p:nvSpPr>
          <p:spPr>
            <a:xfrm flipH="1">
              <a:off x="0" y="466"/>
              <a:ext cx="1447" cy="1327"/>
            </a:xfrm>
            <a:prstGeom prst="line">
              <a:avLst/>
            </a:prstGeom>
            <a:ln w="3175" cap="flat" cmpd="sng">
              <a:solidFill>
                <a:srgbClr val="FFFFFF"/>
              </a:solidFill>
              <a:prstDash val="solid"/>
              <a:headEnd type="none" w="sm" len="sm"/>
              <a:tailEnd type="none" w="sm" len="sm"/>
            </a:ln>
          </p:spPr>
        </p:sp>
        <p:sp>
          <p:nvSpPr>
            <p:cNvPr id="2092" name="Line 161"/>
            <p:cNvSpPr/>
            <p:nvPr userDrawn="1"/>
          </p:nvSpPr>
          <p:spPr>
            <a:xfrm flipH="1">
              <a:off x="0" y="449"/>
              <a:ext cx="1474" cy="896"/>
            </a:xfrm>
            <a:prstGeom prst="line">
              <a:avLst/>
            </a:prstGeom>
            <a:ln w="3175" cap="flat" cmpd="sng">
              <a:solidFill>
                <a:srgbClr val="FFFFFF"/>
              </a:solidFill>
              <a:prstDash val="solid"/>
              <a:headEnd type="none" w="sm" len="sm"/>
              <a:tailEnd type="none" w="sm" len="sm"/>
            </a:ln>
          </p:spPr>
        </p:sp>
        <p:sp>
          <p:nvSpPr>
            <p:cNvPr id="2093" name="Line 162"/>
            <p:cNvSpPr/>
            <p:nvPr userDrawn="1"/>
          </p:nvSpPr>
          <p:spPr>
            <a:xfrm flipH="1">
              <a:off x="0" y="471"/>
              <a:ext cx="1435" cy="500"/>
            </a:xfrm>
            <a:prstGeom prst="line">
              <a:avLst/>
            </a:prstGeom>
            <a:ln w="3175" cap="flat" cmpd="sng">
              <a:solidFill>
                <a:srgbClr val="FFFFFF"/>
              </a:solidFill>
              <a:prstDash val="solid"/>
              <a:headEnd type="none" w="sm" len="sm"/>
              <a:tailEnd type="none" w="sm" len="sm"/>
            </a:ln>
          </p:spPr>
        </p:sp>
        <p:sp>
          <p:nvSpPr>
            <p:cNvPr id="2094" name="Line 163"/>
            <p:cNvSpPr/>
            <p:nvPr userDrawn="1"/>
          </p:nvSpPr>
          <p:spPr>
            <a:xfrm flipH="1">
              <a:off x="0" y="463"/>
              <a:ext cx="1464" cy="206"/>
            </a:xfrm>
            <a:prstGeom prst="line">
              <a:avLst/>
            </a:prstGeom>
            <a:ln w="3175" cap="flat" cmpd="sng">
              <a:solidFill>
                <a:srgbClr val="FFFFFF"/>
              </a:solidFill>
              <a:prstDash val="solid"/>
              <a:headEnd type="none" w="sm" len="sm"/>
              <a:tailEnd type="none" w="sm" len="sm"/>
            </a:ln>
          </p:spPr>
        </p:sp>
        <p:sp>
          <p:nvSpPr>
            <p:cNvPr id="2095" name="Line 164"/>
            <p:cNvSpPr/>
            <p:nvPr userDrawn="1"/>
          </p:nvSpPr>
          <p:spPr>
            <a:xfrm flipH="1">
              <a:off x="0" y="436"/>
              <a:ext cx="1474" cy="124"/>
            </a:xfrm>
            <a:prstGeom prst="line">
              <a:avLst/>
            </a:prstGeom>
            <a:ln w="3175" cap="flat" cmpd="sng">
              <a:solidFill>
                <a:srgbClr val="FFFFFF"/>
              </a:solidFill>
              <a:prstDash val="solid"/>
              <a:headEnd type="none" w="sm" len="sm"/>
              <a:tailEnd type="none" w="sm" len="sm"/>
            </a:ln>
          </p:spPr>
        </p:sp>
        <p:grpSp>
          <p:nvGrpSpPr>
            <p:cNvPr id="2096" name="Group 165"/>
            <p:cNvGrpSpPr/>
            <p:nvPr userDrawn="1"/>
          </p:nvGrpSpPr>
          <p:grpSpPr>
            <a:xfrm>
              <a:off x="0" y="13"/>
              <a:ext cx="5760" cy="699"/>
              <a:chOff x="235" y="2750"/>
              <a:chExt cx="5241" cy="699"/>
            </a:xfrm>
          </p:grpSpPr>
          <p:sp>
            <p:nvSpPr>
              <p:cNvPr id="2106" name="Line 166"/>
              <p:cNvSpPr/>
              <p:nvPr/>
            </p:nvSpPr>
            <p:spPr>
              <a:xfrm>
                <a:off x="235" y="3449"/>
                <a:ext cx="5241" cy="0"/>
              </a:xfrm>
              <a:prstGeom prst="line">
                <a:avLst/>
              </a:prstGeom>
              <a:ln w="3175" cap="flat" cmpd="sng">
                <a:solidFill>
                  <a:srgbClr val="FFFFFF"/>
                </a:solidFill>
                <a:prstDash val="solid"/>
                <a:headEnd type="none" w="sm" len="sm"/>
                <a:tailEnd type="none" w="sm" len="sm"/>
              </a:ln>
            </p:spPr>
          </p:sp>
          <p:sp>
            <p:nvSpPr>
              <p:cNvPr id="2107" name="Line 167"/>
              <p:cNvSpPr/>
              <p:nvPr/>
            </p:nvSpPr>
            <p:spPr>
              <a:xfrm>
                <a:off x="235" y="3191"/>
                <a:ext cx="5241" cy="0"/>
              </a:xfrm>
              <a:prstGeom prst="line">
                <a:avLst/>
              </a:prstGeom>
              <a:ln w="3175" cap="flat" cmpd="sng">
                <a:solidFill>
                  <a:srgbClr val="FFFFFF"/>
                </a:solidFill>
                <a:prstDash val="solid"/>
                <a:headEnd type="none" w="sm" len="sm"/>
                <a:tailEnd type="none" w="sm" len="sm"/>
              </a:ln>
            </p:spPr>
          </p:sp>
          <p:sp>
            <p:nvSpPr>
              <p:cNvPr id="2108" name="Line 168"/>
              <p:cNvSpPr/>
              <p:nvPr/>
            </p:nvSpPr>
            <p:spPr>
              <a:xfrm>
                <a:off x="235" y="2958"/>
                <a:ext cx="5239" cy="0"/>
              </a:xfrm>
              <a:prstGeom prst="line">
                <a:avLst/>
              </a:prstGeom>
              <a:ln w="3175" cap="flat" cmpd="sng">
                <a:solidFill>
                  <a:srgbClr val="FFFFFF"/>
                </a:solidFill>
                <a:prstDash val="solid"/>
                <a:headEnd type="none" w="sm" len="sm"/>
                <a:tailEnd type="none" w="sm" len="sm"/>
              </a:ln>
            </p:spPr>
          </p:sp>
          <p:sp>
            <p:nvSpPr>
              <p:cNvPr id="2109" name="Line 169"/>
              <p:cNvSpPr/>
              <p:nvPr/>
            </p:nvSpPr>
            <p:spPr>
              <a:xfrm>
                <a:off x="235" y="2750"/>
                <a:ext cx="5239" cy="0"/>
              </a:xfrm>
              <a:prstGeom prst="line">
                <a:avLst/>
              </a:prstGeom>
              <a:ln w="3175" cap="flat" cmpd="sng">
                <a:solidFill>
                  <a:srgbClr val="FFFFFF"/>
                </a:solidFill>
                <a:prstDash val="solid"/>
                <a:headEnd type="none" w="sm" len="sm"/>
                <a:tailEnd type="none" w="sm" len="sm"/>
              </a:ln>
            </p:spPr>
          </p:sp>
        </p:grpSp>
        <p:sp>
          <p:nvSpPr>
            <p:cNvPr id="2097" name="Line 170"/>
            <p:cNvSpPr/>
            <p:nvPr userDrawn="1"/>
          </p:nvSpPr>
          <p:spPr>
            <a:xfrm>
              <a:off x="0" y="1753"/>
              <a:ext cx="5760" cy="0"/>
            </a:xfrm>
            <a:prstGeom prst="line">
              <a:avLst/>
            </a:prstGeom>
            <a:ln w="3175" cap="flat" cmpd="sng">
              <a:solidFill>
                <a:srgbClr val="FFFFFF"/>
              </a:solidFill>
              <a:prstDash val="solid"/>
              <a:headEnd type="none" w="sm" len="sm"/>
              <a:tailEnd type="none" w="sm" len="sm"/>
            </a:ln>
          </p:spPr>
        </p:sp>
        <p:sp>
          <p:nvSpPr>
            <p:cNvPr id="2098" name="Line 171"/>
            <p:cNvSpPr/>
            <p:nvPr userDrawn="1"/>
          </p:nvSpPr>
          <p:spPr>
            <a:xfrm flipV="1">
              <a:off x="0" y="1455"/>
              <a:ext cx="5760" cy="1"/>
            </a:xfrm>
            <a:prstGeom prst="line">
              <a:avLst/>
            </a:prstGeom>
            <a:ln w="3175" cap="flat" cmpd="sng">
              <a:solidFill>
                <a:srgbClr val="FFFFFF"/>
              </a:solidFill>
              <a:prstDash val="solid"/>
              <a:headEnd type="none" w="sm" len="sm"/>
              <a:tailEnd type="none" w="sm" len="sm"/>
            </a:ln>
          </p:spPr>
        </p:sp>
        <p:sp>
          <p:nvSpPr>
            <p:cNvPr id="2099" name="Line 172"/>
            <p:cNvSpPr/>
            <p:nvPr userDrawn="1"/>
          </p:nvSpPr>
          <p:spPr>
            <a:xfrm>
              <a:off x="0" y="1182"/>
              <a:ext cx="5760" cy="9"/>
            </a:xfrm>
            <a:prstGeom prst="line">
              <a:avLst/>
            </a:prstGeom>
            <a:ln w="3175" cap="flat" cmpd="sng">
              <a:solidFill>
                <a:srgbClr val="FFFFFF"/>
              </a:solidFill>
              <a:prstDash val="solid"/>
              <a:headEnd type="none" w="sm" len="sm"/>
              <a:tailEnd type="none" w="sm" len="sm"/>
            </a:ln>
          </p:spPr>
        </p:sp>
        <p:sp>
          <p:nvSpPr>
            <p:cNvPr id="2100" name="Line 173"/>
            <p:cNvSpPr/>
            <p:nvPr userDrawn="1"/>
          </p:nvSpPr>
          <p:spPr>
            <a:xfrm>
              <a:off x="0" y="965"/>
              <a:ext cx="5734" cy="0"/>
            </a:xfrm>
            <a:prstGeom prst="line">
              <a:avLst/>
            </a:prstGeom>
            <a:ln w="3175" cap="flat" cmpd="sng">
              <a:solidFill>
                <a:srgbClr val="FFFFFF"/>
              </a:solidFill>
              <a:prstDash val="solid"/>
              <a:headEnd type="none" w="sm" len="sm"/>
              <a:tailEnd type="none" w="sm" len="sm"/>
            </a:ln>
          </p:spPr>
        </p:sp>
        <p:sp>
          <p:nvSpPr>
            <p:cNvPr id="2101" name="Line 174"/>
            <p:cNvSpPr/>
            <p:nvPr userDrawn="1"/>
          </p:nvSpPr>
          <p:spPr>
            <a:xfrm flipV="1">
              <a:off x="0" y="780"/>
              <a:ext cx="5760" cy="11"/>
            </a:xfrm>
            <a:prstGeom prst="line">
              <a:avLst/>
            </a:prstGeom>
            <a:ln w="3175" cap="flat" cmpd="sng">
              <a:solidFill>
                <a:srgbClr val="FFFFFF"/>
              </a:solidFill>
              <a:prstDash val="solid"/>
              <a:headEnd type="none" w="sm" len="sm"/>
              <a:tailEnd type="none" w="sm" len="sm"/>
            </a:ln>
          </p:spPr>
        </p:sp>
        <p:sp>
          <p:nvSpPr>
            <p:cNvPr id="2102" name="Line 175"/>
            <p:cNvSpPr/>
            <p:nvPr userDrawn="1"/>
          </p:nvSpPr>
          <p:spPr>
            <a:xfrm>
              <a:off x="0" y="661"/>
              <a:ext cx="5760" cy="7"/>
            </a:xfrm>
            <a:prstGeom prst="line">
              <a:avLst/>
            </a:prstGeom>
            <a:ln w="3175" cap="flat" cmpd="sng">
              <a:solidFill>
                <a:srgbClr val="FFFFFF"/>
              </a:solidFill>
              <a:prstDash val="solid"/>
              <a:headEnd type="none" w="sm" len="sm"/>
              <a:tailEnd type="none" w="sm" len="sm"/>
            </a:ln>
          </p:spPr>
        </p:sp>
        <p:sp>
          <p:nvSpPr>
            <p:cNvPr id="2103" name="Line 176"/>
            <p:cNvSpPr/>
            <p:nvPr userDrawn="1"/>
          </p:nvSpPr>
          <p:spPr>
            <a:xfrm flipV="1">
              <a:off x="0" y="558"/>
              <a:ext cx="5760" cy="17"/>
            </a:xfrm>
            <a:prstGeom prst="line">
              <a:avLst/>
            </a:prstGeom>
            <a:ln w="3175" cap="flat" cmpd="sng">
              <a:solidFill>
                <a:srgbClr val="FFFFFF"/>
              </a:solidFill>
              <a:prstDash val="solid"/>
              <a:headEnd type="none" w="sm" len="sm"/>
              <a:tailEnd type="none" w="sm" len="sm"/>
            </a:ln>
          </p:spPr>
        </p:sp>
        <p:sp>
          <p:nvSpPr>
            <p:cNvPr id="2104" name="Line 177"/>
            <p:cNvSpPr/>
            <p:nvPr userDrawn="1"/>
          </p:nvSpPr>
          <p:spPr>
            <a:xfrm>
              <a:off x="25" y="521"/>
              <a:ext cx="5735" cy="0"/>
            </a:xfrm>
            <a:prstGeom prst="line">
              <a:avLst/>
            </a:prstGeom>
            <a:ln w="3175" cap="flat" cmpd="sng">
              <a:solidFill>
                <a:srgbClr val="FFFFFF"/>
              </a:solidFill>
              <a:prstDash val="solid"/>
              <a:headEnd type="none" w="sm" len="sm"/>
              <a:tailEnd type="none" w="sm" len="sm"/>
            </a:ln>
          </p:spPr>
        </p:sp>
        <p:sp>
          <p:nvSpPr>
            <p:cNvPr id="2105" name="Line 178"/>
            <p:cNvSpPr/>
            <p:nvPr userDrawn="1"/>
          </p:nvSpPr>
          <p:spPr>
            <a:xfrm>
              <a:off x="0" y="482"/>
              <a:ext cx="5760" cy="0"/>
            </a:xfrm>
            <a:prstGeom prst="line">
              <a:avLst/>
            </a:prstGeom>
            <a:ln w="3175" cap="flat" cmpd="sng">
              <a:solidFill>
                <a:srgbClr val="FFFFFF"/>
              </a:solidFill>
              <a:prstDash val="solid"/>
              <a:headEnd type="none" w="sm" len="sm"/>
              <a:tailEnd type="none" w="sm" len="sm"/>
            </a:ln>
          </p:spPr>
        </p:sp>
      </p:grpSp>
      <p:grpSp>
        <p:nvGrpSpPr>
          <p:cNvPr id="2051" name="Group 179"/>
          <p:cNvGrpSpPr/>
          <p:nvPr/>
        </p:nvGrpSpPr>
        <p:grpSpPr>
          <a:xfrm flipH="1">
            <a:off x="0" y="0"/>
            <a:ext cx="9144000" cy="2159000"/>
            <a:chOff x="-1" y="0"/>
            <a:chExt cx="5769" cy="1360"/>
          </a:xfrm>
        </p:grpSpPr>
        <p:sp>
          <p:nvSpPr>
            <p:cNvPr id="113" name="Freeform 180"/>
            <p:cNvSpPr/>
            <p:nvPr/>
          </p:nvSpPr>
          <p:spPr bwMode="gray">
            <a:xfrm>
              <a:off x="0" y="0"/>
              <a:ext cx="5768" cy="1360"/>
            </a:xfrm>
            <a:custGeom>
              <a:avLst/>
              <a:gdLst/>
              <a:ahLst/>
              <a:cxnLst>
                <a:cxn ang="0">
                  <a:pos x="0" y="0"/>
                </a:cxn>
                <a:cxn ang="0">
                  <a:pos x="0" y="616"/>
                </a:cxn>
                <a:cxn ang="0">
                  <a:pos x="1496" y="460"/>
                </a:cxn>
                <a:cxn ang="0">
                  <a:pos x="5768" y="1360"/>
                </a:cxn>
                <a:cxn ang="0">
                  <a:pos x="5768" y="0"/>
                </a:cxn>
                <a:cxn ang="0">
                  <a:pos x="0" y="0"/>
                </a:cxn>
              </a:cxnLst>
              <a:rect l="0" t="0" r="r" b="b"/>
              <a:pathLst>
                <a:path w="5768" h="1360">
                  <a:moveTo>
                    <a:pt x="0" y="0"/>
                  </a:moveTo>
                  <a:lnTo>
                    <a:pt x="0" y="616"/>
                  </a:lnTo>
                  <a:cubicBezTo>
                    <a:pt x="72" y="608"/>
                    <a:pt x="264" y="510"/>
                    <a:pt x="1496" y="460"/>
                  </a:cubicBezTo>
                  <a:cubicBezTo>
                    <a:pt x="2728" y="411"/>
                    <a:pt x="4632" y="672"/>
                    <a:pt x="5768" y="1360"/>
                  </a:cubicBezTo>
                  <a:lnTo>
                    <a:pt x="5768" y="0"/>
                  </a:lnTo>
                  <a:lnTo>
                    <a:pt x="0" y="0"/>
                  </a:lnTo>
                  <a:close/>
                </a:path>
              </a:pathLst>
            </a:custGeom>
            <a:gradFill rotWithShape="1">
              <a:gsLst>
                <a:gs pos="0">
                  <a:schemeClr val="hlink"/>
                </a:gs>
                <a:gs pos="100000">
                  <a:schemeClr val="hlink">
                    <a:gamma/>
                    <a:shade val="63529"/>
                    <a:invGamma/>
                  </a:schemeClr>
                </a:gs>
              </a:gsLst>
              <a:lin ang="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2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4" name="Freeform 181"/>
            <p:cNvSpPr/>
            <p:nvPr/>
          </p:nvSpPr>
          <p:spPr bwMode="gray">
            <a:xfrm>
              <a:off x="-1" y="0"/>
              <a:ext cx="5761" cy="1104"/>
            </a:xfrm>
            <a:custGeom>
              <a:avLst/>
              <a:gdLst/>
              <a:ahLst/>
              <a:cxnLst>
                <a:cxn ang="0">
                  <a:pos x="0" y="0"/>
                </a:cxn>
                <a:cxn ang="0">
                  <a:pos x="0" y="632"/>
                </a:cxn>
                <a:cxn ang="0">
                  <a:pos x="1521" y="448"/>
                </a:cxn>
                <a:cxn ang="0">
                  <a:pos x="5761" y="1104"/>
                </a:cxn>
                <a:cxn ang="0">
                  <a:pos x="5760" y="8"/>
                </a:cxn>
                <a:cxn ang="0">
                  <a:pos x="0" y="0"/>
                </a:cxn>
              </a:cxnLst>
              <a:rect l="0" t="0" r="r" b="b"/>
              <a:pathLst>
                <a:path w="5761" h="1104">
                  <a:moveTo>
                    <a:pt x="0" y="0"/>
                  </a:moveTo>
                  <a:lnTo>
                    <a:pt x="0" y="632"/>
                  </a:lnTo>
                  <a:cubicBezTo>
                    <a:pt x="72" y="625"/>
                    <a:pt x="401" y="504"/>
                    <a:pt x="1521" y="448"/>
                  </a:cubicBezTo>
                  <a:cubicBezTo>
                    <a:pt x="2641" y="392"/>
                    <a:pt x="4505" y="504"/>
                    <a:pt x="5761" y="1104"/>
                  </a:cubicBezTo>
                  <a:lnTo>
                    <a:pt x="5760" y="8"/>
                  </a:lnTo>
                  <a:lnTo>
                    <a:pt x="0" y="0"/>
                  </a:lnTo>
                  <a:close/>
                </a:path>
              </a:pathLst>
            </a:custGeom>
            <a:gradFill rotWithShape="1">
              <a:gsLst>
                <a:gs pos="0">
                  <a:schemeClr val="hlink">
                    <a:gamma/>
                    <a:shade val="63529"/>
                    <a:invGamma/>
                  </a:schemeClr>
                </a:gs>
                <a:gs pos="100000">
                  <a:schemeClr val="hlink"/>
                </a:gs>
              </a:gsLst>
              <a:lin ang="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2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pic>
        <p:nvPicPr>
          <p:cNvPr id="2052" name="Picture 182" descr="figure07_b"/>
          <p:cNvPicPr>
            <a:picLocks noChangeAspect="1"/>
          </p:cNvPicPr>
          <p:nvPr/>
        </p:nvPicPr>
        <p:blipFill>
          <a:blip r:embed="rId2"/>
          <a:stretch>
            <a:fillRect/>
          </a:stretch>
        </p:blipFill>
        <p:spPr>
          <a:xfrm>
            <a:off x="5638800" y="3124200"/>
            <a:ext cx="2447925" cy="2044700"/>
          </a:xfrm>
          <a:prstGeom prst="rect">
            <a:avLst/>
          </a:prstGeom>
          <a:noFill/>
          <a:ln w="9525">
            <a:noFill/>
          </a:ln>
        </p:spPr>
      </p:pic>
      <p:pic>
        <p:nvPicPr>
          <p:cNvPr id="2053" name="Picture 183" descr="figure07_g"/>
          <p:cNvPicPr>
            <a:picLocks noChangeAspect="1"/>
          </p:cNvPicPr>
          <p:nvPr/>
        </p:nvPicPr>
        <p:blipFill>
          <a:blip r:embed="rId3"/>
          <a:stretch>
            <a:fillRect/>
          </a:stretch>
        </p:blipFill>
        <p:spPr>
          <a:xfrm>
            <a:off x="7019925" y="4005263"/>
            <a:ext cx="2124075" cy="1774825"/>
          </a:xfrm>
          <a:prstGeom prst="rect">
            <a:avLst/>
          </a:prstGeom>
          <a:noFill/>
          <a:ln w="9525">
            <a:noFill/>
          </a:ln>
        </p:spPr>
      </p:pic>
      <p:pic>
        <p:nvPicPr>
          <p:cNvPr id="2054" name="Picture 184" descr="figure07_o copy"/>
          <p:cNvPicPr>
            <a:picLocks noChangeAspect="1"/>
          </p:cNvPicPr>
          <p:nvPr/>
        </p:nvPicPr>
        <p:blipFill>
          <a:blip r:embed="rId4"/>
          <a:stretch>
            <a:fillRect/>
          </a:stretch>
        </p:blipFill>
        <p:spPr>
          <a:xfrm>
            <a:off x="6227763" y="4868863"/>
            <a:ext cx="1619250" cy="1352550"/>
          </a:xfrm>
          <a:prstGeom prst="rect">
            <a:avLst/>
          </a:prstGeom>
          <a:noFill/>
          <a:ln w="9525">
            <a:noFill/>
          </a:ln>
        </p:spPr>
      </p:pic>
      <p:sp>
        <p:nvSpPr>
          <p:cNvPr id="118" name="Text Box 14"/>
          <p:cNvSpPr txBox="1">
            <a:spLocks noChangeArrowheads="1"/>
          </p:cNvSpPr>
          <p:nvPr/>
        </p:nvSpPr>
        <p:spPr bwMode="white">
          <a:xfrm>
            <a:off x="228600" y="304800"/>
            <a:ext cx="152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Arial" panose="020B0604020202020204" pitchFamily="34" charset="0"/>
              </a:defRPr>
            </a:lvl1pPr>
            <a:lvl2pPr marL="742950" indent="-285750" eaLnBrk="0" hangingPunct="0">
              <a:defRPr sz="2800" b="1">
                <a:solidFill>
                  <a:schemeClr val="tx1"/>
                </a:solidFill>
                <a:latin typeface="Arial" panose="020B0604020202020204" pitchFamily="34" charset="0"/>
              </a:defRPr>
            </a:lvl2pPr>
            <a:lvl3pPr marL="1143000" indent="-228600" eaLnBrk="0" hangingPunct="0">
              <a:defRPr sz="2800" b="1">
                <a:solidFill>
                  <a:schemeClr val="tx1"/>
                </a:solidFill>
                <a:latin typeface="Arial" panose="020B0604020202020204" pitchFamily="34" charset="0"/>
              </a:defRPr>
            </a:lvl3pPr>
            <a:lvl4pPr marL="1600200" indent="-228600" eaLnBrk="0" hangingPunct="0">
              <a:defRPr sz="2800" b="1">
                <a:solidFill>
                  <a:schemeClr val="tx1"/>
                </a:solidFill>
                <a:latin typeface="Arial" panose="020B0604020202020204" pitchFamily="34" charset="0"/>
              </a:defRPr>
            </a:lvl4pPr>
            <a:lvl5pPr marL="2057400" indent="-228600" eaLnBrk="0" hangingPunct="0">
              <a:defRPr sz="2800" b="1">
                <a:solidFill>
                  <a:schemeClr val="tx1"/>
                </a:solidFill>
                <a:latin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3200" b="1" i="0" u="none" strike="noStrike" kern="1200" cap="none" spc="0" normalizeH="0" baseline="0" noProof="0" smtClean="0">
                <a:ln>
                  <a:noFill/>
                </a:ln>
                <a:solidFill>
                  <a:srgbClr val="FFFFFF"/>
                </a:solidFill>
                <a:effectLst/>
                <a:uLnTx/>
                <a:uFillTx/>
                <a:latin typeface="Verdana" panose="020B0604030504040204" pitchFamily="34" charset="0"/>
                <a:ea typeface="+mn-ea"/>
                <a:cs typeface="+mn-cs"/>
              </a:rPr>
              <a:t>LOGO</a:t>
            </a:r>
            <a:endParaRPr kumimoji="0" lang="en-US" altLang="en-US" sz="3200" b="1" i="0" u="none" strike="noStrike" kern="1200" cap="none" spc="0" normalizeH="0" baseline="0" noProof="0" smtClean="0">
              <a:ln>
                <a:noFill/>
              </a:ln>
              <a:solidFill>
                <a:srgbClr val="FFFFFF"/>
              </a:solidFill>
              <a:effectLst/>
              <a:uLnTx/>
              <a:uFillTx/>
              <a:latin typeface="Verdana" panose="020B0604030504040204" pitchFamily="34" charset="0"/>
              <a:ea typeface="+mn-ea"/>
              <a:cs typeface="+mn-cs"/>
            </a:endParaRPr>
          </a:p>
        </p:txBody>
      </p:sp>
      <p:sp>
        <p:nvSpPr>
          <p:cNvPr id="3075" name="Rectangle 3"/>
          <p:cNvSpPr>
            <a:spLocks noGrp="1" noChangeArrowheads="1"/>
          </p:cNvSpPr>
          <p:nvPr>
            <p:ph type="subTitle" idx="1" hasCustomPrompt="1"/>
          </p:nvPr>
        </p:nvSpPr>
        <p:spPr bwMode="black">
          <a:xfrm>
            <a:off x="457200" y="5334000"/>
            <a:ext cx="7086600" cy="381000"/>
          </a:xfrm>
        </p:spPr>
        <p:txBody>
          <a:bodyPr/>
          <a:lstStyle>
            <a:lvl1pPr marL="0" indent="0">
              <a:buFont typeface="Wingdings" panose="05000000000000000000" pitchFamily="2" charset="2"/>
              <a:buNone/>
              <a:defRPr sz="2400" b="1">
                <a:solidFill>
                  <a:schemeClr val="tx2"/>
                </a:solidFill>
              </a:defRPr>
            </a:lvl1pPr>
          </a:lstStyle>
          <a:p>
            <a:r>
              <a:rPr lang="en-US"/>
              <a:t>Click to edit Master subtitle </a:t>
            </a:r>
            <a:endParaRPr lang="en-US"/>
          </a:p>
          <a:p>
            <a:r>
              <a:rPr lang="en-US"/>
              <a:t>style</a:t>
            </a:r>
            <a:endParaRPr lang="en-US"/>
          </a:p>
        </p:txBody>
      </p:sp>
      <p:sp>
        <p:nvSpPr>
          <p:cNvPr id="3258" name="Rectangle 186"/>
          <p:cNvSpPr>
            <a:spLocks noGrp="1" noChangeArrowheads="1"/>
          </p:cNvSpPr>
          <p:nvPr>
            <p:ph type="ctrTitle" sz="quarter" hasCustomPrompt="1"/>
          </p:nvPr>
        </p:nvSpPr>
        <p:spPr bwMode="gray">
          <a:xfrm>
            <a:off x="457200" y="4191000"/>
            <a:ext cx="5410200" cy="1219200"/>
          </a:xfrm>
          <a:effectLst>
            <a:outerShdw dist="35921" dir="2700000" algn="ctr" rotWithShape="0">
              <a:schemeClr val="bg2"/>
            </a:outerShdw>
          </a:effectLst>
        </p:spPr>
        <p:txBody>
          <a:bodyPr/>
          <a:lstStyle>
            <a:lvl1pPr algn="l">
              <a:defRPr sz="4000">
                <a:solidFill>
                  <a:schemeClr val="tx1"/>
                </a:solidFill>
              </a:defRPr>
            </a:lvl1pPr>
          </a:lstStyle>
          <a:p>
            <a:r>
              <a:rPr lang="en-US" altLang="ko-KR"/>
              <a:t>Click to edit </a:t>
            </a:r>
            <a:br>
              <a:rPr lang="en-US" altLang="ko-KR"/>
            </a:br>
            <a:r>
              <a:rPr lang="en-US" altLang="ko-KR"/>
              <a:t>Master title </a:t>
            </a:r>
            <a:br>
              <a:rPr lang="en-US" altLang="ko-KR"/>
            </a:br>
            <a:r>
              <a:rPr lang="en-US" altLang="ko-KR"/>
              <a:t>style</a:t>
            </a:r>
            <a:endParaRPr lang="en-US" altLang="ko-KR"/>
          </a:p>
        </p:txBody>
      </p:sp>
      <p:sp>
        <p:nvSpPr>
          <p:cNvPr id="119" name="Rectangle 4"/>
          <p:cNvSpPr>
            <a:spLocks noGrp="1" noChangeArrowheads="1"/>
          </p:cNvSpPr>
          <p:nvPr>
            <p:ph type="dt" sz="half" idx="2"/>
          </p:nvPr>
        </p:nvSpPr>
        <p:spPr bwMode="auto">
          <a:xfrm>
            <a:off x="457200" y="6477000"/>
            <a:ext cx="2133600" cy="244475"/>
          </a:xfrm>
          <a:prstGeom prst="rect">
            <a:avLst/>
          </a:prstGeom>
          <a:ln>
            <a:miter lim="800000"/>
          </a:ln>
        </p:spPr>
        <p:txBody>
          <a:bodyPr vert="horz" wrap="square" lIns="91440" tIns="45720" rIns="91440" bIns="45720" numCol="1" anchor="t"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20" name="Rectangle 5"/>
          <p:cNvSpPr>
            <a:spLocks noGrp="1" noChangeArrowheads="1"/>
          </p:cNvSpPr>
          <p:nvPr>
            <p:ph type="ftr" sz="quarter" idx="3"/>
          </p:nvPr>
        </p:nvSpPr>
        <p:spPr bwMode="auto">
          <a:xfrm>
            <a:off x="3124200" y="6477000"/>
            <a:ext cx="2895600" cy="244475"/>
          </a:xfrm>
          <a:prstGeom prst="rect">
            <a:avLst/>
          </a:prstGeom>
          <a:ln>
            <a:miter lim="800000"/>
          </a:ln>
        </p:spPr>
        <p:txBody>
          <a:bodyPr vert="horz" wrap="square" lIns="91440" tIns="45720" rIns="91440" bIns="45720" numCol="1" anchor="t" anchorCtr="0" compatLnSpc="1"/>
          <a:lstStyle>
            <a:lvl1pPr>
              <a:defRPr sz="12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21" name="Rectangle 6"/>
          <p:cNvSpPr>
            <a:spLocks noGrp="1" noChangeArrowheads="1"/>
          </p:cNvSpPr>
          <p:nvPr>
            <p:ph type="sldNum" sz="quarter" idx="4"/>
          </p:nvPr>
        </p:nvSpPr>
        <p:spPr bwMode="auto">
          <a:xfrm>
            <a:off x="6553200" y="6477000"/>
            <a:ext cx="2133600" cy="244475"/>
          </a:xfrm>
          <a:prstGeom prst="rect">
            <a:avLst/>
          </a:prstGeom>
          <a:ln>
            <a:miter lim="800000"/>
          </a:ln>
        </p:spPr>
        <p:txBody>
          <a:bodyPr vert="horz" wrap="square" lIns="91440" tIns="45720" rIns="91440" bIns="45720" numCol="1" anchor="t" anchorCtr="0" compatLnSpc="1"/>
          <a:lstStyle>
            <a:lvl1pP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0E8AF288-D7A4-490C-9A71-2DACEB1F1252}" type="slidenum">
              <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39D7227C-C200-411A-8326-70F1EC76D2DC}" type="slidenum">
              <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3238" y="209550"/>
            <a:ext cx="2024062" cy="60531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76288" y="209550"/>
            <a:ext cx="5924550" cy="60531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39D7227C-C200-411A-8326-70F1EC76D2DC}" type="slidenum">
              <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485900" y="209550"/>
            <a:ext cx="7391400" cy="56356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76288" y="1347788"/>
            <a:ext cx="3802062" cy="49149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quarter" idx="2"/>
          </p:nvPr>
        </p:nvSpPr>
        <p:spPr>
          <a:xfrm>
            <a:off x="4730750" y="1347788"/>
            <a:ext cx="3803650" cy="238125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Content Placeholder 4"/>
          <p:cNvSpPr>
            <a:spLocks noGrp="1"/>
          </p:cNvSpPr>
          <p:nvPr>
            <p:ph sz="quarter" idx="3"/>
          </p:nvPr>
        </p:nvSpPr>
        <p:spPr>
          <a:xfrm>
            <a:off x="4730750" y="3881438"/>
            <a:ext cx="3803650" cy="238125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Date Placeholder 5"/>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Footer Placeholder 6"/>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Slide Number Placeholder 7"/>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39D7227C-C200-411A-8326-70F1EC76D2DC}" type="slidenum">
              <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76288" y="209550"/>
            <a:ext cx="8101012" cy="60531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39D7227C-C200-411A-8326-70F1EC76D2DC}" type="slidenum">
              <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85900" y="-24"/>
            <a:ext cx="7391400" cy="563563"/>
          </a:xfrm>
        </p:spPr>
        <p:txBody>
          <a:bodyPr/>
          <a:lstStyle>
            <a:lvl1pPr>
              <a:defRPr>
                <a:solidFill>
                  <a:srgbClr val="FFFF00"/>
                </a:solidFill>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1707" y="1214422"/>
            <a:ext cx="8160587" cy="5048266"/>
          </a:xfrm>
        </p:spPr>
        <p:txBody>
          <a:bodyPr/>
          <a:lstStyle>
            <a:lvl1pPr algn="just">
              <a:defRPr b="1">
                <a:latin typeface="Times New Roman" panose="02020603050405020304" pitchFamily="18" charset="0"/>
                <a:cs typeface="Times New Roman" panose="02020603050405020304" pitchFamily="18" charset="0"/>
              </a:defRPr>
            </a:lvl1pPr>
            <a:lvl2pPr algn="just">
              <a:defRPr sz="2400">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smtClean="0"/>
              <a:t>Click to edit Master text styles</a:t>
            </a:r>
            <a:endParaRPr lang="en-US" dirty="0" smtClean="0"/>
          </a:p>
          <a:p>
            <a:pPr lvl="1"/>
            <a:r>
              <a:rPr lang="en-US" dirty="0" smtClean="0"/>
              <a:t>Second level</a:t>
            </a:r>
            <a:endParaRPr lang="en-US" dirty="0" smtClean="0"/>
          </a:p>
          <a:p>
            <a:pPr lvl="2"/>
            <a:r>
              <a:rPr lang="en-US" dirty="0" smtClean="0"/>
              <a:t>Third level</a:t>
            </a:r>
            <a:endParaRPr lang="en-US" dirty="0" smtClean="0"/>
          </a:p>
          <a:p>
            <a:pPr lvl="3"/>
            <a:r>
              <a:rPr lang="en-US" dirty="0" smtClean="0"/>
              <a:t>Fourth level</a:t>
            </a:r>
            <a:endParaRPr lang="en-US" dirty="0" smtClean="0"/>
          </a:p>
          <a:p>
            <a:pPr lvl="4"/>
            <a:r>
              <a:rPr lang="en-US" dirty="0" smtClean="0"/>
              <a:t>Fifth level</a:t>
            </a:r>
            <a:endParaRPr lang="en-US" dirty="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39D7227C-C200-411A-8326-70F1EC76D2DC}" type="slidenum">
              <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39D7227C-C200-411A-8326-70F1EC76D2DC}" type="slidenum">
              <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76288" y="1347788"/>
            <a:ext cx="3802062" cy="4914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730750" y="1347788"/>
            <a:ext cx="3803650" cy="4914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39D7227C-C200-411A-8326-70F1EC76D2DC}" type="slidenum">
              <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39D7227C-C200-411A-8326-70F1EC76D2DC}" type="slidenum">
              <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00"/>
                </a:solidFill>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39D7227C-C200-411A-8326-70F1EC76D2DC}" type="slidenum">
              <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39D7227C-C200-411A-8326-70F1EC76D2DC}" type="slidenum">
              <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39D7227C-C200-411A-8326-70F1EC76D2DC}" type="slidenum">
              <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39D7227C-C200-411A-8326-70F1EC76D2DC}" type="slidenum">
              <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image" Target="../media/image4.png"/><Relationship Id="rId15" Type="http://schemas.openxmlformats.org/officeDocument/2006/relationships/image" Target="../media/image1.png"/><Relationship Id="rId14" Type="http://schemas.openxmlformats.org/officeDocument/2006/relationships/image" Target="../media/image3.pn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FFFFFF"/>
            </a:gs>
          </a:gsLst>
          <a:lin ang="2700000" scaled="1"/>
          <a:tileRect/>
        </a:gradFill>
        <a:effectLst/>
      </p:bgPr>
    </p:bg>
    <p:spTree>
      <p:nvGrpSpPr>
        <p:cNvPr id="1" name=""/>
        <p:cNvGrpSpPr/>
        <p:nvPr/>
      </p:nvGrpSpPr>
      <p:grpSpPr/>
      <p:grpSp>
        <p:nvGrpSpPr>
          <p:cNvPr id="1026" name="Group 15"/>
          <p:cNvGrpSpPr/>
          <p:nvPr/>
        </p:nvGrpSpPr>
        <p:grpSpPr>
          <a:xfrm>
            <a:off x="-12700" y="692150"/>
            <a:ext cx="9144000" cy="6165850"/>
            <a:chOff x="0" y="436"/>
            <a:chExt cx="5760" cy="3884"/>
          </a:xfrm>
        </p:grpSpPr>
        <p:sp>
          <p:nvSpPr>
            <p:cNvPr id="1041" name="Line 16"/>
            <p:cNvSpPr/>
            <p:nvPr userDrawn="1"/>
          </p:nvSpPr>
          <p:spPr>
            <a:xfrm>
              <a:off x="1472" y="448"/>
              <a:ext cx="4288" cy="2946"/>
            </a:xfrm>
            <a:prstGeom prst="line">
              <a:avLst/>
            </a:prstGeom>
            <a:ln w="3175" cap="flat" cmpd="sng">
              <a:solidFill>
                <a:srgbClr val="FFFFFF"/>
              </a:solidFill>
              <a:prstDash val="solid"/>
              <a:headEnd type="none" w="sm" len="sm"/>
              <a:tailEnd type="none" w="sm" len="sm"/>
            </a:ln>
          </p:spPr>
        </p:sp>
        <p:sp>
          <p:nvSpPr>
            <p:cNvPr id="1042" name="Line 17"/>
            <p:cNvSpPr/>
            <p:nvPr userDrawn="1"/>
          </p:nvSpPr>
          <p:spPr>
            <a:xfrm>
              <a:off x="1472" y="448"/>
              <a:ext cx="4288" cy="3471"/>
            </a:xfrm>
            <a:prstGeom prst="line">
              <a:avLst/>
            </a:prstGeom>
            <a:ln w="3175" cap="flat" cmpd="sng">
              <a:solidFill>
                <a:srgbClr val="FFFFFF"/>
              </a:solidFill>
              <a:prstDash val="solid"/>
              <a:headEnd type="none" w="sm" len="sm"/>
              <a:tailEnd type="none" w="sm" len="sm"/>
            </a:ln>
          </p:spPr>
        </p:sp>
        <p:sp>
          <p:nvSpPr>
            <p:cNvPr id="1043" name="Line 18"/>
            <p:cNvSpPr/>
            <p:nvPr userDrawn="1"/>
          </p:nvSpPr>
          <p:spPr>
            <a:xfrm>
              <a:off x="1472" y="448"/>
              <a:ext cx="4067" cy="3872"/>
            </a:xfrm>
            <a:prstGeom prst="line">
              <a:avLst/>
            </a:prstGeom>
            <a:ln w="3175" cap="flat" cmpd="sng">
              <a:solidFill>
                <a:srgbClr val="FFFFFF"/>
              </a:solidFill>
              <a:prstDash val="solid"/>
              <a:headEnd type="none" w="sm" len="sm"/>
              <a:tailEnd type="none" w="sm" len="sm"/>
            </a:ln>
          </p:spPr>
        </p:sp>
        <p:sp>
          <p:nvSpPr>
            <p:cNvPr id="1044" name="Line 19"/>
            <p:cNvSpPr/>
            <p:nvPr userDrawn="1"/>
          </p:nvSpPr>
          <p:spPr>
            <a:xfrm>
              <a:off x="1472" y="448"/>
              <a:ext cx="3407" cy="3872"/>
            </a:xfrm>
            <a:prstGeom prst="line">
              <a:avLst/>
            </a:prstGeom>
            <a:ln w="3175" cap="flat" cmpd="sng">
              <a:solidFill>
                <a:srgbClr val="FFFFFF"/>
              </a:solidFill>
              <a:prstDash val="solid"/>
              <a:headEnd type="none" w="sm" len="sm"/>
              <a:tailEnd type="none" w="sm" len="sm"/>
            </a:ln>
          </p:spPr>
        </p:sp>
        <p:sp>
          <p:nvSpPr>
            <p:cNvPr id="1045" name="Line 20"/>
            <p:cNvSpPr/>
            <p:nvPr userDrawn="1"/>
          </p:nvSpPr>
          <p:spPr>
            <a:xfrm>
              <a:off x="1472" y="448"/>
              <a:ext cx="2787" cy="3872"/>
            </a:xfrm>
            <a:prstGeom prst="line">
              <a:avLst/>
            </a:prstGeom>
            <a:ln w="3175" cap="flat" cmpd="sng">
              <a:solidFill>
                <a:srgbClr val="FFFFFF"/>
              </a:solidFill>
              <a:prstDash val="solid"/>
              <a:headEnd type="none" w="sm" len="sm"/>
              <a:tailEnd type="none" w="sm" len="sm"/>
            </a:ln>
          </p:spPr>
        </p:sp>
        <p:sp>
          <p:nvSpPr>
            <p:cNvPr id="1046" name="Line 21"/>
            <p:cNvSpPr/>
            <p:nvPr userDrawn="1"/>
          </p:nvSpPr>
          <p:spPr>
            <a:xfrm>
              <a:off x="1472" y="448"/>
              <a:ext cx="2162" cy="3872"/>
            </a:xfrm>
            <a:prstGeom prst="line">
              <a:avLst/>
            </a:prstGeom>
            <a:ln w="3175" cap="flat" cmpd="sng">
              <a:solidFill>
                <a:srgbClr val="FFFFFF"/>
              </a:solidFill>
              <a:prstDash val="solid"/>
              <a:headEnd type="none" w="sm" len="sm"/>
              <a:tailEnd type="none" w="sm" len="sm"/>
            </a:ln>
          </p:spPr>
        </p:sp>
        <p:sp>
          <p:nvSpPr>
            <p:cNvPr id="1047" name="Line 22"/>
            <p:cNvSpPr/>
            <p:nvPr userDrawn="1"/>
          </p:nvSpPr>
          <p:spPr>
            <a:xfrm>
              <a:off x="1472" y="448"/>
              <a:ext cx="1612" cy="3872"/>
            </a:xfrm>
            <a:prstGeom prst="line">
              <a:avLst/>
            </a:prstGeom>
            <a:ln w="3175" cap="flat" cmpd="sng">
              <a:solidFill>
                <a:srgbClr val="FFFFFF"/>
              </a:solidFill>
              <a:prstDash val="solid"/>
              <a:headEnd type="none" w="sm" len="sm"/>
              <a:tailEnd type="none" w="sm" len="sm"/>
            </a:ln>
          </p:spPr>
        </p:sp>
        <p:sp>
          <p:nvSpPr>
            <p:cNvPr id="1048" name="Line 23"/>
            <p:cNvSpPr/>
            <p:nvPr userDrawn="1"/>
          </p:nvSpPr>
          <p:spPr>
            <a:xfrm>
              <a:off x="1472" y="448"/>
              <a:ext cx="1065" cy="3872"/>
            </a:xfrm>
            <a:prstGeom prst="line">
              <a:avLst/>
            </a:prstGeom>
            <a:ln w="3175" cap="flat" cmpd="sng">
              <a:solidFill>
                <a:srgbClr val="FFFFFF"/>
              </a:solidFill>
              <a:prstDash val="solid"/>
              <a:headEnd type="none" w="sm" len="sm"/>
              <a:tailEnd type="none" w="sm" len="sm"/>
            </a:ln>
          </p:spPr>
        </p:sp>
        <p:sp>
          <p:nvSpPr>
            <p:cNvPr id="1049" name="Line 24"/>
            <p:cNvSpPr/>
            <p:nvPr userDrawn="1"/>
          </p:nvSpPr>
          <p:spPr>
            <a:xfrm>
              <a:off x="1472" y="448"/>
              <a:ext cx="514" cy="3872"/>
            </a:xfrm>
            <a:prstGeom prst="line">
              <a:avLst/>
            </a:prstGeom>
            <a:ln w="3175" cap="flat" cmpd="sng">
              <a:solidFill>
                <a:srgbClr val="FFFFFF"/>
              </a:solidFill>
              <a:prstDash val="solid"/>
              <a:headEnd type="none" w="sm" len="sm"/>
              <a:tailEnd type="none" w="sm" len="sm"/>
            </a:ln>
          </p:spPr>
        </p:sp>
        <p:sp>
          <p:nvSpPr>
            <p:cNvPr id="1050" name="Line 25"/>
            <p:cNvSpPr/>
            <p:nvPr userDrawn="1"/>
          </p:nvSpPr>
          <p:spPr>
            <a:xfrm>
              <a:off x="1472" y="448"/>
              <a:ext cx="0" cy="3872"/>
            </a:xfrm>
            <a:prstGeom prst="line">
              <a:avLst/>
            </a:prstGeom>
            <a:ln w="3175" cap="flat" cmpd="sng">
              <a:solidFill>
                <a:srgbClr val="FFFFFF"/>
              </a:solidFill>
              <a:prstDash val="solid"/>
              <a:headEnd type="none" w="sm" len="sm"/>
              <a:tailEnd type="none" w="sm" len="sm"/>
            </a:ln>
          </p:spPr>
        </p:sp>
        <p:sp>
          <p:nvSpPr>
            <p:cNvPr id="1051" name="Line 26"/>
            <p:cNvSpPr/>
            <p:nvPr userDrawn="1"/>
          </p:nvSpPr>
          <p:spPr>
            <a:xfrm>
              <a:off x="1472" y="448"/>
              <a:ext cx="4288" cy="2549"/>
            </a:xfrm>
            <a:prstGeom prst="line">
              <a:avLst/>
            </a:prstGeom>
            <a:ln w="3175" cap="flat" cmpd="sng">
              <a:solidFill>
                <a:srgbClr val="FFFFFF"/>
              </a:solidFill>
              <a:prstDash val="solid"/>
              <a:headEnd type="none" w="sm" len="sm"/>
              <a:tailEnd type="none" w="sm" len="sm"/>
            </a:ln>
          </p:spPr>
        </p:sp>
        <p:sp>
          <p:nvSpPr>
            <p:cNvPr id="1052" name="Line 27"/>
            <p:cNvSpPr/>
            <p:nvPr userDrawn="1"/>
          </p:nvSpPr>
          <p:spPr>
            <a:xfrm>
              <a:off x="1472" y="448"/>
              <a:ext cx="4288" cy="2195"/>
            </a:xfrm>
            <a:prstGeom prst="line">
              <a:avLst/>
            </a:prstGeom>
            <a:ln w="3175" cap="flat" cmpd="sng">
              <a:solidFill>
                <a:srgbClr val="FFFFFF"/>
              </a:solidFill>
              <a:prstDash val="solid"/>
              <a:headEnd type="none" w="sm" len="sm"/>
              <a:tailEnd type="none" w="sm" len="sm"/>
            </a:ln>
          </p:spPr>
        </p:sp>
        <p:sp>
          <p:nvSpPr>
            <p:cNvPr id="1053" name="Line 28"/>
            <p:cNvSpPr/>
            <p:nvPr userDrawn="1"/>
          </p:nvSpPr>
          <p:spPr>
            <a:xfrm>
              <a:off x="1472" y="448"/>
              <a:ext cx="4288" cy="1891"/>
            </a:xfrm>
            <a:prstGeom prst="line">
              <a:avLst/>
            </a:prstGeom>
            <a:ln w="3175" cap="flat" cmpd="sng">
              <a:solidFill>
                <a:srgbClr val="FFFFFF"/>
              </a:solidFill>
              <a:prstDash val="solid"/>
              <a:headEnd type="none" w="sm" len="sm"/>
              <a:tailEnd type="none" w="sm" len="sm"/>
            </a:ln>
          </p:spPr>
        </p:sp>
        <p:sp>
          <p:nvSpPr>
            <p:cNvPr id="1054" name="Line 29"/>
            <p:cNvSpPr/>
            <p:nvPr userDrawn="1"/>
          </p:nvSpPr>
          <p:spPr>
            <a:xfrm>
              <a:off x="1472" y="448"/>
              <a:ext cx="4288" cy="1584"/>
            </a:xfrm>
            <a:prstGeom prst="line">
              <a:avLst/>
            </a:prstGeom>
            <a:ln w="3175" cap="flat" cmpd="sng">
              <a:solidFill>
                <a:srgbClr val="FFFFFF"/>
              </a:solidFill>
              <a:prstDash val="solid"/>
              <a:headEnd type="none" w="sm" len="sm"/>
              <a:tailEnd type="none" w="sm" len="sm"/>
            </a:ln>
          </p:spPr>
        </p:sp>
        <p:sp>
          <p:nvSpPr>
            <p:cNvPr id="1055" name="Line 30"/>
            <p:cNvSpPr/>
            <p:nvPr userDrawn="1"/>
          </p:nvSpPr>
          <p:spPr>
            <a:xfrm>
              <a:off x="1515" y="462"/>
              <a:ext cx="4245" cy="1307"/>
            </a:xfrm>
            <a:prstGeom prst="line">
              <a:avLst/>
            </a:prstGeom>
            <a:ln w="3175" cap="flat" cmpd="sng">
              <a:solidFill>
                <a:srgbClr val="FFFFFF"/>
              </a:solidFill>
              <a:prstDash val="solid"/>
              <a:headEnd type="none" w="sm" len="sm"/>
              <a:tailEnd type="none" w="sm" len="sm"/>
            </a:ln>
          </p:spPr>
        </p:sp>
        <p:sp>
          <p:nvSpPr>
            <p:cNvPr id="1056" name="Line 31"/>
            <p:cNvSpPr/>
            <p:nvPr userDrawn="1"/>
          </p:nvSpPr>
          <p:spPr>
            <a:xfrm>
              <a:off x="1472" y="448"/>
              <a:ext cx="4288" cy="1057"/>
            </a:xfrm>
            <a:prstGeom prst="line">
              <a:avLst/>
            </a:prstGeom>
            <a:ln w="3175" cap="flat" cmpd="sng">
              <a:solidFill>
                <a:srgbClr val="FFFFFF"/>
              </a:solidFill>
              <a:prstDash val="solid"/>
              <a:headEnd type="none" w="sm" len="sm"/>
              <a:tailEnd type="none" w="sm" len="sm"/>
            </a:ln>
          </p:spPr>
        </p:sp>
        <p:sp>
          <p:nvSpPr>
            <p:cNvPr id="1057" name="Line 32"/>
            <p:cNvSpPr/>
            <p:nvPr userDrawn="1"/>
          </p:nvSpPr>
          <p:spPr>
            <a:xfrm>
              <a:off x="1472" y="448"/>
              <a:ext cx="4288" cy="833"/>
            </a:xfrm>
            <a:prstGeom prst="line">
              <a:avLst/>
            </a:prstGeom>
            <a:ln w="3175" cap="flat" cmpd="sng">
              <a:solidFill>
                <a:srgbClr val="FFFFFF"/>
              </a:solidFill>
              <a:prstDash val="solid"/>
              <a:headEnd type="none" w="sm" len="sm"/>
              <a:tailEnd type="none" w="sm" len="sm"/>
            </a:ln>
          </p:spPr>
        </p:sp>
        <p:sp>
          <p:nvSpPr>
            <p:cNvPr id="1058" name="Line 33"/>
            <p:cNvSpPr/>
            <p:nvPr userDrawn="1"/>
          </p:nvSpPr>
          <p:spPr>
            <a:xfrm>
              <a:off x="1472" y="448"/>
              <a:ext cx="4288" cy="613"/>
            </a:xfrm>
            <a:prstGeom prst="line">
              <a:avLst/>
            </a:prstGeom>
            <a:ln w="3175" cap="flat" cmpd="sng">
              <a:solidFill>
                <a:srgbClr val="FFFFFF"/>
              </a:solidFill>
              <a:prstDash val="solid"/>
              <a:headEnd type="none" w="sm" len="sm"/>
              <a:tailEnd type="none" w="sm" len="sm"/>
            </a:ln>
          </p:spPr>
        </p:sp>
        <p:sp>
          <p:nvSpPr>
            <p:cNvPr id="1059" name="Line 34"/>
            <p:cNvSpPr/>
            <p:nvPr userDrawn="1"/>
          </p:nvSpPr>
          <p:spPr>
            <a:xfrm>
              <a:off x="1472" y="448"/>
              <a:ext cx="4288" cy="438"/>
            </a:xfrm>
            <a:prstGeom prst="line">
              <a:avLst/>
            </a:prstGeom>
            <a:ln w="3175" cap="flat" cmpd="sng">
              <a:solidFill>
                <a:srgbClr val="FFFFFF"/>
              </a:solidFill>
              <a:prstDash val="solid"/>
              <a:headEnd type="none" w="sm" len="sm"/>
              <a:tailEnd type="none" w="sm" len="sm"/>
            </a:ln>
          </p:spPr>
        </p:sp>
        <p:sp>
          <p:nvSpPr>
            <p:cNvPr id="1060" name="Line 35"/>
            <p:cNvSpPr/>
            <p:nvPr userDrawn="1"/>
          </p:nvSpPr>
          <p:spPr>
            <a:xfrm>
              <a:off x="1472" y="448"/>
              <a:ext cx="4288" cy="259"/>
            </a:xfrm>
            <a:prstGeom prst="line">
              <a:avLst/>
            </a:prstGeom>
            <a:ln w="3175" cap="flat" cmpd="sng">
              <a:solidFill>
                <a:srgbClr val="FFFFFF"/>
              </a:solidFill>
              <a:prstDash val="solid"/>
              <a:headEnd type="none" w="sm" len="sm"/>
              <a:tailEnd type="none" w="sm" len="sm"/>
            </a:ln>
          </p:spPr>
        </p:sp>
        <p:sp>
          <p:nvSpPr>
            <p:cNvPr id="1061" name="Line 36"/>
            <p:cNvSpPr/>
            <p:nvPr userDrawn="1"/>
          </p:nvSpPr>
          <p:spPr>
            <a:xfrm>
              <a:off x="1472" y="448"/>
              <a:ext cx="4288" cy="130"/>
            </a:xfrm>
            <a:prstGeom prst="line">
              <a:avLst/>
            </a:prstGeom>
            <a:ln w="3175" cap="flat" cmpd="sng">
              <a:solidFill>
                <a:srgbClr val="FFFFFF"/>
              </a:solidFill>
              <a:prstDash val="solid"/>
              <a:headEnd type="none" w="sm" len="sm"/>
              <a:tailEnd type="none" w="sm" len="sm"/>
            </a:ln>
          </p:spPr>
        </p:sp>
        <p:sp>
          <p:nvSpPr>
            <p:cNvPr id="1062" name="Line 37"/>
            <p:cNvSpPr/>
            <p:nvPr userDrawn="1"/>
          </p:nvSpPr>
          <p:spPr>
            <a:xfrm flipH="1">
              <a:off x="0" y="449"/>
              <a:ext cx="1474" cy="0"/>
            </a:xfrm>
            <a:prstGeom prst="line">
              <a:avLst/>
            </a:prstGeom>
            <a:ln w="3175" cap="flat" cmpd="sng">
              <a:solidFill>
                <a:srgbClr val="FFFFFF"/>
              </a:solidFill>
              <a:prstDash val="solid"/>
              <a:headEnd type="none" w="sm" len="sm"/>
              <a:tailEnd type="none" w="sm" len="sm"/>
            </a:ln>
          </p:spPr>
        </p:sp>
        <p:sp>
          <p:nvSpPr>
            <p:cNvPr id="1063" name="Line 38"/>
            <p:cNvSpPr/>
            <p:nvPr userDrawn="1"/>
          </p:nvSpPr>
          <p:spPr>
            <a:xfrm flipH="1">
              <a:off x="0" y="436"/>
              <a:ext cx="1474" cy="2514"/>
            </a:xfrm>
            <a:prstGeom prst="line">
              <a:avLst/>
            </a:prstGeom>
            <a:ln w="3175" cap="flat" cmpd="sng">
              <a:solidFill>
                <a:srgbClr val="FFFFFF"/>
              </a:solidFill>
              <a:prstDash val="solid"/>
              <a:headEnd type="none" w="sm" len="sm"/>
              <a:tailEnd type="none" w="sm" len="sm"/>
            </a:ln>
          </p:spPr>
        </p:sp>
        <p:sp>
          <p:nvSpPr>
            <p:cNvPr id="1064" name="Line 39"/>
            <p:cNvSpPr/>
            <p:nvPr userDrawn="1"/>
          </p:nvSpPr>
          <p:spPr>
            <a:xfrm flipH="1">
              <a:off x="0" y="462"/>
              <a:ext cx="1461" cy="3461"/>
            </a:xfrm>
            <a:prstGeom prst="line">
              <a:avLst/>
            </a:prstGeom>
            <a:ln w="3175" cap="flat" cmpd="sng">
              <a:solidFill>
                <a:srgbClr val="FFFFFF"/>
              </a:solidFill>
              <a:prstDash val="solid"/>
              <a:headEnd type="none" w="sm" len="sm"/>
              <a:tailEnd type="none" w="sm" len="sm"/>
            </a:ln>
          </p:spPr>
        </p:sp>
        <p:sp>
          <p:nvSpPr>
            <p:cNvPr id="1065" name="Line 40"/>
            <p:cNvSpPr/>
            <p:nvPr userDrawn="1"/>
          </p:nvSpPr>
          <p:spPr>
            <a:xfrm flipH="1">
              <a:off x="249" y="463"/>
              <a:ext cx="1215" cy="3857"/>
            </a:xfrm>
            <a:prstGeom prst="line">
              <a:avLst/>
            </a:prstGeom>
            <a:ln w="3175" cap="flat" cmpd="sng">
              <a:solidFill>
                <a:srgbClr val="FFFFFF"/>
              </a:solidFill>
              <a:prstDash val="solid"/>
              <a:headEnd type="none" w="sm" len="sm"/>
              <a:tailEnd type="none" w="sm" len="sm"/>
            </a:ln>
          </p:spPr>
        </p:sp>
        <p:sp>
          <p:nvSpPr>
            <p:cNvPr id="1066" name="Line 41"/>
            <p:cNvSpPr/>
            <p:nvPr userDrawn="1"/>
          </p:nvSpPr>
          <p:spPr>
            <a:xfrm flipH="1">
              <a:off x="657" y="472"/>
              <a:ext cx="808" cy="3848"/>
            </a:xfrm>
            <a:prstGeom prst="line">
              <a:avLst/>
            </a:prstGeom>
            <a:ln w="3175" cap="flat" cmpd="sng">
              <a:solidFill>
                <a:srgbClr val="FFFFFF"/>
              </a:solidFill>
              <a:prstDash val="solid"/>
              <a:headEnd type="none" w="sm" len="sm"/>
              <a:tailEnd type="none" w="sm" len="sm"/>
            </a:ln>
          </p:spPr>
        </p:sp>
        <p:sp>
          <p:nvSpPr>
            <p:cNvPr id="1067" name="Line 42"/>
            <p:cNvSpPr/>
            <p:nvPr userDrawn="1"/>
          </p:nvSpPr>
          <p:spPr>
            <a:xfrm flipH="1">
              <a:off x="1066" y="463"/>
              <a:ext cx="404" cy="3857"/>
            </a:xfrm>
            <a:prstGeom prst="line">
              <a:avLst/>
            </a:prstGeom>
            <a:ln w="3175" cap="flat" cmpd="sng">
              <a:solidFill>
                <a:srgbClr val="FFFFFF"/>
              </a:solidFill>
              <a:prstDash val="solid"/>
              <a:headEnd type="none" w="sm" len="sm"/>
              <a:tailEnd type="none" w="sm" len="sm"/>
            </a:ln>
          </p:spPr>
        </p:sp>
        <p:sp>
          <p:nvSpPr>
            <p:cNvPr id="1068" name="Line 43"/>
            <p:cNvSpPr/>
            <p:nvPr userDrawn="1"/>
          </p:nvSpPr>
          <p:spPr>
            <a:xfrm flipH="1">
              <a:off x="0" y="436"/>
              <a:ext cx="1474" cy="1875"/>
            </a:xfrm>
            <a:prstGeom prst="line">
              <a:avLst/>
            </a:prstGeom>
            <a:ln w="3175" cap="flat" cmpd="sng">
              <a:solidFill>
                <a:srgbClr val="FFFFFF"/>
              </a:solidFill>
              <a:prstDash val="solid"/>
              <a:headEnd type="none" w="sm" len="sm"/>
              <a:tailEnd type="none" w="sm" len="sm"/>
            </a:ln>
          </p:spPr>
        </p:sp>
        <p:sp>
          <p:nvSpPr>
            <p:cNvPr id="1069" name="Line 44"/>
            <p:cNvSpPr/>
            <p:nvPr userDrawn="1"/>
          </p:nvSpPr>
          <p:spPr>
            <a:xfrm flipH="1">
              <a:off x="0" y="466"/>
              <a:ext cx="1447" cy="1327"/>
            </a:xfrm>
            <a:prstGeom prst="line">
              <a:avLst/>
            </a:prstGeom>
            <a:ln w="3175" cap="flat" cmpd="sng">
              <a:solidFill>
                <a:srgbClr val="FFFFFF"/>
              </a:solidFill>
              <a:prstDash val="solid"/>
              <a:headEnd type="none" w="sm" len="sm"/>
              <a:tailEnd type="none" w="sm" len="sm"/>
            </a:ln>
          </p:spPr>
        </p:sp>
        <p:sp>
          <p:nvSpPr>
            <p:cNvPr id="1070" name="Line 45"/>
            <p:cNvSpPr/>
            <p:nvPr userDrawn="1"/>
          </p:nvSpPr>
          <p:spPr>
            <a:xfrm flipH="1">
              <a:off x="0" y="449"/>
              <a:ext cx="1474" cy="896"/>
            </a:xfrm>
            <a:prstGeom prst="line">
              <a:avLst/>
            </a:prstGeom>
            <a:ln w="3175" cap="flat" cmpd="sng">
              <a:solidFill>
                <a:srgbClr val="FFFFFF"/>
              </a:solidFill>
              <a:prstDash val="solid"/>
              <a:headEnd type="none" w="sm" len="sm"/>
              <a:tailEnd type="none" w="sm" len="sm"/>
            </a:ln>
          </p:spPr>
        </p:sp>
        <p:sp>
          <p:nvSpPr>
            <p:cNvPr id="1071" name="Line 46"/>
            <p:cNvSpPr/>
            <p:nvPr userDrawn="1"/>
          </p:nvSpPr>
          <p:spPr>
            <a:xfrm flipH="1">
              <a:off x="0" y="471"/>
              <a:ext cx="1435" cy="500"/>
            </a:xfrm>
            <a:prstGeom prst="line">
              <a:avLst/>
            </a:prstGeom>
            <a:ln w="3175" cap="flat" cmpd="sng">
              <a:solidFill>
                <a:srgbClr val="FFFFFF"/>
              </a:solidFill>
              <a:prstDash val="solid"/>
              <a:headEnd type="none" w="sm" len="sm"/>
              <a:tailEnd type="none" w="sm" len="sm"/>
            </a:ln>
          </p:spPr>
        </p:sp>
        <p:sp>
          <p:nvSpPr>
            <p:cNvPr id="1072" name="Line 47"/>
            <p:cNvSpPr/>
            <p:nvPr userDrawn="1"/>
          </p:nvSpPr>
          <p:spPr>
            <a:xfrm flipH="1">
              <a:off x="0" y="463"/>
              <a:ext cx="1464" cy="206"/>
            </a:xfrm>
            <a:prstGeom prst="line">
              <a:avLst/>
            </a:prstGeom>
            <a:ln w="3175" cap="flat" cmpd="sng">
              <a:solidFill>
                <a:srgbClr val="FFFFFF"/>
              </a:solidFill>
              <a:prstDash val="solid"/>
              <a:headEnd type="none" w="sm" len="sm"/>
              <a:tailEnd type="none" w="sm" len="sm"/>
            </a:ln>
          </p:spPr>
        </p:sp>
        <p:sp>
          <p:nvSpPr>
            <p:cNvPr id="1073" name="Line 48"/>
            <p:cNvSpPr/>
            <p:nvPr userDrawn="1"/>
          </p:nvSpPr>
          <p:spPr>
            <a:xfrm flipH="1">
              <a:off x="0" y="436"/>
              <a:ext cx="1474" cy="124"/>
            </a:xfrm>
            <a:prstGeom prst="line">
              <a:avLst/>
            </a:prstGeom>
            <a:ln w="3175" cap="flat" cmpd="sng">
              <a:solidFill>
                <a:srgbClr val="FFFFFF"/>
              </a:solidFill>
              <a:prstDash val="solid"/>
              <a:headEnd type="none" w="sm" len="sm"/>
              <a:tailEnd type="none" w="sm" len="sm"/>
            </a:ln>
          </p:spPr>
        </p:sp>
        <p:grpSp>
          <p:nvGrpSpPr>
            <p:cNvPr id="1074" name="Group 49"/>
            <p:cNvGrpSpPr/>
            <p:nvPr userDrawn="1"/>
          </p:nvGrpSpPr>
          <p:grpSpPr>
            <a:xfrm>
              <a:off x="0" y="2063"/>
              <a:ext cx="5760" cy="1220"/>
              <a:chOff x="235" y="2750"/>
              <a:chExt cx="5241" cy="699"/>
            </a:xfrm>
          </p:grpSpPr>
          <p:sp>
            <p:nvSpPr>
              <p:cNvPr id="1084" name="Line 50"/>
              <p:cNvSpPr/>
              <p:nvPr/>
            </p:nvSpPr>
            <p:spPr>
              <a:xfrm>
                <a:off x="235" y="3449"/>
                <a:ext cx="5241" cy="0"/>
              </a:xfrm>
              <a:prstGeom prst="line">
                <a:avLst/>
              </a:prstGeom>
              <a:ln w="3175" cap="flat" cmpd="sng">
                <a:solidFill>
                  <a:srgbClr val="FFFFFF"/>
                </a:solidFill>
                <a:prstDash val="solid"/>
                <a:headEnd type="none" w="sm" len="sm"/>
                <a:tailEnd type="none" w="sm" len="sm"/>
              </a:ln>
            </p:spPr>
          </p:sp>
          <p:sp>
            <p:nvSpPr>
              <p:cNvPr id="1085" name="Line 51"/>
              <p:cNvSpPr/>
              <p:nvPr/>
            </p:nvSpPr>
            <p:spPr>
              <a:xfrm>
                <a:off x="235" y="3191"/>
                <a:ext cx="5241" cy="0"/>
              </a:xfrm>
              <a:prstGeom prst="line">
                <a:avLst/>
              </a:prstGeom>
              <a:ln w="3175" cap="flat" cmpd="sng">
                <a:solidFill>
                  <a:srgbClr val="FFFFFF"/>
                </a:solidFill>
                <a:prstDash val="solid"/>
                <a:headEnd type="none" w="sm" len="sm"/>
                <a:tailEnd type="none" w="sm" len="sm"/>
              </a:ln>
            </p:spPr>
          </p:sp>
          <p:sp>
            <p:nvSpPr>
              <p:cNvPr id="1086" name="Line 52"/>
              <p:cNvSpPr/>
              <p:nvPr/>
            </p:nvSpPr>
            <p:spPr>
              <a:xfrm>
                <a:off x="235" y="2958"/>
                <a:ext cx="5239" cy="0"/>
              </a:xfrm>
              <a:prstGeom prst="line">
                <a:avLst/>
              </a:prstGeom>
              <a:ln w="3175" cap="flat" cmpd="sng">
                <a:solidFill>
                  <a:srgbClr val="FFFFFF"/>
                </a:solidFill>
                <a:prstDash val="solid"/>
                <a:headEnd type="none" w="sm" len="sm"/>
                <a:tailEnd type="none" w="sm" len="sm"/>
              </a:ln>
            </p:spPr>
          </p:sp>
          <p:sp>
            <p:nvSpPr>
              <p:cNvPr id="1087" name="Line 53"/>
              <p:cNvSpPr/>
              <p:nvPr/>
            </p:nvSpPr>
            <p:spPr>
              <a:xfrm>
                <a:off x="235" y="2750"/>
                <a:ext cx="5239" cy="0"/>
              </a:xfrm>
              <a:prstGeom prst="line">
                <a:avLst/>
              </a:prstGeom>
              <a:ln w="3175" cap="flat" cmpd="sng">
                <a:solidFill>
                  <a:srgbClr val="FFFFFF"/>
                </a:solidFill>
                <a:prstDash val="solid"/>
                <a:headEnd type="none" w="sm" len="sm"/>
                <a:tailEnd type="none" w="sm" len="sm"/>
              </a:ln>
            </p:spPr>
          </p:sp>
        </p:grpSp>
        <p:sp>
          <p:nvSpPr>
            <p:cNvPr id="1075" name="Line 54"/>
            <p:cNvSpPr/>
            <p:nvPr userDrawn="1"/>
          </p:nvSpPr>
          <p:spPr>
            <a:xfrm>
              <a:off x="0" y="1753"/>
              <a:ext cx="5760" cy="0"/>
            </a:xfrm>
            <a:prstGeom prst="line">
              <a:avLst/>
            </a:prstGeom>
            <a:ln w="3175" cap="flat" cmpd="sng">
              <a:solidFill>
                <a:srgbClr val="FFFFFF"/>
              </a:solidFill>
              <a:prstDash val="solid"/>
              <a:headEnd type="none" w="sm" len="sm"/>
              <a:tailEnd type="none" w="sm" len="sm"/>
            </a:ln>
          </p:spPr>
        </p:sp>
        <p:sp>
          <p:nvSpPr>
            <p:cNvPr id="1076" name="Line 55"/>
            <p:cNvSpPr/>
            <p:nvPr userDrawn="1"/>
          </p:nvSpPr>
          <p:spPr>
            <a:xfrm flipV="1">
              <a:off x="0" y="1455"/>
              <a:ext cx="5760" cy="1"/>
            </a:xfrm>
            <a:prstGeom prst="line">
              <a:avLst/>
            </a:prstGeom>
            <a:ln w="3175" cap="flat" cmpd="sng">
              <a:solidFill>
                <a:srgbClr val="FFFFFF"/>
              </a:solidFill>
              <a:prstDash val="solid"/>
              <a:headEnd type="none" w="sm" len="sm"/>
              <a:tailEnd type="none" w="sm" len="sm"/>
            </a:ln>
          </p:spPr>
        </p:sp>
        <p:sp>
          <p:nvSpPr>
            <p:cNvPr id="1077" name="Line 56"/>
            <p:cNvSpPr/>
            <p:nvPr userDrawn="1"/>
          </p:nvSpPr>
          <p:spPr>
            <a:xfrm>
              <a:off x="0" y="1182"/>
              <a:ext cx="5760" cy="9"/>
            </a:xfrm>
            <a:prstGeom prst="line">
              <a:avLst/>
            </a:prstGeom>
            <a:ln w="3175" cap="flat" cmpd="sng">
              <a:solidFill>
                <a:srgbClr val="FFFFFF"/>
              </a:solidFill>
              <a:prstDash val="solid"/>
              <a:headEnd type="none" w="sm" len="sm"/>
              <a:tailEnd type="none" w="sm" len="sm"/>
            </a:ln>
          </p:spPr>
        </p:sp>
        <p:sp>
          <p:nvSpPr>
            <p:cNvPr id="1078" name="Line 57"/>
            <p:cNvSpPr/>
            <p:nvPr userDrawn="1"/>
          </p:nvSpPr>
          <p:spPr>
            <a:xfrm>
              <a:off x="0" y="965"/>
              <a:ext cx="5734" cy="0"/>
            </a:xfrm>
            <a:prstGeom prst="line">
              <a:avLst/>
            </a:prstGeom>
            <a:ln w="3175" cap="flat" cmpd="sng">
              <a:solidFill>
                <a:srgbClr val="FFFFFF"/>
              </a:solidFill>
              <a:prstDash val="solid"/>
              <a:headEnd type="none" w="sm" len="sm"/>
              <a:tailEnd type="none" w="sm" len="sm"/>
            </a:ln>
          </p:spPr>
        </p:sp>
        <p:sp>
          <p:nvSpPr>
            <p:cNvPr id="1079" name="Line 58"/>
            <p:cNvSpPr/>
            <p:nvPr userDrawn="1"/>
          </p:nvSpPr>
          <p:spPr>
            <a:xfrm flipV="1">
              <a:off x="0" y="780"/>
              <a:ext cx="5760" cy="11"/>
            </a:xfrm>
            <a:prstGeom prst="line">
              <a:avLst/>
            </a:prstGeom>
            <a:ln w="3175" cap="flat" cmpd="sng">
              <a:solidFill>
                <a:srgbClr val="FFFFFF"/>
              </a:solidFill>
              <a:prstDash val="solid"/>
              <a:headEnd type="none" w="sm" len="sm"/>
              <a:tailEnd type="none" w="sm" len="sm"/>
            </a:ln>
          </p:spPr>
        </p:sp>
        <p:sp>
          <p:nvSpPr>
            <p:cNvPr id="1080" name="Line 59"/>
            <p:cNvSpPr/>
            <p:nvPr userDrawn="1"/>
          </p:nvSpPr>
          <p:spPr>
            <a:xfrm>
              <a:off x="0" y="661"/>
              <a:ext cx="5760" cy="7"/>
            </a:xfrm>
            <a:prstGeom prst="line">
              <a:avLst/>
            </a:prstGeom>
            <a:ln w="3175" cap="flat" cmpd="sng">
              <a:solidFill>
                <a:srgbClr val="FFFFFF"/>
              </a:solidFill>
              <a:prstDash val="solid"/>
              <a:headEnd type="none" w="sm" len="sm"/>
              <a:tailEnd type="none" w="sm" len="sm"/>
            </a:ln>
          </p:spPr>
        </p:sp>
        <p:sp>
          <p:nvSpPr>
            <p:cNvPr id="1081" name="Line 60"/>
            <p:cNvSpPr/>
            <p:nvPr userDrawn="1"/>
          </p:nvSpPr>
          <p:spPr>
            <a:xfrm flipV="1">
              <a:off x="0" y="558"/>
              <a:ext cx="5760" cy="17"/>
            </a:xfrm>
            <a:prstGeom prst="line">
              <a:avLst/>
            </a:prstGeom>
            <a:ln w="3175" cap="flat" cmpd="sng">
              <a:solidFill>
                <a:srgbClr val="FFFFFF"/>
              </a:solidFill>
              <a:prstDash val="solid"/>
              <a:headEnd type="none" w="sm" len="sm"/>
              <a:tailEnd type="none" w="sm" len="sm"/>
            </a:ln>
          </p:spPr>
        </p:sp>
        <p:sp>
          <p:nvSpPr>
            <p:cNvPr id="1082" name="Line 61"/>
            <p:cNvSpPr/>
            <p:nvPr userDrawn="1"/>
          </p:nvSpPr>
          <p:spPr>
            <a:xfrm>
              <a:off x="25" y="521"/>
              <a:ext cx="5735" cy="0"/>
            </a:xfrm>
            <a:prstGeom prst="line">
              <a:avLst/>
            </a:prstGeom>
            <a:ln w="3175" cap="flat" cmpd="sng">
              <a:solidFill>
                <a:srgbClr val="FFFFFF"/>
              </a:solidFill>
              <a:prstDash val="solid"/>
              <a:headEnd type="none" w="sm" len="sm"/>
              <a:tailEnd type="none" w="sm" len="sm"/>
            </a:ln>
          </p:spPr>
        </p:sp>
        <p:sp>
          <p:nvSpPr>
            <p:cNvPr id="1083" name="Line 62"/>
            <p:cNvSpPr/>
            <p:nvPr userDrawn="1"/>
          </p:nvSpPr>
          <p:spPr>
            <a:xfrm>
              <a:off x="0" y="482"/>
              <a:ext cx="5760" cy="0"/>
            </a:xfrm>
            <a:prstGeom prst="line">
              <a:avLst/>
            </a:prstGeom>
            <a:ln w="3175" cap="flat" cmpd="sng">
              <a:solidFill>
                <a:srgbClr val="FFFFFF"/>
              </a:solidFill>
              <a:prstDash val="solid"/>
              <a:headEnd type="none" w="sm" len="sm"/>
              <a:tailEnd type="none" w="sm" len="sm"/>
            </a:ln>
          </p:spPr>
        </p:sp>
      </p:grpSp>
      <p:sp>
        <p:nvSpPr>
          <p:cNvPr id="1027" name="Line 63"/>
          <p:cNvSpPr/>
          <p:nvPr/>
        </p:nvSpPr>
        <p:spPr>
          <a:xfrm flipH="1">
            <a:off x="-12700" y="712788"/>
            <a:ext cx="2339975" cy="0"/>
          </a:xfrm>
          <a:prstGeom prst="line">
            <a:avLst/>
          </a:prstGeom>
          <a:ln w="3175" cap="flat" cmpd="sng">
            <a:solidFill>
              <a:srgbClr val="FFFFFF"/>
            </a:solidFill>
            <a:prstDash val="solid"/>
            <a:headEnd type="none" w="sm" len="sm"/>
            <a:tailEnd type="none" w="sm" len="sm"/>
          </a:ln>
        </p:spPr>
      </p:sp>
      <p:sp>
        <p:nvSpPr>
          <p:cNvPr id="1028" name="Line 64"/>
          <p:cNvSpPr/>
          <p:nvPr/>
        </p:nvSpPr>
        <p:spPr>
          <a:xfrm flipH="1">
            <a:off x="-12700" y="712788"/>
            <a:ext cx="2339975" cy="349250"/>
          </a:xfrm>
          <a:prstGeom prst="line">
            <a:avLst/>
          </a:prstGeom>
          <a:ln w="3175" cap="flat" cmpd="sng">
            <a:solidFill>
              <a:srgbClr val="FFFFFF"/>
            </a:solidFill>
            <a:prstDash val="solid"/>
            <a:headEnd type="none" w="sm" len="sm"/>
            <a:tailEnd type="none" w="sm" len="sm"/>
          </a:ln>
        </p:spPr>
      </p:sp>
      <p:sp>
        <p:nvSpPr>
          <p:cNvPr id="1029" name="Line 65"/>
          <p:cNvSpPr/>
          <p:nvPr/>
        </p:nvSpPr>
        <p:spPr>
          <a:xfrm flipH="1">
            <a:off x="-12700" y="692150"/>
            <a:ext cx="2339975" cy="196850"/>
          </a:xfrm>
          <a:prstGeom prst="line">
            <a:avLst/>
          </a:prstGeom>
          <a:ln w="3175" cap="flat" cmpd="sng">
            <a:solidFill>
              <a:srgbClr val="FFFFFF"/>
            </a:solidFill>
            <a:prstDash val="solid"/>
            <a:headEnd type="none" w="sm" len="sm"/>
            <a:tailEnd type="none" w="sm" len="sm"/>
          </a:ln>
        </p:spPr>
      </p:sp>
      <p:sp>
        <p:nvSpPr>
          <p:cNvPr id="1030" name="Line 66"/>
          <p:cNvSpPr/>
          <p:nvPr/>
        </p:nvSpPr>
        <p:spPr>
          <a:xfrm>
            <a:off x="-12700" y="765175"/>
            <a:ext cx="9144000" cy="0"/>
          </a:xfrm>
          <a:prstGeom prst="line">
            <a:avLst/>
          </a:prstGeom>
          <a:ln w="3175" cap="flat" cmpd="sng">
            <a:solidFill>
              <a:srgbClr val="FFFFFF"/>
            </a:solidFill>
            <a:prstDash val="solid"/>
            <a:headEnd type="none" w="sm" len="sm"/>
            <a:tailEnd type="none" w="sm" len="sm"/>
          </a:ln>
        </p:spPr>
      </p:sp>
      <p:sp>
        <p:nvSpPr>
          <p:cNvPr id="1091" name="Freeform 67"/>
          <p:cNvSpPr/>
          <p:nvPr/>
        </p:nvSpPr>
        <p:spPr bwMode="gray">
          <a:xfrm>
            <a:off x="-12700" y="0"/>
            <a:ext cx="9156700" cy="2011363"/>
          </a:xfrm>
          <a:custGeom>
            <a:avLst/>
            <a:gdLst/>
            <a:ahLst/>
            <a:cxnLst>
              <a:cxn ang="0">
                <a:pos x="0" y="0"/>
              </a:cxn>
              <a:cxn ang="0">
                <a:pos x="0" y="688"/>
              </a:cxn>
              <a:cxn ang="0">
                <a:pos x="2008" y="492"/>
              </a:cxn>
              <a:cxn ang="0">
                <a:pos x="5768" y="1008"/>
              </a:cxn>
              <a:cxn ang="0">
                <a:pos x="5768" y="0"/>
              </a:cxn>
              <a:cxn ang="0">
                <a:pos x="0" y="0"/>
              </a:cxn>
            </a:cxnLst>
            <a:rect l="0" t="0" r="r" b="b"/>
            <a:pathLst>
              <a:path w="5768" h="1008">
                <a:moveTo>
                  <a:pt x="0" y="0"/>
                </a:moveTo>
                <a:lnTo>
                  <a:pt x="0" y="688"/>
                </a:lnTo>
                <a:cubicBezTo>
                  <a:pt x="72" y="682"/>
                  <a:pt x="776" y="535"/>
                  <a:pt x="2008" y="492"/>
                </a:cubicBezTo>
                <a:cubicBezTo>
                  <a:pt x="3240" y="449"/>
                  <a:pt x="4792" y="608"/>
                  <a:pt x="5768" y="1008"/>
                </a:cubicBezTo>
                <a:lnTo>
                  <a:pt x="5768" y="0"/>
                </a:lnTo>
                <a:lnTo>
                  <a:pt x="0" y="0"/>
                </a:lnTo>
                <a:close/>
              </a:path>
            </a:pathLst>
          </a:custGeom>
          <a:gradFill rotWithShape="1">
            <a:gsLst>
              <a:gs pos="0">
                <a:schemeClr val="hlink"/>
              </a:gs>
              <a:gs pos="100000">
                <a:schemeClr val="hlink">
                  <a:gamma/>
                  <a:shade val="63529"/>
                  <a:invGamma/>
                </a:schemeClr>
              </a:gs>
            </a:gsLst>
            <a:lin ang="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2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92" name="Freeform 68"/>
          <p:cNvSpPr/>
          <p:nvPr/>
        </p:nvSpPr>
        <p:spPr bwMode="gray">
          <a:xfrm>
            <a:off x="-12700" y="-12700"/>
            <a:ext cx="9156700" cy="1354138"/>
          </a:xfrm>
          <a:custGeom>
            <a:avLst/>
            <a:gdLst/>
            <a:ahLst/>
            <a:cxnLst>
              <a:cxn ang="0">
                <a:pos x="0" y="0"/>
              </a:cxn>
              <a:cxn ang="0">
                <a:pos x="0" y="767"/>
              </a:cxn>
              <a:cxn ang="0">
                <a:pos x="2104" y="448"/>
              </a:cxn>
              <a:cxn ang="0">
                <a:pos x="5768" y="848"/>
              </a:cxn>
              <a:cxn ang="0">
                <a:pos x="5760" y="8"/>
              </a:cxn>
              <a:cxn ang="0">
                <a:pos x="0" y="0"/>
              </a:cxn>
            </a:cxnLst>
            <a:rect l="0" t="0" r="r" b="b"/>
            <a:pathLst>
              <a:path w="5768" h="848">
                <a:moveTo>
                  <a:pt x="0" y="0"/>
                </a:moveTo>
                <a:lnTo>
                  <a:pt x="0" y="767"/>
                </a:lnTo>
                <a:cubicBezTo>
                  <a:pt x="72" y="760"/>
                  <a:pt x="879" y="496"/>
                  <a:pt x="2104" y="448"/>
                </a:cubicBezTo>
                <a:cubicBezTo>
                  <a:pt x="3330" y="401"/>
                  <a:pt x="4792" y="472"/>
                  <a:pt x="5768" y="848"/>
                </a:cubicBezTo>
                <a:lnTo>
                  <a:pt x="5760" y="8"/>
                </a:lnTo>
                <a:lnTo>
                  <a:pt x="0" y="0"/>
                </a:lnTo>
                <a:close/>
              </a:path>
            </a:pathLst>
          </a:custGeom>
          <a:gradFill rotWithShape="1">
            <a:gsLst>
              <a:gs pos="0">
                <a:schemeClr val="hlink">
                  <a:gamma/>
                  <a:shade val="63529"/>
                  <a:invGamma/>
                </a:schemeClr>
              </a:gs>
              <a:gs pos="100000">
                <a:schemeClr val="hlink"/>
              </a:gs>
            </a:gsLst>
            <a:lin ang="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2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pic>
        <p:nvPicPr>
          <p:cNvPr id="1033" name="Picture 69" descr="figure07_o copy"/>
          <p:cNvPicPr>
            <a:picLocks noChangeAspect="1"/>
          </p:cNvPicPr>
          <p:nvPr/>
        </p:nvPicPr>
        <p:blipFill>
          <a:blip r:embed="rId14"/>
          <a:stretch>
            <a:fillRect/>
          </a:stretch>
        </p:blipFill>
        <p:spPr>
          <a:xfrm>
            <a:off x="600075" y="115888"/>
            <a:ext cx="1079500" cy="792162"/>
          </a:xfrm>
          <a:prstGeom prst="rect">
            <a:avLst/>
          </a:prstGeom>
          <a:noFill/>
          <a:ln w="9525">
            <a:noFill/>
          </a:ln>
        </p:spPr>
      </p:pic>
      <p:pic>
        <p:nvPicPr>
          <p:cNvPr id="1034" name="Picture 70" descr="figure07_b"/>
          <p:cNvPicPr>
            <a:picLocks noChangeAspect="1"/>
          </p:cNvPicPr>
          <p:nvPr/>
        </p:nvPicPr>
        <p:blipFill>
          <a:blip r:embed="rId15"/>
          <a:stretch>
            <a:fillRect/>
          </a:stretch>
        </p:blipFill>
        <p:spPr>
          <a:xfrm>
            <a:off x="-12700" y="333375"/>
            <a:ext cx="1439863" cy="1203325"/>
          </a:xfrm>
          <a:prstGeom prst="rect">
            <a:avLst/>
          </a:prstGeom>
          <a:noFill/>
          <a:ln w="9525">
            <a:noFill/>
          </a:ln>
        </p:spPr>
      </p:pic>
      <p:pic>
        <p:nvPicPr>
          <p:cNvPr id="1035" name="Picture 71" descr="figure07_g"/>
          <p:cNvPicPr>
            <a:picLocks noChangeAspect="1"/>
          </p:cNvPicPr>
          <p:nvPr/>
        </p:nvPicPr>
        <p:blipFill>
          <a:blip r:embed="rId16"/>
          <a:stretch>
            <a:fillRect/>
          </a:stretch>
        </p:blipFill>
        <p:spPr>
          <a:xfrm>
            <a:off x="1174750" y="404813"/>
            <a:ext cx="649288" cy="542925"/>
          </a:xfrm>
          <a:prstGeom prst="rect">
            <a:avLst/>
          </a:prstGeom>
          <a:noFill/>
          <a:ln w="9525">
            <a:noFill/>
          </a:ln>
        </p:spPr>
      </p:pic>
      <p:sp>
        <p:nvSpPr>
          <p:cNvPr id="1036" name="Rectangle 3"/>
          <p:cNvSpPr>
            <a:spLocks noGrp="1"/>
          </p:cNvSpPr>
          <p:nvPr>
            <p:ph type="body" idx="1"/>
          </p:nvPr>
        </p:nvSpPr>
        <p:spPr>
          <a:xfrm>
            <a:off x="776288" y="1347788"/>
            <a:ext cx="7758112" cy="4914900"/>
          </a:xfrm>
          <a:prstGeom prst="rect">
            <a:avLst/>
          </a:prstGeom>
          <a:noFill/>
          <a:ln w="9525">
            <a:noFill/>
          </a:ln>
        </p:spPr>
        <p:txBody>
          <a:bodyPr/>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US" altLang="en-US" dirty="0"/>
          </a:p>
        </p:txBody>
      </p:sp>
      <p:sp>
        <p:nvSpPr>
          <p:cNvPr id="2" name="Rectangle 4"/>
          <p:cNvSpPr>
            <a:spLocks noGrp="1" noChangeArrowheads="1"/>
          </p:cNvSpPr>
          <p:nvPr>
            <p:ph type="dt" sz="half" idx="2"/>
          </p:nvPr>
        </p:nvSpPr>
        <p:spPr bwMode="auto">
          <a:xfrm>
            <a:off x="457200" y="6429375"/>
            <a:ext cx="2133600" cy="320675"/>
          </a:xfrm>
          <a:prstGeom prst="rect">
            <a:avLst/>
          </a:prstGeom>
          <a:noFill/>
          <a:ln w="9525">
            <a:noFill/>
            <a:miter lim="800000"/>
          </a:ln>
          <a:effectLst/>
        </p:spPr>
        <p:txBody>
          <a:bodyPr vert="horz" wrap="square" lIns="91440" tIns="45720" rIns="91440" bIns="45720" numCol="1" anchor="t" anchorCtr="0" compatLnSpc="1"/>
          <a:lstStyle>
            <a:lvl1pPr eaLnBrk="1" hangingPunct="1">
              <a:defRPr sz="1400" b="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Rectangle 5"/>
          <p:cNvSpPr>
            <a:spLocks noGrp="1" noChangeArrowheads="1"/>
          </p:cNvSpPr>
          <p:nvPr>
            <p:ph type="ftr" sz="quarter" idx="3"/>
          </p:nvPr>
        </p:nvSpPr>
        <p:spPr bwMode="auto">
          <a:xfrm>
            <a:off x="3124200" y="6429375"/>
            <a:ext cx="2895600" cy="320675"/>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b="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Rectangle 6"/>
          <p:cNvSpPr>
            <a:spLocks noGrp="1" noChangeArrowheads="1"/>
          </p:cNvSpPr>
          <p:nvPr>
            <p:ph type="sldNum" sz="quarter" idx="4"/>
          </p:nvPr>
        </p:nvSpPr>
        <p:spPr bwMode="auto">
          <a:xfrm>
            <a:off x="6553200" y="6429375"/>
            <a:ext cx="2133600" cy="320675"/>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b="0"/>
            </a:lvl1pPr>
          </a:lstStyle>
          <a:p>
            <a:pPr marL="0" marR="0" lvl="0" indent="0" algn="r" defTabSz="914400" rtl="0" eaLnBrk="1" fontAlgn="base" latinLnBrk="0" hangingPunct="1">
              <a:lnSpc>
                <a:spcPct val="100000"/>
              </a:lnSpc>
              <a:spcBef>
                <a:spcPct val="0"/>
              </a:spcBef>
              <a:spcAft>
                <a:spcPct val="0"/>
              </a:spcAft>
              <a:buClrTx/>
              <a:buSzTx/>
              <a:buFontTx/>
              <a:buNone/>
              <a:defRPr/>
            </a:pPr>
            <a:fld id="{39D7227C-C200-411A-8326-70F1EC76D2DC}" type="slidenum">
              <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40" name="Rectangle 2"/>
          <p:cNvSpPr>
            <a:spLocks noGrp="1"/>
          </p:cNvSpPr>
          <p:nvPr>
            <p:ph type="title"/>
          </p:nvPr>
        </p:nvSpPr>
        <p:spPr>
          <a:xfrm>
            <a:off x="1485900" y="209550"/>
            <a:ext cx="7391400" cy="563563"/>
          </a:xfrm>
          <a:prstGeom prst="rect">
            <a:avLst/>
          </a:prstGeom>
          <a:noFill/>
          <a:ln w="9525">
            <a:noFill/>
          </a:ln>
        </p:spPr>
        <p:txBody>
          <a:bodyPr anchor="ctr" anchorCtr="0"/>
          <a:p>
            <a:pPr lvl="0"/>
            <a:r>
              <a:rPr lang="en-US" altLang="en-US" dirty="0"/>
              <a:t>Click to edit Master title style</a:t>
            </a: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ctr" rtl="0" eaLnBrk="0" fontAlgn="base" hangingPunct="0">
        <a:spcBef>
          <a:spcPct val="0"/>
        </a:spcBef>
        <a:spcAft>
          <a:spcPct val="0"/>
        </a:spcAft>
        <a:defRPr sz="3200" b="1">
          <a:solidFill>
            <a:srgbClr val="FFFFFF"/>
          </a:solidFill>
          <a:latin typeface="+mj-lt"/>
          <a:ea typeface="+mj-ea"/>
          <a:cs typeface="+mj-cs"/>
        </a:defRPr>
      </a:lvl1pPr>
      <a:lvl2pPr algn="ctr" rtl="0" eaLnBrk="0" fontAlgn="base" hangingPunct="0">
        <a:spcBef>
          <a:spcPct val="0"/>
        </a:spcBef>
        <a:spcAft>
          <a:spcPct val="0"/>
        </a:spcAft>
        <a:defRPr sz="3200" b="1">
          <a:solidFill>
            <a:srgbClr val="FFFFFF"/>
          </a:solidFill>
          <a:latin typeface="Verdana" panose="020B0604030504040204" pitchFamily="34" charset="0"/>
        </a:defRPr>
      </a:lvl2pPr>
      <a:lvl3pPr algn="ctr" rtl="0" eaLnBrk="0" fontAlgn="base" hangingPunct="0">
        <a:spcBef>
          <a:spcPct val="0"/>
        </a:spcBef>
        <a:spcAft>
          <a:spcPct val="0"/>
        </a:spcAft>
        <a:defRPr sz="3200" b="1">
          <a:solidFill>
            <a:srgbClr val="FFFFFF"/>
          </a:solidFill>
          <a:latin typeface="Verdana" panose="020B0604030504040204" pitchFamily="34" charset="0"/>
        </a:defRPr>
      </a:lvl3pPr>
      <a:lvl4pPr algn="ctr" rtl="0" eaLnBrk="0" fontAlgn="base" hangingPunct="0">
        <a:spcBef>
          <a:spcPct val="0"/>
        </a:spcBef>
        <a:spcAft>
          <a:spcPct val="0"/>
        </a:spcAft>
        <a:defRPr sz="3200" b="1">
          <a:solidFill>
            <a:srgbClr val="FFFFFF"/>
          </a:solidFill>
          <a:latin typeface="Verdana" panose="020B0604030504040204" pitchFamily="34" charset="0"/>
        </a:defRPr>
      </a:lvl4pPr>
      <a:lvl5pPr algn="ctr" rtl="0" eaLnBrk="0" fontAlgn="base" hangingPunct="0">
        <a:spcBef>
          <a:spcPct val="0"/>
        </a:spcBef>
        <a:spcAft>
          <a:spcPct val="0"/>
        </a:spcAft>
        <a:defRPr sz="3200" b="1">
          <a:solidFill>
            <a:srgbClr val="FFFFFF"/>
          </a:solidFill>
          <a:latin typeface="Verdana" panose="020B0604030504040204" pitchFamily="34" charset="0"/>
        </a:defRPr>
      </a:lvl5pPr>
      <a:lvl6pPr marL="457200" algn="ctr" rtl="0" fontAlgn="base">
        <a:spcBef>
          <a:spcPct val="0"/>
        </a:spcBef>
        <a:spcAft>
          <a:spcPct val="0"/>
        </a:spcAft>
        <a:defRPr sz="3200" b="1">
          <a:solidFill>
            <a:srgbClr val="FFFFFF"/>
          </a:solidFill>
          <a:latin typeface="Verdana" panose="020B0604030504040204" pitchFamily="34" charset="0"/>
        </a:defRPr>
      </a:lvl6pPr>
      <a:lvl7pPr marL="914400" algn="ctr" rtl="0" fontAlgn="base">
        <a:spcBef>
          <a:spcPct val="0"/>
        </a:spcBef>
        <a:spcAft>
          <a:spcPct val="0"/>
        </a:spcAft>
        <a:defRPr sz="3200" b="1">
          <a:solidFill>
            <a:srgbClr val="FFFFFF"/>
          </a:solidFill>
          <a:latin typeface="Verdana" panose="020B0604030504040204" pitchFamily="34" charset="0"/>
        </a:defRPr>
      </a:lvl7pPr>
      <a:lvl8pPr marL="1371600" algn="ctr" rtl="0" fontAlgn="base">
        <a:spcBef>
          <a:spcPct val="0"/>
        </a:spcBef>
        <a:spcAft>
          <a:spcPct val="0"/>
        </a:spcAft>
        <a:defRPr sz="3200" b="1">
          <a:solidFill>
            <a:srgbClr val="FFFFFF"/>
          </a:solidFill>
          <a:latin typeface="Verdana" panose="020B0604030504040204" pitchFamily="34" charset="0"/>
        </a:defRPr>
      </a:lvl8pPr>
      <a:lvl9pPr marL="1828800" algn="ctr" rtl="0" fontAlgn="base">
        <a:spcBef>
          <a:spcPct val="0"/>
        </a:spcBef>
        <a:spcAft>
          <a:spcPct val="0"/>
        </a:spcAft>
        <a:defRPr sz="3200" b="1">
          <a:solidFill>
            <a:srgbClr val="FFFFFF"/>
          </a:solidFill>
          <a:latin typeface="Verdana" panose="020B0604030504040204"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Arial" panose="020B0604020202020204" pitchFamily="34" charset="0"/>
        </a:defRPr>
      </a:lvl6pPr>
      <a:lvl7pPr marL="2971800" indent="-228600" algn="l" rtl="0" fontAlgn="base">
        <a:spcBef>
          <a:spcPct val="20000"/>
        </a:spcBef>
        <a:spcAft>
          <a:spcPct val="0"/>
        </a:spcAft>
        <a:buChar char="»"/>
        <a:defRPr sz="2000">
          <a:solidFill>
            <a:schemeClr val="tx1"/>
          </a:solidFill>
          <a:latin typeface="Arial" panose="020B0604020202020204" pitchFamily="34" charset="0"/>
        </a:defRPr>
      </a:lvl7pPr>
      <a:lvl8pPr marL="3429000" indent="-228600" algn="l" rtl="0" fontAlgn="base">
        <a:spcBef>
          <a:spcPct val="20000"/>
        </a:spcBef>
        <a:spcAft>
          <a:spcPct val="0"/>
        </a:spcAft>
        <a:buChar char="»"/>
        <a:defRPr sz="2000">
          <a:solidFill>
            <a:schemeClr val="tx1"/>
          </a:solidFill>
          <a:latin typeface="Arial" panose="020B0604020202020204" pitchFamily="34" charset="0"/>
        </a:defRPr>
      </a:lvl8pPr>
      <a:lvl9pPr marL="3886200" indent="-228600" algn="l" rtl="0" fontAlgn="base">
        <a:spcBef>
          <a:spcPct val="20000"/>
        </a:spcBef>
        <a:spcAft>
          <a:spcPct val="0"/>
        </a:spcAft>
        <a:buChar char="»"/>
        <a:defRPr sz="2000">
          <a:solidFill>
            <a:schemeClr val="tx1"/>
          </a:solidFill>
          <a:latin typeface="Arial" panose="020B0604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p:cNvSpPr>
            <a:spLocks noGrp="1"/>
          </p:cNvSpPr>
          <p:nvPr>
            <p:ph type="title"/>
          </p:nvPr>
        </p:nvSpPr>
        <p:spPr>
          <a:xfrm>
            <a:off x="827088" y="0"/>
            <a:ext cx="7391400" cy="692150"/>
          </a:xfrm>
          <a:ln/>
        </p:spPr>
        <p:txBody>
          <a:bodyPr vert="horz" wrap="square" lIns="91440" tIns="45720" rIns="91440" bIns="45720" anchor="ctr" anchorCtr="0"/>
          <a:p>
            <a:pPr/>
            <a:r>
              <a:rPr lang="en-US" altLang="en-US" sz="2400" dirty="0">
                <a:solidFill>
                  <a:srgbClr val="FFFF00"/>
                </a:solidFill>
                <a:latin typeface="Times New Roman" panose="02020603050405020304" pitchFamily="18" charset="0"/>
                <a:ea typeface="+mj-ea"/>
                <a:cs typeface="Times New Roman" panose="02020603050405020304" pitchFamily="18" charset="0"/>
              </a:rPr>
              <a:t>HẢI QUAN VIỆT NAM</a:t>
            </a:r>
            <a:endParaRPr lang="en-US" altLang="en-US" sz="2400" dirty="0">
              <a:solidFill>
                <a:srgbClr val="FFFF00"/>
              </a:solidFill>
              <a:latin typeface="Times New Roman" panose="02020603050405020304" pitchFamily="18" charset="0"/>
              <a:ea typeface="Times New Roman" panose="02020603050405020304" pitchFamily="18" charset="0"/>
              <a:cs typeface="+mj-cs"/>
            </a:endParaRPr>
          </a:p>
        </p:txBody>
      </p:sp>
      <p:sp>
        <p:nvSpPr>
          <p:cNvPr id="5123" name="AutoShape 8"/>
          <p:cNvSpPr>
            <a:spLocks noChangeAspect="1" noTextEdit="1"/>
          </p:cNvSpPr>
          <p:nvPr/>
        </p:nvSpPr>
        <p:spPr>
          <a:xfrm flipH="1">
            <a:off x="4868863" y="3252788"/>
            <a:ext cx="909637" cy="1244600"/>
          </a:xfrm>
          <a:prstGeom prst="rect">
            <a:avLst/>
          </a:prstGeom>
          <a:noFill/>
          <a:ln w="9525">
            <a:noFill/>
          </a:ln>
        </p:spPr>
        <p:txBody>
          <a:bodyPr/>
          <a:p>
            <a:endParaRPr lang="en-US"/>
          </a:p>
        </p:txBody>
      </p:sp>
      <p:sp>
        <p:nvSpPr>
          <p:cNvPr id="5124" name="Text Box 21"/>
          <p:cNvSpPr txBox="1"/>
          <p:nvPr/>
        </p:nvSpPr>
        <p:spPr>
          <a:xfrm>
            <a:off x="1619250" y="2928938"/>
            <a:ext cx="5762625" cy="5238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algn="ctr" eaLnBrk="1" hangingPunct="1">
              <a:spcBef>
                <a:spcPct val="0"/>
              </a:spcBef>
              <a:buClrTx/>
              <a:buFontTx/>
              <a:buNone/>
            </a:pPr>
            <a:r>
              <a:rPr lang="en-US" altLang="en-US" b="1" dirty="0">
                <a:latin typeface="Times New Roman" panose="02020603050405020304" pitchFamily="18" charset="0"/>
              </a:rPr>
              <a:t>BÀI GIẢNG </a:t>
            </a:r>
            <a:endParaRPr lang="en-US" altLang="en-US" b="1" dirty="0">
              <a:latin typeface="Times New Roman" panose="02020603050405020304" pitchFamily="18" charset="0"/>
            </a:endParaRPr>
          </a:p>
        </p:txBody>
      </p:sp>
      <p:sp>
        <p:nvSpPr>
          <p:cNvPr id="4101" name="Text Box 22"/>
          <p:cNvSpPr txBox="1"/>
          <p:nvPr/>
        </p:nvSpPr>
        <p:spPr>
          <a:xfrm>
            <a:off x="468313" y="3429000"/>
            <a:ext cx="7885112" cy="677863"/>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algn="ctr" eaLnBrk="1" hangingPunct="1">
              <a:spcBef>
                <a:spcPct val="0"/>
              </a:spcBef>
              <a:buClrTx/>
              <a:buFontTx/>
              <a:buNone/>
            </a:pPr>
            <a:r>
              <a:rPr lang="en-US" altLang="en-US" sz="3800" b="1" dirty="0">
                <a:solidFill>
                  <a:srgbClr val="FF0000"/>
                </a:solidFill>
                <a:latin typeface="Times New Roman" panose="02020603050405020304" pitchFamily="18" charset="0"/>
              </a:rPr>
              <a:t>PHÁP LUẬT VỀ HẢI QUAN</a:t>
            </a:r>
            <a:endParaRPr lang="en-US" altLang="en-US" sz="3800" dirty="0">
              <a:solidFill>
                <a:srgbClr val="FF0000"/>
              </a:solidFill>
              <a:latin typeface="Arial" panose="020B0604020202020204" pitchFamily="34" charset="0"/>
            </a:endParaRPr>
          </a:p>
        </p:txBody>
      </p:sp>
      <p:sp>
        <p:nvSpPr>
          <p:cNvPr id="5126" name="Rectangle 29"/>
          <p:cNvSpPr/>
          <p:nvPr/>
        </p:nvSpPr>
        <p:spPr>
          <a:xfrm>
            <a:off x="1219200" y="6511925"/>
            <a:ext cx="6705600" cy="381000"/>
          </a:xfrm>
          <a:prstGeom prst="rect">
            <a:avLst/>
          </a:prstGeom>
          <a:noFill/>
          <a:ln w="9525">
            <a:noFill/>
          </a:ln>
        </p:spPr>
        <p:txBody>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algn="ctr" eaLnBrk="1" hangingPunct="1">
              <a:lnSpc>
                <a:spcPct val="90000"/>
              </a:lnSpc>
              <a:buNone/>
            </a:pPr>
            <a:endParaRPr lang="en-US" altLang="en-US" sz="1700" b="1" dirty="0">
              <a:solidFill>
                <a:srgbClr val="3B4A1F"/>
              </a:solidFill>
              <a:latin typeface="Times New Roman" panose="02020603050405020304" pitchFamily="18" charset="0"/>
            </a:endParaRPr>
          </a:p>
        </p:txBody>
      </p:sp>
      <p:pic>
        <p:nvPicPr>
          <p:cNvPr id="5127" name="Picture 11" descr="logo%202_101023"/>
          <p:cNvPicPr>
            <a:picLocks noChangeAspect="1"/>
          </p:cNvPicPr>
          <p:nvPr/>
        </p:nvPicPr>
        <p:blipFill>
          <a:blip r:embed="rId1"/>
          <a:stretch>
            <a:fillRect/>
          </a:stretch>
        </p:blipFill>
        <p:spPr>
          <a:xfrm>
            <a:off x="3500438" y="1071563"/>
            <a:ext cx="1938337" cy="1789112"/>
          </a:xfrm>
          <a:prstGeom prst="rect">
            <a:avLst/>
          </a:prstGeom>
          <a:noFill/>
          <a:ln w="9525">
            <a:noFill/>
          </a:ln>
        </p:spPr>
      </p:pic>
      <p:sp>
        <p:nvSpPr>
          <p:cNvPr id="8" name="Rectangle 7"/>
          <p:cNvSpPr/>
          <p:nvPr/>
        </p:nvSpPr>
        <p:spPr>
          <a:xfrm>
            <a:off x="4714875" y="4714875"/>
            <a:ext cx="4000500" cy="1292225"/>
          </a:xfrm>
          <a:prstGeom prst="rect">
            <a:avLst/>
          </a:prstGeom>
        </p:spPr>
        <p:txBody>
          <a:bodyPr>
            <a:spAutoFit/>
          </a:bodyPr>
          <a:p>
            <a:pPr eaLnBrk="1" hangingPunct="1">
              <a:buNone/>
            </a:pPr>
            <a:r>
              <a:rPr sz="2600" b="0" dirty="0">
                <a:solidFill>
                  <a:srgbClr val="0A0AFF"/>
                </a:solidFill>
                <a:latin typeface="Times New Roman" panose="02020603050405020304" pitchFamily="18" charset="0"/>
                <a:cs typeface="Times New Roman" panose="02020603050405020304" pitchFamily="18" charset="0"/>
              </a:rPr>
              <a:t>Người trình b</a:t>
            </a:r>
            <a:r>
              <a:rPr sz="2600" b="0" dirty="0">
                <a:solidFill>
                  <a:srgbClr val="0A0AFF"/>
                </a:solidFill>
                <a:latin typeface="Times New Roman" panose="02020603050405020304" pitchFamily="18" charset="0"/>
                <a:ea typeface="Times New Roman" panose="02020603050405020304" pitchFamily="18" charset="0"/>
              </a:rPr>
              <a:t>à</a:t>
            </a:r>
            <a:r>
              <a:rPr sz="2600" b="0" dirty="0">
                <a:solidFill>
                  <a:srgbClr val="0A0AFF"/>
                </a:solidFill>
                <a:latin typeface="Times New Roman" panose="02020603050405020304" pitchFamily="18" charset="0"/>
                <a:cs typeface="Times New Roman" panose="02020603050405020304" pitchFamily="18" charset="0"/>
              </a:rPr>
              <a:t>y:</a:t>
            </a:r>
            <a:endParaRPr sz="2600" b="0" dirty="0">
              <a:solidFill>
                <a:srgbClr val="0A0AFF"/>
              </a:solidFill>
              <a:latin typeface="Times New Roman" panose="02020603050405020304" pitchFamily="18" charset="0"/>
              <a:cs typeface="Times New Roman" panose="02020603050405020304" pitchFamily="18" charset="0"/>
            </a:endParaRPr>
          </a:p>
          <a:p>
            <a:pPr eaLnBrk="1" hangingPunct="1">
              <a:buNone/>
            </a:pPr>
            <a:r>
              <a:rPr sz="2600" b="0" dirty="0">
                <a:solidFill>
                  <a:srgbClr val="0A0AFF"/>
                </a:solidFill>
                <a:latin typeface="Times New Roman" panose="02020603050405020304" pitchFamily="18" charset="0"/>
                <a:cs typeface="Times New Roman" panose="02020603050405020304" pitchFamily="18" charset="0"/>
              </a:rPr>
              <a:t>Ths: </a:t>
            </a:r>
            <a:r>
              <a:rPr sz="2600" dirty="0">
                <a:solidFill>
                  <a:srgbClr val="0A0AFF"/>
                </a:solidFill>
                <a:latin typeface="Times New Roman" panose="02020603050405020304" pitchFamily="18" charset="0"/>
                <a:cs typeface="Times New Roman" panose="02020603050405020304" pitchFamily="18" charset="0"/>
              </a:rPr>
              <a:t>Nguyễn Mạnh Hảo</a:t>
            </a:r>
            <a:endParaRPr sz="2600" dirty="0">
              <a:solidFill>
                <a:srgbClr val="0A0AFF"/>
              </a:solidFill>
              <a:latin typeface="Times New Roman" panose="02020603050405020304" pitchFamily="18" charset="0"/>
              <a:cs typeface="Times New Roman" panose="02020603050405020304" pitchFamily="18" charset="0"/>
            </a:endParaRPr>
          </a:p>
          <a:p>
            <a:pPr eaLnBrk="1" hangingPunct="1">
              <a:buNone/>
            </a:pPr>
            <a:r>
              <a:rPr sz="2600" b="0" dirty="0">
                <a:solidFill>
                  <a:srgbClr val="0A0AFF"/>
                </a:solidFill>
                <a:latin typeface="Times New Roman" panose="02020603050405020304" pitchFamily="18" charset="0"/>
                <a:cs typeface="Times New Roman" panose="02020603050405020304" pitchFamily="18" charset="0"/>
              </a:rPr>
              <a:t>Đơn vị: Tổng cục Hải quan</a:t>
            </a:r>
            <a:endParaRPr sz="26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 calcmode="lin" valueType="num">
                                      <p:cBhvr additive="base">
                                        <p:cTn id="7" dur="500" fill="hold"/>
                                        <p:tgtEl>
                                          <p:spTgt spid="4101"/>
                                        </p:tgtEl>
                                        <p:attrNameLst>
                                          <p:attrName>ppt_x</p:attrName>
                                        </p:attrNameLst>
                                      </p:cBhvr>
                                      <p:tavLst>
                                        <p:tav tm="0">
                                          <p:val>
                                            <p:strVal val="#ppt_x"/>
                                          </p:val>
                                        </p:tav>
                                        <p:tav tm="100000">
                                          <p:val>
                                            <p:strVal val="#ppt_x"/>
                                          </p:val>
                                        </p:tav>
                                      </p:tavLst>
                                    </p:anim>
                                    <p:anim calcmode="lin" valueType="num">
                                      <p:cBhvr additive="base">
                                        <p:cTn id="8" dur="500" fill="hold"/>
                                        <p:tgtEl>
                                          <p:spTgt spid="41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Title 1"/>
          <p:cNvSpPr>
            <a:spLocks noGrp="1"/>
          </p:cNvSpPr>
          <p:nvPr>
            <p:ph type="title"/>
          </p:nvPr>
        </p:nvSpPr>
        <p:spPr>
          <a:xfrm>
            <a:off x="1214438" y="214313"/>
            <a:ext cx="7605712" cy="563562"/>
          </a:xfrm>
          <a:ln/>
        </p:spPr>
        <p:txBody>
          <a:bodyPr vert="horz" wrap="square" lIns="91440" tIns="45720" rIns="91440" bIns="45720" anchor="ctr" anchorCtr="0"/>
          <a:p>
            <a:pPr/>
            <a:r>
              <a:rPr lang="en-US" altLang="en-US" dirty="0">
                <a:solidFill>
                  <a:srgbClr val="FFFF00"/>
                </a:solidFill>
                <a:latin typeface="Times New Roman" panose="02020603050405020304" pitchFamily="18" charset="0"/>
                <a:ea typeface="+mj-ea"/>
                <a:cs typeface="Times New Roman" panose="02020603050405020304" pitchFamily="18" charset="0"/>
              </a:rPr>
              <a:t>	</a:t>
            </a:r>
            <a:r>
              <a:rPr lang="en-US" altLang="en-US" sz="2800" dirty="0">
                <a:solidFill>
                  <a:srgbClr val="FFFF00"/>
                </a:solidFill>
                <a:latin typeface="Times New Roman" panose="02020603050405020304" pitchFamily="18" charset="0"/>
                <a:ea typeface="+mj-ea"/>
                <a:cs typeface="Times New Roman" panose="02020603050405020304" pitchFamily="18" charset="0"/>
              </a:rPr>
              <a:t> TỔNG QUAN VỀ THỦ TỤC HẢI QUAN</a:t>
            </a:r>
            <a:endParaRPr lang="en-US" altLang="en-US" sz="2800" dirty="0">
              <a:solidFill>
                <a:srgbClr val="FFFF00"/>
              </a:solidFill>
              <a:latin typeface="Times New Roman" panose="02020603050405020304" pitchFamily="18" charset="0"/>
              <a:ea typeface="Times New Roman" panose="02020603050405020304" pitchFamily="18" charset="0"/>
              <a:cs typeface="+mj-cs"/>
            </a:endParaRPr>
          </a:p>
        </p:txBody>
      </p:sp>
      <p:sp>
        <p:nvSpPr>
          <p:cNvPr id="10243" name="Content Placeholder 2"/>
          <p:cNvSpPr>
            <a:spLocks noGrp="1"/>
          </p:cNvSpPr>
          <p:nvPr>
            <p:ph idx="1"/>
          </p:nvPr>
        </p:nvSpPr>
        <p:spPr>
          <a:xfrm>
            <a:off x="492125" y="1214438"/>
            <a:ext cx="8159750" cy="5121275"/>
          </a:xfrm>
          <a:ln/>
        </p:spPr>
        <p:txBody>
          <a:bodyPr vert="horz" wrap="square" lIns="91440" tIns="45720" rIns="91440" bIns="45720" anchor="t" anchorCtr="0"/>
          <a:p>
            <a:pPr/>
            <a:r>
              <a:rPr lang="en-US" altLang="en-US" sz="3000" dirty="0">
                <a:solidFill>
                  <a:srgbClr val="FF0000"/>
                </a:solidFill>
                <a:latin typeface="Times New Roman" panose="02020603050405020304" pitchFamily="18" charset="0"/>
                <a:ea typeface="+mn-ea"/>
                <a:cs typeface="Times New Roman" panose="02020603050405020304" pitchFamily="18" charset="0"/>
              </a:rPr>
              <a:t>5. Nguyên tắc khi tiến h</a:t>
            </a:r>
            <a:r>
              <a:rPr lang="en-US" altLang="en-US" sz="3000" dirty="0">
                <a:solidFill>
                  <a:srgbClr val="FF0000"/>
                </a:solidFill>
                <a:latin typeface="Times New Roman" panose="02020603050405020304" pitchFamily="18" charset="0"/>
                <a:ea typeface="Times New Roman" panose="02020603050405020304" pitchFamily="18" charset="0"/>
                <a:cs typeface="+mn-cs"/>
              </a:rPr>
              <a:t>à</a:t>
            </a:r>
            <a:r>
              <a:rPr lang="en-US" altLang="en-US" sz="3000" dirty="0">
                <a:solidFill>
                  <a:srgbClr val="FF0000"/>
                </a:solidFill>
                <a:latin typeface="Times New Roman" panose="02020603050405020304" pitchFamily="18" charset="0"/>
                <a:ea typeface="+mn-ea"/>
                <a:cs typeface="Times New Roman" panose="02020603050405020304" pitchFamily="18" charset="0"/>
              </a:rPr>
              <a:t>nh thủ tục HQ (tiếp):</a:t>
            </a:r>
            <a:endParaRPr lang="en-US" altLang="en-US" sz="3000" dirty="0">
              <a:solidFill>
                <a:srgbClr val="FF0000"/>
              </a:solidFill>
              <a:latin typeface="Times New Roman" panose="02020603050405020304" pitchFamily="18" charset="0"/>
              <a:ea typeface="+mn-ea"/>
              <a:cs typeface="Times New Roman" panose="02020603050405020304" pitchFamily="18" charset="0"/>
            </a:endParaRPr>
          </a:p>
          <a:p>
            <a:pPr/>
            <a:endParaRPr lang="en-US" altLang="en-US" sz="1000" dirty="0">
              <a:solidFill>
                <a:srgbClr val="FF0000"/>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lang="en-US" altLang="en-US" dirty="0">
                <a:latin typeface="Times New Roman" panose="02020603050405020304" pitchFamily="18" charset="0"/>
                <a:ea typeface="+mn-ea"/>
                <a:cs typeface="Times New Roman" panose="02020603050405020304" pitchFamily="18" charset="0"/>
              </a:rPr>
              <a:t>	</a:t>
            </a:r>
            <a:r>
              <a:rPr lang="en-US" altLang="en-US" b="0" dirty="0">
                <a:solidFill>
                  <a:srgbClr val="0A0AFF"/>
                </a:solidFill>
                <a:latin typeface="Times New Roman" panose="02020603050405020304" pitchFamily="18" charset="0"/>
                <a:ea typeface="+mn-ea"/>
                <a:cs typeface="Times New Roman" panose="02020603050405020304" pitchFamily="18" charset="0"/>
              </a:rPr>
              <a:t>c</a:t>
            </a:r>
            <a:r>
              <a:rPr lang="en-US" altLang="en-US" sz="2600" b="0" dirty="0">
                <a:solidFill>
                  <a:srgbClr val="0A0AFF"/>
                </a:solidFill>
                <a:latin typeface="Times New Roman" panose="02020603050405020304" pitchFamily="18" charset="0"/>
                <a:ea typeface="+mn-ea"/>
                <a:cs typeface="Times New Roman" panose="02020603050405020304" pitchFamily="18" charset="0"/>
              </a:rPr>
              <a:t>) H</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ng hóa được thông quan, PTVT được xuất cảnh, nhập cảnh sau khi đã l</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m xong thủ tục Hải quan;</a:t>
            </a:r>
            <a:endParaRPr lang="en-US" altLang="en-US" sz="2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endParaRPr lang="en-US" altLang="en-US" sz="10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lang="en-US" altLang="en-US" sz="2600" b="0" dirty="0">
                <a:solidFill>
                  <a:srgbClr val="0A0AFF"/>
                </a:solidFill>
                <a:latin typeface="Times New Roman" panose="02020603050405020304" pitchFamily="18" charset="0"/>
                <a:ea typeface="+mn-ea"/>
                <a:cs typeface="Times New Roman" panose="02020603050405020304" pitchFamily="18" charset="0"/>
              </a:rPr>
              <a:t>	d) Thủ tục Hải quan phải được thực hiện công khai, nhanh chóng, thuận tiện v</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 theo đúng quy định của pháp luật;</a:t>
            </a:r>
            <a:endParaRPr lang="en-US" altLang="en-US" sz="8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endParaRPr lang="en-US" altLang="en-US" sz="10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lang="en-US" altLang="en-US" sz="2600" b="0" dirty="0">
                <a:solidFill>
                  <a:srgbClr val="0A0AFF"/>
                </a:solidFill>
                <a:latin typeface="Times New Roman" panose="02020603050405020304" pitchFamily="18" charset="0"/>
                <a:ea typeface="+mn-ea"/>
                <a:cs typeface="Times New Roman" panose="02020603050405020304" pitchFamily="18" charset="0"/>
              </a:rPr>
              <a:t>	e) Việc bố trí nhân lực, thời gian l</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m việc phải đáp ứng yêu cầu hoạt động XK, NK, xuất cảnh, nhập cảnh, quá cảnh.</a:t>
            </a:r>
            <a:endParaRPr lang="en-US" altLang="en-US" sz="2600" b="0" dirty="0">
              <a:solidFill>
                <a:srgbClr val="0A0AFF"/>
              </a:solidFill>
              <a:latin typeface="Times New Roman" panose="02020603050405020304" pitchFamily="18" charset="0"/>
              <a:ea typeface="Times New Roman" panose="02020603050405020304"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243">
                                            <p:txEl>
                                              <p:charRg st="48" end="147"/>
                                            </p:txEl>
                                          </p:spTgt>
                                        </p:tgtEl>
                                        <p:attrNameLst>
                                          <p:attrName>style.visibility</p:attrName>
                                        </p:attrNameLst>
                                      </p:cBhvr>
                                      <p:to>
                                        <p:strVal val="visible"/>
                                      </p:to>
                                    </p:set>
                                    <p:animEffect transition="in" filter="box(in)">
                                      <p:cBhvr>
                                        <p:cTn id="7" dur="500"/>
                                        <p:tgtEl>
                                          <p:spTgt spid="10243">
                                            <p:txEl>
                                              <p:charRg st="48" end="147"/>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243">
                                            <p:txEl>
                                              <p:charRg st="148" end="261"/>
                                            </p:txEl>
                                          </p:spTgt>
                                        </p:tgtEl>
                                        <p:attrNameLst>
                                          <p:attrName>style.visibility</p:attrName>
                                        </p:attrNameLst>
                                      </p:cBhvr>
                                      <p:to>
                                        <p:strVal val="visible"/>
                                      </p:to>
                                    </p:set>
                                    <p:animEffect transition="in" filter="checkerboard(across)">
                                      <p:cBhvr>
                                        <p:cTn id="12" dur="500"/>
                                        <p:tgtEl>
                                          <p:spTgt spid="10243">
                                            <p:txEl>
                                              <p:charRg st="148" end="26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0243">
                                            <p:txEl>
                                              <p:charRg st="262" end="378"/>
                                            </p:txEl>
                                          </p:spTgt>
                                        </p:tgtEl>
                                        <p:attrNameLst>
                                          <p:attrName>style.visibility</p:attrName>
                                        </p:attrNameLst>
                                      </p:cBhvr>
                                      <p:to>
                                        <p:strVal val="visible"/>
                                      </p:to>
                                    </p:set>
                                    <p:animEffect transition="in" filter="diamond(in)">
                                      <p:cBhvr>
                                        <p:cTn id="17" dur="2000"/>
                                        <p:tgtEl>
                                          <p:spTgt spid="10243">
                                            <p:txEl>
                                              <p:charRg st="262" end="37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Title 1"/>
          <p:cNvSpPr>
            <a:spLocks noGrp="1"/>
          </p:cNvSpPr>
          <p:nvPr>
            <p:ph type="title"/>
          </p:nvPr>
        </p:nvSpPr>
        <p:spPr>
          <a:xfrm>
            <a:off x="1285875" y="214313"/>
            <a:ext cx="7715250" cy="563562"/>
          </a:xfrm>
          <a:ln/>
        </p:spPr>
        <p:txBody>
          <a:bodyPr vert="horz" wrap="square" lIns="91440" tIns="45720" rIns="91440" bIns="45720" anchor="ctr" anchorCtr="0"/>
          <a:p>
            <a:pPr/>
            <a:r>
              <a:rPr lang="en-US" altLang="en-US" dirty="0">
                <a:solidFill>
                  <a:srgbClr val="FFFF00"/>
                </a:solidFill>
                <a:latin typeface="Times New Roman" panose="02020603050405020304" pitchFamily="18" charset="0"/>
                <a:ea typeface="+mj-ea"/>
                <a:cs typeface="Times New Roman" panose="02020603050405020304" pitchFamily="18" charset="0"/>
              </a:rPr>
              <a:t>	</a:t>
            </a:r>
            <a:r>
              <a:rPr lang="en-US" altLang="en-US" sz="2800" dirty="0">
                <a:solidFill>
                  <a:srgbClr val="FFFF00"/>
                </a:solidFill>
                <a:latin typeface="Times New Roman" panose="02020603050405020304" pitchFamily="18" charset="0"/>
                <a:ea typeface="+mj-ea"/>
                <a:cs typeface="Times New Roman" panose="02020603050405020304" pitchFamily="18" charset="0"/>
              </a:rPr>
              <a:t> NỘI DUNG CỦA THỦ TỤC HẢI QUAN</a:t>
            </a:r>
            <a:endParaRPr lang="en-US" altLang="en-US" sz="2800" dirty="0">
              <a:solidFill>
                <a:srgbClr val="FFFF00"/>
              </a:solidFill>
              <a:latin typeface="Times New Roman" panose="02020603050405020304" pitchFamily="18" charset="0"/>
              <a:ea typeface="Times New Roman" panose="02020603050405020304" pitchFamily="18" charset="0"/>
              <a:cs typeface="+mj-cs"/>
            </a:endParaRPr>
          </a:p>
        </p:txBody>
      </p:sp>
      <p:sp>
        <p:nvSpPr>
          <p:cNvPr id="12291" name="Content Placeholder 2"/>
          <p:cNvSpPr>
            <a:spLocks noGrp="1"/>
          </p:cNvSpPr>
          <p:nvPr>
            <p:ph idx="1"/>
          </p:nvPr>
        </p:nvSpPr>
        <p:spPr>
          <a:xfrm>
            <a:off x="492125" y="1214438"/>
            <a:ext cx="8159750" cy="5121275"/>
          </a:xfrm>
          <a:ln/>
        </p:spPr>
        <p:txBody>
          <a:bodyPr vert="horz" wrap="square" lIns="91440" tIns="45720" rIns="91440" bIns="45720" anchor="t" anchorCtr="0"/>
          <a:p>
            <a:pPr/>
            <a:r>
              <a:rPr lang="en-US" altLang="en-US" sz="3000" dirty="0">
                <a:solidFill>
                  <a:srgbClr val="FF0000"/>
                </a:solidFill>
                <a:latin typeface="Times New Roman" panose="02020603050405020304" pitchFamily="18" charset="0"/>
                <a:ea typeface="+mn-ea"/>
                <a:cs typeface="Times New Roman" panose="02020603050405020304" pitchFamily="18" charset="0"/>
              </a:rPr>
              <a:t>6. Trách nhiệm của người khai hải quan khi l</a:t>
            </a:r>
            <a:r>
              <a:rPr lang="en-US" altLang="en-US" sz="3000" dirty="0">
                <a:solidFill>
                  <a:srgbClr val="FF0000"/>
                </a:solidFill>
                <a:latin typeface="Times New Roman" panose="02020603050405020304" pitchFamily="18" charset="0"/>
                <a:ea typeface="Times New Roman" panose="02020603050405020304" pitchFamily="18" charset="0"/>
                <a:cs typeface="+mn-cs"/>
              </a:rPr>
              <a:t>à</a:t>
            </a:r>
            <a:r>
              <a:rPr lang="en-US" altLang="en-US" sz="3000" dirty="0">
                <a:solidFill>
                  <a:srgbClr val="FF0000"/>
                </a:solidFill>
                <a:latin typeface="Times New Roman" panose="02020603050405020304" pitchFamily="18" charset="0"/>
                <a:ea typeface="+mn-ea"/>
                <a:cs typeface="Times New Roman" panose="02020603050405020304" pitchFamily="18" charset="0"/>
              </a:rPr>
              <a:t>m thủ tục hải quan:</a:t>
            </a:r>
            <a:endParaRPr lang="en-US" altLang="en-US" sz="3000" dirty="0">
              <a:solidFill>
                <a:srgbClr val="FF0000"/>
              </a:solidFill>
              <a:latin typeface="Times New Roman" panose="02020603050405020304" pitchFamily="18" charset="0"/>
              <a:ea typeface="+mn-ea"/>
              <a:cs typeface="Times New Roman" panose="02020603050405020304" pitchFamily="18" charset="0"/>
            </a:endParaRPr>
          </a:p>
          <a:p>
            <a:pPr/>
            <a:endParaRPr lang="en-US" altLang="en-US" sz="1000" dirty="0">
              <a:solidFill>
                <a:srgbClr val="FF0000"/>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lang="en-US" altLang="en-US" dirty="0">
                <a:latin typeface="Times New Roman" panose="02020603050405020304" pitchFamily="18" charset="0"/>
                <a:ea typeface="+mn-ea"/>
                <a:cs typeface="Times New Roman" panose="02020603050405020304" pitchFamily="18" charset="0"/>
              </a:rPr>
              <a:t>	</a:t>
            </a:r>
            <a:r>
              <a:rPr lang="en-US" altLang="en-US" b="0" dirty="0">
                <a:solidFill>
                  <a:srgbClr val="0A0AFF"/>
                </a:solidFill>
                <a:latin typeface="Times New Roman" panose="02020603050405020304" pitchFamily="18" charset="0"/>
                <a:ea typeface="+mn-ea"/>
                <a:cs typeface="Times New Roman" panose="02020603050405020304" pitchFamily="18" charset="0"/>
              </a:rPr>
              <a:t>a</a:t>
            </a:r>
            <a:r>
              <a:rPr lang="en-US" altLang="en-US" sz="2600" b="0" dirty="0">
                <a:solidFill>
                  <a:srgbClr val="0A0AFF"/>
                </a:solidFill>
                <a:latin typeface="Times New Roman" panose="02020603050405020304" pitchFamily="18" charset="0"/>
                <a:ea typeface="+mn-ea"/>
                <a:cs typeface="Times New Roman" panose="02020603050405020304" pitchFamily="18" charset="0"/>
              </a:rPr>
              <a:t>) Khai v</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 nộp tờ khai HQ; nộp, xuất trình chứng từ thuộc hồ sơ HQ; </a:t>
            </a:r>
            <a:endParaRPr lang="en-US" altLang="en-US" sz="10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lang="en-US" altLang="en-US" sz="2600" b="0" dirty="0">
                <a:solidFill>
                  <a:srgbClr val="0A0AFF"/>
                </a:solidFill>
                <a:latin typeface="Times New Roman" panose="02020603050405020304" pitchFamily="18" charset="0"/>
                <a:ea typeface="+mn-ea"/>
                <a:cs typeface="Times New Roman" panose="02020603050405020304" pitchFamily="18" charset="0"/>
              </a:rPr>
              <a:t>	b) Đưa h</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ng hóa, PTVT đến địa điểm quy định cho việc kiểm tra thực tế h</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ng hóa, PTVT;</a:t>
            </a:r>
            <a:endParaRPr lang="en-US" altLang="en-US" sz="8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endParaRPr lang="en-US" altLang="en-US" sz="10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lang="en-US" altLang="en-US" sz="2600" b="0" dirty="0">
                <a:solidFill>
                  <a:srgbClr val="0A0AFF"/>
                </a:solidFill>
                <a:latin typeface="Times New Roman" panose="02020603050405020304" pitchFamily="18" charset="0"/>
                <a:ea typeface="+mn-ea"/>
                <a:cs typeface="Times New Roman" panose="02020603050405020304" pitchFamily="18" charset="0"/>
              </a:rPr>
              <a:t>	c) Nộp thuế v</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 thực hiện các nghĩa vụ t</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i chính khác theo quy định của pháp luật về thuế, lệ phí v</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 các quy định khác của pháp luật có liên quan..</a:t>
            </a:r>
            <a:endParaRPr lang="en-US" altLang="en-US" sz="2600" b="0" dirty="0">
              <a:solidFill>
                <a:srgbClr val="0A0AFF"/>
              </a:solidFill>
              <a:latin typeface="Times New Roman" panose="02020603050405020304" pitchFamily="18" charset="0"/>
              <a:ea typeface="Times New Roman" panose="02020603050405020304"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2291">
                                            <p:txEl>
                                              <p:charRg st="66" end="136"/>
                                            </p:txEl>
                                          </p:spTgt>
                                        </p:tgtEl>
                                        <p:attrNameLst>
                                          <p:attrName>style.visibility</p:attrName>
                                        </p:attrNameLst>
                                      </p:cBhvr>
                                      <p:to>
                                        <p:strVal val="visible"/>
                                      </p:to>
                                    </p:set>
                                    <p:animEffect transition="in" filter="box(in)">
                                      <p:cBhvr>
                                        <p:cTn id="7" dur="500"/>
                                        <p:tgtEl>
                                          <p:spTgt spid="12291">
                                            <p:txEl>
                                              <p:charRg st="66" end="136"/>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2291">
                                            <p:txEl>
                                              <p:charRg st="136" end="223"/>
                                            </p:txEl>
                                          </p:spTgt>
                                        </p:tgtEl>
                                        <p:attrNameLst>
                                          <p:attrName>style.visibility</p:attrName>
                                        </p:attrNameLst>
                                      </p:cBhvr>
                                      <p:to>
                                        <p:strVal val="visible"/>
                                      </p:to>
                                    </p:set>
                                    <p:animEffect transition="in" filter="box(in)">
                                      <p:cBhvr>
                                        <p:cTn id="10" dur="500"/>
                                        <p:tgtEl>
                                          <p:spTgt spid="12291">
                                            <p:txEl>
                                              <p:charRg st="136" end="22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2291">
                                            <p:txEl>
                                              <p:charRg st="224" end="372"/>
                                            </p:txEl>
                                          </p:spTgt>
                                        </p:tgtEl>
                                        <p:attrNameLst>
                                          <p:attrName>style.visibility</p:attrName>
                                        </p:attrNameLst>
                                      </p:cBhvr>
                                      <p:to>
                                        <p:strVal val="visible"/>
                                      </p:to>
                                    </p:set>
                                    <p:animEffect transition="in" filter="diamond(in)">
                                      <p:cBhvr>
                                        <p:cTn id="15" dur="2000"/>
                                        <p:tgtEl>
                                          <p:spTgt spid="12291">
                                            <p:txEl>
                                              <p:charRg st="224" end="37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Title 1"/>
          <p:cNvSpPr>
            <a:spLocks noGrp="1"/>
          </p:cNvSpPr>
          <p:nvPr>
            <p:ph type="title"/>
          </p:nvPr>
        </p:nvSpPr>
        <p:spPr>
          <a:xfrm>
            <a:off x="1285875" y="214313"/>
            <a:ext cx="7715250" cy="563562"/>
          </a:xfrm>
          <a:ln/>
        </p:spPr>
        <p:txBody>
          <a:bodyPr vert="horz" wrap="square" lIns="91440" tIns="45720" rIns="91440" bIns="45720" anchor="ctr" anchorCtr="0"/>
          <a:p>
            <a:pPr/>
            <a:r>
              <a:rPr lang="en-US" altLang="en-US" dirty="0">
                <a:solidFill>
                  <a:srgbClr val="FFFF00"/>
                </a:solidFill>
                <a:latin typeface="Times New Roman" panose="02020603050405020304" pitchFamily="18" charset="0"/>
                <a:ea typeface="+mj-ea"/>
                <a:cs typeface="Times New Roman" panose="02020603050405020304" pitchFamily="18" charset="0"/>
              </a:rPr>
              <a:t>	</a:t>
            </a:r>
            <a:r>
              <a:rPr lang="en-US" altLang="en-US" sz="2800" dirty="0">
                <a:solidFill>
                  <a:srgbClr val="FFFF00"/>
                </a:solidFill>
                <a:latin typeface="Times New Roman" panose="02020603050405020304" pitchFamily="18" charset="0"/>
                <a:ea typeface="+mj-ea"/>
                <a:cs typeface="Times New Roman" panose="02020603050405020304" pitchFamily="18" charset="0"/>
              </a:rPr>
              <a:t> NỘI DUNG CỦA THỦ TỤC HẢI QUAN</a:t>
            </a:r>
            <a:endParaRPr lang="en-US" altLang="en-US" sz="2800" dirty="0">
              <a:solidFill>
                <a:srgbClr val="FFFF00"/>
              </a:solidFill>
              <a:latin typeface="Times New Roman" panose="02020603050405020304" pitchFamily="18" charset="0"/>
              <a:ea typeface="Times New Roman" panose="02020603050405020304" pitchFamily="18" charset="0"/>
              <a:cs typeface="+mj-cs"/>
            </a:endParaRPr>
          </a:p>
        </p:txBody>
      </p:sp>
      <p:sp>
        <p:nvSpPr>
          <p:cNvPr id="13315" name="Content Placeholder 2"/>
          <p:cNvSpPr>
            <a:spLocks noGrp="1"/>
          </p:cNvSpPr>
          <p:nvPr>
            <p:ph idx="1"/>
          </p:nvPr>
        </p:nvSpPr>
        <p:spPr>
          <a:xfrm>
            <a:off x="492125" y="1214438"/>
            <a:ext cx="8159750" cy="5121275"/>
          </a:xfrm>
          <a:ln/>
        </p:spPr>
        <p:txBody>
          <a:bodyPr vert="horz" wrap="square" lIns="91440" tIns="45720" rIns="91440" bIns="45720" anchor="t" anchorCtr="0"/>
          <a:p>
            <a:pPr/>
            <a:r>
              <a:rPr lang="en-US" altLang="en-US" sz="3000" dirty="0">
                <a:solidFill>
                  <a:srgbClr val="FF0000"/>
                </a:solidFill>
                <a:latin typeface="Times New Roman" panose="02020603050405020304" pitchFamily="18" charset="0"/>
                <a:ea typeface="+mn-ea"/>
                <a:cs typeface="Times New Roman" panose="02020603050405020304" pitchFamily="18" charset="0"/>
              </a:rPr>
              <a:t>7. Khi l</a:t>
            </a:r>
            <a:r>
              <a:rPr lang="en-US" altLang="en-US" sz="3000" dirty="0">
                <a:solidFill>
                  <a:srgbClr val="FF0000"/>
                </a:solidFill>
                <a:latin typeface="Times New Roman" panose="02020603050405020304" pitchFamily="18" charset="0"/>
                <a:ea typeface="Times New Roman" panose="02020603050405020304" pitchFamily="18" charset="0"/>
                <a:cs typeface="+mn-cs"/>
              </a:rPr>
              <a:t>à</a:t>
            </a:r>
            <a:r>
              <a:rPr lang="en-US" altLang="en-US" sz="3000" dirty="0">
                <a:solidFill>
                  <a:srgbClr val="FF0000"/>
                </a:solidFill>
                <a:latin typeface="Times New Roman" panose="02020603050405020304" pitchFamily="18" charset="0"/>
                <a:ea typeface="+mn-ea"/>
                <a:cs typeface="Times New Roman" panose="02020603050405020304" pitchFamily="18" charset="0"/>
              </a:rPr>
              <a:t>m thủ tục hải quan, cơ quan hải quan, công chức hải quan có trách nhiệm:</a:t>
            </a:r>
            <a:endParaRPr lang="en-US" altLang="en-US" sz="1000" dirty="0">
              <a:solidFill>
                <a:srgbClr val="FF0000"/>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lang="en-US" altLang="en-US" dirty="0">
                <a:latin typeface="Times New Roman" panose="02020603050405020304" pitchFamily="18" charset="0"/>
                <a:ea typeface="+mn-ea"/>
                <a:cs typeface="Times New Roman" panose="02020603050405020304" pitchFamily="18" charset="0"/>
              </a:rPr>
              <a:t>	</a:t>
            </a:r>
            <a:r>
              <a:rPr lang="en-US" altLang="en-US" b="0" dirty="0">
                <a:solidFill>
                  <a:srgbClr val="0A0AFF"/>
                </a:solidFill>
                <a:latin typeface="Times New Roman" panose="02020603050405020304" pitchFamily="18" charset="0"/>
                <a:ea typeface="+mn-ea"/>
                <a:cs typeface="Times New Roman" panose="02020603050405020304" pitchFamily="18" charset="0"/>
              </a:rPr>
              <a:t>a</a:t>
            </a:r>
            <a:r>
              <a:rPr lang="en-US" altLang="en-US" sz="2600" b="0" dirty="0">
                <a:solidFill>
                  <a:srgbClr val="0A0AFF"/>
                </a:solidFill>
                <a:latin typeface="Times New Roman" panose="02020603050405020304" pitchFamily="18" charset="0"/>
                <a:ea typeface="+mn-ea"/>
                <a:cs typeface="Times New Roman" panose="02020603050405020304" pitchFamily="18" charset="0"/>
              </a:rPr>
              <a:t>) Tiếp nhận v</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 đăng ký hồ sơ HQ; </a:t>
            </a:r>
            <a:endParaRPr lang="en-US" altLang="en-US" sz="8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lang="en-US" altLang="en-US" sz="2600" b="0" dirty="0">
                <a:solidFill>
                  <a:srgbClr val="0A0AFF"/>
                </a:solidFill>
                <a:latin typeface="Times New Roman" panose="02020603050405020304" pitchFamily="18" charset="0"/>
                <a:ea typeface="+mn-ea"/>
                <a:cs typeface="Times New Roman" panose="02020603050405020304" pitchFamily="18" charset="0"/>
              </a:rPr>
              <a:t>	b) Kiểm tra hồ sơ HQ v</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 kiểm tra thực tế h</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ng hóa, PTVT;</a:t>
            </a:r>
            <a:endParaRPr lang="en-US" altLang="en-US" sz="2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endParaRPr lang="en-US" altLang="en-US" sz="8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lang="en-US" altLang="en-US" sz="2600" b="0" dirty="0">
                <a:solidFill>
                  <a:srgbClr val="0A0AFF"/>
                </a:solidFill>
                <a:latin typeface="Times New Roman" panose="02020603050405020304" pitchFamily="18" charset="0"/>
                <a:ea typeface="+mn-ea"/>
                <a:cs typeface="Times New Roman" panose="02020603050405020304" pitchFamily="18" charset="0"/>
              </a:rPr>
              <a:t>	c) Thu thuế v</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 các khoản thu khác theo quy định của PL;</a:t>
            </a:r>
            <a:endParaRPr lang="en-US" altLang="en-US" sz="2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endParaRPr lang="en-US" altLang="en-US" sz="8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lang="en-US" altLang="en-US" sz="2600" b="0" dirty="0">
                <a:solidFill>
                  <a:srgbClr val="0A0AFF"/>
                </a:solidFill>
                <a:latin typeface="Times New Roman" panose="02020603050405020304" pitchFamily="18" charset="0"/>
                <a:ea typeface="+mn-ea"/>
                <a:cs typeface="Times New Roman" panose="02020603050405020304" pitchFamily="18" charset="0"/>
              </a:rPr>
              <a:t>	d) Quyết định việc thông quan h</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ng hóa, giải phóng h</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ng, xác nhận PTVT đã ho</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n th</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nh thủ tục hải quan.</a:t>
            </a:r>
            <a:endParaRPr lang="en-US" altLang="en-US" sz="2600" b="0" dirty="0">
              <a:solidFill>
                <a:srgbClr val="0A0AFF"/>
              </a:solidFill>
              <a:latin typeface="Times New Roman" panose="02020603050405020304" pitchFamily="18" charset="0"/>
              <a:ea typeface="Times New Roman" panose="02020603050405020304"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3315">
                                            <p:txEl>
                                              <p:charRg st="82" end="118"/>
                                            </p:txEl>
                                          </p:spTgt>
                                        </p:tgtEl>
                                        <p:attrNameLst>
                                          <p:attrName>style.visibility</p:attrName>
                                        </p:attrNameLst>
                                      </p:cBhvr>
                                      <p:to>
                                        <p:strVal val="visible"/>
                                      </p:to>
                                    </p:set>
                                    <p:animEffect transition="in" filter="checkerboard(across)">
                                      <p:cBhvr>
                                        <p:cTn id="7" dur="500"/>
                                        <p:tgtEl>
                                          <p:spTgt spid="13315">
                                            <p:txEl>
                                              <p:charRg st="82" end="118"/>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3315">
                                            <p:txEl>
                                              <p:charRg st="118" end="176"/>
                                            </p:txEl>
                                          </p:spTgt>
                                        </p:tgtEl>
                                        <p:attrNameLst>
                                          <p:attrName>style.visibility</p:attrName>
                                        </p:attrNameLst>
                                      </p:cBhvr>
                                      <p:to>
                                        <p:strVal val="visible"/>
                                      </p:to>
                                    </p:set>
                                    <p:animEffect transition="in" filter="checkerboard(across)">
                                      <p:cBhvr>
                                        <p:cTn id="10" dur="500"/>
                                        <p:tgtEl>
                                          <p:spTgt spid="13315">
                                            <p:txEl>
                                              <p:charRg st="118" end="17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3315">
                                            <p:txEl>
                                              <p:charRg st="177" end="234"/>
                                            </p:txEl>
                                          </p:spTgt>
                                        </p:tgtEl>
                                        <p:attrNameLst>
                                          <p:attrName>style.visibility</p:attrName>
                                        </p:attrNameLst>
                                      </p:cBhvr>
                                      <p:to>
                                        <p:strVal val="visible"/>
                                      </p:to>
                                    </p:set>
                                    <p:animEffect transition="in" filter="diamond(in)">
                                      <p:cBhvr>
                                        <p:cTn id="15" dur="2000"/>
                                        <p:tgtEl>
                                          <p:spTgt spid="13315">
                                            <p:txEl>
                                              <p:charRg st="177" end="234"/>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13315">
                                            <p:txEl>
                                              <p:charRg st="235" end="339"/>
                                            </p:txEl>
                                          </p:spTgt>
                                        </p:tgtEl>
                                        <p:attrNameLst>
                                          <p:attrName>style.visibility</p:attrName>
                                        </p:attrNameLst>
                                      </p:cBhvr>
                                      <p:to>
                                        <p:strVal val="visible"/>
                                      </p:to>
                                    </p:set>
                                    <p:animEffect transition="in" filter="diamond(in)">
                                      <p:cBhvr>
                                        <p:cTn id="18" dur="2000"/>
                                        <p:tgtEl>
                                          <p:spTgt spid="13315">
                                            <p:txEl>
                                              <p:charRg st="235" end="33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Title 1"/>
          <p:cNvSpPr>
            <a:spLocks noGrp="1"/>
          </p:cNvSpPr>
          <p:nvPr>
            <p:ph type="title" idx="4294967295"/>
          </p:nvPr>
        </p:nvSpPr>
        <p:spPr>
          <a:xfrm>
            <a:off x="1285875" y="214313"/>
            <a:ext cx="7715250" cy="563562"/>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	</a:t>
            </a:r>
            <a:r>
              <a:rPr lang="en-US" altLang="en-US" sz="2800" dirty="0">
                <a:solidFill>
                  <a:srgbClr val="FFFF00"/>
                </a:solidFill>
                <a:latin typeface="Times New Roman" panose="02020603050405020304" pitchFamily="18" charset="0"/>
                <a:cs typeface="Times New Roman" panose="02020603050405020304" pitchFamily="18" charset="0"/>
              </a:rPr>
              <a:t> NỘI DUNG CỦA THỦ TỤC HẢI QUAN</a:t>
            </a:r>
            <a:endParaRPr lang="en-US" altLang="en-US" sz="2800" dirty="0">
              <a:solidFill>
                <a:srgbClr val="FFFF00"/>
              </a:solidFill>
              <a:latin typeface="Times New Roman" panose="02020603050405020304" pitchFamily="18" charset="0"/>
              <a:ea typeface="Times New Roman" panose="02020603050405020304" pitchFamily="18" charset="0"/>
            </a:endParaRPr>
          </a:p>
        </p:txBody>
      </p:sp>
      <p:sp>
        <p:nvSpPr>
          <p:cNvPr id="13315" name="Content Placeholder 2"/>
          <p:cNvSpPr>
            <a:spLocks noGrp="1"/>
          </p:cNvSpPr>
          <p:nvPr>
            <p:ph idx="1"/>
          </p:nvPr>
        </p:nvSpPr>
        <p:spPr>
          <a:xfrm>
            <a:off x="492125" y="1214438"/>
            <a:ext cx="8159750" cy="5121275"/>
          </a:xfrm>
          <a:ln/>
        </p:spPr>
        <p:txBody>
          <a:bodyPr vert="horz" wrap="square" lIns="91440" tIns="45720" rIns="91440" bIns="45720" anchor="t" anchorCtr="0"/>
          <a:p>
            <a:pPr algn="just">
              <a:buNone/>
            </a:pPr>
            <a:r>
              <a:rPr lang="en-US" altLang="en-US" sz="3000" b="1" dirty="0">
                <a:solidFill>
                  <a:srgbClr val="FF0000"/>
                </a:solidFill>
                <a:latin typeface="Times New Roman" panose="02020603050405020304" pitchFamily="18" charset="0"/>
                <a:cs typeface="Times New Roman" panose="02020603050405020304" pitchFamily="18" charset="0"/>
              </a:rPr>
              <a:t>8. Đại lý l</a:t>
            </a:r>
            <a:r>
              <a:rPr lang="en-US" altLang="en-US" sz="3000" b="1" dirty="0">
                <a:solidFill>
                  <a:srgbClr val="FF0000"/>
                </a:solidFill>
                <a:latin typeface="Times New Roman" panose="02020603050405020304" pitchFamily="18" charset="0"/>
                <a:ea typeface="Times New Roman" panose="02020603050405020304" pitchFamily="18" charset="0"/>
              </a:rPr>
              <a:t>à</a:t>
            </a:r>
            <a:r>
              <a:rPr lang="en-US" altLang="en-US" sz="3000" b="1" dirty="0">
                <a:solidFill>
                  <a:srgbClr val="FF0000"/>
                </a:solidFill>
                <a:latin typeface="Times New Roman" panose="02020603050405020304" pitchFamily="18" charset="0"/>
                <a:cs typeface="Times New Roman" panose="02020603050405020304" pitchFamily="18" charset="0"/>
              </a:rPr>
              <a:t>m thủ tục hải quan:</a:t>
            </a:r>
            <a:endParaRPr lang="en-US" altLang="en-US" sz="1000" b="1" dirty="0">
              <a:solidFill>
                <a:srgbClr val="FF0000"/>
              </a:solidFill>
              <a:latin typeface="Times New Roman" panose="02020603050405020304" pitchFamily="18" charset="0"/>
              <a:cs typeface="Times New Roman" panose="02020603050405020304" pitchFamily="18" charset="0"/>
            </a:endParaRPr>
          </a:p>
          <a:p>
            <a:pPr>
              <a:lnSpc>
                <a:spcPct val="115000"/>
              </a:lnSpc>
              <a:buFont typeface="Wingdings" panose="05000000000000000000" pitchFamily="2" charset="2"/>
              <a:buChar char="Ø"/>
            </a:pPr>
            <a:r>
              <a:rPr lang="en-US" altLang="en-US" i="1" dirty="0">
                <a:solidFill>
                  <a:srgbClr val="101BF4"/>
                </a:solidFill>
                <a:latin typeface="Times New Roman" panose="02020603050405020304" pitchFamily="18" charset="0"/>
              </a:rPr>
              <a:t>Điều kiện là đại lý làm thủ tục hải quan:</a:t>
            </a:r>
            <a:endParaRPr lang="en-US" altLang="en-US" i="1" dirty="0">
              <a:solidFill>
                <a:srgbClr val="101BF4"/>
              </a:solidFill>
              <a:latin typeface="Times New Roman" panose="02020603050405020304" pitchFamily="18" charset="0"/>
            </a:endParaRPr>
          </a:p>
          <a:p>
            <a:pPr>
              <a:lnSpc>
                <a:spcPct val="115000"/>
              </a:lnSpc>
              <a:buNone/>
            </a:pPr>
            <a:r>
              <a:rPr lang="en-US" altLang="en-US" dirty="0">
                <a:solidFill>
                  <a:srgbClr val="101BF4"/>
                </a:solidFill>
                <a:latin typeface="Times New Roman" panose="02020603050405020304" pitchFamily="18" charset="0"/>
              </a:rPr>
              <a:t>a) Có Giấy chứng nhận đăng ký kinh doanh hoặc Giấy chứng nhận đăng ký doanh nghiệp có ngành, nghề kinh doanh dịch vụ giao nhận hàng hóa hoặc đại lý làm thủ tục hải quan;</a:t>
            </a:r>
            <a:endParaRPr lang="en-US" altLang="en-US" dirty="0">
              <a:solidFill>
                <a:srgbClr val="101BF4"/>
              </a:solidFill>
              <a:latin typeface="Times New Roman" panose="02020603050405020304" pitchFamily="18" charset="0"/>
            </a:endParaRPr>
          </a:p>
          <a:p>
            <a:pPr>
              <a:lnSpc>
                <a:spcPct val="115000"/>
              </a:lnSpc>
              <a:buNone/>
            </a:pPr>
            <a:r>
              <a:rPr lang="en-US" altLang="en-US" dirty="0">
                <a:solidFill>
                  <a:srgbClr val="101BF4"/>
                </a:solidFill>
                <a:latin typeface="Times New Roman" panose="02020603050405020304" pitchFamily="18" charset="0"/>
              </a:rPr>
              <a:t>b) Có nhân viên đại lý làm thủ tục hải quan;</a:t>
            </a:r>
            <a:endParaRPr lang="en-US" altLang="en-US" dirty="0">
              <a:solidFill>
                <a:srgbClr val="101BF4"/>
              </a:solidFill>
              <a:latin typeface="Times New Roman" panose="02020603050405020304" pitchFamily="18" charset="0"/>
            </a:endParaRPr>
          </a:p>
          <a:p>
            <a:pPr>
              <a:lnSpc>
                <a:spcPct val="115000"/>
              </a:lnSpc>
              <a:buNone/>
            </a:pPr>
            <a:r>
              <a:rPr lang="en-US" altLang="en-US" dirty="0">
                <a:solidFill>
                  <a:srgbClr val="101BF4"/>
                </a:solidFill>
                <a:latin typeface="Times New Roman" panose="02020603050405020304" pitchFamily="18" charset="0"/>
              </a:rPr>
              <a:t>c) Có hạ tầng công nghệ thông tin đáp ứng điều kiện để thực hiện khai hải quan điện tử và các điều kiện khác theo quy định.</a:t>
            </a:r>
            <a:endParaRPr lang="en-US" altLang="en-US" dirty="0">
              <a:solidFill>
                <a:srgbClr val="101BF4"/>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315">
                                            <p:txEl>
                                              <p:charRg st="74" end="244"/>
                                            </p:txEl>
                                          </p:spTgt>
                                        </p:tgtEl>
                                        <p:attrNameLst>
                                          <p:attrName>style.visibility</p:attrName>
                                        </p:attrNameLst>
                                      </p:cBhvr>
                                      <p:to>
                                        <p:strVal val="visible"/>
                                      </p:to>
                                    </p:set>
                                    <p:animEffect transition="in" filter="blinds(horizontal)">
                                      <p:cBhvr>
                                        <p:cTn id="7" dur="500"/>
                                        <p:tgtEl>
                                          <p:spTgt spid="13315">
                                            <p:txEl>
                                              <p:charRg st="74" end="244"/>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3315">
                                            <p:txEl>
                                              <p:charRg st="244" end="289"/>
                                            </p:txEl>
                                          </p:spTgt>
                                        </p:tgtEl>
                                        <p:attrNameLst>
                                          <p:attrName>style.visibility</p:attrName>
                                        </p:attrNameLst>
                                      </p:cBhvr>
                                      <p:to>
                                        <p:strVal val="visible"/>
                                      </p:to>
                                    </p:set>
                                    <p:animEffect transition="in" filter="checkerboard(across)">
                                      <p:cBhvr>
                                        <p:cTn id="12" dur="500"/>
                                        <p:tgtEl>
                                          <p:spTgt spid="13315">
                                            <p:txEl>
                                              <p:charRg st="244" end="289"/>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13315">
                                            <p:txEl>
                                              <p:charRg st="289" end="413"/>
                                            </p:txEl>
                                          </p:spTgt>
                                        </p:tgtEl>
                                        <p:attrNameLst>
                                          <p:attrName>style.visibility</p:attrName>
                                        </p:attrNameLst>
                                      </p:cBhvr>
                                      <p:to>
                                        <p:strVal val="visible"/>
                                      </p:to>
                                    </p:set>
                                    <p:animEffect transition="in" filter="checkerboard(across)">
                                      <p:cBhvr>
                                        <p:cTn id="15" dur="500"/>
                                        <p:tgtEl>
                                          <p:spTgt spid="13315">
                                            <p:txEl>
                                              <p:charRg st="289" end="4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Title 1"/>
          <p:cNvSpPr>
            <a:spLocks noGrp="1"/>
          </p:cNvSpPr>
          <p:nvPr>
            <p:ph type="title" idx="4294967295"/>
          </p:nvPr>
        </p:nvSpPr>
        <p:spPr>
          <a:xfrm>
            <a:off x="1285875" y="214313"/>
            <a:ext cx="7715250" cy="563562"/>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	</a:t>
            </a:r>
            <a:r>
              <a:rPr lang="en-US" altLang="en-US" sz="2800" dirty="0">
                <a:solidFill>
                  <a:srgbClr val="FFFF00"/>
                </a:solidFill>
                <a:latin typeface="Times New Roman" panose="02020603050405020304" pitchFamily="18" charset="0"/>
                <a:cs typeface="Times New Roman" panose="02020603050405020304" pitchFamily="18" charset="0"/>
              </a:rPr>
              <a:t> NỘI DUNG CỦA THỦ TỤC HẢI QUAN</a:t>
            </a:r>
            <a:endParaRPr lang="en-US" altLang="en-US" sz="2800" dirty="0">
              <a:solidFill>
                <a:srgbClr val="FFFF00"/>
              </a:solidFill>
              <a:latin typeface="Times New Roman" panose="02020603050405020304" pitchFamily="18" charset="0"/>
              <a:ea typeface="Times New Roman" panose="02020603050405020304" pitchFamily="18" charset="0"/>
            </a:endParaRPr>
          </a:p>
        </p:txBody>
      </p:sp>
      <p:sp>
        <p:nvSpPr>
          <p:cNvPr id="13315" name="Content Placeholder 2"/>
          <p:cNvSpPr>
            <a:spLocks noGrp="1"/>
          </p:cNvSpPr>
          <p:nvPr>
            <p:ph idx="1"/>
          </p:nvPr>
        </p:nvSpPr>
        <p:spPr>
          <a:xfrm>
            <a:off x="492125" y="1214438"/>
            <a:ext cx="8159750" cy="5121275"/>
          </a:xfrm>
          <a:ln/>
        </p:spPr>
        <p:txBody>
          <a:bodyPr vert="horz" wrap="square" lIns="91440" tIns="45720" rIns="91440" bIns="45720" anchor="t" anchorCtr="0"/>
          <a:p>
            <a:pPr algn="just">
              <a:buNone/>
            </a:pPr>
            <a:r>
              <a:rPr lang="en-US" altLang="en-US" sz="3000" b="1" dirty="0">
                <a:solidFill>
                  <a:srgbClr val="FF0000"/>
                </a:solidFill>
                <a:latin typeface="Times New Roman" panose="02020603050405020304" pitchFamily="18" charset="0"/>
                <a:cs typeface="Times New Roman" panose="02020603050405020304" pitchFamily="18" charset="0"/>
              </a:rPr>
              <a:t>9. Đại lý l</a:t>
            </a:r>
            <a:r>
              <a:rPr lang="en-US" altLang="en-US" sz="3000" b="1" dirty="0">
                <a:solidFill>
                  <a:srgbClr val="FF0000"/>
                </a:solidFill>
                <a:latin typeface="Times New Roman" panose="02020603050405020304" pitchFamily="18" charset="0"/>
                <a:ea typeface="Times New Roman" panose="02020603050405020304" pitchFamily="18" charset="0"/>
              </a:rPr>
              <a:t>à</a:t>
            </a:r>
            <a:r>
              <a:rPr lang="en-US" altLang="en-US" sz="3000" b="1" dirty="0">
                <a:solidFill>
                  <a:srgbClr val="FF0000"/>
                </a:solidFill>
                <a:latin typeface="Times New Roman" panose="02020603050405020304" pitchFamily="18" charset="0"/>
                <a:cs typeface="Times New Roman" panose="02020603050405020304" pitchFamily="18" charset="0"/>
              </a:rPr>
              <a:t>m thủ tục hải quan:</a:t>
            </a:r>
            <a:endParaRPr lang="en-US" altLang="en-US" sz="1000" b="1" dirty="0">
              <a:solidFill>
                <a:srgbClr val="FF0000"/>
              </a:solidFill>
              <a:latin typeface="Times New Roman" panose="02020603050405020304" pitchFamily="18" charset="0"/>
              <a:cs typeface="Times New Roman" panose="02020603050405020304" pitchFamily="18" charset="0"/>
            </a:endParaRPr>
          </a:p>
          <a:p>
            <a:pPr>
              <a:lnSpc>
                <a:spcPct val="115000"/>
              </a:lnSpc>
              <a:buFont typeface="Wingdings" panose="05000000000000000000" pitchFamily="2" charset="2"/>
              <a:buChar char="Ø"/>
            </a:pPr>
            <a:r>
              <a:rPr lang="en-US" altLang="en-US" i="1" dirty="0">
                <a:solidFill>
                  <a:srgbClr val="101BF4"/>
                </a:solidFill>
                <a:latin typeface="Times New Roman" panose="02020603050405020304" pitchFamily="18" charset="0"/>
              </a:rPr>
              <a:t>Điều kiện là nhân viên đại lý: Là công dân VN:</a:t>
            </a:r>
            <a:endParaRPr lang="en-US" altLang="en-US" i="1" dirty="0">
              <a:solidFill>
                <a:srgbClr val="101BF4"/>
              </a:solidFill>
              <a:latin typeface="Times New Roman" panose="02020603050405020304" pitchFamily="18" charset="0"/>
            </a:endParaRPr>
          </a:p>
          <a:p>
            <a:pPr>
              <a:buNone/>
            </a:pPr>
            <a:r>
              <a:rPr lang="en-US" altLang="en-US" dirty="0">
                <a:solidFill>
                  <a:srgbClr val="101BF4"/>
                </a:solidFill>
                <a:latin typeface="Times New Roman" panose="02020603050405020304" pitchFamily="18" charset="0"/>
              </a:rPr>
              <a:t>a) Có trình độ cao đẳng kinh tế, luật, kỹ thuật trở lên;</a:t>
            </a:r>
            <a:endParaRPr lang="en-US" altLang="en-US" dirty="0">
              <a:solidFill>
                <a:srgbClr val="101BF4"/>
              </a:solidFill>
              <a:latin typeface="Times New Roman" panose="02020603050405020304" pitchFamily="18" charset="0"/>
            </a:endParaRPr>
          </a:p>
          <a:p>
            <a:pPr>
              <a:buNone/>
            </a:pPr>
            <a:r>
              <a:rPr lang="en-US" altLang="en-US" dirty="0">
                <a:solidFill>
                  <a:srgbClr val="101BF4"/>
                </a:solidFill>
                <a:latin typeface="Times New Roman" panose="02020603050405020304" pitchFamily="18" charset="0"/>
              </a:rPr>
              <a:t>b) Có chứng chỉ nghiệp vụ khai hải quan;</a:t>
            </a:r>
            <a:endParaRPr lang="en-US" altLang="en-US" dirty="0">
              <a:solidFill>
                <a:srgbClr val="101BF4"/>
              </a:solidFill>
              <a:latin typeface="Times New Roman" panose="02020603050405020304" pitchFamily="18" charset="0"/>
            </a:endParaRPr>
          </a:p>
          <a:p>
            <a:pPr>
              <a:buNone/>
            </a:pPr>
            <a:r>
              <a:rPr lang="en-US" altLang="en-US" dirty="0">
                <a:solidFill>
                  <a:srgbClr val="101BF4"/>
                </a:solidFill>
                <a:latin typeface="Times New Roman" panose="02020603050405020304" pitchFamily="18" charset="0"/>
              </a:rPr>
              <a:t>c) Được cơ quan hải quan cấp mã số nhân viên đại lý làm thủ tục hải quan.</a:t>
            </a:r>
            <a:endParaRPr lang="en-US" altLang="en-US" dirty="0">
              <a:solidFill>
                <a:srgbClr val="101BF4"/>
              </a:solidFill>
              <a:latin typeface="Times New Roman" panose="02020603050405020304" pitchFamily="18" charset="0"/>
            </a:endParaRPr>
          </a:p>
          <a:p>
            <a:pPr algn="just">
              <a:buFont typeface="Wingdings" panose="05000000000000000000" pitchFamily="2" charset="2"/>
              <a:buChar char="Ø"/>
            </a:pPr>
            <a:r>
              <a:rPr lang="en-US" altLang="en-US" dirty="0">
                <a:solidFill>
                  <a:srgbClr val="101BF4"/>
                </a:solidFill>
                <a:latin typeface="Times New Roman" panose="02020603050405020304" pitchFamily="18" charset="0"/>
              </a:rPr>
              <a:t>Tổng cục trưởng Tổng cục Hải quan quyết định việc công nhận, tạm dừng, chấm dứt hoạt động đại lý làm thủ tục hải quan; cấp chứng chỉ nghiệp vụ khai hải quan; cấp và thu hồi mã số nhân viên đại lý làm thủ tục hải quan.</a:t>
            </a:r>
            <a:endParaRPr lang="en-US" altLang="en-US" dirty="0">
              <a:solidFill>
                <a:srgbClr val="101BF4"/>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3315">
                                            <p:txEl>
                                              <p:charRg st="79" end="136"/>
                                            </p:txEl>
                                          </p:spTgt>
                                        </p:tgtEl>
                                        <p:attrNameLst>
                                          <p:attrName>style.visibility</p:attrName>
                                        </p:attrNameLst>
                                      </p:cBhvr>
                                      <p:to>
                                        <p:strVal val="visible"/>
                                      </p:to>
                                    </p:set>
                                    <p:animEffect transition="in" filter="box(in)">
                                      <p:cBhvr>
                                        <p:cTn id="7" dur="500"/>
                                        <p:tgtEl>
                                          <p:spTgt spid="13315">
                                            <p:txEl>
                                              <p:charRg st="79" end="136"/>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3315">
                                            <p:txEl>
                                              <p:charRg st="136" end="177"/>
                                            </p:txEl>
                                          </p:spTgt>
                                        </p:tgtEl>
                                        <p:attrNameLst>
                                          <p:attrName>style.visibility</p:attrName>
                                        </p:attrNameLst>
                                      </p:cBhvr>
                                      <p:to>
                                        <p:strVal val="visible"/>
                                      </p:to>
                                    </p:set>
                                    <p:animEffect transition="in" filter="box(in)">
                                      <p:cBhvr>
                                        <p:cTn id="10" dur="500"/>
                                        <p:tgtEl>
                                          <p:spTgt spid="13315">
                                            <p:txEl>
                                              <p:charRg st="136" end="177"/>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13315">
                                            <p:txEl>
                                              <p:charRg st="177" end="251"/>
                                            </p:txEl>
                                          </p:spTgt>
                                        </p:tgtEl>
                                        <p:attrNameLst>
                                          <p:attrName>style.visibility</p:attrName>
                                        </p:attrNameLst>
                                      </p:cBhvr>
                                      <p:to>
                                        <p:strVal val="visible"/>
                                      </p:to>
                                    </p:set>
                                    <p:animEffect transition="in" filter="box(in)">
                                      <p:cBhvr>
                                        <p:cTn id="13" dur="500"/>
                                        <p:tgtEl>
                                          <p:spTgt spid="13315">
                                            <p:txEl>
                                              <p:charRg st="177" end="25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13315">
                                            <p:txEl>
                                              <p:charRg st="251" end="469"/>
                                            </p:txEl>
                                          </p:spTgt>
                                        </p:tgtEl>
                                        <p:attrNameLst>
                                          <p:attrName>style.visibility</p:attrName>
                                        </p:attrNameLst>
                                      </p:cBhvr>
                                      <p:to>
                                        <p:strVal val="visible"/>
                                      </p:to>
                                    </p:set>
                                    <p:animEffect transition="in" filter="diamond(in)">
                                      <p:cBhvr>
                                        <p:cTn id="18" dur="2000"/>
                                        <p:tgtEl>
                                          <p:spTgt spid="13315">
                                            <p:txEl>
                                              <p:charRg st="251" end="46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Title 1"/>
          <p:cNvSpPr>
            <a:spLocks noGrp="1"/>
          </p:cNvSpPr>
          <p:nvPr>
            <p:ph type="title"/>
          </p:nvPr>
        </p:nvSpPr>
        <p:spPr>
          <a:ln/>
        </p:spPr>
        <p:txBody>
          <a:bodyPr vert="horz" wrap="square" lIns="91440" tIns="45720" rIns="91440" bIns="45720" anchor="ctr" anchorCtr="0"/>
          <a:p>
            <a:pPr/>
            <a:endParaRPr lang="en-US" altLang="en-US" dirty="0">
              <a:solidFill>
                <a:srgbClr val="FFFF00"/>
              </a:solidFill>
              <a:latin typeface="Times New Roman" panose="02020603050405020304" pitchFamily="18" charset="0"/>
              <a:ea typeface="Times New Roman" panose="02020603050405020304" pitchFamily="18" charset="0"/>
              <a:cs typeface="+mj-cs"/>
            </a:endParaRPr>
          </a:p>
        </p:txBody>
      </p:sp>
      <p:sp>
        <p:nvSpPr>
          <p:cNvPr id="3" name="Content Placeholder 2"/>
          <p:cNvSpPr>
            <a:spLocks noGrp="1"/>
          </p:cNvSpPr>
          <p:nvPr>
            <p:ph idx="1"/>
          </p:nvPr>
        </p:nvSpPr>
        <p:spPr>
          <a:xfrm>
            <a:off x="492125" y="1214438"/>
            <a:ext cx="8159750" cy="5048250"/>
          </a:xfrm>
        </p:spPr>
        <p:txBody>
          <a:bodyPr vert="horz" wrap="square" lIns="91440" tIns="45720" rIns="91440" bIns="45720" numCol="1" anchor="t" anchorCtr="0" compatLnSpc="1"/>
          <a:p>
            <a:pPr algn="ctr"/>
            <a:endParaRPr sz="3500" dirty="0">
              <a:latin typeface="Times New Roman" panose="02020603050405020304" pitchFamily="18" charset="0"/>
              <a:ea typeface="+mn-ea"/>
              <a:cs typeface="Times New Roman" panose="02020603050405020304" pitchFamily="18" charset="0"/>
            </a:endParaRPr>
          </a:p>
          <a:p>
            <a:pPr algn="ctr">
              <a:buFont typeface="Wingdings" panose="05000000000000000000" pitchFamily="2" charset="2"/>
              <a:buNone/>
            </a:pPr>
            <a:endParaRPr sz="3500" dirty="0">
              <a:solidFill>
                <a:srgbClr val="0A0AFF"/>
              </a:solidFill>
              <a:latin typeface="Times New Roman" panose="02020603050405020304" pitchFamily="18" charset="0"/>
              <a:ea typeface="+mn-ea"/>
              <a:cs typeface="Times New Roman" panose="02020603050405020304" pitchFamily="18" charset="0"/>
            </a:endParaRPr>
          </a:p>
          <a:p>
            <a:pPr algn="ctr">
              <a:buFont typeface="Wingdings" panose="05000000000000000000" pitchFamily="2" charset="2"/>
              <a:buNone/>
            </a:pPr>
            <a:endParaRPr sz="3500" dirty="0">
              <a:solidFill>
                <a:srgbClr val="0A0AFF"/>
              </a:solidFill>
              <a:latin typeface="Times New Roman" panose="02020603050405020304" pitchFamily="18" charset="0"/>
              <a:ea typeface="+mn-ea"/>
              <a:cs typeface="Times New Roman" panose="02020603050405020304" pitchFamily="18" charset="0"/>
            </a:endParaRPr>
          </a:p>
          <a:p>
            <a:pPr algn="ctr">
              <a:buFont typeface="Wingdings" panose="05000000000000000000" pitchFamily="2" charset="2"/>
              <a:buNone/>
            </a:pPr>
            <a:endParaRPr sz="1500" dirty="0">
              <a:solidFill>
                <a:srgbClr val="0A0AFF"/>
              </a:solidFill>
              <a:latin typeface="Times New Roman" panose="02020603050405020304" pitchFamily="18" charset="0"/>
              <a:ea typeface="+mn-ea"/>
              <a:cs typeface="Times New Roman" panose="02020603050405020304" pitchFamily="18" charset="0"/>
            </a:endParaRPr>
          </a:p>
          <a:p>
            <a:pPr algn="ctr">
              <a:buFont typeface="Wingdings" panose="05000000000000000000" pitchFamily="2" charset="2"/>
              <a:buNone/>
            </a:pPr>
            <a:r>
              <a:rPr sz="3500" dirty="0">
                <a:solidFill>
                  <a:srgbClr val="0A0AFF"/>
                </a:solidFill>
                <a:latin typeface="Times New Roman" panose="02020603050405020304" pitchFamily="18" charset="0"/>
                <a:ea typeface="+mn-ea"/>
                <a:cs typeface="Times New Roman" panose="02020603050405020304" pitchFamily="18" charset="0"/>
              </a:rPr>
              <a:t>CÁC QUY ĐỊNH VỀ KHAI HẢI QUAN</a:t>
            </a:r>
            <a:endParaRPr sz="3500" dirty="0">
              <a:solidFill>
                <a:srgbClr val="0A0AFF"/>
              </a:solidFill>
              <a:latin typeface="Times New Roman" panose="02020603050405020304" pitchFamily="18" charset="0"/>
              <a:ea typeface="Times New Roman" panose="02020603050405020304" pitchFamily="18" charset="0"/>
              <a:cs typeface="+mn-cs"/>
            </a:endParaRPr>
          </a:p>
        </p:txBody>
      </p:sp>
      <p:pic>
        <p:nvPicPr>
          <p:cNvPr id="21508" name="Picture 11" descr="logo%202_101023"/>
          <p:cNvPicPr>
            <a:picLocks noChangeAspect="1"/>
          </p:cNvPicPr>
          <p:nvPr/>
        </p:nvPicPr>
        <p:blipFill>
          <a:blip r:embed="rId1"/>
          <a:stretch>
            <a:fillRect/>
          </a:stretch>
        </p:blipFill>
        <p:spPr>
          <a:xfrm>
            <a:off x="3276600" y="1295400"/>
            <a:ext cx="2160588" cy="1993900"/>
          </a:xfrm>
          <a:prstGeom prst="rect">
            <a:avLst/>
          </a:prstGeom>
          <a:noFill/>
          <a:ln w="9525">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Title 1"/>
          <p:cNvSpPr>
            <a:spLocks noGrp="1"/>
          </p:cNvSpPr>
          <p:nvPr>
            <p:ph type="title"/>
          </p:nvPr>
        </p:nvSpPr>
        <p:spPr>
          <a:xfrm>
            <a:off x="1485900" y="0"/>
            <a:ext cx="7391400" cy="857250"/>
          </a:xfrm>
          <a:ln/>
        </p:spPr>
        <p:txBody>
          <a:bodyPr vert="horz" wrap="square" lIns="91440" tIns="45720" rIns="91440" bIns="45720" anchor="ctr" anchorCtr="0"/>
          <a:p>
            <a:pPr/>
            <a:r>
              <a:rPr lang="en-US" altLang="en-US" dirty="0">
                <a:solidFill>
                  <a:srgbClr val="FFFF00"/>
                </a:solidFill>
                <a:latin typeface="Times New Roman" panose="02020603050405020304" pitchFamily="18" charset="0"/>
                <a:ea typeface="+mj-ea"/>
                <a:cs typeface="Times New Roman" panose="02020603050405020304" pitchFamily="18" charset="0"/>
              </a:rPr>
              <a:t>CÁC QUY ĐỊNH VỀ KHAI HẢI QUAN</a:t>
            </a:r>
            <a:endParaRPr lang="en-US" altLang="en-US" dirty="0">
              <a:solidFill>
                <a:srgbClr val="FFFF00"/>
              </a:solidFill>
              <a:latin typeface="Times New Roman" panose="02020603050405020304" pitchFamily="18" charset="0"/>
              <a:ea typeface="Times New Roman" panose="02020603050405020304" pitchFamily="18" charset="0"/>
              <a:cs typeface="+mj-cs"/>
            </a:endParaRPr>
          </a:p>
        </p:txBody>
      </p:sp>
      <p:sp>
        <p:nvSpPr>
          <p:cNvPr id="15363" name="Content Placeholder 2"/>
          <p:cNvSpPr>
            <a:spLocks noGrp="1"/>
          </p:cNvSpPr>
          <p:nvPr>
            <p:ph idx="1"/>
          </p:nvPr>
        </p:nvSpPr>
        <p:spPr>
          <a:xfrm>
            <a:off x="492125" y="1214438"/>
            <a:ext cx="8159750" cy="5048250"/>
          </a:xfrm>
        </p:spPr>
        <p:txBody>
          <a:bodyPr vert="horz" wrap="square" lIns="91440" tIns="45720" rIns="91440" bIns="45720" numCol="1" anchor="t" anchorCtr="0" compatLnSpc="1"/>
          <a:p>
            <a:pPr/>
            <a:r>
              <a:rPr dirty="0">
                <a:solidFill>
                  <a:srgbClr val="FF0000"/>
                </a:solidFill>
                <a:latin typeface="Times New Roman" panose="02020603050405020304" pitchFamily="18" charset="0"/>
                <a:ea typeface="+mn-ea"/>
                <a:cs typeface="Times New Roman" panose="02020603050405020304" pitchFamily="18" charset="0"/>
              </a:rPr>
              <a:t>1. Khái niệm về khai hải quan:</a:t>
            </a:r>
            <a:endParaRPr dirty="0">
              <a:solidFill>
                <a:srgbClr val="FF0000"/>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dirty="0">
                <a:latin typeface="Times New Roman" panose="02020603050405020304" pitchFamily="18" charset="0"/>
                <a:ea typeface="+mn-ea"/>
                <a:cs typeface="Times New Roman" panose="02020603050405020304" pitchFamily="18" charset="0"/>
              </a:rPr>
              <a:t>	</a:t>
            </a:r>
            <a:r>
              <a:rPr sz="2600" b="0" dirty="0">
                <a:solidFill>
                  <a:srgbClr val="0A0AFF"/>
                </a:solidFill>
                <a:latin typeface="Times New Roman" panose="02020603050405020304" pitchFamily="18" charset="0"/>
                <a:ea typeface="+mn-ea"/>
                <a:cs typeface="Times New Roman" panose="02020603050405020304" pitchFamily="18" charset="0"/>
              </a:rPr>
              <a:t>- L</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 việc đối tượng khai hải quan cung cấp cho cơ quan HQ các thông tin, dữ liệu liên quan đến h</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ng hóa XNK, PTVT xuất nhập cảnh thuộc diện phải khai HQ theo yêu cầu của pháp luật.</a:t>
            </a:r>
            <a:endParaRPr sz="2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endParaRPr sz="15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sz="2600" b="0" dirty="0">
                <a:solidFill>
                  <a:srgbClr val="0A0AFF"/>
                </a:solidFill>
                <a:latin typeface="Times New Roman" panose="02020603050405020304" pitchFamily="18" charset="0"/>
                <a:ea typeface="+mn-ea"/>
                <a:cs typeface="Times New Roman" panose="02020603050405020304" pitchFamily="18" charset="0"/>
              </a:rPr>
              <a:t>	- Khai HQ l</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 nghĩa vụ bắt buộc, v</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 l</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 cơ sở pháp lý quan trọng cho các hoạt động tiếp theo về thủ tục hải quan, đây cũng l</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 cơ sở pháp lý quan trọng cho các hoạt động tố tụng trong trường hợp các bên tranh kiện.</a:t>
            </a:r>
            <a:endParaRPr sz="2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endParaRPr sz="2600" dirty="0">
              <a:latin typeface="Times New Roman" panose="02020603050405020304" pitchFamily="18" charset="0"/>
              <a:ea typeface="Times New Roman" panose="02020603050405020304"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5363">
                                            <p:txEl>
                                              <p:charRg st="31" end="213"/>
                                            </p:txEl>
                                          </p:spTgt>
                                        </p:tgtEl>
                                        <p:attrNameLst>
                                          <p:attrName>style.visibility</p:attrName>
                                        </p:attrNameLst>
                                      </p:cBhvr>
                                      <p:to>
                                        <p:strVal val="visible"/>
                                      </p:to>
                                    </p:set>
                                    <p:animEffect transition="in" filter="checkerboard(across)">
                                      <p:cBhvr>
                                        <p:cTn id="7" dur="500"/>
                                        <p:tgtEl>
                                          <p:spTgt spid="15363">
                                            <p:txEl>
                                              <p:charRg st="31" end="213"/>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5363">
                                            <p:txEl>
                                              <p:charRg st="214" end="427"/>
                                            </p:txEl>
                                          </p:spTgt>
                                        </p:tgtEl>
                                        <p:attrNameLst>
                                          <p:attrName>style.visibility</p:attrName>
                                        </p:attrNameLst>
                                      </p:cBhvr>
                                      <p:to>
                                        <p:strVal val="visible"/>
                                      </p:to>
                                    </p:set>
                                    <p:animEffect transition="in" filter="diamond(in)">
                                      <p:cBhvr>
                                        <p:cTn id="12" dur="2000"/>
                                        <p:tgtEl>
                                          <p:spTgt spid="15363">
                                            <p:txEl>
                                              <p:charRg st="214" end="42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Title 1"/>
          <p:cNvSpPr>
            <a:spLocks noGrp="1"/>
          </p:cNvSpPr>
          <p:nvPr>
            <p:ph type="title"/>
          </p:nvPr>
        </p:nvSpPr>
        <p:spPr>
          <a:xfrm>
            <a:off x="1485900" y="0"/>
            <a:ext cx="7391400" cy="857250"/>
          </a:xfrm>
          <a:ln/>
        </p:spPr>
        <p:txBody>
          <a:bodyPr vert="horz" wrap="square" lIns="91440" tIns="45720" rIns="91440" bIns="45720" anchor="ctr" anchorCtr="0"/>
          <a:p>
            <a:pPr/>
            <a:r>
              <a:rPr lang="en-US" altLang="en-US" dirty="0">
                <a:solidFill>
                  <a:srgbClr val="FFFF00"/>
                </a:solidFill>
                <a:latin typeface="Times New Roman" panose="02020603050405020304" pitchFamily="18" charset="0"/>
                <a:ea typeface="+mj-ea"/>
                <a:cs typeface="Times New Roman" panose="02020603050405020304" pitchFamily="18" charset="0"/>
              </a:rPr>
              <a:t>CÁC QUY ĐỊNH VỀ KHAI HẢI QUAN</a:t>
            </a:r>
            <a:endParaRPr lang="en-US" altLang="en-US" dirty="0">
              <a:solidFill>
                <a:srgbClr val="FFFF00"/>
              </a:solidFill>
              <a:latin typeface="Times New Roman" panose="02020603050405020304" pitchFamily="18" charset="0"/>
              <a:ea typeface="Times New Roman" panose="02020603050405020304" pitchFamily="18" charset="0"/>
              <a:cs typeface="+mj-cs"/>
            </a:endParaRPr>
          </a:p>
        </p:txBody>
      </p:sp>
      <p:sp>
        <p:nvSpPr>
          <p:cNvPr id="3" name="Content Placeholder 2"/>
          <p:cNvSpPr>
            <a:spLocks noGrp="1"/>
          </p:cNvSpPr>
          <p:nvPr>
            <p:ph idx="1"/>
          </p:nvPr>
        </p:nvSpPr>
        <p:spPr>
          <a:xfrm>
            <a:off x="492125" y="1214438"/>
            <a:ext cx="8159750" cy="5048250"/>
          </a:xfrm>
        </p:spPr>
        <p:txBody>
          <a:bodyPr vert="horz" wrap="square" lIns="91440" tIns="45720" rIns="91440" bIns="45720" numCol="1" anchor="t" anchorCtr="0" compatLnSpc="1"/>
          <a:p>
            <a:pPr/>
            <a:r>
              <a:rPr sz="2900" dirty="0">
                <a:solidFill>
                  <a:srgbClr val="FF0000"/>
                </a:solidFill>
                <a:latin typeface="Times New Roman" panose="02020603050405020304" pitchFamily="18" charset="0"/>
                <a:ea typeface="+mn-ea"/>
                <a:cs typeface="Times New Roman" panose="02020603050405020304" pitchFamily="18" charset="0"/>
              </a:rPr>
              <a:t>2. Tờ khai Hải quan.</a:t>
            </a:r>
            <a:endParaRPr sz="2900" dirty="0">
              <a:solidFill>
                <a:srgbClr val="FF0000"/>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sz="2600" dirty="0">
                <a:latin typeface="Times New Roman" panose="02020603050405020304" pitchFamily="18" charset="0"/>
                <a:ea typeface="+mn-ea"/>
                <a:cs typeface="Times New Roman" panose="02020603050405020304" pitchFamily="18" charset="0"/>
              </a:rPr>
              <a:t>	</a:t>
            </a:r>
            <a:r>
              <a:rPr sz="2600" b="0" i="1" dirty="0">
                <a:solidFill>
                  <a:srgbClr val="0A0AFF"/>
                </a:solidFill>
                <a:latin typeface="Times New Roman" panose="02020603050405020304" pitchFamily="18" charset="0"/>
                <a:ea typeface="+mn-ea"/>
                <a:cs typeface="Times New Roman" panose="02020603050405020304" pitchFamily="18" charset="0"/>
              </a:rPr>
              <a:t>- Khái niệm</a:t>
            </a:r>
            <a:r>
              <a:rPr sz="2600" b="0" dirty="0">
                <a:solidFill>
                  <a:srgbClr val="0A0AFF"/>
                </a:solidFill>
                <a:latin typeface="Times New Roman" panose="02020603050405020304" pitchFamily="18" charset="0"/>
                <a:ea typeface="+mn-ea"/>
                <a:cs typeface="Times New Roman" panose="02020603050405020304" pitchFamily="18" charset="0"/>
              </a:rPr>
              <a:t>: L</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 khuôn mẫu dưới dạng ấn chỉ giấy hoặc dưới dạng khuôn mẫu điện tử do cơ quan có thẩm quyền ban h</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nh, trên đó có sẵn các tiêu chí, yêu cầu phải khai báo khi l</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m thủ tục hải quan.</a:t>
            </a:r>
            <a:endParaRPr sz="2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endParaRPr sz="10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sz="2600" b="0" dirty="0">
                <a:solidFill>
                  <a:srgbClr val="0A0AFF"/>
                </a:solidFill>
                <a:latin typeface="Times New Roman" panose="02020603050405020304" pitchFamily="18" charset="0"/>
                <a:ea typeface="+mn-ea"/>
                <a:cs typeface="Times New Roman" panose="02020603050405020304" pitchFamily="18" charset="0"/>
              </a:rPr>
              <a:t>	- Mỗi loại hình h</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ng hóa XNK đều có riêng mẫu 1 loại tờ khai.</a:t>
            </a:r>
            <a:endParaRPr sz="2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endParaRPr sz="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sz="2600" b="0" dirty="0">
                <a:solidFill>
                  <a:srgbClr val="0A0AFF"/>
                </a:solidFill>
                <a:latin typeface="Times New Roman" panose="02020603050405020304" pitchFamily="18" charset="0"/>
                <a:ea typeface="+mn-ea"/>
                <a:cs typeface="Times New Roman" panose="02020603050405020304" pitchFamily="18" charset="0"/>
              </a:rPr>
              <a:t>	- Cấu trúc của Tờ khai: gồm 2 phần:</a:t>
            </a:r>
            <a:endParaRPr sz="2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sz="2600" b="0" dirty="0">
                <a:solidFill>
                  <a:srgbClr val="0A0AFF"/>
                </a:solidFill>
                <a:latin typeface="Times New Roman" panose="02020603050405020304" pitchFamily="18" charset="0"/>
                <a:ea typeface="+mn-ea"/>
                <a:cs typeface="Times New Roman" panose="02020603050405020304" pitchFamily="18" charset="0"/>
              </a:rPr>
              <a:t>	+ Phần d</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nh cho người khai HQ;</a:t>
            </a:r>
            <a:endParaRPr sz="2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sz="2600" b="0" dirty="0">
                <a:solidFill>
                  <a:srgbClr val="0A0AFF"/>
                </a:solidFill>
                <a:latin typeface="Times New Roman" panose="02020603050405020304" pitchFamily="18" charset="0"/>
                <a:ea typeface="+mn-ea"/>
                <a:cs typeface="Times New Roman" panose="02020603050405020304" pitchFamily="18" charset="0"/>
              </a:rPr>
              <a:t>	+ Phần d</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nh riêng cho cơ quan HQ.</a:t>
            </a:r>
            <a:endParaRPr sz="2600" b="0" dirty="0">
              <a:solidFill>
                <a:srgbClr val="0A0AFF"/>
              </a:solidFill>
              <a:latin typeface="Times New Roman" panose="02020603050405020304" pitchFamily="18" charset="0"/>
              <a:ea typeface="Times New Roman" panose="02020603050405020304" pitchFamily="18" charset="0"/>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Title 1"/>
          <p:cNvSpPr>
            <a:spLocks noGrp="1"/>
          </p:cNvSpPr>
          <p:nvPr>
            <p:ph type="title" idx="4294967295"/>
          </p:nvPr>
        </p:nvSpPr>
        <p:spPr>
          <a:xfrm>
            <a:off x="1485900" y="0"/>
            <a:ext cx="7391400" cy="857250"/>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CÁC QUY ĐỊNH VỀ KHAI HẢI QUAN</a:t>
            </a:r>
            <a:endParaRPr lang="en-US" altLang="en-US" dirty="0">
              <a:solidFill>
                <a:srgbClr val="FFFF00"/>
              </a:solidFill>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492125" y="1214438"/>
            <a:ext cx="8159750" cy="5048250"/>
          </a:xfrm>
          <a:ln/>
        </p:spPr>
        <p:txBody>
          <a:bodyPr vert="horz" wrap="square" lIns="91440" tIns="45720" rIns="91440" bIns="45720" anchor="t" anchorCtr="0"/>
          <a:p>
            <a:pPr algn="just"/>
            <a:r>
              <a:rPr lang="en-US" altLang="en-US" sz="2900" b="1" dirty="0">
                <a:solidFill>
                  <a:srgbClr val="FF0000"/>
                </a:solidFill>
                <a:latin typeface="Times New Roman" panose="02020603050405020304" pitchFamily="18" charset="0"/>
                <a:cs typeface="Times New Roman" panose="02020603050405020304" pitchFamily="18" charset="0"/>
              </a:rPr>
              <a:t>3. Hồ sơ Hải quan (Điều 24).</a:t>
            </a:r>
            <a:endParaRPr lang="en-US" altLang="en-US" sz="2900" b="1" dirty="0">
              <a:solidFill>
                <a:srgbClr val="FF0000"/>
              </a:solidFill>
              <a:latin typeface="Times New Roman" panose="02020603050405020304" pitchFamily="18" charset="0"/>
              <a:cs typeface="Times New Roman" panose="02020603050405020304" pitchFamily="18" charset="0"/>
            </a:endParaRPr>
          </a:p>
          <a:p>
            <a:pPr algn="just">
              <a:lnSpc>
                <a:spcPct val="125000"/>
              </a:lnSpc>
              <a:buNone/>
            </a:pPr>
            <a:r>
              <a:rPr lang="en-US" altLang="en-US" sz="2600" dirty="0">
                <a:solidFill>
                  <a:srgbClr val="101BF4"/>
                </a:solidFill>
                <a:latin typeface="Times New Roman" panose="02020603050405020304" pitchFamily="18" charset="0"/>
              </a:rPr>
              <a:t>a) Tờ khai hải quan hoặc chứng từ thay thế tờ khai hải quan;</a:t>
            </a:r>
            <a:endParaRPr lang="en-US" altLang="en-US" sz="2600" dirty="0">
              <a:solidFill>
                <a:srgbClr val="101BF4"/>
              </a:solidFill>
              <a:latin typeface="Times New Roman" panose="02020603050405020304" pitchFamily="18" charset="0"/>
            </a:endParaRPr>
          </a:p>
          <a:p>
            <a:pPr algn="just">
              <a:lnSpc>
                <a:spcPct val="125000"/>
              </a:lnSpc>
              <a:buNone/>
            </a:pPr>
            <a:r>
              <a:rPr lang="en-US" altLang="en-US" sz="2600" dirty="0">
                <a:solidFill>
                  <a:srgbClr val="101BF4"/>
                </a:solidFill>
                <a:latin typeface="Times New Roman" panose="02020603050405020304" pitchFamily="18" charset="0"/>
              </a:rPr>
              <a:t>b) Chứng từ có liên quan.</a:t>
            </a:r>
            <a:endParaRPr lang="en-US" altLang="en-US" sz="2600" dirty="0">
              <a:solidFill>
                <a:srgbClr val="101BF4"/>
              </a:solidFill>
              <a:latin typeface="Times New Roman" panose="02020603050405020304" pitchFamily="18" charset="0"/>
            </a:endParaRPr>
          </a:p>
          <a:p>
            <a:pPr algn="just">
              <a:lnSpc>
                <a:spcPct val="125000"/>
              </a:lnSpc>
              <a:buNone/>
            </a:pPr>
            <a:r>
              <a:rPr lang="en-US" altLang="en-US" sz="2600" dirty="0">
                <a:solidFill>
                  <a:srgbClr val="101BF4"/>
                </a:solidFill>
                <a:latin typeface="Times New Roman" panose="02020603050405020304" pitchFamily="18" charset="0"/>
              </a:rPr>
              <a:t>	Tùy từng trường hợp, người khai hải quan phải nộp hoặc xuất trình hợp đồng mua bán hàng hóa, hóa đơn thương mại, chứng từ vận tải, chứng từ chứng nhận xuất xứ hàng hóa, giấy phép xuất khẩu, nhập khẩu, văn bản thông báo kết quả kiểm tra hoặc miễn kiểm tra chuyên ngành, các chứng từ liên quan đến hàng hóa theo quy định của pháp luật có liên quan.</a:t>
            </a:r>
            <a:endParaRPr lang="en-US" altLang="en-US" sz="2600" dirty="0">
              <a:solidFill>
                <a:srgbClr val="101BF4"/>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charRg st="29" end="90"/>
                                            </p:txEl>
                                          </p:spTgt>
                                        </p:tgtEl>
                                        <p:attrNameLst>
                                          <p:attrName>style.visibility</p:attrName>
                                        </p:attrNameLst>
                                      </p:cBhvr>
                                      <p:to>
                                        <p:strVal val="visible"/>
                                      </p:to>
                                    </p:set>
                                    <p:animEffect transition="in" filter="box(in)">
                                      <p:cBhvr>
                                        <p:cTn id="7" dur="500"/>
                                        <p:tgtEl>
                                          <p:spTgt spid="3">
                                            <p:txEl>
                                              <p:charRg st="29" end="9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charRg st="90" end="116"/>
                                            </p:txEl>
                                          </p:spTgt>
                                        </p:tgtEl>
                                        <p:attrNameLst>
                                          <p:attrName>style.visibility</p:attrName>
                                        </p:attrNameLst>
                                      </p:cBhvr>
                                      <p:to>
                                        <p:strVal val="visible"/>
                                      </p:to>
                                    </p:set>
                                    <p:animEffect transition="in" filter="diamond(in)">
                                      <p:cBhvr>
                                        <p:cTn id="12" dur="2000"/>
                                        <p:tgtEl>
                                          <p:spTgt spid="3">
                                            <p:txEl>
                                              <p:charRg st="90" end="116"/>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3">
                                            <p:txEl>
                                              <p:charRg st="116" end="464"/>
                                            </p:txEl>
                                          </p:spTgt>
                                        </p:tgtEl>
                                        <p:attrNameLst>
                                          <p:attrName>style.visibility</p:attrName>
                                        </p:attrNameLst>
                                      </p:cBhvr>
                                      <p:to>
                                        <p:strVal val="visible"/>
                                      </p:to>
                                    </p:set>
                                    <p:animEffect transition="in" filter="diamond(in)">
                                      <p:cBhvr>
                                        <p:cTn id="15" dur="2000"/>
                                        <p:tgtEl>
                                          <p:spTgt spid="3">
                                            <p:txEl>
                                              <p:charRg st="116" end="46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Title 1"/>
          <p:cNvSpPr>
            <a:spLocks noGrp="1"/>
          </p:cNvSpPr>
          <p:nvPr>
            <p:ph type="title" idx="4294967295"/>
          </p:nvPr>
        </p:nvSpPr>
        <p:spPr>
          <a:xfrm>
            <a:off x="1485900" y="0"/>
            <a:ext cx="7391400" cy="857250"/>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CÁC QUY ĐỊNH VỀ KHAI HẢI QUAN</a:t>
            </a:r>
            <a:endParaRPr lang="en-US" altLang="en-US" dirty="0">
              <a:solidFill>
                <a:srgbClr val="FFFF00"/>
              </a:solidFill>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492125" y="1214438"/>
            <a:ext cx="8159750" cy="5048250"/>
          </a:xfrm>
        </p:spPr>
        <p:txBody>
          <a:bodyPr vert="horz" wrap="square" lIns="91440" tIns="45720" rIns="91440" bIns="45720" numCol="1" anchor="t" anchorCtr="0" compatLnSpc="1"/>
          <a:p>
            <a:pPr algn="just"/>
            <a:r>
              <a:rPr sz="2900" b="1" dirty="0">
                <a:solidFill>
                  <a:srgbClr val="FF0000"/>
                </a:solidFill>
                <a:latin typeface="Times New Roman" panose="02020603050405020304" pitchFamily="18" charset="0"/>
                <a:cs typeface="Times New Roman" panose="02020603050405020304" pitchFamily="18" charset="0"/>
              </a:rPr>
              <a:t>3. Hồ sơ Hải quan (Điều 16 TT38/2015/TT-BTC).</a:t>
            </a:r>
            <a:endParaRPr sz="2900" b="1" dirty="0">
              <a:solidFill>
                <a:srgbClr val="FF0000"/>
              </a:solidFill>
              <a:latin typeface="Times New Roman" panose="02020603050405020304" pitchFamily="18" charset="0"/>
              <a:cs typeface="Times New Roman" panose="02020603050405020304" pitchFamily="18" charset="0"/>
            </a:endParaRPr>
          </a:p>
          <a:p>
            <a:pPr algn="just">
              <a:lnSpc>
                <a:spcPct val="125000"/>
              </a:lnSpc>
              <a:buFont typeface="Wingdings" panose="05000000000000000000" pitchFamily="2" charset="2"/>
              <a:buAutoNum type="alphaLcParenR"/>
            </a:pPr>
            <a:r>
              <a:rPr sz="2600" dirty="0">
                <a:solidFill>
                  <a:srgbClr val="101BF4"/>
                </a:solidFill>
                <a:latin typeface="Times New Roman" panose="02020603050405020304" pitchFamily="18" charset="0"/>
              </a:rPr>
              <a:t>Đối với hàng hóa xuất khẩu:</a:t>
            </a:r>
            <a:endParaRPr sz="2600" dirty="0">
              <a:solidFill>
                <a:srgbClr val="101BF4"/>
              </a:solidFill>
              <a:latin typeface="Times New Roman" panose="02020603050405020304" pitchFamily="18" charset="0"/>
            </a:endParaRPr>
          </a:p>
          <a:p>
            <a:pPr algn="just">
              <a:lnSpc>
                <a:spcPct val="125000"/>
              </a:lnSpc>
              <a:buNone/>
            </a:pPr>
            <a:r>
              <a:rPr sz="2400" dirty="0">
                <a:solidFill>
                  <a:srgbClr val="0A0AFF"/>
                </a:solidFill>
                <a:latin typeface="Times New Roman" panose="02020603050405020304" pitchFamily="18" charset="0"/>
                <a:cs typeface="Times New Roman" panose="02020603050405020304" pitchFamily="18" charset="0"/>
              </a:rPr>
              <a:t>- </a:t>
            </a:r>
            <a:r>
              <a:rPr lang="vi-VN" altLang="x-none" sz="2400" dirty="0">
                <a:solidFill>
                  <a:srgbClr val="0A0AFF"/>
                </a:solidFill>
                <a:latin typeface="Times New Roman" panose="02020603050405020304" pitchFamily="18" charset="0"/>
                <a:cs typeface="Times New Roman" panose="02020603050405020304" pitchFamily="18" charset="0"/>
              </a:rPr>
              <a:t>Tờ khai h</a:t>
            </a:r>
            <a:r>
              <a:rPr lang="vi-VN" altLang="x-none" sz="2400" dirty="0">
                <a:solidFill>
                  <a:srgbClr val="0A0AFF"/>
                </a:solidFill>
                <a:latin typeface="Times New Roman" panose="02020603050405020304" pitchFamily="18" charset="0"/>
                <a:ea typeface="Times New Roman" panose="02020603050405020304" pitchFamily="18" charset="0"/>
              </a:rPr>
              <a:t>à</a:t>
            </a:r>
            <a:r>
              <a:rPr lang="vi-VN" altLang="x-none" sz="2400" dirty="0">
                <a:solidFill>
                  <a:srgbClr val="0A0AFF"/>
                </a:solidFill>
                <a:latin typeface="Times New Roman" panose="02020603050405020304" pitchFamily="18" charset="0"/>
                <a:cs typeface="Times New Roman" panose="02020603050405020304" pitchFamily="18" charset="0"/>
              </a:rPr>
              <a:t>ng hóa xuất khẩu</a:t>
            </a:r>
            <a:endParaRPr sz="2400" dirty="0">
              <a:solidFill>
                <a:srgbClr val="0A0AFF"/>
              </a:solidFill>
              <a:latin typeface="Times New Roman" panose="02020603050405020304" pitchFamily="18" charset="0"/>
              <a:cs typeface="Times New Roman" panose="02020603050405020304" pitchFamily="18" charset="0"/>
            </a:endParaRPr>
          </a:p>
          <a:p>
            <a:pPr algn="just">
              <a:lnSpc>
                <a:spcPct val="125000"/>
              </a:lnSpc>
              <a:buNone/>
            </a:pPr>
            <a:r>
              <a:rPr sz="2400" dirty="0">
                <a:solidFill>
                  <a:srgbClr val="0A0AFF"/>
                </a:solidFill>
                <a:latin typeface="Times New Roman" panose="02020603050405020304" pitchFamily="18" charset="0"/>
                <a:cs typeface="Times New Roman" panose="02020603050405020304" pitchFamily="18" charset="0"/>
              </a:rPr>
              <a:t>- </a:t>
            </a:r>
            <a:r>
              <a:rPr lang="vi-VN" altLang="x-none" sz="2400" dirty="0">
                <a:solidFill>
                  <a:srgbClr val="0A0AFF"/>
                </a:solidFill>
                <a:latin typeface="Times New Roman" panose="02020603050405020304" pitchFamily="18" charset="0"/>
                <a:cs typeface="Times New Roman" panose="02020603050405020304" pitchFamily="18" charset="0"/>
              </a:rPr>
              <a:t>Giấy phép </a:t>
            </a:r>
            <a:r>
              <a:rPr sz="2400" dirty="0">
                <a:solidFill>
                  <a:srgbClr val="0A0AFF"/>
                </a:solidFill>
                <a:latin typeface="Times New Roman" panose="02020603050405020304" pitchFamily="18" charset="0"/>
                <a:cs typeface="Times New Roman" panose="02020603050405020304" pitchFamily="18" charset="0"/>
              </a:rPr>
              <a:t>XK</a:t>
            </a:r>
            <a:r>
              <a:rPr lang="vi-VN" altLang="x-none" sz="2400" dirty="0">
                <a:solidFill>
                  <a:srgbClr val="0A0AFF"/>
                </a:solidFill>
                <a:latin typeface="Times New Roman" panose="02020603050405020304" pitchFamily="18" charset="0"/>
                <a:cs typeface="Times New Roman" panose="02020603050405020304" pitchFamily="18" charset="0"/>
              </a:rPr>
              <a:t> đối với h</a:t>
            </a:r>
            <a:r>
              <a:rPr lang="vi-VN" altLang="x-none" sz="2400" dirty="0">
                <a:solidFill>
                  <a:srgbClr val="0A0AFF"/>
                </a:solidFill>
                <a:latin typeface="Times New Roman" panose="02020603050405020304" pitchFamily="18" charset="0"/>
                <a:ea typeface="Times New Roman" panose="02020603050405020304" pitchFamily="18" charset="0"/>
              </a:rPr>
              <a:t>à</a:t>
            </a:r>
            <a:r>
              <a:rPr lang="vi-VN" altLang="x-none" sz="2400" dirty="0">
                <a:solidFill>
                  <a:srgbClr val="0A0AFF"/>
                </a:solidFill>
                <a:latin typeface="Times New Roman" panose="02020603050405020304" pitchFamily="18" charset="0"/>
                <a:cs typeface="Times New Roman" panose="02020603050405020304" pitchFamily="18" charset="0"/>
              </a:rPr>
              <a:t>ng hóa phải có giấy phép xuất</a:t>
            </a:r>
            <a:r>
              <a:rPr sz="2400" dirty="0">
                <a:solidFill>
                  <a:srgbClr val="0A0AFF"/>
                </a:solidFill>
                <a:latin typeface="Times New Roman" panose="02020603050405020304" pitchFamily="18" charset="0"/>
                <a:cs typeface="Times New Roman" panose="02020603050405020304" pitchFamily="18" charset="0"/>
              </a:rPr>
              <a:t> </a:t>
            </a:r>
            <a:r>
              <a:rPr lang="vi-VN" altLang="x-none" sz="2400" dirty="0">
                <a:solidFill>
                  <a:srgbClr val="0A0AFF"/>
                </a:solidFill>
                <a:latin typeface="Times New Roman" panose="02020603050405020304" pitchFamily="18" charset="0"/>
                <a:cs typeface="Times New Roman" panose="02020603050405020304" pitchFamily="18" charset="0"/>
              </a:rPr>
              <a:t>khẩu</a:t>
            </a:r>
            <a:r>
              <a:rPr sz="2400" dirty="0">
                <a:solidFill>
                  <a:srgbClr val="0A0AFF"/>
                </a:solidFill>
                <a:latin typeface="Times New Roman" panose="02020603050405020304" pitchFamily="18" charset="0"/>
                <a:cs typeface="Times New Roman" panose="02020603050405020304" pitchFamily="18" charset="0"/>
              </a:rPr>
              <a:t>;</a:t>
            </a:r>
            <a:endParaRPr sz="2400" dirty="0">
              <a:solidFill>
                <a:srgbClr val="0A0AFF"/>
              </a:solidFill>
              <a:latin typeface="Times New Roman" panose="02020603050405020304" pitchFamily="18" charset="0"/>
              <a:cs typeface="Times New Roman" panose="02020603050405020304" pitchFamily="18" charset="0"/>
            </a:endParaRPr>
          </a:p>
          <a:p>
            <a:pPr algn="just">
              <a:lnSpc>
                <a:spcPct val="125000"/>
              </a:lnSpc>
              <a:buNone/>
            </a:pPr>
            <a:r>
              <a:rPr lang="es-NI" altLang="x-none" sz="2400" dirty="0">
                <a:solidFill>
                  <a:srgbClr val="0A0AFF"/>
                </a:solidFill>
                <a:latin typeface="Times New Roman" panose="02020603050405020304" pitchFamily="18" charset="0"/>
                <a:cs typeface="Times New Roman" panose="02020603050405020304" pitchFamily="18" charset="0"/>
              </a:rPr>
              <a:t>- Giấy thông báo miễn kiểm tra hoặc giấy thông báo kết quả kiểm tra của cơ quan kiểm tra chuyên ng</a:t>
            </a:r>
            <a:r>
              <a:rPr lang="es-NI" altLang="x-none" sz="2400" dirty="0">
                <a:solidFill>
                  <a:srgbClr val="0A0AFF"/>
                </a:solidFill>
                <a:latin typeface="Times New Roman" panose="02020603050405020304" pitchFamily="18" charset="0"/>
                <a:ea typeface="Times New Roman" panose="02020603050405020304" pitchFamily="18" charset="0"/>
              </a:rPr>
              <a:t>à</a:t>
            </a:r>
            <a:r>
              <a:rPr lang="es-NI" altLang="x-none" sz="2400" dirty="0">
                <a:solidFill>
                  <a:srgbClr val="0A0AFF"/>
                </a:solidFill>
                <a:latin typeface="Times New Roman" panose="02020603050405020304" pitchFamily="18" charset="0"/>
                <a:cs typeface="Times New Roman" panose="02020603050405020304" pitchFamily="18" charset="0"/>
              </a:rPr>
              <a:t>nh</a:t>
            </a:r>
            <a:endParaRPr lang="es-NI" altLang="x-none" sz="2400" dirty="0">
              <a:solidFill>
                <a:srgbClr val="0A0AFF"/>
              </a:solidFill>
              <a:latin typeface="Times New Roman" panose="02020603050405020304" pitchFamily="18" charset="0"/>
              <a:cs typeface="Times New Roman" panose="02020603050405020304" pitchFamily="18" charset="0"/>
            </a:endParaRPr>
          </a:p>
          <a:p>
            <a:pPr algn="just">
              <a:lnSpc>
                <a:spcPct val="125000"/>
              </a:lnSpc>
              <a:buNone/>
            </a:pPr>
            <a:endParaRPr sz="2600" dirty="0">
              <a:solidFill>
                <a:srgbClr val="101BF4"/>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charRg st="46" end="74"/>
                                            </p:txEl>
                                          </p:spTgt>
                                        </p:tgtEl>
                                        <p:attrNameLst>
                                          <p:attrName>style.visibility</p:attrName>
                                        </p:attrNameLst>
                                      </p:cBhvr>
                                      <p:to>
                                        <p:strVal val="visible"/>
                                      </p:to>
                                    </p:set>
                                    <p:animEffect transition="in" filter="box(in)">
                                      <p:cBhvr>
                                        <p:cTn id="7" dur="500"/>
                                        <p:tgtEl>
                                          <p:spTgt spid="3">
                                            <p:txEl>
                                              <p:charRg st="46" end="74"/>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charRg st="74" end="103"/>
                                            </p:txEl>
                                          </p:spTgt>
                                        </p:tgtEl>
                                        <p:attrNameLst>
                                          <p:attrName>style.visibility</p:attrName>
                                        </p:attrNameLst>
                                      </p:cBhvr>
                                      <p:to>
                                        <p:strVal val="visible"/>
                                      </p:to>
                                    </p:set>
                                    <p:animEffect transition="in" filter="box(in)">
                                      <p:cBhvr>
                                        <p:cTn id="12" dur="500"/>
                                        <p:tgtEl>
                                          <p:spTgt spid="3">
                                            <p:txEl>
                                              <p:charRg st="74" end="10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charRg st="103" end="164"/>
                                            </p:txEl>
                                          </p:spTgt>
                                        </p:tgtEl>
                                        <p:attrNameLst>
                                          <p:attrName>style.visibility</p:attrName>
                                        </p:attrNameLst>
                                      </p:cBhvr>
                                      <p:to>
                                        <p:strVal val="visible"/>
                                      </p:to>
                                    </p:set>
                                    <p:animEffect transition="in" filter="box(in)">
                                      <p:cBhvr>
                                        <p:cTn id="17" dur="500"/>
                                        <p:tgtEl>
                                          <p:spTgt spid="3">
                                            <p:txEl>
                                              <p:charRg st="103" end="16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charRg st="164" end="266"/>
                                            </p:txEl>
                                          </p:spTgt>
                                        </p:tgtEl>
                                        <p:attrNameLst>
                                          <p:attrName>style.visibility</p:attrName>
                                        </p:attrNameLst>
                                      </p:cBhvr>
                                      <p:to>
                                        <p:strVal val="visible"/>
                                      </p:to>
                                    </p:set>
                                    <p:animEffect transition="in" filter="box(in)">
                                      <p:cBhvr>
                                        <p:cTn id="22" dur="500"/>
                                        <p:tgtEl>
                                          <p:spTgt spid="3">
                                            <p:txEl>
                                              <p:charRg st="164" end="26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Title 1"/>
          <p:cNvSpPr>
            <a:spLocks noGrp="1"/>
          </p:cNvSpPr>
          <p:nvPr>
            <p:ph type="title"/>
          </p:nvPr>
        </p:nvSpPr>
        <p:spPr>
          <a:ln/>
        </p:spPr>
        <p:txBody>
          <a:bodyPr vert="horz" wrap="square" lIns="91440" tIns="45720" rIns="91440" bIns="45720" anchor="ctr" anchorCtr="0"/>
          <a:p>
            <a:pPr/>
            <a:r>
              <a:rPr lang="en-US" altLang="en-US" sz="2600" dirty="0">
                <a:solidFill>
                  <a:srgbClr val="FFFF00"/>
                </a:solidFill>
                <a:latin typeface="Times New Roman" panose="02020603050405020304" pitchFamily="18" charset="0"/>
                <a:ea typeface="+mj-ea"/>
                <a:cs typeface="Times New Roman" panose="02020603050405020304" pitchFamily="18" charset="0"/>
              </a:rPr>
              <a:t>TỔNG QUAN VỀ PHÁP LUẬT HẢI QUAN</a:t>
            </a:r>
            <a:endParaRPr lang="en-US" altLang="en-US" sz="2600" dirty="0">
              <a:solidFill>
                <a:srgbClr val="FFFF00"/>
              </a:solidFill>
              <a:latin typeface="Times New Roman" panose="02020603050405020304" pitchFamily="18" charset="0"/>
              <a:ea typeface="Times New Roman" panose="02020603050405020304" pitchFamily="18" charset="0"/>
              <a:cs typeface="+mj-cs"/>
            </a:endParaRPr>
          </a:p>
        </p:txBody>
      </p:sp>
      <p:sp>
        <p:nvSpPr>
          <p:cNvPr id="4099" name="Rectangle 2"/>
          <p:cNvSpPr>
            <a:spLocks noChangeArrowheads="1"/>
          </p:cNvSpPr>
          <p:nvPr/>
        </p:nvSpPr>
        <p:spPr bwMode="auto">
          <a:xfrm>
            <a:off x="428625" y="1643063"/>
            <a:ext cx="8286750" cy="3402013"/>
          </a:xfrm>
          <a:prstGeom prst="rect">
            <a:avLst/>
          </a:prstGeom>
          <a:noFill/>
          <a:ln w="9525">
            <a:noFill/>
            <a:miter lim="800000"/>
          </a:ln>
        </p:spPr>
        <p:txBody>
          <a:bodyPr>
            <a:spAutoFit/>
          </a:bodyPr>
          <a:p>
            <a:pPr algn="just" eaLnBrk="1" hangingPunct="1">
              <a:lnSpc>
                <a:spcPct val="90000"/>
              </a:lnSpc>
              <a:buFont typeface="Wingdings" panose="05000000000000000000" pitchFamily="2" charset="2"/>
              <a:buChar char="v"/>
            </a:pPr>
            <a:r>
              <a:rPr sz="2900" dirty="0">
                <a:solidFill>
                  <a:srgbClr val="FF0000"/>
                </a:solidFill>
                <a:latin typeface="Times New Roman" panose="02020603050405020304" pitchFamily="18" charset="0"/>
                <a:cs typeface="Times New Roman" panose="02020603050405020304" pitchFamily="18" charset="0"/>
              </a:rPr>
              <a:t> Khái niệm pháp luật về hải quan:</a:t>
            </a:r>
            <a:endParaRPr sz="2900" dirty="0">
              <a:solidFill>
                <a:srgbClr val="FF0000"/>
              </a:solidFill>
              <a:latin typeface="Times New Roman" panose="02020603050405020304" pitchFamily="18" charset="0"/>
              <a:cs typeface="Times New Roman" panose="02020603050405020304" pitchFamily="18" charset="0"/>
            </a:endParaRPr>
          </a:p>
          <a:p>
            <a:pPr algn="just" eaLnBrk="1" hangingPunct="1">
              <a:lnSpc>
                <a:spcPct val="90000"/>
              </a:lnSpc>
              <a:buNone/>
            </a:pPr>
            <a:r>
              <a:rPr dirty="0">
                <a:latin typeface="Times New Roman" panose="02020603050405020304" pitchFamily="18" charset="0"/>
                <a:cs typeface="Times New Roman" panose="02020603050405020304" pitchFamily="18" charset="0"/>
              </a:rPr>
              <a:t> </a:t>
            </a:r>
            <a:endParaRPr dirty="0">
              <a:latin typeface="Times New Roman" panose="02020603050405020304" pitchFamily="18" charset="0"/>
              <a:cs typeface="Times New Roman" panose="02020603050405020304" pitchFamily="18" charset="0"/>
            </a:endParaRPr>
          </a:p>
          <a:p>
            <a:pPr algn="just" eaLnBrk="1" hangingPunct="1">
              <a:lnSpc>
                <a:spcPct val="90000"/>
              </a:lnSpc>
              <a:buNone/>
            </a:pPr>
            <a:r>
              <a:rPr sz="2600" b="0" dirty="0">
                <a:solidFill>
                  <a:srgbClr val="0A0AFF"/>
                </a:solidFill>
                <a:latin typeface="Times New Roman" panose="02020603050405020304" pitchFamily="18" charset="0"/>
                <a:cs typeface="Times New Roman" panose="02020603050405020304" pitchFamily="18" charset="0"/>
              </a:rPr>
              <a:t>- P</a:t>
            </a:r>
            <a:r>
              <a:rPr lang="vi-VN" altLang="x-none" sz="2600" b="0" dirty="0">
                <a:solidFill>
                  <a:srgbClr val="0A0AFF"/>
                </a:solidFill>
                <a:latin typeface="Times New Roman" panose="02020603050405020304" pitchFamily="18" charset="0"/>
                <a:cs typeface="Times New Roman" panose="02020603050405020304" pitchFamily="18" charset="0"/>
              </a:rPr>
              <a:t>háp luật về Hải quan chính l</a:t>
            </a:r>
            <a:r>
              <a:rPr lang="vi-VN" altLang="x-none" sz="2600" b="0" dirty="0">
                <a:solidFill>
                  <a:srgbClr val="0A0AFF"/>
                </a:solidFill>
                <a:latin typeface="Times New Roman" panose="02020603050405020304" pitchFamily="18" charset="0"/>
                <a:ea typeface="Times New Roman" panose="02020603050405020304" pitchFamily="18" charset="0"/>
              </a:rPr>
              <a:t>à</a:t>
            </a:r>
            <a:r>
              <a:rPr lang="vi-VN" altLang="x-none" sz="2600" b="0" dirty="0">
                <a:solidFill>
                  <a:srgbClr val="0A0AFF"/>
                </a:solidFill>
                <a:latin typeface="Times New Roman" panose="02020603050405020304" pitchFamily="18" charset="0"/>
                <a:cs typeface="Times New Roman" panose="02020603050405020304" pitchFamily="18" charset="0"/>
              </a:rPr>
              <a:t> tổng thể các quy phạm pháp luật điều chỉnh </a:t>
            </a:r>
            <a:r>
              <a:rPr sz="2600" b="0" dirty="0">
                <a:solidFill>
                  <a:srgbClr val="0A0AFF"/>
                </a:solidFill>
                <a:latin typeface="Times New Roman" panose="02020603050405020304" pitchFamily="18" charset="0"/>
                <a:cs typeface="Times New Roman" panose="02020603050405020304" pitchFamily="18" charset="0"/>
              </a:rPr>
              <a:t>các</a:t>
            </a:r>
            <a:r>
              <a:rPr lang="vi-VN" altLang="x-none" sz="2600" b="0" dirty="0">
                <a:solidFill>
                  <a:srgbClr val="0A0AFF"/>
                </a:solidFill>
                <a:latin typeface="Times New Roman" panose="02020603050405020304" pitchFamily="18" charset="0"/>
                <a:cs typeface="Times New Roman" panose="02020603050405020304" pitchFamily="18" charset="0"/>
              </a:rPr>
              <a:t> nhóm quan hệ xã hội trong lĩnh vực Hải quan.</a:t>
            </a:r>
            <a:endParaRPr sz="2600" b="0" dirty="0">
              <a:solidFill>
                <a:srgbClr val="0A0AFF"/>
              </a:solidFill>
              <a:latin typeface="Times New Roman" panose="02020603050405020304" pitchFamily="18" charset="0"/>
              <a:cs typeface="Times New Roman" panose="02020603050405020304" pitchFamily="18" charset="0"/>
            </a:endParaRPr>
          </a:p>
          <a:p>
            <a:pPr algn="just" eaLnBrk="1" hangingPunct="1">
              <a:lnSpc>
                <a:spcPct val="90000"/>
              </a:lnSpc>
              <a:buNone/>
            </a:pPr>
            <a:endParaRPr sz="2600" b="0" dirty="0">
              <a:solidFill>
                <a:srgbClr val="0A0AFF"/>
              </a:solidFill>
              <a:latin typeface="Times New Roman" panose="02020603050405020304" pitchFamily="18" charset="0"/>
              <a:cs typeface="Times New Roman" panose="02020603050405020304" pitchFamily="18" charset="0"/>
            </a:endParaRPr>
          </a:p>
          <a:p>
            <a:pPr algn="just" eaLnBrk="1" hangingPunct="1">
              <a:lnSpc>
                <a:spcPct val="90000"/>
              </a:lnSpc>
              <a:buNone/>
            </a:pPr>
            <a:r>
              <a:rPr sz="2600" b="0" dirty="0">
                <a:solidFill>
                  <a:srgbClr val="0A0AFF"/>
                </a:solidFill>
                <a:latin typeface="Times New Roman" panose="02020603050405020304" pitchFamily="18" charset="0"/>
                <a:cs typeface="Times New Roman" panose="02020603050405020304" pitchFamily="18" charset="0"/>
              </a:rPr>
              <a:t>- Pháp luật về Hải quan bao gồm: Tổng thể các văn bản quy phạm pháp luật về Hải quan v</a:t>
            </a:r>
            <a:r>
              <a:rPr sz="2600" b="0" dirty="0">
                <a:solidFill>
                  <a:srgbClr val="0A0AFF"/>
                </a:solidFill>
                <a:latin typeface="Times New Roman" panose="02020603050405020304" pitchFamily="18" charset="0"/>
                <a:ea typeface="Times New Roman" panose="02020603050405020304" pitchFamily="18" charset="0"/>
              </a:rPr>
              <a:t>à</a:t>
            </a:r>
            <a:r>
              <a:rPr sz="2600" b="0" dirty="0">
                <a:solidFill>
                  <a:srgbClr val="0A0AFF"/>
                </a:solidFill>
                <a:latin typeface="Times New Roman" panose="02020603050405020304" pitchFamily="18" charset="0"/>
                <a:cs typeface="Times New Roman" panose="02020603050405020304" pitchFamily="18" charset="0"/>
              </a:rPr>
              <a:t> Hệ thống các văn bản liên quan đến lĩnh vực Hải quan.</a:t>
            </a:r>
            <a:endParaRPr sz="2600" b="0" dirty="0">
              <a:solidFill>
                <a:srgbClr val="0A0AFF"/>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099">
                                            <p:txEl>
                                              <p:charRg st="36" end="161"/>
                                            </p:txEl>
                                          </p:spTgt>
                                        </p:tgtEl>
                                        <p:attrNameLst>
                                          <p:attrName>style.visibility</p:attrName>
                                        </p:attrNameLst>
                                      </p:cBhvr>
                                      <p:to>
                                        <p:strVal val="visible"/>
                                      </p:to>
                                    </p:set>
                                    <p:animEffect transition="in" filter="box(in)">
                                      <p:cBhvr>
                                        <p:cTn id="7" dur="500"/>
                                        <p:tgtEl>
                                          <p:spTgt spid="4099">
                                            <p:txEl>
                                              <p:charRg st="36" end="16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099">
                                            <p:txEl>
                                              <p:charRg st="162" end="304"/>
                                            </p:txEl>
                                          </p:spTgt>
                                        </p:tgtEl>
                                        <p:attrNameLst>
                                          <p:attrName>style.visibility</p:attrName>
                                        </p:attrNameLst>
                                      </p:cBhvr>
                                      <p:to>
                                        <p:strVal val="visible"/>
                                      </p:to>
                                    </p:set>
                                    <p:animEffect transition="in" filter="checkerboard(across)">
                                      <p:cBhvr>
                                        <p:cTn id="12" dur="500"/>
                                        <p:tgtEl>
                                          <p:spTgt spid="4099">
                                            <p:txEl>
                                              <p:charRg st="162" end="30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Title 1"/>
          <p:cNvSpPr>
            <a:spLocks noGrp="1"/>
          </p:cNvSpPr>
          <p:nvPr>
            <p:ph type="title" idx="4294967295"/>
          </p:nvPr>
        </p:nvSpPr>
        <p:spPr>
          <a:xfrm>
            <a:off x="1485900" y="0"/>
            <a:ext cx="7391400" cy="857250"/>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CÁC QUY ĐỊNH VỀ KHAI HẢI QUAN</a:t>
            </a:r>
            <a:endParaRPr lang="en-US" altLang="en-US" dirty="0">
              <a:solidFill>
                <a:srgbClr val="FFFF00"/>
              </a:solidFill>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214313" y="923925"/>
            <a:ext cx="8437563" cy="5048250"/>
          </a:xfrm>
        </p:spPr>
        <p:txBody>
          <a:bodyPr vert="horz" wrap="square" lIns="91440" tIns="45720" rIns="91440" bIns="45720" numCol="1" anchor="t" anchorCtr="0" compatLnSpc="1"/>
          <a:p>
            <a:pPr algn="just"/>
            <a:r>
              <a:rPr sz="2900" b="1" dirty="0">
                <a:solidFill>
                  <a:srgbClr val="FF0000"/>
                </a:solidFill>
                <a:latin typeface="Times New Roman" panose="02020603050405020304" pitchFamily="18" charset="0"/>
                <a:cs typeface="Times New Roman" panose="02020603050405020304" pitchFamily="18" charset="0"/>
              </a:rPr>
              <a:t>3. Hồ sơ Hải quan (Điều 16 TT38).</a:t>
            </a:r>
            <a:endParaRPr sz="2900" b="1" dirty="0">
              <a:solidFill>
                <a:srgbClr val="FF0000"/>
              </a:solidFill>
              <a:latin typeface="Times New Roman" panose="02020603050405020304" pitchFamily="18" charset="0"/>
              <a:cs typeface="Times New Roman" panose="02020603050405020304" pitchFamily="18" charset="0"/>
            </a:endParaRPr>
          </a:p>
          <a:p>
            <a:pPr algn="just">
              <a:lnSpc>
                <a:spcPct val="125000"/>
              </a:lnSpc>
              <a:buFont typeface="Wingdings" panose="05000000000000000000" pitchFamily="2" charset="2"/>
              <a:buAutoNum type="alphaLcParenR"/>
            </a:pPr>
            <a:r>
              <a:rPr sz="2600" dirty="0">
                <a:solidFill>
                  <a:srgbClr val="101BF4"/>
                </a:solidFill>
                <a:latin typeface="Times New Roman" panose="02020603050405020304" pitchFamily="18" charset="0"/>
              </a:rPr>
              <a:t>Đối với hàng hóa nhập khẩu:</a:t>
            </a:r>
            <a:endParaRPr sz="2600" dirty="0">
              <a:solidFill>
                <a:srgbClr val="101BF4"/>
              </a:solidFill>
              <a:latin typeface="Times New Roman" panose="02020603050405020304" pitchFamily="18" charset="0"/>
            </a:endParaRPr>
          </a:p>
          <a:p>
            <a:pPr algn="just">
              <a:lnSpc>
                <a:spcPct val="125000"/>
              </a:lnSpc>
              <a:buFont typeface="Wingdings" panose="05000000000000000000" pitchFamily="2" charset="2"/>
              <a:buChar char="Ø"/>
            </a:pPr>
            <a:r>
              <a:rPr sz="2400" dirty="0">
                <a:solidFill>
                  <a:srgbClr val="0A0AFF"/>
                </a:solidFill>
                <a:latin typeface="Times New Roman" panose="02020603050405020304" pitchFamily="18" charset="0"/>
                <a:cs typeface="Times New Roman" panose="02020603050405020304" pitchFamily="18" charset="0"/>
              </a:rPr>
              <a:t> </a:t>
            </a:r>
            <a:r>
              <a:rPr lang="vi-VN" altLang="x-none" sz="2400" dirty="0">
                <a:solidFill>
                  <a:srgbClr val="0A0AFF"/>
                </a:solidFill>
                <a:latin typeface="Times New Roman" panose="02020603050405020304" pitchFamily="18" charset="0"/>
                <a:cs typeface="Times New Roman" panose="02020603050405020304" pitchFamily="18" charset="0"/>
              </a:rPr>
              <a:t>Tờ khai h</a:t>
            </a:r>
            <a:r>
              <a:rPr lang="vi-VN" altLang="x-none" sz="2400" dirty="0">
                <a:solidFill>
                  <a:srgbClr val="0A0AFF"/>
                </a:solidFill>
                <a:latin typeface="Times New Roman" panose="02020603050405020304" pitchFamily="18" charset="0"/>
                <a:ea typeface="Times New Roman" panose="02020603050405020304" pitchFamily="18" charset="0"/>
              </a:rPr>
              <a:t>à</a:t>
            </a:r>
            <a:r>
              <a:rPr lang="vi-VN" altLang="x-none" sz="2400" dirty="0">
                <a:solidFill>
                  <a:srgbClr val="0A0AFF"/>
                </a:solidFill>
                <a:latin typeface="Times New Roman" panose="02020603050405020304" pitchFamily="18" charset="0"/>
                <a:cs typeface="Times New Roman" panose="02020603050405020304" pitchFamily="18" charset="0"/>
              </a:rPr>
              <a:t>ng hóa</a:t>
            </a:r>
            <a:r>
              <a:rPr sz="2400" dirty="0">
                <a:solidFill>
                  <a:srgbClr val="0A0AFF"/>
                </a:solidFill>
                <a:latin typeface="Times New Roman" panose="02020603050405020304" pitchFamily="18" charset="0"/>
                <a:cs typeface="Times New Roman" panose="02020603050405020304" pitchFamily="18" charset="0"/>
              </a:rPr>
              <a:t> nhập</a:t>
            </a:r>
            <a:r>
              <a:rPr lang="vi-VN" altLang="x-none" sz="2400" dirty="0">
                <a:solidFill>
                  <a:srgbClr val="0A0AFF"/>
                </a:solidFill>
                <a:latin typeface="Times New Roman" panose="02020603050405020304" pitchFamily="18" charset="0"/>
                <a:cs typeface="Times New Roman" panose="02020603050405020304" pitchFamily="18" charset="0"/>
              </a:rPr>
              <a:t> khẩu</a:t>
            </a:r>
            <a:endParaRPr sz="2400" dirty="0">
              <a:solidFill>
                <a:srgbClr val="0A0AFF"/>
              </a:solidFill>
              <a:latin typeface="Times New Roman" panose="02020603050405020304" pitchFamily="18" charset="0"/>
              <a:cs typeface="Times New Roman" panose="02020603050405020304" pitchFamily="18" charset="0"/>
            </a:endParaRPr>
          </a:p>
          <a:p>
            <a:pPr algn="just">
              <a:lnSpc>
                <a:spcPct val="125000"/>
              </a:lnSpc>
              <a:buFont typeface="Wingdings" panose="05000000000000000000" pitchFamily="2" charset="2"/>
              <a:buChar char="Ø"/>
            </a:pPr>
            <a:r>
              <a:rPr lang="es-NI" altLang="x-none" sz="2400" dirty="0">
                <a:solidFill>
                  <a:srgbClr val="0A0AFF"/>
                </a:solidFill>
                <a:latin typeface="Times New Roman" panose="02020603050405020304" pitchFamily="18" charset="0"/>
                <a:cs typeface="Times New Roman" panose="02020603050405020304" pitchFamily="18" charset="0"/>
              </a:rPr>
              <a:t> Hóa đơn thương mại trong trường hợp người mua phải thanh toán cho người bán; Không phải nộp trong trường hợp sau:</a:t>
            </a:r>
            <a:endParaRPr lang="es-NI" altLang="x-none" sz="2400" dirty="0">
              <a:solidFill>
                <a:srgbClr val="0A0AFF"/>
              </a:solidFill>
              <a:latin typeface="Times New Roman" panose="02020603050405020304" pitchFamily="18" charset="0"/>
              <a:cs typeface="Times New Roman" panose="02020603050405020304" pitchFamily="18" charset="0"/>
            </a:endParaRPr>
          </a:p>
          <a:p>
            <a:pPr>
              <a:buNone/>
            </a:pPr>
            <a:r>
              <a:rPr lang="es-NI" altLang="x-none" sz="2400" dirty="0">
                <a:solidFill>
                  <a:srgbClr val="0A0AFF"/>
                </a:solidFill>
                <a:latin typeface="Times New Roman" panose="02020603050405020304" pitchFamily="18" charset="0"/>
                <a:cs typeface="Times New Roman" panose="02020603050405020304" pitchFamily="18" charset="0"/>
              </a:rPr>
              <a:t>+ Người khai hải quan l</a:t>
            </a:r>
            <a:r>
              <a:rPr lang="es-NI" altLang="x-none" sz="2400" dirty="0">
                <a:solidFill>
                  <a:srgbClr val="0A0AFF"/>
                </a:solidFill>
                <a:latin typeface="Times New Roman" panose="02020603050405020304" pitchFamily="18" charset="0"/>
                <a:ea typeface="Times New Roman" panose="02020603050405020304" pitchFamily="18" charset="0"/>
              </a:rPr>
              <a:t>à</a:t>
            </a:r>
            <a:r>
              <a:rPr lang="es-NI" altLang="x-none" sz="2400" dirty="0">
                <a:solidFill>
                  <a:srgbClr val="0A0AFF"/>
                </a:solidFill>
                <a:latin typeface="Times New Roman" panose="02020603050405020304" pitchFamily="18" charset="0"/>
                <a:cs typeface="Times New Roman" panose="02020603050405020304" pitchFamily="18" charset="0"/>
              </a:rPr>
              <a:t> doanh nghiệp ưu tiên;</a:t>
            </a:r>
            <a:endParaRPr sz="2400" dirty="0">
              <a:solidFill>
                <a:srgbClr val="0A0AFF"/>
              </a:solidFill>
              <a:latin typeface="Times New Roman" panose="02020603050405020304" pitchFamily="18" charset="0"/>
              <a:cs typeface="Times New Roman" panose="02020603050405020304" pitchFamily="18" charset="0"/>
            </a:endParaRPr>
          </a:p>
          <a:p>
            <a:pPr>
              <a:buNone/>
            </a:pPr>
            <a:r>
              <a:rPr lang="es-NI" altLang="x-none" sz="2400" dirty="0">
                <a:solidFill>
                  <a:srgbClr val="0A0AFF"/>
                </a:solidFill>
                <a:latin typeface="Times New Roman" panose="02020603050405020304" pitchFamily="18" charset="0"/>
                <a:cs typeface="Times New Roman" panose="02020603050405020304" pitchFamily="18" charset="0"/>
              </a:rPr>
              <a:t>+ H</a:t>
            </a:r>
            <a:r>
              <a:rPr lang="es-NI" altLang="x-none" sz="2400" dirty="0">
                <a:solidFill>
                  <a:srgbClr val="0A0AFF"/>
                </a:solidFill>
                <a:latin typeface="Times New Roman" panose="02020603050405020304" pitchFamily="18" charset="0"/>
                <a:ea typeface="Times New Roman" panose="02020603050405020304" pitchFamily="18" charset="0"/>
              </a:rPr>
              <a:t>à</a:t>
            </a:r>
            <a:r>
              <a:rPr lang="es-NI" altLang="x-none" sz="2400" dirty="0">
                <a:solidFill>
                  <a:srgbClr val="0A0AFF"/>
                </a:solidFill>
                <a:latin typeface="Times New Roman" panose="02020603050405020304" pitchFamily="18" charset="0"/>
                <a:cs typeface="Times New Roman" panose="02020603050405020304" pitchFamily="18" charset="0"/>
              </a:rPr>
              <a:t>ng hóa NK để thực hiện hợp đồng gia công cho thương nhân nước ngo</a:t>
            </a:r>
            <a:r>
              <a:rPr lang="es-NI" altLang="x-none" sz="2400" dirty="0">
                <a:solidFill>
                  <a:srgbClr val="0A0AFF"/>
                </a:solidFill>
                <a:latin typeface="Times New Roman" panose="02020603050405020304" pitchFamily="18" charset="0"/>
                <a:ea typeface="Times New Roman" panose="02020603050405020304" pitchFamily="18" charset="0"/>
              </a:rPr>
              <a:t>à</a:t>
            </a:r>
            <a:r>
              <a:rPr lang="es-NI" altLang="x-none" sz="2400" dirty="0">
                <a:solidFill>
                  <a:srgbClr val="0A0AFF"/>
                </a:solidFill>
                <a:latin typeface="Times New Roman" panose="02020603050405020304" pitchFamily="18" charset="0"/>
                <a:cs typeface="Times New Roman" panose="02020603050405020304" pitchFamily="18" charset="0"/>
              </a:rPr>
              <a:t>i, </a:t>
            </a:r>
            <a:endParaRPr sz="2400" dirty="0">
              <a:solidFill>
                <a:srgbClr val="0A0AFF"/>
              </a:solidFill>
              <a:latin typeface="Times New Roman" panose="02020603050405020304" pitchFamily="18" charset="0"/>
              <a:cs typeface="Times New Roman" panose="02020603050405020304" pitchFamily="18" charset="0"/>
            </a:endParaRPr>
          </a:p>
          <a:p>
            <a:pPr>
              <a:buNone/>
            </a:pPr>
            <a:r>
              <a:rPr lang="es-NI" altLang="x-none" sz="2400" dirty="0">
                <a:solidFill>
                  <a:srgbClr val="0A0AFF"/>
                </a:solidFill>
                <a:latin typeface="Times New Roman" panose="02020603050405020304" pitchFamily="18" charset="0"/>
                <a:cs typeface="Times New Roman" panose="02020603050405020304" pitchFamily="18" charset="0"/>
              </a:rPr>
              <a:t>+ H</a:t>
            </a:r>
            <a:r>
              <a:rPr lang="es-NI" altLang="x-none" sz="2400" dirty="0">
                <a:solidFill>
                  <a:srgbClr val="0A0AFF"/>
                </a:solidFill>
                <a:latin typeface="Times New Roman" panose="02020603050405020304" pitchFamily="18" charset="0"/>
                <a:ea typeface="Times New Roman" panose="02020603050405020304" pitchFamily="18" charset="0"/>
              </a:rPr>
              <a:t>à</a:t>
            </a:r>
            <a:r>
              <a:rPr lang="es-NI" altLang="x-none" sz="2400" dirty="0">
                <a:solidFill>
                  <a:srgbClr val="0A0AFF"/>
                </a:solidFill>
                <a:latin typeface="Times New Roman" panose="02020603050405020304" pitchFamily="18" charset="0"/>
                <a:cs typeface="Times New Roman" panose="02020603050405020304" pitchFamily="18" charset="0"/>
              </a:rPr>
              <a:t>ng hóa NK không có hóa đơn v</a:t>
            </a:r>
            <a:r>
              <a:rPr lang="es-NI" altLang="x-none" sz="2400" dirty="0">
                <a:solidFill>
                  <a:srgbClr val="0A0AFF"/>
                </a:solidFill>
                <a:latin typeface="Times New Roman" panose="02020603050405020304" pitchFamily="18" charset="0"/>
                <a:ea typeface="Times New Roman" panose="02020603050405020304" pitchFamily="18" charset="0"/>
              </a:rPr>
              <a:t>à</a:t>
            </a:r>
            <a:r>
              <a:rPr lang="es-NI" altLang="x-none" sz="2400" dirty="0">
                <a:solidFill>
                  <a:srgbClr val="0A0AFF"/>
                </a:solidFill>
                <a:latin typeface="Times New Roman" panose="02020603050405020304" pitchFamily="18" charset="0"/>
                <a:cs typeface="Times New Roman" panose="02020603050405020304" pitchFamily="18" charset="0"/>
              </a:rPr>
              <a:t> người mua không phải thanh toán cho người bán, </a:t>
            </a:r>
            <a:endParaRPr sz="2400" dirty="0">
              <a:solidFill>
                <a:srgbClr val="0A0AFF"/>
              </a:solidFill>
              <a:latin typeface="Times New Roman" panose="02020603050405020304" pitchFamily="18" charset="0"/>
              <a:cs typeface="Times New Roman" panose="02020603050405020304" pitchFamily="18" charset="0"/>
            </a:endParaRPr>
          </a:p>
          <a:p>
            <a:pPr algn="just">
              <a:lnSpc>
                <a:spcPct val="125000"/>
              </a:lnSpc>
              <a:buNone/>
            </a:pPr>
            <a:endParaRPr sz="2600" dirty="0">
              <a:solidFill>
                <a:srgbClr val="101BF4"/>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charRg st="34" end="62"/>
                                            </p:txEl>
                                          </p:spTgt>
                                        </p:tgtEl>
                                        <p:attrNameLst>
                                          <p:attrName>style.visibility</p:attrName>
                                        </p:attrNameLst>
                                      </p:cBhvr>
                                      <p:to>
                                        <p:strVal val="visible"/>
                                      </p:to>
                                    </p:set>
                                    <p:animEffect transition="in" filter="box(in)">
                                      <p:cBhvr>
                                        <p:cTn id="7" dur="500"/>
                                        <p:tgtEl>
                                          <p:spTgt spid="3">
                                            <p:txEl>
                                              <p:charRg st="34" end="6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charRg st="62" end="90"/>
                                            </p:txEl>
                                          </p:spTgt>
                                        </p:tgtEl>
                                        <p:attrNameLst>
                                          <p:attrName>style.visibility</p:attrName>
                                        </p:attrNameLst>
                                      </p:cBhvr>
                                      <p:to>
                                        <p:strVal val="visible"/>
                                      </p:to>
                                    </p:set>
                                    <p:animEffect transition="in" filter="box(in)">
                                      <p:cBhvr>
                                        <p:cTn id="12" dur="500"/>
                                        <p:tgtEl>
                                          <p:spTgt spid="3">
                                            <p:txEl>
                                              <p:charRg st="62" end="9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charRg st="90" end="205"/>
                                            </p:txEl>
                                          </p:spTgt>
                                        </p:tgtEl>
                                        <p:attrNameLst>
                                          <p:attrName>style.visibility</p:attrName>
                                        </p:attrNameLst>
                                      </p:cBhvr>
                                      <p:to>
                                        <p:strVal val="visible"/>
                                      </p:to>
                                    </p:set>
                                    <p:animEffect transition="in" filter="box(in)">
                                      <p:cBhvr>
                                        <p:cTn id="17" dur="500"/>
                                        <p:tgtEl>
                                          <p:spTgt spid="3">
                                            <p:txEl>
                                              <p:charRg st="90" end="20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charRg st="205" end="252"/>
                                            </p:txEl>
                                          </p:spTgt>
                                        </p:tgtEl>
                                        <p:attrNameLst>
                                          <p:attrName>style.visibility</p:attrName>
                                        </p:attrNameLst>
                                      </p:cBhvr>
                                      <p:to>
                                        <p:strVal val="visible"/>
                                      </p:to>
                                    </p:set>
                                    <p:animEffect transition="in" filter="box(in)">
                                      <p:cBhvr>
                                        <p:cTn id="22" dur="500"/>
                                        <p:tgtEl>
                                          <p:spTgt spid="3">
                                            <p:txEl>
                                              <p:charRg st="205" end="25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charRg st="252" end="326"/>
                                            </p:txEl>
                                          </p:spTgt>
                                        </p:tgtEl>
                                        <p:attrNameLst>
                                          <p:attrName>style.visibility</p:attrName>
                                        </p:attrNameLst>
                                      </p:cBhvr>
                                      <p:to>
                                        <p:strVal val="visible"/>
                                      </p:to>
                                    </p:set>
                                    <p:animEffect transition="in" filter="box(in)">
                                      <p:cBhvr>
                                        <p:cTn id="27" dur="500"/>
                                        <p:tgtEl>
                                          <p:spTgt spid="3">
                                            <p:txEl>
                                              <p:charRg st="252" end="32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charRg st="326" end="408"/>
                                            </p:txEl>
                                          </p:spTgt>
                                        </p:tgtEl>
                                        <p:attrNameLst>
                                          <p:attrName>style.visibility</p:attrName>
                                        </p:attrNameLst>
                                      </p:cBhvr>
                                      <p:to>
                                        <p:strVal val="visible"/>
                                      </p:to>
                                    </p:set>
                                    <p:animEffect transition="in" filter="box(in)">
                                      <p:cBhvr>
                                        <p:cTn id="32" dur="500"/>
                                        <p:tgtEl>
                                          <p:spTgt spid="3">
                                            <p:txEl>
                                              <p:charRg st="326" end="40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Title 1"/>
          <p:cNvSpPr>
            <a:spLocks noGrp="1"/>
          </p:cNvSpPr>
          <p:nvPr>
            <p:ph type="title" idx="4294967295"/>
          </p:nvPr>
        </p:nvSpPr>
        <p:spPr>
          <a:xfrm>
            <a:off x="1485900" y="0"/>
            <a:ext cx="7391400" cy="857250"/>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CÁC QUY ĐỊNH VỀ KHAI HẢI QUAN</a:t>
            </a:r>
            <a:endParaRPr lang="en-US" altLang="en-US" dirty="0">
              <a:solidFill>
                <a:srgbClr val="FFFF00"/>
              </a:solidFill>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142875" y="923925"/>
            <a:ext cx="8509000" cy="5048250"/>
          </a:xfrm>
        </p:spPr>
        <p:txBody>
          <a:bodyPr vert="horz" wrap="square" lIns="91440" tIns="45720" rIns="91440" bIns="45720" numCol="1" anchor="t" anchorCtr="0" compatLnSpc="1"/>
          <a:p>
            <a:pPr algn="just"/>
            <a:r>
              <a:rPr sz="2900" b="1" dirty="0">
                <a:solidFill>
                  <a:srgbClr val="FF0000"/>
                </a:solidFill>
                <a:latin typeface="Times New Roman" panose="02020603050405020304" pitchFamily="18" charset="0"/>
                <a:cs typeface="Times New Roman" panose="02020603050405020304" pitchFamily="18" charset="0"/>
              </a:rPr>
              <a:t>3. Hồ sơ Hải quan (Điều 16 TT38).</a:t>
            </a:r>
            <a:endParaRPr sz="2900" b="1" dirty="0">
              <a:solidFill>
                <a:srgbClr val="FF0000"/>
              </a:solidFill>
              <a:latin typeface="Times New Roman" panose="02020603050405020304" pitchFamily="18" charset="0"/>
              <a:cs typeface="Times New Roman" panose="02020603050405020304" pitchFamily="18" charset="0"/>
            </a:endParaRPr>
          </a:p>
          <a:p>
            <a:pPr algn="just">
              <a:lnSpc>
                <a:spcPct val="125000"/>
              </a:lnSpc>
              <a:buFont typeface="Wingdings" panose="05000000000000000000" pitchFamily="2" charset="2"/>
              <a:buAutoNum type="alphaLcParenR"/>
            </a:pPr>
            <a:r>
              <a:rPr sz="2600" dirty="0">
                <a:solidFill>
                  <a:srgbClr val="101BF4"/>
                </a:solidFill>
                <a:latin typeface="Times New Roman" panose="02020603050405020304" pitchFamily="18" charset="0"/>
              </a:rPr>
              <a:t>Đối với hàng hóa nhập khẩu:</a:t>
            </a:r>
            <a:endParaRPr sz="2600" dirty="0">
              <a:solidFill>
                <a:srgbClr val="101BF4"/>
              </a:solidFill>
              <a:latin typeface="Times New Roman" panose="02020603050405020304" pitchFamily="18" charset="0"/>
            </a:endParaRPr>
          </a:p>
          <a:p>
            <a:pPr algn="just">
              <a:lnSpc>
                <a:spcPct val="125000"/>
              </a:lnSpc>
              <a:buFont typeface="Wingdings" panose="05000000000000000000" pitchFamily="2" charset="2"/>
              <a:buChar char="Ø"/>
            </a:pPr>
            <a:r>
              <a:rPr lang="vi-VN" altLang="x-none" sz="2400" dirty="0">
                <a:solidFill>
                  <a:srgbClr val="0A0AFF"/>
                </a:solidFill>
                <a:latin typeface="Times New Roman" panose="02020603050405020304" pitchFamily="18" charset="0"/>
                <a:cs typeface="Times New Roman" panose="02020603050405020304" pitchFamily="18" charset="0"/>
              </a:rPr>
              <a:t>Vận tải đơn hoặc các chứng từ vận tải khác có giá trị tương đương </a:t>
            </a:r>
            <a:r>
              <a:rPr lang="es-NI" altLang="x-none" sz="2400" dirty="0">
                <a:solidFill>
                  <a:srgbClr val="0A0AFF"/>
                </a:solidFill>
                <a:latin typeface="Times New Roman" panose="02020603050405020304" pitchFamily="18" charset="0"/>
                <a:cs typeface="Times New Roman" panose="02020603050405020304" pitchFamily="18" charset="0"/>
              </a:rPr>
              <a:t>đối với trường hợp h</a:t>
            </a:r>
            <a:r>
              <a:rPr lang="es-NI" altLang="x-none" sz="2400" dirty="0">
                <a:solidFill>
                  <a:srgbClr val="0A0AFF"/>
                </a:solidFill>
                <a:latin typeface="Times New Roman" panose="02020603050405020304" pitchFamily="18" charset="0"/>
                <a:ea typeface="Times New Roman" panose="02020603050405020304" pitchFamily="18" charset="0"/>
              </a:rPr>
              <a:t>à</a:t>
            </a:r>
            <a:r>
              <a:rPr lang="es-NI" altLang="x-none" sz="2400" dirty="0">
                <a:solidFill>
                  <a:srgbClr val="0A0AFF"/>
                </a:solidFill>
                <a:latin typeface="Times New Roman" panose="02020603050405020304" pitchFamily="18" charset="0"/>
                <a:cs typeface="Times New Roman" panose="02020603050405020304" pitchFamily="18" charset="0"/>
              </a:rPr>
              <a:t>ng hóa vận chuyển bằng đường biển, đường h</a:t>
            </a:r>
            <a:r>
              <a:rPr lang="es-NI" altLang="x-none" sz="2400" dirty="0">
                <a:solidFill>
                  <a:srgbClr val="0A0AFF"/>
                </a:solidFill>
                <a:latin typeface="Times New Roman" panose="02020603050405020304" pitchFamily="18" charset="0"/>
                <a:ea typeface="Times New Roman" panose="02020603050405020304" pitchFamily="18" charset="0"/>
              </a:rPr>
              <a:t>à</a:t>
            </a:r>
            <a:r>
              <a:rPr lang="es-NI" altLang="x-none" sz="2400" dirty="0">
                <a:solidFill>
                  <a:srgbClr val="0A0AFF"/>
                </a:solidFill>
                <a:latin typeface="Times New Roman" panose="02020603050405020304" pitchFamily="18" charset="0"/>
                <a:cs typeface="Times New Roman" panose="02020603050405020304" pitchFamily="18" charset="0"/>
              </a:rPr>
              <a:t>ng không, đường sắt, vận tải đa phương thức</a:t>
            </a:r>
            <a:r>
              <a:rPr sz="2400" dirty="0">
                <a:solidFill>
                  <a:srgbClr val="0A0AFF"/>
                </a:solidFill>
                <a:latin typeface="Times New Roman" panose="02020603050405020304" pitchFamily="18" charset="0"/>
                <a:cs typeface="Times New Roman" panose="02020603050405020304" pitchFamily="18" charset="0"/>
              </a:rPr>
              <a:t>;</a:t>
            </a:r>
            <a:endParaRPr sz="2400" dirty="0">
              <a:solidFill>
                <a:srgbClr val="0A0AFF"/>
              </a:solidFill>
              <a:latin typeface="Times New Roman" panose="02020603050405020304" pitchFamily="18" charset="0"/>
              <a:cs typeface="Times New Roman" panose="02020603050405020304" pitchFamily="18" charset="0"/>
            </a:endParaRPr>
          </a:p>
          <a:p>
            <a:pPr algn="just">
              <a:lnSpc>
                <a:spcPct val="125000"/>
              </a:lnSpc>
              <a:buFont typeface="Wingdings" panose="05000000000000000000" pitchFamily="2" charset="2"/>
              <a:buChar char="Ø"/>
            </a:pPr>
            <a:r>
              <a:rPr lang="vi-VN" altLang="x-none" sz="2400" dirty="0">
                <a:solidFill>
                  <a:srgbClr val="0A0AFF"/>
                </a:solidFill>
                <a:latin typeface="Times New Roman" panose="02020603050405020304" pitchFamily="18" charset="0"/>
                <a:cs typeface="Times New Roman" panose="02020603050405020304" pitchFamily="18" charset="0"/>
              </a:rPr>
              <a:t>Giấy phép nhập khẩu đối với h</a:t>
            </a:r>
            <a:r>
              <a:rPr lang="vi-VN" altLang="x-none" sz="2400" dirty="0">
                <a:solidFill>
                  <a:srgbClr val="0A0AFF"/>
                </a:solidFill>
                <a:latin typeface="Times New Roman" panose="02020603050405020304" pitchFamily="18" charset="0"/>
                <a:ea typeface="Times New Roman" panose="02020603050405020304" pitchFamily="18" charset="0"/>
              </a:rPr>
              <a:t>à</a:t>
            </a:r>
            <a:r>
              <a:rPr lang="vi-VN" altLang="x-none" sz="2400" dirty="0">
                <a:solidFill>
                  <a:srgbClr val="0A0AFF"/>
                </a:solidFill>
                <a:latin typeface="Times New Roman" panose="02020603050405020304" pitchFamily="18" charset="0"/>
                <a:cs typeface="Times New Roman" panose="02020603050405020304" pitchFamily="18" charset="0"/>
              </a:rPr>
              <a:t>ng hóa phải có giấy phép </a:t>
            </a:r>
            <a:r>
              <a:rPr sz="2400" dirty="0">
                <a:solidFill>
                  <a:srgbClr val="0A0AFF"/>
                </a:solidFill>
                <a:latin typeface="Times New Roman" panose="02020603050405020304" pitchFamily="18" charset="0"/>
                <a:cs typeface="Times New Roman" panose="02020603050405020304" pitchFamily="18" charset="0"/>
              </a:rPr>
              <a:t>NK</a:t>
            </a:r>
            <a:endParaRPr sz="2400" dirty="0">
              <a:solidFill>
                <a:srgbClr val="0A0AFF"/>
              </a:solidFill>
              <a:latin typeface="Times New Roman" panose="02020603050405020304" pitchFamily="18" charset="0"/>
              <a:cs typeface="Times New Roman" panose="02020603050405020304" pitchFamily="18" charset="0"/>
            </a:endParaRPr>
          </a:p>
          <a:p>
            <a:pPr algn="just">
              <a:lnSpc>
                <a:spcPct val="125000"/>
              </a:lnSpc>
              <a:buFont typeface="Wingdings" panose="05000000000000000000" pitchFamily="2" charset="2"/>
              <a:buChar char="Ø"/>
            </a:pPr>
            <a:r>
              <a:rPr lang="es-NI" altLang="x-none" sz="2400" dirty="0">
                <a:solidFill>
                  <a:srgbClr val="0A0AFF"/>
                </a:solidFill>
                <a:latin typeface="Times New Roman" panose="02020603050405020304" pitchFamily="18" charset="0"/>
                <a:cs typeface="Times New Roman" panose="02020603050405020304" pitchFamily="18" charset="0"/>
              </a:rPr>
              <a:t>Giấy thông báo miễn kiểm tra hoặc Giấy thông báo kết quả kiểm tra của cơ quan kiểm tra chuyên ng</a:t>
            </a:r>
            <a:r>
              <a:rPr lang="es-NI" altLang="x-none" sz="2400" dirty="0">
                <a:solidFill>
                  <a:srgbClr val="0A0AFF"/>
                </a:solidFill>
                <a:latin typeface="Times New Roman" panose="02020603050405020304" pitchFamily="18" charset="0"/>
                <a:ea typeface="Times New Roman" panose="02020603050405020304" pitchFamily="18" charset="0"/>
              </a:rPr>
              <a:t>à</a:t>
            </a:r>
            <a:r>
              <a:rPr lang="es-NI" altLang="x-none" sz="2400" dirty="0">
                <a:solidFill>
                  <a:srgbClr val="0A0AFF"/>
                </a:solidFill>
                <a:latin typeface="Times New Roman" panose="02020603050405020304" pitchFamily="18" charset="0"/>
                <a:cs typeface="Times New Roman" panose="02020603050405020304" pitchFamily="18" charset="0"/>
              </a:rPr>
              <a:t>nh theo quy định;</a:t>
            </a:r>
            <a:endParaRPr lang="es-NI" altLang="x-none" sz="2400" dirty="0">
              <a:solidFill>
                <a:srgbClr val="0A0AFF"/>
              </a:solidFill>
              <a:latin typeface="Times New Roman" panose="02020603050405020304" pitchFamily="18" charset="0"/>
              <a:cs typeface="Times New Roman" panose="02020603050405020304" pitchFamily="18" charset="0"/>
            </a:endParaRPr>
          </a:p>
          <a:p>
            <a:pPr algn="just">
              <a:lnSpc>
                <a:spcPct val="125000"/>
              </a:lnSpc>
              <a:buFont typeface="Wingdings" panose="05000000000000000000" pitchFamily="2" charset="2"/>
              <a:buChar char="Ø"/>
            </a:pPr>
            <a:r>
              <a:rPr lang="es-NI" altLang="x-none" sz="2400" dirty="0">
                <a:solidFill>
                  <a:srgbClr val="0A0AFF"/>
                </a:solidFill>
                <a:latin typeface="Times New Roman" panose="02020603050405020304" pitchFamily="18" charset="0"/>
                <a:cs typeface="Times New Roman" panose="02020603050405020304" pitchFamily="18" charset="0"/>
              </a:rPr>
              <a:t>Chứng từ chứng nhận xuất xứ h</a:t>
            </a:r>
            <a:r>
              <a:rPr lang="es-NI" altLang="x-none" sz="2400" dirty="0">
                <a:solidFill>
                  <a:srgbClr val="0A0AFF"/>
                </a:solidFill>
                <a:latin typeface="Times New Roman" panose="02020603050405020304" pitchFamily="18" charset="0"/>
                <a:ea typeface="Times New Roman" panose="02020603050405020304" pitchFamily="18" charset="0"/>
              </a:rPr>
              <a:t>à</a:t>
            </a:r>
            <a:r>
              <a:rPr lang="es-NI" altLang="x-none" sz="2400" dirty="0">
                <a:solidFill>
                  <a:srgbClr val="0A0AFF"/>
                </a:solidFill>
                <a:latin typeface="Times New Roman" panose="02020603050405020304" pitchFamily="18" charset="0"/>
                <a:cs typeface="Times New Roman" panose="02020603050405020304" pitchFamily="18" charset="0"/>
              </a:rPr>
              <a:t>ng hóa.</a:t>
            </a:r>
            <a:endParaRPr lang="es-NI" altLang="x-none" sz="2400" dirty="0">
              <a:solidFill>
                <a:srgbClr val="0A0AFF"/>
              </a:solidFill>
              <a:latin typeface="Times New Roman" panose="02020603050405020304" pitchFamily="18" charset="0"/>
              <a:cs typeface="Times New Roman" panose="02020603050405020304" pitchFamily="18" charset="0"/>
            </a:endParaRPr>
          </a:p>
          <a:p>
            <a:pPr algn="just">
              <a:lnSpc>
                <a:spcPct val="125000"/>
              </a:lnSpc>
              <a:buFont typeface="Wingdings" panose="05000000000000000000" pitchFamily="2" charset="2"/>
              <a:buChar char="Ø"/>
            </a:pPr>
            <a:r>
              <a:rPr lang="es-NI" altLang="x-none" sz="2400" dirty="0">
                <a:solidFill>
                  <a:srgbClr val="0A0AFF"/>
                </a:solidFill>
                <a:latin typeface="Times New Roman" panose="02020603050405020304" pitchFamily="18" charset="0"/>
                <a:ea typeface="Times New Roman" panose="02020603050405020304" pitchFamily="18" charset="0"/>
              </a:rPr>
              <a:t>…</a:t>
            </a:r>
            <a:r>
              <a:rPr lang="es-NI" altLang="x-none" sz="2400" dirty="0">
                <a:solidFill>
                  <a:srgbClr val="0A0AFF"/>
                </a:solidFill>
                <a:latin typeface="Times New Roman" panose="02020603050405020304" pitchFamily="18" charset="0"/>
                <a:cs typeface="Times New Roman" panose="02020603050405020304" pitchFamily="18" charset="0"/>
              </a:rPr>
              <a:t>Trường hợp miễn thuế thì bổ sung thêm các chứng từ khác.</a:t>
            </a:r>
            <a:endParaRPr sz="2400" dirty="0">
              <a:solidFill>
                <a:srgbClr val="0A0AFF"/>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charRg st="34" end="62"/>
                                            </p:txEl>
                                          </p:spTgt>
                                        </p:tgtEl>
                                        <p:attrNameLst>
                                          <p:attrName>style.visibility</p:attrName>
                                        </p:attrNameLst>
                                      </p:cBhvr>
                                      <p:to>
                                        <p:strVal val="visible"/>
                                      </p:to>
                                    </p:set>
                                    <p:animEffect transition="in" filter="box(in)">
                                      <p:cBhvr>
                                        <p:cTn id="7" dur="500"/>
                                        <p:tgtEl>
                                          <p:spTgt spid="3">
                                            <p:txEl>
                                              <p:charRg st="34" end="6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charRg st="62" end="237"/>
                                            </p:txEl>
                                          </p:spTgt>
                                        </p:tgtEl>
                                        <p:attrNameLst>
                                          <p:attrName>style.visibility</p:attrName>
                                        </p:attrNameLst>
                                      </p:cBhvr>
                                      <p:to>
                                        <p:strVal val="visible"/>
                                      </p:to>
                                    </p:set>
                                    <p:animEffect transition="in" filter="box(in)">
                                      <p:cBhvr>
                                        <p:cTn id="12" dur="500"/>
                                        <p:tgtEl>
                                          <p:spTgt spid="3">
                                            <p:txEl>
                                              <p:charRg st="62" end="23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charRg st="237" end="295"/>
                                            </p:txEl>
                                          </p:spTgt>
                                        </p:tgtEl>
                                        <p:attrNameLst>
                                          <p:attrName>style.visibility</p:attrName>
                                        </p:attrNameLst>
                                      </p:cBhvr>
                                      <p:to>
                                        <p:strVal val="visible"/>
                                      </p:to>
                                    </p:set>
                                    <p:animEffect transition="in" filter="box(in)">
                                      <p:cBhvr>
                                        <p:cTn id="17" dur="500"/>
                                        <p:tgtEl>
                                          <p:spTgt spid="3">
                                            <p:txEl>
                                              <p:charRg st="237" end="29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charRg st="295" end="410"/>
                                            </p:txEl>
                                          </p:spTgt>
                                        </p:tgtEl>
                                        <p:attrNameLst>
                                          <p:attrName>style.visibility</p:attrName>
                                        </p:attrNameLst>
                                      </p:cBhvr>
                                      <p:to>
                                        <p:strVal val="visible"/>
                                      </p:to>
                                    </p:set>
                                    <p:animEffect transition="in" filter="box(in)">
                                      <p:cBhvr>
                                        <p:cTn id="22" dur="500"/>
                                        <p:tgtEl>
                                          <p:spTgt spid="3">
                                            <p:txEl>
                                              <p:charRg st="295" end="4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charRg st="410" end="448"/>
                                            </p:txEl>
                                          </p:spTgt>
                                        </p:tgtEl>
                                        <p:attrNameLst>
                                          <p:attrName>style.visibility</p:attrName>
                                        </p:attrNameLst>
                                      </p:cBhvr>
                                      <p:to>
                                        <p:strVal val="visible"/>
                                      </p:to>
                                    </p:set>
                                    <p:animEffect transition="in" filter="box(in)">
                                      <p:cBhvr>
                                        <p:cTn id="27" dur="500"/>
                                        <p:tgtEl>
                                          <p:spTgt spid="3">
                                            <p:txEl>
                                              <p:charRg st="410" end="44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charRg st="448" end="506"/>
                                            </p:txEl>
                                          </p:spTgt>
                                        </p:tgtEl>
                                        <p:attrNameLst>
                                          <p:attrName>style.visibility</p:attrName>
                                        </p:attrNameLst>
                                      </p:cBhvr>
                                      <p:to>
                                        <p:strVal val="visible"/>
                                      </p:to>
                                    </p:set>
                                    <p:animEffect transition="in" filter="box(in)">
                                      <p:cBhvr>
                                        <p:cTn id="32" dur="500"/>
                                        <p:tgtEl>
                                          <p:spTgt spid="3">
                                            <p:txEl>
                                              <p:charRg st="448" end="50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Title 1"/>
          <p:cNvSpPr>
            <a:spLocks noGrp="1"/>
          </p:cNvSpPr>
          <p:nvPr>
            <p:ph type="title"/>
          </p:nvPr>
        </p:nvSpPr>
        <p:spPr>
          <a:ln/>
        </p:spPr>
        <p:txBody>
          <a:bodyPr vert="horz" wrap="square" lIns="91440" tIns="45720" rIns="91440" bIns="45720" anchor="ctr" anchorCtr="0"/>
          <a:p>
            <a:pPr/>
            <a:r>
              <a:rPr lang="en-US" altLang="en-US" dirty="0">
                <a:solidFill>
                  <a:srgbClr val="FFFF00"/>
                </a:solidFill>
                <a:latin typeface="Times New Roman" panose="02020603050405020304" pitchFamily="18" charset="0"/>
                <a:ea typeface="+mj-ea"/>
                <a:cs typeface="Times New Roman" panose="02020603050405020304" pitchFamily="18" charset="0"/>
              </a:rPr>
              <a:t>CÁC QUY ĐỊNH VỀ KHAI HẢI QUAN</a:t>
            </a:r>
            <a:endParaRPr lang="en-US" altLang="en-US" dirty="0">
              <a:solidFill>
                <a:srgbClr val="FFFF00"/>
              </a:solidFill>
              <a:latin typeface="Times New Roman" panose="02020603050405020304" pitchFamily="18" charset="0"/>
              <a:ea typeface="Times New Roman" panose="02020603050405020304" pitchFamily="18" charset="0"/>
              <a:cs typeface="+mj-cs"/>
            </a:endParaRPr>
          </a:p>
        </p:txBody>
      </p:sp>
      <p:sp>
        <p:nvSpPr>
          <p:cNvPr id="19459" name="Content Placeholder 2"/>
          <p:cNvSpPr>
            <a:spLocks noGrp="1"/>
          </p:cNvSpPr>
          <p:nvPr>
            <p:ph idx="1"/>
          </p:nvPr>
        </p:nvSpPr>
        <p:spPr>
          <a:xfrm>
            <a:off x="492125" y="1214438"/>
            <a:ext cx="8159750" cy="5048250"/>
          </a:xfrm>
          <a:ln/>
        </p:spPr>
        <p:txBody>
          <a:bodyPr vert="horz" wrap="square" lIns="91440" tIns="45720" rIns="91440" bIns="45720" anchor="t" anchorCtr="0"/>
          <a:p>
            <a:pPr/>
            <a:r>
              <a:rPr lang="en-US" altLang="en-US" dirty="0">
                <a:solidFill>
                  <a:srgbClr val="FF0000"/>
                </a:solidFill>
                <a:latin typeface="Times New Roman" panose="02020603050405020304" pitchFamily="18" charset="0"/>
                <a:ea typeface="+mn-ea"/>
                <a:cs typeface="Times New Roman" panose="02020603050405020304" pitchFamily="18" charset="0"/>
              </a:rPr>
              <a:t>4. </a:t>
            </a:r>
            <a:r>
              <a:rPr lang="en-US" altLang="en-US" sz="2900" dirty="0">
                <a:solidFill>
                  <a:srgbClr val="FF0000"/>
                </a:solidFill>
                <a:latin typeface="Times New Roman" panose="02020603050405020304" pitchFamily="18" charset="0"/>
                <a:ea typeface="+mn-ea"/>
                <a:cs typeface="Times New Roman" panose="02020603050405020304" pitchFamily="18" charset="0"/>
              </a:rPr>
              <a:t>Thời hạn khai v</a:t>
            </a:r>
            <a:r>
              <a:rPr lang="en-US" altLang="en-US" sz="2900" dirty="0">
                <a:solidFill>
                  <a:srgbClr val="FF0000"/>
                </a:solidFill>
                <a:latin typeface="Times New Roman" panose="02020603050405020304" pitchFamily="18" charset="0"/>
                <a:ea typeface="Times New Roman" panose="02020603050405020304" pitchFamily="18" charset="0"/>
                <a:cs typeface="+mn-cs"/>
              </a:rPr>
              <a:t>à</a:t>
            </a:r>
            <a:r>
              <a:rPr lang="en-US" altLang="en-US" sz="2900" dirty="0">
                <a:solidFill>
                  <a:srgbClr val="FF0000"/>
                </a:solidFill>
                <a:latin typeface="Times New Roman" panose="02020603050405020304" pitchFamily="18" charset="0"/>
                <a:ea typeface="+mn-ea"/>
                <a:cs typeface="Times New Roman" panose="02020603050405020304" pitchFamily="18" charset="0"/>
              </a:rPr>
              <a:t> nộp Tờ khai HQ (Đ25).</a:t>
            </a:r>
            <a:endParaRPr lang="en-US" altLang="en-US" sz="2900" dirty="0">
              <a:solidFill>
                <a:srgbClr val="FF0000"/>
              </a:solidFill>
              <a:latin typeface="Times New Roman" panose="02020603050405020304" pitchFamily="18" charset="0"/>
              <a:ea typeface="+mn-ea"/>
              <a:cs typeface="Times New Roman" panose="02020603050405020304" pitchFamily="18" charset="0"/>
            </a:endParaRPr>
          </a:p>
          <a:p>
            <a:pPr>
              <a:lnSpc>
                <a:spcPct val="120000"/>
              </a:lnSpc>
              <a:spcBef>
                <a:spcPct val="25000"/>
              </a:spcBef>
              <a:buFont typeface="Wingdings" panose="05000000000000000000" pitchFamily="2" charset="2"/>
              <a:buNone/>
            </a:pPr>
            <a:r>
              <a:rPr lang="en-US" altLang="en-US" sz="2600" b="0" dirty="0">
                <a:solidFill>
                  <a:srgbClr val="101BF4"/>
                </a:solidFill>
                <a:latin typeface="Times New Roman" panose="02020603050405020304" pitchFamily="18" charset="0"/>
                <a:ea typeface="+mn-ea"/>
                <a:cs typeface="Times New Roman" panose="02020603050405020304" pitchFamily="18" charset="0"/>
              </a:rPr>
              <a:t>a) Đối với h</a:t>
            </a:r>
            <a:r>
              <a:rPr lang="en-US" altLang="en-US" sz="2600" b="0" dirty="0">
                <a:solidFill>
                  <a:srgbClr val="101BF4"/>
                </a:solidFill>
                <a:latin typeface="Times New Roman" panose="02020603050405020304" pitchFamily="18" charset="0"/>
                <a:ea typeface="Times New Roman" panose="02020603050405020304" pitchFamily="18" charset="0"/>
                <a:cs typeface="+mn-cs"/>
              </a:rPr>
              <a:t>à</a:t>
            </a:r>
            <a:r>
              <a:rPr lang="en-US" altLang="en-US" sz="2600" b="0" dirty="0">
                <a:solidFill>
                  <a:srgbClr val="101BF4"/>
                </a:solidFill>
                <a:latin typeface="Times New Roman" panose="02020603050405020304" pitchFamily="18" charset="0"/>
                <a:ea typeface="+mn-ea"/>
                <a:cs typeface="Times New Roman" panose="02020603050405020304" pitchFamily="18" charset="0"/>
              </a:rPr>
              <a:t>ng hóa XK: nộp sau khi đã tập kết h</a:t>
            </a:r>
            <a:r>
              <a:rPr lang="en-US" altLang="en-US" sz="2600" b="0" dirty="0">
                <a:solidFill>
                  <a:srgbClr val="101BF4"/>
                </a:solidFill>
                <a:latin typeface="Times New Roman" panose="02020603050405020304" pitchFamily="18" charset="0"/>
                <a:ea typeface="Times New Roman" panose="02020603050405020304" pitchFamily="18" charset="0"/>
                <a:cs typeface="+mn-cs"/>
              </a:rPr>
              <a:t>à</a:t>
            </a:r>
            <a:r>
              <a:rPr lang="en-US" altLang="en-US" sz="2600" b="0" dirty="0">
                <a:solidFill>
                  <a:srgbClr val="101BF4"/>
                </a:solidFill>
                <a:latin typeface="Times New Roman" panose="02020603050405020304" pitchFamily="18" charset="0"/>
                <a:ea typeface="+mn-ea"/>
                <a:cs typeface="Times New Roman" panose="02020603050405020304" pitchFamily="18" charset="0"/>
              </a:rPr>
              <a:t>ng hóa tại địa điểm người khai hải quan thông báo v</a:t>
            </a:r>
            <a:r>
              <a:rPr lang="en-US" altLang="en-US" sz="2600" b="0" dirty="0">
                <a:solidFill>
                  <a:srgbClr val="101BF4"/>
                </a:solidFill>
                <a:latin typeface="Times New Roman" panose="02020603050405020304" pitchFamily="18" charset="0"/>
                <a:ea typeface="Times New Roman" panose="02020603050405020304" pitchFamily="18" charset="0"/>
                <a:cs typeface="+mn-cs"/>
              </a:rPr>
              <a:t>à</a:t>
            </a:r>
            <a:r>
              <a:rPr lang="en-US" altLang="en-US" sz="2600" b="0" dirty="0">
                <a:solidFill>
                  <a:srgbClr val="101BF4"/>
                </a:solidFill>
                <a:latin typeface="Times New Roman" panose="02020603050405020304" pitchFamily="18" charset="0"/>
                <a:ea typeface="+mn-ea"/>
                <a:cs typeface="Times New Roman" panose="02020603050405020304" pitchFamily="18" charset="0"/>
              </a:rPr>
              <a:t> chậm nhất l</a:t>
            </a:r>
            <a:r>
              <a:rPr lang="en-US" altLang="en-US" sz="2600" b="0" dirty="0">
                <a:solidFill>
                  <a:srgbClr val="101BF4"/>
                </a:solidFill>
                <a:latin typeface="Times New Roman" panose="02020603050405020304" pitchFamily="18" charset="0"/>
                <a:ea typeface="Times New Roman" panose="02020603050405020304" pitchFamily="18" charset="0"/>
                <a:cs typeface="+mn-cs"/>
              </a:rPr>
              <a:t>à</a:t>
            </a:r>
            <a:r>
              <a:rPr lang="en-US" altLang="en-US" sz="2600" b="0" dirty="0">
                <a:solidFill>
                  <a:srgbClr val="101BF4"/>
                </a:solidFill>
                <a:latin typeface="Times New Roman" panose="02020603050405020304" pitchFamily="18" charset="0"/>
                <a:ea typeface="+mn-ea"/>
                <a:cs typeface="Times New Roman" panose="02020603050405020304" pitchFamily="18" charset="0"/>
              </a:rPr>
              <a:t> 04 giờ trước khi PTVT xuất cảnh; đối với h</a:t>
            </a:r>
            <a:r>
              <a:rPr lang="en-US" altLang="en-US" sz="2600" b="0" dirty="0">
                <a:solidFill>
                  <a:srgbClr val="101BF4"/>
                </a:solidFill>
                <a:latin typeface="Times New Roman" panose="02020603050405020304" pitchFamily="18" charset="0"/>
                <a:ea typeface="Times New Roman" panose="02020603050405020304" pitchFamily="18" charset="0"/>
                <a:cs typeface="+mn-cs"/>
              </a:rPr>
              <a:t>à</a:t>
            </a:r>
            <a:r>
              <a:rPr lang="en-US" altLang="en-US" sz="2600" b="0" dirty="0">
                <a:solidFill>
                  <a:srgbClr val="101BF4"/>
                </a:solidFill>
                <a:latin typeface="Times New Roman" panose="02020603050405020304" pitchFamily="18" charset="0"/>
                <a:ea typeface="+mn-ea"/>
                <a:cs typeface="Times New Roman" panose="02020603050405020304" pitchFamily="18" charset="0"/>
              </a:rPr>
              <a:t>ng hóa XK gửi bằng dịch vụ chuyển phát nhanh thì chậm nhất l</a:t>
            </a:r>
            <a:r>
              <a:rPr lang="en-US" altLang="en-US" sz="2600" b="0" dirty="0">
                <a:solidFill>
                  <a:srgbClr val="101BF4"/>
                </a:solidFill>
                <a:latin typeface="Times New Roman" panose="02020603050405020304" pitchFamily="18" charset="0"/>
                <a:ea typeface="Times New Roman" panose="02020603050405020304" pitchFamily="18" charset="0"/>
                <a:cs typeface="+mn-cs"/>
              </a:rPr>
              <a:t>à</a:t>
            </a:r>
            <a:r>
              <a:rPr lang="en-US" altLang="en-US" sz="2600" b="0" dirty="0">
                <a:solidFill>
                  <a:srgbClr val="101BF4"/>
                </a:solidFill>
                <a:latin typeface="Times New Roman" panose="02020603050405020304" pitchFamily="18" charset="0"/>
                <a:ea typeface="+mn-ea"/>
                <a:cs typeface="Times New Roman" panose="02020603050405020304" pitchFamily="18" charset="0"/>
              </a:rPr>
              <a:t> 02 giờ trước khi PTVT xuất cảnh;</a:t>
            </a:r>
            <a:endParaRPr lang="en-US" altLang="en-US" sz="2600" b="0" dirty="0">
              <a:solidFill>
                <a:srgbClr val="101BF4"/>
              </a:solidFill>
              <a:latin typeface="Times New Roman" panose="02020603050405020304" pitchFamily="18" charset="0"/>
              <a:ea typeface="+mn-ea"/>
              <a:cs typeface="Times New Roman" panose="02020603050405020304" pitchFamily="18" charset="0"/>
            </a:endParaRPr>
          </a:p>
          <a:p>
            <a:pPr>
              <a:lnSpc>
                <a:spcPct val="120000"/>
              </a:lnSpc>
              <a:spcBef>
                <a:spcPct val="25000"/>
              </a:spcBef>
              <a:buFont typeface="Wingdings" panose="05000000000000000000" pitchFamily="2" charset="2"/>
              <a:buNone/>
            </a:pPr>
            <a:r>
              <a:rPr lang="en-US" altLang="en-US" sz="2600" b="0" dirty="0">
                <a:solidFill>
                  <a:srgbClr val="101BF4"/>
                </a:solidFill>
                <a:latin typeface="Times New Roman" panose="02020603050405020304" pitchFamily="18" charset="0"/>
                <a:ea typeface="+mn-ea"/>
                <a:cs typeface="Times New Roman" panose="02020603050405020304" pitchFamily="18" charset="0"/>
              </a:rPr>
              <a:t>b) Đối với h</a:t>
            </a:r>
            <a:r>
              <a:rPr lang="en-US" altLang="en-US" sz="2600" b="0" dirty="0">
                <a:solidFill>
                  <a:srgbClr val="101BF4"/>
                </a:solidFill>
                <a:latin typeface="Times New Roman" panose="02020603050405020304" pitchFamily="18" charset="0"/>
                <a:ea typeface="Times New Roman" panose="02020603050405020304" pitchFamily="18" charset="0"/>
                <a:cs typeface="+mn-cs"/>
              </a:rPr>
              <a:t>à</a:t>
            </a:r>
            <a:r>
              <a:rPr lang="en-US" altLang="en-US" sz="2600" b="0" dirty="0">
                <a:solidFill>
                  <a:srgbClr val="101BF4"/>
                </a:solidFill>
                <a:latin typeface="Times New Roman" panose="02020603050405020304" pitchFamily="18" charset="0"/>
                <a:ea typeface="+mn-ea"/>
                <a:cs typeface="Times New Roman" panose="02020603050405020304" pitchFamily="18" charset="0"/>
              </a:rPr>
              <a:t>ng hóa NK, nộp trước ng</a:t>
            </a:r>
            <a:r>
              <a:rPr lang="en-US" altLang="en-US" sz="2600" b="0" dirty="0">
                <a:solidFill>
                  <a:srgbClr val="101BF4"/>
                </a:solidFill>
                <a:latin typeface="Times New Roman" panose="02020603050405020304" pitchFamily="18" charset="0"/>
                <a:ea typeface="Times New Roman" panose="02020603050405020304" pitchFamily="18" charset="0"/>
                <a:cs typeface="+mn-cs"/>
              </a:rPr>
              <a:t>à</a:t>
            </a:r>
            <a:r>
              <a:rPr lang="en-US" altLang="en-US" sz="2600" b="0" dirty="0">
                <a:solidFill>
                  <a:srgbClr val="101BF4"/>
                </a:solidFill>
                <a:latin typeface="Times New Roman" panose="02020603050405020304" pitchFamily="18" charset="0"/>
                <a:ea typeface="+mn-ea"/>
                <a:cs typeface="Times New Roman" panose="02020603050405020304" pitchFamily="18" charset="0"/>
              </a:rPr>
              <a:t>y HH đến cửa khẩu hoặc trong (t) 30 ng</a:t>
            </a:r>
            <a:r>
              <a:rPr lang="en-US" altLang="en-US" sz="2600" b="0" dirty="0">
                <a:solidFill>
                  <a:srgbClr val="101BF4"/>
                </a:solidFill>
                <a:latin typeface="Times New Roman" panose="02020603050405020304" pitchFamily="18" charset="0"/>
                <a:ea typeface="Times New Roman" panose="02020603050405020304" pitchFamily="18" charset="0"/>
                <a:cs typeface="+mn-cs"/>
              </a:rPr>
              <a:t>à</a:t>
            </a:r>
            <a:r>
              <a:rPr lang="en-US" altLang="en-US" sz="2600" b="0" dirty="0">
                <a:solidFill>
                  <a:srgbClr val="101BF4"/>
                </a:solidFill>
                <a:latin typeface="Times New Roman" panose="02020603050405020304" pitchFamily="18" charset="0"/>
                <a:ea typeface="+mn-ea"/>
                <a:cs typeface="Times New Roman" panose="02020603050405020304" pitchFamily="18" charset="0"/>
              </a:rPr>
              <a:t>y kể từ ng</a:t>
            </a:r>
            <a:r>
              <a:rPr lang="en-US" altLang="en-US" sz="2600" b="0" dirty="0">
                <a:solidFill>
                  <a:srgbClr val="101BF4"/>
                </a:solidFill>
                <a:latin typeface="Times New Roman" panose="02020603050405020304" pitchFamily="18" charset="0"/>
                <a:ea typeface="Times New Roman" panose="02020603050405020304" pitchFamily="18" charset="0"/>
                <a:cs typeface="+mn-cs"/>
              </a:rPr>
              <a:t>à</a:t>
            </a:r>
            <a:r>
              <a:rPr lang="en-US" altLang="en-US" sz="2600" b="0" dirty="0">
                <a:solidFill>
                  <a:srgbClr val="101BF4"/>
                </a:solidFill>
                <a:latin typeface="Times New Roman" panose="02020603050405020304" pitchFamily="18" charset="0"/>
                <a:ea typeface="+mn-ea"/>
                <a:cs typeface="Times New Roman" panose="02020603050405020304" pitchFamily="18" charset="0"/>
              </a:rPr>
              <a:t>y HH đến cửa khẩu;</a:t>
            </a:r>
            <a:endParaRPr lang="en-US" altLang="en-US" sz="2600" b="0" dirty="0">
              <a:solidFill>
                <a:srgbClr val="101BF4"/>
              </a:solidFill>
              <a:latin typeface="Times New Roman" panose="02020603050405020304" pitchFamily="18" charset="0"/>
              <a:ea typeface="+mn-ea"/>
              <a:cs typeface="Times New Roman" panose="02020603050405020304" pitchFamily="18" charset="0"/>
            </a:endParaRPr>
          </a:p>
          <a:p>
            <a:pPr>
              <a:lnSpc>
                <a:spcPct val="120000"/>
              </a:lnSpc>
              <a:spcBef>
                <a:spcPct val="25000"/>
              </a:spcBef>
              <a:buFont typeface="Wingdings" panose="05000000000000000000" pitchFamily="2" charset="2"/>
              <a:buChar char="Ø"/>
            </a:pPr>
            <a:r>
              <a:rPr lang="en-US" altLang="en-US" b="0" i="1" dirty="0">
                <a:solidFill>
                  <a:srgbClr val="101BF4"/>
                </a:solidFill>
                <a:latin typeface="Times New Roman" panose="02020603050405020304" pitchFamily="18" charset="0"/>
                <a:ea typeface="+mn-ea"/>
                <a:cs typeface="Times New Roman" panose="02020603050405020304" pitchFamily="18" charset="0"/>
              </a:rPr>
              <a:t> Tờ khai hải quan có giá trị l</a:t>
            </a:r>
            <a:r>
              <a:rPr lang="en-US" altLang="en-US" b="0" i="1" dirty="0">
                <a:solidFill>
                  <a:srgbClr val="101BF4"/>
                </a:solidFill>
                <a:latin typeface="Times New Roman" panose="02020603050405020304" pitchFamily="18" charset="0"/>
                <a:ea typeface="Times New Roman" panose="02020603050405020304" pitchFamily="18" charset="0"/>
                <a:cs typeface="+mn-cs"/>
              </a:rPr>
              <a:t>à</a:t>
            </a:r>
            <a:r>
              <a:rPr lang="en-US" altLang="en-US" b="0" i="1" dirty="0">
                <a:solidFill>
                  <a:srgbClr val="101BF4"/>
                </a:solidFill>
                <a:latin typeface="Times New Roman" panose="02020603050405020304" pitchFamily="18" charset="0"/>
                <a:ea typeface="+mn-ea"/>
                <a:cs typeface="Times New Roman" panose="02020603050405020304" pitchFamily="18" charset="0"/>
              </a:rPr>
              <a:t>m thủ tục hải quan trong thời hạn 15 ng</a:t>
            </a:r>
            <a:r>
              <a:rPr lang="en-US" altLang="en-US" b="0" i="1" dirty="0">
                <a:solidFill>
                  <a:srgbClr val="101BF4"/>
                </a:solidFill>
                <a:latin typeface="Times New Roman" panose="02020603050405020304" pitchFamily="18" charset="0"/>
                <a:ea typeface="Times New Roman" panose="02020603050405020304" pitchFamily="18" charset="0"/>
                <a:cs typeface="+mn-cs"/>
              </a:rPr>
              <a:t>à</a:t>
            </a:r>
            <a:r>
              <a:rPr lang="en-US" altLang="en-US" b="0" i="1" dirty="0">
                <a:solidFill>
                  <a:srgbClr val="101BF4"/>
                </a:solidFill>
                <a:latin typeface="Times New Roman" panose="02020603050405020304" pitchFamily="18" charset="0"/>
                <a:ea typeface="+mn-ea"/>
                <a:cs typeface="Times New Roman" panose="02020603050405020304" pitchFamily="18" charset="0"/>
              </a:rPr>
              <a:t>y kể từ ng</a:t>
            </a:r>
            <a:r>
              <a:rPr lang="en-US" altLang="en-US" b="0" i="1" dirty="0">
                <a:solidFill>
                  <a:srgbClr val="101BF4"/>
                </a:solidFill>
                <a:latin typeface="Times New Roman" panose="02020603050405020304" pitchFamily="18" charset="0"/>
                <a:ea typeface="Times New Roman" panose="02020603050405020304" pitchFamily="18" charset="0"/>
                <a:cs typeface="+mn-cs"/>
              </a:rPr>
              <a:t>à</a:t>
            </a:r>
            <a:r>
              <a:rPr lang="en-US" altLang="en-US" b="0" i="1" dirty="0">
                <a:solidFill>
                  <a:srgbClr val="101BF4"/>
                </a:solidFill>
                <a:latin typeface="Times New Roman" panose="02020603050405020304" pitchFamily="18" charset="0"/>
                <a:ea typeface="+mn-ea"/>
                <a:cs typeface="Times New Roman" panose="02020603050405020304" pitchFamily="18" charset="0"/>
              </a:rPr>
              <a:t>y đăng ký.</a:t>
            </a:r>
            <a:endParaRPr lang="en-US" altLang="en-US" b="0" i="1" dirty="0">
              <a:solidFill>
                <a:srgbClr val="101BF4"/>
              </a:solidFill>
              <a:latin typeface="Times New Roman" panose="02020603050405020304" pitchFamily="18" charset="0"/>
              <a:ea typeface="Times New Roman" panose="02020603050405020304"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9459">
                                            <p:txEl>
                                              <p:charRg st="42" end="295"/>
                                            </p:txEl>
                                          </p:spTgt>
                                        </p:tgtEl>
                                        <p:attrNameLst>
                                          <p:attrName>style.visibility</p:attrName>
                                        </p:attrNameLst>
                                      </p:cBhvr>
                                      <p:to>
                                        <p:strVal val="visible"/>
                                      </p:to>
                                    </p:set>
                                    <p:animEffect transition="in" filter="box(in)">
                                      <p:cBhvr>
                                        <p:cTn id="7" dur="500"/>
                                        <p:tgtEl>
                                          <p:spTgt spid="19459">
                                            <p:txEl>
                                              <p:charRg st="42" end="295"/>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9459">
                                            <p:txEl>
                                              <p:charRg st="295" end="401"/>
                                            </p:txEl>
                                          </p:spTgt>
                                        </p:tgtEl>
                                        <p:attrNameLst>
                                          <p:attrName>style.visibility</p:attrName>
                                        </p:attrNameLst>
                                      </p:cBhvr>
                                      <p:to>
                                        <p:strVal val="visible"/>
                                      </p:to>
                                    </p:set>
                                    <p:animEffect transition="in" filter="diamond(in)">
                                      <p:cBhvr>
                                        <p:cTn id="12" dur="2000"/>
                                        <p:tgtEl>
                                          <p:spTgt spid="19459">
                                            <p:txEl>
                                              <p:charRg st="295" end="40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9459">
                                            <p:txEl>
                                              <p:charRg st="401" end="494"/>
                                            </p:txEl>
                                          </p:spTgt>
                                        </p:tgtEl>
                                        <p:attrNameLst>
                                          <p:attrName>style.visibility</p:attrName>
                                        </p:attrNameLst>
                                      </p:cBhvr>
                                      <p:to>
                                        <p:strVal val="visible"/>
                                      </p:to>
                                    </p:set>
                                    <p:anim calcmode="lin" valueType="num">
                                      <p:cBhvr additive="base">
                                        <p:cTn id="17" dur="500" fill="hold"/>
                                        <p:tgtEl>
                                          <p:spTgt spid="19459">
                                            <p:txEl>
                                              <p:charRg st="401" end="49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9459">
                                            <p:txEl>
                                              <p:charRg st="401" end="49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Title 1"/>
          <p:cNvSpPr>
            <a:spLocks noGrp="1"/>
          </p:cNvSpPr>
          <p:nvPr>
            <p:ph type="title" idx="4294967295"/>
          </p:nvPr>
        </p:nvSpPr>
        <p:spPr>
          <a:xfrm>
            <a:off x="1485900" y="0"/>
            <a:ext cx="7391400" cy="563563"/>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CÁC QUY ĐỊNH VỀ KHAI HẢI QUAN</a:t>
            </a:r>
            <a:endParaRPr lang="en-US" altLang="en-US" dirty="0">
              <a:solidFill>
                <a:srgbClr val="FFFF00"/>
              </a:solidFill>
              <a:latin typeface="Times New Roman" panose="02020603050405020304" pitchFamily="18" charset="0"/>
              <a:ea typeface="Times New Roman" panose="02020603050405020304" pitchFamily="18" charset="0"/>
            </a:endParaRPr>
          </a:p>
        </p:txBody>
      </p:sp>
      <p:sp>
        <p:nvSpPr>
          <p:cNvPr id="19459" name="Content Placeholder 2"/>
          <p:cNvSpPr>
            <a:spLocks noGrp="1"/>
          </p:cNvSpPr>
          <p:nvPr>
            <p:ph idx="1"/>
          </p:nvPr>
        </p:nvSpPr>
        <p:spPr>
          <a:xfrm>
            <a:off x="250825" y="1157288"/>
            <a:ext cx="8713788" cy="5700712"/>
          </a:xfrm>
          <a:ln/>
        </p:spPr>
        <p:txBody>
          <a:bodyPr vert="horz" wrap="square" lIns="91440" tIns="45720" rIns="91440" bIns="45720" anchor="t" anchorCtr="0"/>
          <a:p>
            <a:pPr algn="just"/>
            <a:r>
              <a:rPr lang="en-US" altLang="en-US" b="1" dirty="0">
                <a:solidFill>
                  <a:srgbClr val="FF0000"/>
                </a:solidFill>
                <a:latin typeface="Times New Roman" panose="02020603050405020304" pitchFamily="18" charset="0"/>
                <a:cs typeface="Times New Roman" panose="02020603050405020304" pitchFamily="18" charset="0"/>
              </a:rPr>
              <a:t>5. Khai hải quan </a:t>
            </a:r>
            <a:r>
              <a:rPr lang="en-US" altLang="en-US" sz="2900" b="1" dirty="0">
                <a:solidFill>
                  <a:srgbClr val="FF0000"/>
                </a:solidFill>
                <a:latin typeface="Times New Roman" panose="02020603050405020304" pitchFamily="18" charset="0"/>
                <a:cs typeface="Times New Roman" panose="02020603050405020304" pitchFamily="18" charset="0"/>
              </a:rPr>
              <a:t>(Đ29).</a:t>
            </a:r>
            <a:endParaRPr lang="en-US" altLang="en-US" sz="2900" b="1" dirty="0">
              <a:solidFill>
                <a:srgbClr val="FF0000"/>
              </a:solidFill>
              <a:latin typeface="Times New Roman" panose="02020603050405020304" pitchFamily="18" charset="0"/>
              <a:cs typeface="Times New Roman" panose="02020603050405020304" pitchFamily="18" charset="0"/>
            </a:endParaRPr>
          </a:p>
          <a:p>
            <a:pPr algn="just">
              <a:lnSpc>
                <a:spcPct val="120000"/>
              </a:lnSpc>
              <a:buFont typeface="Wingdings" panose="05000000000000000000" pitchFamily="2" charset="2"/>
              <a:buChar char="Ø"/>
            </a:pPr>
            <a:r>
              <a:rPr lang="en-US" altLang="en-US" sz="2600" dirty="0">
                <a:solidFill>
                  <a:srgbClr val="101BF4"/>
                </a:solidFill>
                <a:latin typeface="Times New Roman" panose="02020603050405020304" pitchFamily="18" charset="0"/>
              </a:rPr>
              <a:t>Người khai hải quan phải khai đầy đủ, chính xác, rõ ràng các tiêu chí thông tin tờ khai hải quan.</a:t>
            </a:r>
            <a:endParaRPr lang="en-US" altLang="en-US" sz="2600" dirty="0">
              <a:solidFill>
                <a:srgbClr val="101BF4"/>
              </a:solidFill>
              <a:latin typeface="Times New Roman" panose="02020603050405020304" pitchFamily="18" charset="0"/>
            </a:endParaRPr>
          </a:p>
          <a:p>
            <a:pPr algn="just">
              <a:lnSpc>
                <a:spcPct val="120000"/>
              </a:lnSpc>
              <a:buFont typeface="Wingdings" panose="05000000000000000000" pitchFamily="2" charset="2"/>
              <a:buChar char="Ø"/>
            </a:pPr>
            <a:r>
              <a:rPr lang="en-US" altLang="en-US" sz="2600" dirty="0">
                <a:solidFill>
                  <a:srgbClr val="101BF4"/>
                </a:solidFill>
                <a:latin typeface="Times New Roman" panose="02020603050405020304" pitchFamily="18" charset="0"/>
              </a:rPr>
              <a:t>Khai hải quan được thực hiện theo phương thức điện tử, trừ trường hợp người khai hải quan được khai trên tờ khai hải quan giấy theo quy định của Chính phủ.</a:t>
            </a:r>
            <a:endParaRPr lang="en-US" altLang="en-US" sz="2600" dirty="0">
              <a:solidFill>
                <a:srgbClr val="101BF4"/>
              </a:solidFill>
              <a:latin typeface="Times New Roman" panose="02020603050405020304" pitchFamily="18" charset="0"/>
            </a:endParaRPr>
          </a:p>
          <a:p>
            <a:pPr algn="just">
              <a:lnSpc>
                <a:spcPct val="120000"/>
              </a:lnSpc>
              <a:buFont typeface="Wingdings" panose="05000000000000000000" pitchFamily="2" charset="2"/>
              <a:buChar char="Ø"/>
            </a:pPr>
            <a:r>
              <a:rPr lang="en-US" altLang="en-US" sz="2600" dirty="0">
                <a:solidFill>
                  <a:srgbClr val="101BF4"/>
                </a:solidFill>
                <a:latin typeface="Times New Roman" panose="02020603050405020304" pitchFamily="18" charset="0"/>
              </a:rPr>
              <a:t>Tờ khai hải quan đã đăng ký có giá trị làm thủ tục hải quan. Chính sách quản lý hàng hóa, chính sách thuế đối với hàng hóa XK, NK được áp dụng tại thời điểm đăng ký tờ khai, trừ trường hợp PL về thuế XK, thuế NK có quy định khác.</a:t>
            </a:r>
            <a:endParaRPr lang="en-US" altLang="en-US" sz="2600" dirty="0">
              <a:solidFill>
                <a:srgbClr val="101BF4"/>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9459">
                                            <p:txEl>
                                              <p:charRg st="24" end="122"/>
                                            </p:txEl>
                                          </p:spTgt>
                                        </p:tgtEl>
                                        <p:attrNameLst>
                                          <p:attrName>style.visibility</p:attrName>
                                        </p:attrNameLst>
                                      </p:cBhvr>
                                      <p:to>
                                        <p:strVal val="visible"/>
                                      </p:to>
                                    </p:set>
                                    <p:animEffect transition="in" filter="checkerboard(across)">
                                      <p:cBhvr>
                                        <p:cTn id="7" dur="500"/>
                                        <p:tgtEl>
                                          <p:spTgt spid="19459">
                                            <p:txEl>
                                              <p:charRg st="24" end="122"/>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9459">
                                            <p:txEl>
                                              <p:charRg st="122" end="278"/>
                                            </p:txEl>
                                          </p:spTgt>
                                        </p:tgtEl>
                                        <p:attrNameLst>
                                          <p:attrName>style.visibility</p:attrName>
                                        </p:attrNameLst>
                                      </p:cBhvr>
                                      <p:to>
                                        <p:strVal val="visible"/>
                                      </p:to>
                                    </p:set>
                                    <p:animEffect transition="in" filter="diamond(in)">
                                      <p:cBhvr>
                                        <p:cTn id="12" dur="2000"/>
                                        <p:tgtEl>
                                          <p:spTgt spid="19459">
                                            <p:txEl>
                                              <p:charRg st="122" end="27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9459">
                                            <p:txEl>
                                              <p:charRg st="278" end="508"/>
                                            </p:txEl>
                                          </p:spTgt>
                                        </p:tgtEl>
                                        <p:attrNameLst>
                                          <p:attrName>style.visibility</p:attrName>
                                        </p:attrNameLst>
                                      </p:cBhvr>
                                      <p:to>
                                        <p:strVal val="visible"/>
                                      </p:to>
                                    </p:set>
                                    <p:animEffect transition="in" filter="blinds(horizontal)">
                                      <p:cBhvr>
                                        <p:cTn id="17" dur="500"/>
                                        <p:tgtEl>
                                          <p:spTgt spid="19459">
                                            <p:txEl>
                                              <p:charRg st="278" end="50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Title 1"/>
          <p:cNvSpPr>
            <a:spLocks noGrp="1"/>
          </p:cNvSpPr>
          <p:nvPr>
            <p:ph type="title" idx="4294967295"/>
          </p:nvPr>
        </p:nvSpPr>
        <p:spPr>
          <a:xfrm>
            <a:off x="1485900" y="0"/>
            <a:ext cx="7391400" cy="563563"/>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CÁC QUY ĐỊNH VỀ KHAI HẢI QUAN</a:t>
            </a:r>
            <a:endParaRPr lang="en-US" altLang="en-US" dirty="0">
              <a:solidFill>
                <a:srgbClr val="FFFF00"/>
              </a:solidFill>
              <a:latin typeface="Times New Roman" panose="02020603050405020304" pitchFamily="18" charset="0"/>
              <a:ea typeface="Times New Roman" panose="02020603050405020304" pitchFamily="18" charset="0"/>
            </a:endParaRPr>
          </a:p>
        </p:txBody>
      </p:sp>
      <p:sp>
        <p:nvSpPr>
          <p:cNvPr id="19459" name="Content Placeholder 2"/>
          <p:cNvSpPr>
            <a:spLocks noGrp="1"/>
          </p:cNvSpPr>
          <p:nvPr>
            <p:ph idx="1"/>
          </p:nvPr>
        </p:nvSpPr>
        <p:spPr>
          <a:xfrm>
            <a:off x="250825" y="1157288"/>
            <a:ext cx="8713788" cy="5700712"/>
          </a:xfrm>
          <a:ln/>
        </p:spPr>
        <p:txBody>
          <a:bodyPr vert="horz" wrap="square" lIns="91440" tIns="45720" rIns="91440" bIns="45720" anchor="t" anchorCtr="0"/>
          <a:p>
            <a:pPr algn="just"/>
            <a:r>
              <a:rPr lang="en-US" altLang="en-US" b="1" dirty="0">
                <a:solidFill>
                  <a:srgbClr val="FF0000"/>
                </a:solidFill>
                <a:latin typeface="Times New Roman" panose="02020603050405020304" pitchFamily="18" charset="0"/>
                <a:cs typeface="Times New Roman" panose="02020603050405020304" pitchFamily="18" charset="0"/>
              </a:rPr>
              <a:t>6. Trường hợp khai bổ sung hồ sơ hải quan </a:t>
            </a:r>
            <a:r>
              <a:rPr lang="en-US" altLang="en-US" sz="2900" b="1" dirty="0">
                <a:solidFill>
                  <a:srgbClr val="FF0000"/>
                </a:solidFill>
                <a:latin typeface="Times New Roman" panose="02020603050405020304" pitchFamily="18" charset="0"/>
                <a:cs typeface="Times New Roman" panose="02020603050405020304" pitchFamily="18" charset="0"/>
              </a:rPr>
              <a:t>(Đ29).</a:t>
            </a:r>
            <a:endParaRPr lang="en-US" altLang="en-US" sz="2900" b="1" dirty="0">
              <a:solidFill>
                <a:srgbClr val="FF0000"/>
              </a:solidFill>
              <a:latin typeface="Times New Roman" panose="02020603050405020304" pitchFamily="18" charset="0"/>
              <a:cs typeface="Times New Roman" panose="02020603050405020304" pitchFamily="18" charset="0"/>
            </a:endParaRPr>
          </a:p>
          <a:p>
            <a:pPr algn="just">
              <a:lnSpc>
                <a:spcPct val="120000"/>
              </a:lnSpc>
              <a:buNone/>
            </a:pPr>
            <a:r>
              <a:rPr lang="en-US" altLang="en-US" sz="2600" dirty="0">
                <a:solidFill>
                  <a:srgbClr val="101BF4"/>
                </a:solidFill>
                <a:latin typeface="Times New Roman" panose="02020603050405020304" pitchFamily="18" charset="0"/>
              </a:rPr>
              <a:t>Người khai hải quan tự phát hiện, áp dụng trong trường hợp:</a:t>
            </a:r>
            <a:endParaRPr lang="en-US" altLang="en-US" sz="2600" dirty="0">
              <a:solidFill>
                <a:srgbClr val="101BF4"/>
              </a:solidFill>
              <a:latin typeface="Times New Roman" panose="02020603050405020304" pitchFamily="18" charset="0"/>
            </a:endParaRPr>
          </a:p>
          <a:p>
            <a:pPr algn="just">
              <a:lnSpc>
                <a:spcPct val="120000"/>
              </a:lnSpc>
              <a:buNone/>
            </a:pPr>
            <a:r>
              <a:rPr lang="en-US" altLang="en-US" sz="2600" dirty="0">
                <a:solidFill>
                  <a:srgbClr val="101BF4"/>
                </a:solidFill>
                <a:latin typeface="Times New Roman" panose="02020603050405020304" pitchFamily="18" charset="0"/>
              </a:rPr>
              <a:t>a) </a:t>
            </a:r>
            <a:r>
              <a:rPr lang="en-US" altLang="en-US" sz="2600" i="1" dirty="0">
                <a:solidFill>
                  <a:srgbClr val="101BF4"/>
                </a:solidFill>
                <a:latin typeface="Times New Roman" panose="02020603050405020304" pitchFamily="18" charset="0"/>
              </a:rPr>
              <a:t>Đối với hàng hóa đang làm thủ tục hải quan</a:t>
            </a:r>
            <a:r>
              <a:rPr lang="en-US" altLang="en-US" sz="2600" dirty="0">
                <a:solidFill>
                  <a:srgbClr val="101BF4"/>
                </a:solidFill>
                <a:latin typeface="Times New Roman" panose="02020603050405020304" pitchFamily="18" charset="0"/>
              </a:rPr>
              <a:t>: trước thời điểm cơ quan HQ thông báo việc kiểm tra trực tiếp hồ sơ HQ;</a:t>
            </a:r>
            <a:endParaRPr lang="en-US" altLang="en-US" sz="2600" dirty="0">
              <a:solidFill>
                <a:srgbClr val="101BF4"/>
              </a:solidFill>
              <a:latin typeface="Times New Roman" panose="02020603050405020304" pitchFamily="18" charset="0"/>
            </a:endParaRPr>
          </a:p>
          <a:p>
            <a:pPr algn="just">
              <a:lnSpc>
                <a:spcPct val="120000"/>
              </a:lnSpc>
              <a:buNone/>
            </a:pPr>
            <a:r>
              <a:rPr lang="en-US" altLang="en-US" sz="2600" dirty="0">
                <a:solidFill>
                  <a:srgbClr val="101BF4"/>
                </a:solidFill>
                <a:latin typeface="Times New Roman" panose="02020603050405020304" pitchFamily="18" charset="0"/>
              </a:rPr>
              <a:t>b)</a:t>
            </a:r>
            <a:r>
              <a:rPr lang="en-US" altLang="en-US" sz="2600" i="1" dirty="0">
                <a:solidFill>
                  <a:srgbClr val="101BF4"/>
                </a:solidFill>
                <a:latin typeface="Times New Roman" panose="02020603050405020304" pitchFamily="18" charset="0"/>
              </a:rPr>
              <a:t> Đối với hàng hóa đã được thông quan</a:t>
            </a:r>
            <a:r>
              <a:rPr lang="en-US" altLang="en-US" sz="2600" dirty="0">
                <a:solidFill>
                  <a:srgbClr val="101BF4"/>
                </a:solidFill>
                <a:latin typeface="Times New Roman" panose="02020603050405020304" pitchFamily="18" charset="0"/>
              </a:rPr>
              <a:t>: trong thời hạn 60 ngày kể từ ngày thông quan và trước thời điểm cơ quan hải quan quyết định kiểm tra sau thông quan, thanh tra, trừ t/hợp nội dung khai bổ sung liên quan đến giấy phép xuất khẩu, nhập khẩu; kiểm tra chuyên ngành về chất lượng hàng hóa, y tế, văn hóa, kiểm dịch động vật, thực vật, an toàn thực phẩm.</a:t>
            </a:r>
            <a:endParaRPr lang="en-US" altLang="en-US" sz="2600" dirty="0">
              <a:solidFill>
                <a:srgbClr val="101BF4"/>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9459">
                                            <p:txEl>
                                              <p:charRg st="109" end="227"/>
                                            </p:txEl>
                                          </p:spTgt>
                                        </p:tgtEl>
                                        <p:attrNameLst>
                                          <p:attrName>style.visibility</p:attrName>
                                        </p:attrNameLst>
                                      </p:cBhvr>
                                      <p:to>
                                        <p:strVal val="visible"/>
                                      </p:to>
                                    </p:set>
                                    <p:animEffect transition="in" filter="checkerboard(across)">
                                      <p:cBhvr>
                                        <p:cTn id="7" dur="500"/>
                                        <p:tgtEl>
                                          <p:spTgt spid="19459">
                                            <p:txEl>
                                              <p:charRg st="109" end="227"/>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9459">
                                            <p:txEl>
                                              <p:charRg st="227" end="583"/>
                                            </p:txEl>
                                          </p:spTgt>
                                        </p:tgtEl>
                                        <p:attrNameLst>
                                          <p:attrName>style.visibility</p:attrName>
                                        </p:attrNameLst>
                                      </p:cBhvr>
                                      <p:to>
                                        <p:strVal val="visible"/>
                                      </p:to>
                                    </p:set>
                                    <p:animEffect transition="in" filter="diamond(in)">
                                      <p:cBhvr>
                                        <p:cTn id="12" dur="2000"/>
                                        <p:tgtEl>
                                          <p:spTgt spid="19459">
                                            <p:txEl>
                                              <p:charRg st="227" end="58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Title 1"/>
          <p:cNvSpPr>
            <a:spLocks noGrp="1"/>
          </p:cNvSpPr>
          <p:nvPr>
            <p:ph type="title" idx="4294967295"/>
          </p:nvPr>
        </p:nvSpPr>
        <p:spPr>
          <a:xfrm>
            <a:off x="1485900" y="0"/>
            <a:ext cx="7391400" cy="563563"/>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CÁC QUY ĐỊNH VỀ KHAI HẢI QUAN</a:t>
            </a:r>
            <a:endParaRPr lang="en-US" altLang="en-US" dirty="0">
              <a:solidFill>
                <a:srgbClr val="FFFF00"/>
              </a:solidFill>
              <a:latin typeface="Times New Roman" panose="02020603050405020304" pitchFamily="18" charset="0"/>
              <a:ea typeface="Times New Roman" panose="02020603050405020304" pitchFamily="18" charset="0"/>
            </a:endParaRPr>
          </a:p>
        </p:txBody>
      </p:sp>
      <p:sp>
        <p:nvSpPr>
          <p:cNvPr id="19459" name="Content Placeholder 2"/>
          <p:cNvSpPr>
            <a:spLocks noGrp="1"/>
          </p:cNvSpPr>
          <p:nvPr>
            <p:ph idx="1"/>
          </p:nvPr>
        </p:nvSpPr>
        <p:spPr>
          <a:xfrm>
            <a:off x="250825" y="1157288"/>
            <a:ext cx="8713788" cy="5700712"/>
          </a:xfrm>
          <a:ln/>
        </p:spPr>
        <p:txBody>
          <a:bodyPr vert="horz" wrap="square" lIns="91440" tIns="45720" rIns="91440" bIns="45720" anchor="t" anchorCtr="0"/>
          <a:p>
            <a:pPr algn="just"/>
            <a:r>
              <a:rPr lang="en-US" altLang="en-US" b="1" dirty="0">
                <a:solidFill>
                  <a:srgbClr val="FF0000"/>
                </a:solidFill>
                <a:latin typeface="Times New Roman" panose="02020603050405020304" pitchFamily="18" charset="0"/>
                <a:cs typeface="Times New Roman" panose="02020603050405020304" pitchFamily="18" charset="0"/>
              </a:rPr>
              <a:t>7. Xác định trước mã số, xuất xứ, trị giá </a:t>
            </a:r>
            <a:r>
              <a:rPr lang="en-US" altLang="en-US" sz="2900" b="1" dirty="0">
                <a:solidFill>
                  <a:srgbClr val="FF0000"/>
                </a:solidFill>
                <a:latin typeface="Times New Roman" panose="02020603050405020304" pitchFamily="18" charset="0"/>
                <a:cs typeface="Times New Roman" panose="02020603050405020304" pitchFamily="18" charset="0"/>
              </a:rPr>
              <a:t>(Đ28).</a:t>
            </a:r>
            <a:endParaRPr lang="en-US" altLang="en-US" sz="2900" b="1" dirty="0">
              <a:solidFill>
                <a:srgbClr val="FF0000"/>
              </a:solidFill>
              <a:latin typeface="Times New Roman" panose="02020603050405020304" pitchFamily="18" charset="0"/>
              <a:cs typeface="Times New Roman" panose="02020603050405020304" pitchFamily="18" charset="0"/>
            </a:endParaRPr>
          </a:p>
          <a:p>
            <a:pPr algn="just">
              <a:lnSpc>
                <a:spcPct val="130000"/>
              </a:lnSpc>
              <a:buNone/>
            </a:pPr>
            <a:r>
              <a:rPr lang="en-US" altLang="en-US" sz="2600" dirty="0">
                <a:solidFill>
                  <a:srgbClr val="101BF4"/>
                </a:solidFill>
                <a:latin typeface="Times New Roman" panose="02020603050405020304" pitchFamily="18" charset="0"/>
              </a:rPr>
              <a:t>	Trong trường hợp người khai hải quan đề nghị cq hải quan xác định trước mã số, xuất xứ, trị giá HQ đối với hàng hóa dự kiến XK, NK, người khai hải quan cung cấp thông tin, chứng từ liên quan, mẫu hàng hóa dự kiến XK, NK cho cơ quan HQ để cơ quan HQ xác định trước mã số, xuất xứ, trị giá HQ.</a:t>
            </a:r>
            <a:endParaRPr lang="en-US" altLang="en-US" sz="2600" dirty="0">
              <a:solidFill>
                <a:srgbClr val="101BF4"/>
              </a:solidFill>
              <a:latin typeface="Times New Roman" panose="02020603050405020304" pitchFamily="18" charset="0"/>
            </a:endParaRPr>
          </a:p>
          <a:p>
            <a:pPr algn="just">
              <a:lnSpc>
                <a:spcPct val="130000"/>
              </a:lnSpc>
              <a:buNone/>
            </a:pPr>
            <a:r>
              <a:rPr lang="en-US" altLang="en-US" sz="2600" dirty="0">
                <a:solidFill>
                  <a:srgbClr val="101BF4"/>
                </a:solidFill>
                <a:latin typeface="Times New Roman" panose="02020603050405020304" pitchFamily="18" charset="0"/>
              </a:rPr>
              <a:t>(</a:t>
            </a:r>
            <a:r>
              <a:rPr lang="en-US" altLang="en-US" sz="2600" i="1" dirty="0">
                <a:solidFill>
                  <a:srgbClr val="101BF4"/>
                </a:solidFill>
                <a:latin typeface="Times New Roman" panose="02020603050405020304" pitchFamily="18" charset="0"/>
              </a:rPr>
              <a:t>Tham khảo Điều 23, Điều 24 Nghị định số 08/2015/NĐ-CP quy định về trình tự, thủ tục; Điều 17 quy định về Hồ sơ xác định trước</a:t>
            </a:r>
            <a:r>
              <a:rPr lang="en-US" altLang="en-US" sz="2600" dirty="0">
                <a:solidFill>
                  <a:srgbClr val="101BF4"/>
                </a:solidFill>
                <a:latin typeface="Times New Roman" panose="02020603050405020304" pitchFamily="18" charset="0"/>
              </a:rPr>
              <a:t>)</a:t>
            </a:r>
            <a:endParaRPr lang="en-US" altLang="en-US" sz="2600" dirty="0">
              <a:solidFill>
                <a:srgbClr val="101BF4"/>
              </a:solidFill>
              <a:latin typeface="Times New Roman" panose="02020603050405020304" pitchFamily="18" charset="0"/>
            </a:endParaRPr>
          </a:p>
          <a:p>
            <a:pPr algn="just">
              <a:lnSpc>
                <a:spcPct val="130000"/>
              </a:lnSpc>
              <a:buNone/>
            </a:pPr>
            <a:endParaRPr lang="en-US" altLang="en-US" sz="2600" dirty="0">
              <a:solidFill>
                <a:srgbClr val="101BF4"/>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9459">
                                            <p:txEl>
                                              <p:charRg st="49" end="342"/>
                                            </p:txEl>
                                          </p:spTgt>
                                        </p:tgtEl>
                                        <p:attrNameLst>
                                          <p:attrName>style.visibility</p:attrName>
                                        </p:attrNameLst>
                                      </p:cBhvr>
                                      <p:to>
                                        <p:strVal val="visible"/>
                                      </p:to>
                                    </p:set>
                                    <p:animEffect transition="in" filter="diamond(in)">
                                      <p:cBhvr>
                                        <p:cTn id="7" dur="2000"/>
                                        <p:tgtEl>
                                          <p:spTgt spid="19459">
                                            <p:txEl>
                                              <p:charRg st="49" end="342"/>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9459">
                                            <p:txEl>
                                              <p:charRg st="342" end="470"/>
                                            </p:txEl>
                                          </p:spTgt>
                                        </p:tgtEl>
                                        <p:attrNameLst>
                                          <p:attrName>style.visibility</p:attrName>
                                        </p:attrNameLst>
                                      </p:cBhvr>
                                      <p:to>
                                        <p:strVal val="visible"/>
                                      </p:to>
                                    </p:set>
                                    <p:animEffect transition="in" filter="diamond(in)">
                                      <p:cBhvr>
                                        <p:cTn id="12" dur="2000"/>
                                        <p:tgtEl>
                                          <p:spTgt spid="19459">
                                            <p:txEl>
                                              <p:charRg st="342" end="47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Title 1"/>
          <p:cNvSpPr>
            <a:spLocks noGrp="1"/>
          </p:cNvSpPr>
          <p:nvPr>
            <p:ph type="title"/>
          </p:nvPr>
        </p:nvSpPr>
        <p:spPr>
          <a:ln/>
        </p:spPr>
        <p:txBody>
          <a:bodyPr vert="horz" wrap="square" lIns="91440" tIns="45720" rIns="91440" bIns="45720" anchor="ctr" anchorCtr="0"/>
          <a:p>
            <a:pPr/>
            <a:r>
              <a:rPr lang="en-US" altLang="en-US" dirty="0">
                <a:solidFill>
                  <a:srgbClr val="FFFF00"/>
                </a:solidFill>
                <a:latin typeface="Times New Roman" panose="02020603050405020304" pitchFamily="18" charset="0"/>
                <a:ea typeface="+mj-ea"/>
                <a:cs typeface="Times New Roman" panose="02020603050405020304" pitchFamily="18" charset="0"/>
              </a:rPr>
              <a:t>CÁC QUY ĐỊNH VỀ KHAI HẢI QUAN</a:t>
            </a:r>
            <a:endParaRPr lang="en-US" altLang="en-US" dirty="0">
              <a:solidFill>
                <a:srgbClr val="FFFF00"/>
              </a:solidFill>
              <a:latin typeface="Times New Roman" panose="02020603050405020304" pitchFamily="18" charset="0"/>
              <a:ea typeface="Times New Roman" panose="02020603050405020304" pitchFamily="18" charset="0"/>
              <a:cs typeface="+mj-cs"/>
            </a:endParaRPr>
          </a:p>
        </p:txBody>
      </p:sp>
      <p:sp>
        <p:nvSpPr>
          <p:cNvPr id="19459" name="Content Placeholder 2"/>
          <p:cNvSpPr>
            <a:spLocks noGrp="1"/>
          </p:cNvSpPr>
          <p:nvPr>
            <p:ph idx="1"/>
          </p:nvPr>
        </p:nvSpPr>
        <p:spPr>
          <a:xfrm>
            <a:off x="492125" y="1166813"/>
            <a:ext cx="8437563" cy="5048250"/>
          </a:xfrm>
          <a:ln/>
        </p:spPr>
        <p:txBody>
          <a:bodyPr vert="horz" wrap="square" lIns="91440" tIns="45720" rIns="91440" bIns="45720" anchor="t" anchorCtr="0"/>
          <a:p>
            <a:pPr/>
            <a:r>
              <a:rPr lang="en-US" altLang="en-US" dirty="0">
                <a:solidFill>
                  <a:srgbClr val="FF0000"/>
                </a:solidFill>
                <a:latin typeface="Times New Roman" panose="02020603050405020304" pitchFamily="18" charset="0"/>
                <a:ea typeface="+mn-ea"/>
                <a:cs typeface="Times New Roman" panose="02020603050405020304" pitchFamily="18" charset="0"/>
              </a:rPr>
              <a:t>8. Giải phóng h</a:t>
            </a:r>
            <a:r>
              <a:rPr lang="en-US" altLang="en-US" dirty="0">
                <a:solidFill>
                  <a:srgbClr val="FF0000"/>
                </a:solidFill>
                <a:latin typeface="Times New Roman" panose="02020603050405020304" pitchFamily="18" charset="0"/>
                <a:ea typeface="Times New Roman" panose="02020603050405020304" pitchFamily="18" charset="0"/>
                <a:cs typeface="+mn-cs"/>
              </a:rPr>
              <a:t>à</a:t>
            </a:r>
            <a:r>
              <a:rPr lang="en-US" altLang="en-US" dirty="0">
                <a:solidFill>
                  <a:srgbClr val="FF0000"/>
                </a:solidFill>
                <a:latin typeface="Times New Roman" panose="02020603050405020304" pitchFamily="18" charset="0"/>
                <a:ea typeface="+mn-ea"/>
                <a:cs typeface="Times New Roman" panose="02020603050405020304" pitchFamily="18" charset="0"/>
              </a:rPr>
              <a:t>ng hóa (Điều 36)</a:t>
            </a:r>
            <a:endParaRPr lang="en-US" altLang="en-US" dirty="0">
              <a:solidFill>
                <a:srgbClr val="FF0000"/>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lang="en-US" altLang="en-US" sz="2600" dirty="0">
                <a:latin typeface="Times New Roman" panose="02020603050405020304" pitchFamily="18" charset="0"/>
                <a:ea typeface="+mn-ea"/>
                <a:cs typeface="Times New Roman" panose="02020603050405020304" pitchFamily="18" charset="0"/>
              </a:rPr>
              <a:t>Cơ quan hải quan cho phép giải phóng h</a:t>
            </a:r>
            <a:r>
              <a:rPr lang="en-US" altLang="en-US" sz="2600" dirty="0">
                <a:latin typeface="Times New Roman" panose="02020603050405020304" pitchFamily="18" charset="0"/>
                <a:ea typeface="Times New Roman" panose="02020603050405020304" pitchFamily="18" charset="0"/>
                <a:cs typeface="+mn-cs"/>
              </a:rPr>
              <a:t>à</a:t>
            </a:r>
            <a:r>
              <a:rPr lang="en-US" altLang="en-US" sz="2600" dirty="0">
                <a:latin typeface="Times New Roman" panose="02020603050405020304" pitchFamily="18" charset="0"/>
                <a:ea typeface="+mn-ea"/>
                <a:cs typeface="Times New Roman" panose="02020603050405020304" pitchFamily="18" charset="0"/>
              </a:rPr>
              <a:t>ng trong trường hợp sau đây:	</a:t>
            </a:r>
            <a:endParaRPr lang="en-US" altLang="en-US" sz="2600" dirty="0">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lang="en-US" altLang="en-US" sz="2600" b="0" dirty="0">
                <a:solidFill>
                  <a:srgbClr val="0A0AFF"/>
                </a:solidFill>
                <a:latin typeface="Times New Roman" panose="02020603050405020304" pitchFamily="18" charset="0"/>
                <a:ea typeface="+mn-ea"/>
                <a:cs typeface="Times New Roman" panose="02020603050405020304" pitchFamily="18" charset="0"/>
              </a:rPr>
              <a:t>a) H</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ng hóa đủ điều kiện để được xuất khẩu, nhập khẩu nhưng chưa xác định được số thuế chính thức phải nộp;</a:t>
            </a:r>
            <a:endParaRPr lang="en-US" altLang="en-US" sz="2600" b="0" dirty="0">
              <a:solidFill>
                <a:srgbClr val="0A0AFF"/>
              </a:solidFill>
              <a:latin typeface="Times New Roman" panose="02020603050405020304" pitchFamily="18" charset="0"/>
              <a:ea typeface="+mn-ea"/>
              <a:cs typeface="Times New Roman" panose="02020603050405020304" pitchFamily="18" charset="0"/>
            </a:endParaRPr>
          </a:p>
          <a:p>
            <a:pPr algn="l">
              <a:lnSpc>
                <a:spcPct val="125000"/>
              </a:lnSpc>
              <a:spcBef>
                <a:spcPct val="25000"/>
              </a:spcBef>
              <a:buFont typeface="Wingdings" panose="05000000000000000000" pitchFamily="2" charset="2"/>
              <a:buNone/>
            </a:pPr>
            <a:r>
              <a:rPr lang="en-US" altLang="en-US" sz="2600" b="0" dirty="0">
                <a:solidFill>
                  <a:srgbClr val="0A0AFF"/>
                </a:solidFill>
                <a:latin typeface="Times New Roman" panose="02020603050405020304" pitchFamily="18" charset="0"/>
                <a:ea typeface="+mn-ea"/>
                <a:cs typeface="Times New Roman" panose="02020603050405020304" pitchFamily="18" charset="0"/>
              </a:rPr>
              <a:t>b) Người khai hải quan đã nộp thuế hoặc được tổ chức tín dụng bảo lãnh số thuế trên cơ sở tự kê khai, tính thuế của người khai hải quan.</a:t>
            </a:r>
            <a:endParaRPr lang="en-US" altLang="en-US" sz="2600" b="0" dirty="0">
              <a:solidFill>
                <a:srgbClr val="0A0AFF"/>
              </a:solidFill>
              <a:latin typeface="Times New Roman" panose="02020603050405020304" pitchFamily="18" charset="0"/>
              <a:ea typeface="+mn-ea"/>
              <a:cs typeface="Times New Roman" panose="02020603050405020304" pitchFamily="18" charset="0"/>
            </a:endParaRPr>
          </a:p>
          <a:p>
            <a:pPr algn="l">
              <a:lnSpc>
                <a:spcPct val="125000"/>
              </a:lnSpc>
              <a:spcBef>
                <a:spcPct val="25000"/>
              </a:spcBef>
              <a:buFont typeface="Wingdings" panose="05000000000000000000" pitchFamily="2" charset="2"/>
              <a:buNone/>
            </a:pPr>
            <a:endParaRPr lang="en-US" altLang="en-US" sz="2600" b="0" dirty="0">
              <a:solidFill>
                <a:srgbClr val="0A0AFF"/>
              </a:solidFill>
              <a:latin typeface="Times New Roman" panose="02020603050405020304" pitchFamily="18" charset="0"/>
              <a:ea typeface="Times New Roman" panose="02020603050405020304"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9459">
                                            <p:txEl>
                                              <p:charRg st="102" end="210"/>
                                            </p:txEl>
                                          </p:spTgt>
                                        </p:tgtEl>
                                        <p:attrNameLst>
                                          <p:attrName>style.visibility</p:attrName>
                                        </p:attrNameLst>
                                      </p:cBhvr>
                                      <p:to>
                                        <p:strVal val="visible"/>
                                      </p:to>
                                    </p:set>
                                    <p:animEffect transition="in" filter="box(in)">
                                      <p:cBhvr>
                                        <p:cTn id="7" dur="500"/>
                                        <p:tgtEl>
                                          <p:spTgt spid="19459">
                                            <p:txEl>
                                              <p:charRg st="102" end="21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9459">
                                            <p:txEl>
                                              <p:charRg st="210" end="347"/>
                                            </p:txEl>
                                          </p:spTgt>
                                        </p:tgtEl>
                                        <p:attrNameLst>
                                          <p:attrName>style.visibility</p:attrName>
                                        </p:attrNameLst>
                                      </p:cBhvr>
                                      <p:to>
                                        <p:strVal val="visible"/>
                                      </p:to>
                                    </p:set>
                                    <p:animEffect transition="in" filter="diamond(in)">
                                      <p:cBhvr>
                                        <p:cTn id="12" dur="2000"/>
                                        <p:tgtEl>
                                          <p:spTgt spid="19459">
                                            <p:txEl>
                                              <p:charRg st="210" end="34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Title 1"/>
          <p:cNvSpPr>
            <a:spLocks noGrp="1"/>
          </p:cNvSpPr>
          <p:nvPr>
            <p:ph type="title" idx="4294967295"/>
          </p:nvPr>
        </p:nvSpPr>
        <p:spPr>
          <a:xfrm>
            <a:off x="1485900" y="0"/>
            <a:ext cx="7391400" cy="563563"/>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CÁC QUY ĐỊNH VỀ KHAI HẢI QUAN</a:t>
            </a:r>
            <a:endParaRPr lang="en-US" altLang="en-US" dirty="0">
              <a:solidFill>
                <a:srgbClr val="FFFF00"/>
              </a:solidFill>
              <a:latin typeface="Times New Roman" panose="02020603050405020304" pitchFamily="18" charset="0"/>
              <a:ea typeface="Times New Roman" panose="02020603050405020304" pitchFamily="18" charset="0"/>
            </a:endParaRPr>
          </a:p>
        </p:txBody>
      </p:sp>
      <p:sp>
        <p:nvSpPr>
          <p:cNvPr id="19459" name="Content Placeholder 2"/>
          <p:cNvSpPr>
            <a:spLocks noGrp="1"/>
          </p:cNvSpPr>
          <p:nvPr>
            <p:ph idx="1"/>
          </p:nvPr>
        </p:nvSpPr>
        <p:spPr>
          <a:xfrm>
            <a:off x="250825" y="1214438"/>
            <a:ext cx="8642350" cy="5048250"/>
          </a:xfrm>
          <a:ln/>
        </p:spPr>
        <p:txBody>
          <a:bodyPr vert="horz" wrap="square" lIns="91440" tIns="45720" rIns="91440" bIns="45720" anchor="t" anchorCtr="0"/>
          <a:p>
            <a:pPr algn="just"/>
            <a:r>
              <a:rPr lang="en-US" altLang="en-US" b="1" dirty="0">
                <a:solidFill>
                  <a:srgbClr val="FF0000"/>
                </a:solidFill>
                <a:latin typeface="Times New Roman" panose="02020603050405020304" pitchFamily="18" charset="0"/>
                <a:cs typeface="Times New Roman" panose="02020603050405020304" pitchFamily="18" charset="0"/>
              </a:rPr>
              <a:t>9. Thông quan h</a:t>
            </a:r>
            <a:r>
              <a:rPr lang="en-US" altLang="en-US" b="1" dirty="0">
                <a:solidFill>
                  <a:srgbClr val="FF0000"/>
                </a:solidFill>
                <a:latin typeface="Times New Roman" panose="02020603050405020304" pitchFamily="18" charset="0"/>
                <a:ea typeface="Times New Roman" panose="02020603050405020304" pitchFamily="18" charset="0"/>
              </a:rPr>
              <a:t>à</a:t>
            </a:r>
            <a:r>
              <a:rPr lang="en-US" altLang="en-US" b="1" dirty="0">
                <a:solidFill>
                  <a:srgbClr val="FF0000"/>
                </a:solidFill>
                <a:latin typeface="Times New Roman" panose="02020603050405020304" pitchFamily="18" charset="0"/>
                <a:cs typeface="Times New Roman" panose="02020603050405020304" pitchFamily="18" charset="0"/>
              </a:rPr>
              <a:t>ng hóa (Điều 37)</a:t>
            </a:r>
            <a:endParaRPr lang="en-US" altLang="en-US" b="1" dirty="0">
              <a:solidFill>
                <a:srgbClr val="FF0000"/>
              </a:solidFill>
              <a:latin typeface="Times New Roman" panose="02020603050405020304" pitchFamily="18" charset="0"/>
              <a:cs typeface="Times New Roman" panose="02020603050405020304" pitchFamily="18" charset="0"/>
            </a:endParaRPr>
          </a:p>
          <a:p>
            <a:pPr algn="just">
              <a:buNone/>
            </a:pPr>
            <a:r>
              <a:rPr lang="en-US" altLang="en-US" sz="2600" dirty="0">
                <a:solidFill>
                  <a:srgbClr val="0A0AFF"/>
                </a:solidFill>
                <a:latin typeface="Times New Roman" panose="02020603050405020304" pitchFamily="18" charset="0"/>
                <a:cs typeface="Times New Roman" panose="02020603050405020304" pitchFamily="18" charset="0"/>
              </a:rPr>
              <a:t>a) HH được thông quan sau khi đã l</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m xong thủ tục HQ;</a:t>
            </a:r>
            <a:endParaRPr lang="en-US" altLang="en-US" sz="2600" dirty="0">
              <a:solidFill>
                <a:srgbClr val="0A0AFF"/>
              </a:solidFill>
              <a:latin typeface="Times New Roman" panose="02020603050405020304" pitchFamily="18" charset="0"/>
              <a:cs typeface="Times New Roman" panose="02020603050405020304" pitchFamily="18" charset="0"/>
            </a:endParaRPr>
          </a:p>
          <a:p>
            <a:pPr algn="just">
              <a:lnSpc>
                <a:spcPct val="125000"/>
              </a:lnSpc>
              <a:spcBef>
                <a:spcPct val="25000"/>
              </a:spcBef>
              <a:buNone/>
            </a:pPr>
            <a:r>
              <a:rPr lang="en-US" altLang="en-US" sz="2600" dirty="0">
                <a:solidFill>
                  <a:srgbClr val="0A0AFF"/>
                </a:solidFill>
                <a:latin typeface="Times New Roman" panose="02020603050405020304" pitchFamily="18" charset="0"/>
                <a:cs typeface="Times New Roman" panose="02020603050405020304" pitchFamily="18" charset="0"/>
              </a:rPr>
              <a:t>b) Trường hợp đã ho</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 th</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nh thủ tục HQ nhưng chưa nộp, nộp chưa đủ số thuế phải nộp thì được thông quan khi được tổ chức tín dụng bảo lãnh về số tiền thuế phải nộp hoặc được áp dụng thời hạn nộp thuế theo quy định.</a:t>
            </a:r>
            <a:endParaRPr lang="en-US" altLang="en-US" sz="2600" dirty="0">
              <a:solidFill>
                <a:srgbClr val="0A0AFF"/>
              </a:solidFill>
              <a:latin typeface="Times New Roman" panose="02020603050405020304" pitchFamily="18" charset="0"/>
              <a:cs typeface="Times New Roman" panose="02020603050405020304" pitchFamily="18" charset="0"/>
            </a:endParaRPr>
          </a:p>
          <a:p>
            <a:pPr algn="just">
              <a:lnSpc>
                <a:spcPct val="125000"/>
              </a:lnSpc>
              <a:spcBef>
                <a:spcPct val="25000"/>
              </a:spcBef>
              <a:buNone/>
            </a:pPr>
            <a:r>
              <a:rPr lang="en-US" altLang="en-US" sz="2600" dirty="0">
                <a:solidFill>
                  <a:srgbClr val="0A0AFF"/>
                </a:solidFill>
                <a:latin typeface="Times New Roman" panose="02020603050405020304" pitchFamily="18" charset="0"/>
                <a:cs typeface="Times New Roman" panose="02020603050405020304" pitchFamily="18" charset="0"/>
              </a:rPr>
              <a:t>c) Đối với HH phải kiểm tra, giám định để xác định có đủ ĐK xuất khẩu, NK, cơ quan HQ chỉ thực hiện thông quan trên cơ sở kết luận kiểm tra của cơ quan chuyên ng</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nh.</a:t>
            </a:r>
            <a:endParaRPr lang="en-US" altLang="en-US" sz="2600" dirty="0">
              <a:solidFill>
                <a:srgbClr val="0A0AFF"/>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9459">
                                            <p:txEl>
                                              <p:charRg st="33" end="87"/>
                                            </p:txEl>
                                          </p:spTgt>
                                        </p:tgtEl>
                                        <p:attrNameLst>
                                          <p:attrName>style.visibility</p:attrName>
                                        </p:attrNameLst>
                                      </p:cBhvr>
                                      <p:to>
                                        <p:strVal val="visible"/>
                                      </p:to>
                                    </p:set>
                                    <p:animEffect transition="in" filter="box(in)">
                                      <p:cBhvr>
                                        <p:cTn id="7" dur="500"/>
                                        <p:tgtEl>
                                          <p:spTgt spid="19459">
                                            <p:txEl>
                                              <p:charRg st="33" end="87"/>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9459">
                                            <p:txEl>
                                              <p:charRg st="87" end="302"/>
                                            </p:txEl>
                                          </p:spTgt>
                                        </p:tgtEl>
                                        <p:attrNameLst>
                                          <p:attrName>style.visibility</p:attrName>
                                        </p:attrNameLst>
                                      </p:cBhvr>
                                      <p:to>
                                        <p:strVal val="visible"/>
                                      </p:to>
                                    </p:set>
                                    <p:animEffect transition="in" filter="checkerboard(across)">
                                      <p:cBhvr>
                                        <p:cTn id="12" dur="500"/>
                                        <p:tgtEl>
                                          <p:spTgt spid="19459">
                                            <p:txEl>
                                              <p:charRg st="87" end="30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9459">
                                            <p:txEl>
                                              <p:charRg st="302" end="468"/>
                                            </p:txEl>
                                          </p:spTgt>
                                        </p:tgtEl>
                                        <p:attrNameLst>
                                          <p:attrName>style.visibility</p:attrName>
                                        </p:attrNameLst>
                                      </p:cBhvr>
                                      <p:to>
                                        <p:strVal val="visible"/>
                                      </p:to>
                                    </p:set>
                                    <p:animEffect transition="in" filter="diamond(in)">
                                      <p:cBhvr>
                                        <p:cTn id="17" dur="2000"/>
                                        <p:tgtEl>
                                          <p:spTgt spid="19459">
                                            <p:txEl>
                                              <p:charRg st="302" end="46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Title 1"/>
          <p:cNvSpPr>
            <a:spLocks noGrp="1"/>
          </p:cNvSpPr>
          <p:nvPr>
            <p:ph type="title" idx="4294967295"/>
          </p:nvPr>
        </p:nvSpPr>
        <p:spPr>
          <a:xfrm>
            <a:off x="1485900" y="0"/>
            <a:ext cx="7391400" cy="563563"/>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CÁC QUY ĐỊNH VỀ KHAI HẢI QUAN</a:t>
            </a:r>
            <a:endParaRPr lang="en-US" altLang="en-US" dirty="0">
              <a:solidFill>
                <a:srgbClr val="FFFF00"/>
              </a:solidFill>
              <a:latin typeface="Times New Roman" panose="02020603050405020304" pitchFamily="18" charset="0"/>
              <a:ea typeface="Times New Roman" panose="02020603050405020304" pitchFamily="18" charset="0"/>
            </a:endParaRPr>
          </a:p>
        </p:txBody>
      </p:sp>
      <p:sp>
        <p:nvSpPr>
          <p:cNvPr id="19459" name="Content Placeholder 2"/>
          <p:cNvSpPr>
            <a:spLocks noGrp="1"/>
          </p:cNvSpPr>
          <p:nvPr>
            <p:ph idx="1"/>
          </p:nvPr>
        </p:nvSpPr>
        <p:spPr>
          <a:xfrm>
            <a:off x="250825" y="928688"/>
            <a:ext cx="8642350" cy="5715000"/>
          </a:xfrm>
        </p:spPr>
        <p:txBody>
          <a:bodyPr vert="horz" wrap="square" lIns="91440" tIns="45720" rIns="91440" bIns="45720" numCol="1" anchor="t" anchorCtr="0" compatLnSpc="1"/>
          <a:p>
            <a:pPr algn="just"/>
            <a:r>
              <a:rPr b="1" dirty="0">
                <a:solidFill>
                  <a:srgbClr val="FF0000"/>
                </a:solidFill>
                <a:latin typeface="Times New Roman" panose="02020603050405020304" pitchFamily="18" charset="0"/>
                <a:cs typeface="Times New Roman" panose="02020603050405020304" pitchFamily="18" charset="0"/>
              </a:rPr>
              <a:t>9. Đưa h</a:t>
            </a:r>
            <a:r>
              <a:rPr b="1" dirty="0">
                <a:solidFill>
                  <a:srgbClr val="FF0000"/>
                </a:solidFill>
                <a:latin typeface="Times New Roman" panose="02020603050405020304" pitchFamily="18" charset="0"/>
                <a:ea typeface="Times New Roman" panose="02020603050405020304" pitchFamily="18" charset="0"/>
              </a:rPr>
              <a:t>à</a:t>
            </a:r>
            <a:r>
              <a:rPr b="1" dirty="0">
                <a:solidFill>
                  <a:srgbClr val="FF0000"/>
                </a:solidFill>
                <a:latin typeface="Times New Roman" panose="02020603050405020304" pitchFamily="18" charset="0"/>
                <a:cs typeface="Times New Roman" panose="02020603050405020304" pitchFamily="18" charset="0"/>
              </a:rPr>
              <a:t>ng về bảo quản (Điều 32 TT số 38)</a:t>
            </a:r>
            <a:endParaRPr b="1" dirty="0">
              <a:solidFill>
                <a:srgbClr val="FF0000"/>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vi-VN" altLang="x-none" dirty="0">
                <a:solidFill>
                  <a:srgbClr val="0A0AFF"/>
                </a:solidFill>
                <a:latin typeface="Times New Roman" panose="02020603050405020304" pitchFamily="18" charset="0"/>
                <a:cs typeface="Times New Roman" panose="02020603050405020304" pitchFamily="18" charset="0"/>
              </a:rPr>
              <a:t>H</a:t>
            </a:r>
            <a:r>
              <a:rPr lang="vi-VN" altLang="x-none" dirty="0">
                <a:solidFill>
                  <a:srgbClr val="0A0AFF"/>
                </a:solidFill>
                <a:latin typeface="Times New Roman" panose="02020603050405020304" pitchFamily="18" charset="0"/>
                <a:ea typeface="Times New Roman" panose="02020603050405020304" pitchFamily="18" charset="0"/>
              </a:rPr>
              <a:t>à</a:t>
            </a:r>
            <a:r>
              <a:rPr lang="vi-VN" altLang="x-none" dirty="0">
                <a:solidFill>
                  <a:srgbClr val="0A0AFF"/>
                </a:solidFill>
                <a:latin typeface="Times New Roman" panose="02020603050405020304" pitchFamily="18" charset="0"/>
                <a:cs typeface="Times New Roman" panose="02020603050405020304" pitchFamily="18" charset="0"/>
              </a:rPr>
              <a:t>ng hóa phải kiểm dịch</a:t>
            </a:r>
            <a:endParaRPr dirty="0">
              <a:solidFill>
                <a:srgbClr val="0A0AFF"/>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vi-VN" altLang="x-none" dirty="0">
                <a:solidFill>
                  <a:srgbClr val="0A0AFF"/>
                </a:solidFill>
                <a:latin typeface="Times New Roman" panose="02020603050405020304" pitchFamily="18" charset="0"/>
                <a:cs typeface="Times New Roman" panose="02020603050405020304" pitchFamily="18" charset="0"/>
              </a:rPr>
              <a:t>H</a:t>
            </a:r>
            <a:r>
              <a:rPr lang="vi-VN" altLang="x-none" dirty="0">
                <a:solidFill>
                  <a:srgbClr val="0A0AFF"/>
                </a:solidFill>
                <a:latin typeface="Times New Roman" panose="02020603050405020304" pitchFamily="18" charset="0"/>
                <a:ea typeface="Times New Roman" panose="02020603050405020304" pitchFamily="18" charset="0"/>
              </a:rPr>
              <a:t>à</a:t>
            </a:r>
            <a:r>
              <a:rPr lang="vi-VN" altLang="x-none" dirty="0">
                <a:solidFill>
                  <a:srgbClr val="0A0AFF"/>
                </a:solidFill>
                <a:latin typeface="Times New Roman" panose="02020603050405020304" pitchFamily="18" charset="0"/>
                <a:cs typeface="Times New Roman" panose="02020603050405020304" pitchFamily="18" charset="0"/>
              </a:rPr>
              <a:t>ng hóa phải kiểm tra chất lượng, kiểm tra </a:t>
            </a:r>
            <a:r>
              <a:rPr dirty="0">
                <a:solidFill>
                  <a:srgbClr val="0A0AFF"/>
                </a:solidFill>
                <a:latin typeface="Times New Roman" panose="02020603050405020304" pitchFamily="18" charset="0"/>
                <a:cs typeface="Times New Roman" panose="02020603050405020304" pitchFamily="18" charset="0"/>
              </a:rPr>
              <a:t>ATTP</a:t>
            </a:r>
            <a:endParaRPr dirty="0">
              <a:solidFill>
                <a:srgbClr val="0A0AFF"/>
              </a:solidFill>
              <a:latin typeface="Times New Roman" panose="02020603050405020304" pitchFamily="18" charset="0"/>
              <a:cs typeface="Times New Roman" panose="02020603050405020304" pitchFamily="18" charset="0"/>
            </a:endParaRPr>
          </a:p>
          <a:p>
            <a:pPr algn="just">
              <a:buNone/>
            </a:pPr>
            <a:r>
              <a:rPr dirty="0">
                <a:solidFill>
                  <a:srgbClr val="0A0AFF"/>
                </a:solidFill>
                <a:latin typeface="Times New Roman" panose="02020603050405020304" pitchFamily="18" charset="0"/>
                <a:cs typeface="Times New Roman" panose="02020603050405020304" pitchFamily="18" charset="0"/>
              </a:rPr>
              <a:t>	(</a:t>
            </a:r>
            <a:r>
              <a:rPr i="1" dirty="0">
                <a:solidFill>
                  <a:srgbClr val="0A0AFF"/>
                </a:solidFill>
                <a:latin typeface="Times New Roman" panose="02020603050405020304" pitchFamily="18" charset="0"/>
                <a:cs typeface="Times New Roman" panose="02020603050405020304" pitchFamily="18" charset="0"/>
              </a:rPr>
              <a:t>Người khai Hải quan phải tự chịu trách nhiệm</a:t>
            </a:r>
            <a:r>
              <a:rPr lang="vi-VN" altLang="x-none" i="1" dirty="0">
                <a:solidFill>
                  <a:srgbClr val="0A0AFF"/>
                </a:solidFill>
                <a:latin typeface="Times New Roman" panose="02020603050405020304" pitchFamily="18" charset="0"/>
                <a:cs typeface="Times New Roman" panose="02020603050405020304" pitchFamily="18" charset="0"/>
              </a:rPr>
              <a:t> trong việc vận chuyển, bảo quản nguyên trạng h</a:t>
            </a:r>
            <a:r>
              <a:rPr lang="vi-VN" altLang="x-none" i="1" dirty="0">
                <a:solidFill>
                  <a:srgbClr val="0A0AFF"/>
                </a:solidFill>
                <a:latin typeface="Times New Roman" panose="02020603050405020304" pitchFamily="18" charset="0"/>
                <a:ea typeface="Times New Roman" panose="02020603050405020304" pitchFamily="18" charset="0"/>
              </a:rPr>
              <a:t>à</a:t>
            </a:r>
            <a:r>
              <a:rPr lang="vi-VN" altLang="x-none" i="1" dirty="0">
                <a:solidFill>
                  <a:srgbClr val="0A0AFF"/>
                </a:solidFill>
                <a:latin typeface="Times New Roman" panose="02020603050405020304" pitchFamily="18" charset="0"/>
                <a:cs typeface="Times New Roman" panose="02020603050405020304" pitchFamily="18" charset="0"/>
              </a:rPr>
              <a:t>ng hóa đến khi có kết luận kiểm tra h</a:t>
            </a:r>
            <a:r>
              <a:rPr lang="vi-VN" altLang="x-none" i="1" dirty="0">
                <a:solidFill>
                  <a:srgbClr val="0A0AFF"/>
                </a:solidFill>
                <a:latin typeface="Times New Roman" panose="02020603050405020304" pitchFamily="18" charset="0"/>
                <a:ea typeface="Times New Roman" panose="02020603050405020304" pitchFamily="18" charset="0"/>
              </a:rPr>
              <a:t>à</a:t>
            </a:r>
            <a:r>
              <a:rPr lang="vi-VN" altLang="x-none" i="1" dirty="0">
                <a:solidFill>
                  <a:srgbClr val="0A0AFF"/>
                </a:solidFill>
                <a:latin typeface="Times New Roman" panose="02020603050405020304" pitchFamily="18" charset="0"/>
                <a:cs typeface="Times New Roman" panose="02020603050405020304" pitchFamily="18" charset="0"/>
              </a:rPr>
              <a:t>ng hóa đáp ứng yêu cầu nhập khẩu v</a:t>
            </a:r>
            <a:r>
              <a:rPr lang="vi-VN" altLang="x-none" i="1" dirty="0">
                <a:solidFill>
                  <a:srgbClr val="0A0AFF"/>
                </a:solidFill>
                <a:latin typeface="Times New Roman" panose="02020603050405020304" pitchFamily="18" charset="0"/>
                <a:ea typeface="Times New Roman" panose="02020603050405020304" pitchFamily="18" charset="0"/>
              </a:rPr>
              <a:t>à</a:t>
            </a:r>
            <a:r>
              <a:rPr lang="vi-VN" altLang="x-none" i="1" dirty="0">
                <a:solidFill>
                  <a:srgbClr val="0A0AFF"/>
                </a:solidFill>
                <a:latin typeface="Times New Roman" panose="02020603050405020304" pitchFamily="18" charset="0"/>
                <a:cs typeface="Times New Roman" panose="02020603050405020304" pitchFamily="18" charset="0"/>
              </a:rPr>
              <a:t> cơ quan hải quan quyết định thông quan</a:t>
            </a:r>
            <a:r>
              <a:rPr dirty="0">
                <a:solidFill>
                  <a:srgbClr val="0A0AFF"/>
                </a:solidFill>
                <a:latin typeface="Times New Roman" panose="02020603050405020304" pitchFamily="18" charset="0"/>
                <a:cs typeface="Times New Roman" panose="02020603050405020304" pitchFamily="18" charset="0"/>
              </a:rPr>
              <a:t>)</a:t>
            </a:r>
            <a:endParaRPr dirty="0">
              <a:solidFill>
                <a:srgbClr val="0A0AFF"/>
              </a:solidFill>
              <a:latin typeface="Times New Roman" panose="02020603050405020304" pitchFamily="18" charset="0"/>
              <a:cs typeface="Times New Roman" panose="02020603050405020304" pitchFamily="18" charset="0"/>
            </a:endParaRPr>
          </a:p>
          <a:p>
            <a:pPr>
              <a:buNone/>
            </a:pPr>
            <a:r>
              <a:rPr dirty="0">
                <a:solidFill>
                  <a:srgbClr val="0A0AFF"/>
                </a:solidFill>
                <a:latin typeface="Times New Roman" panose="02020603050405020304" pitchFamily="18" charset="0"/>
                <a:cs typeface="Times New Roman" panose="02020603050405020304" pitchFamily="18" charset="0"/>
              </a:rPr>
              <a:t>	Không cho đưa về bảo quản trong</a:t>
            </a:r>
            <a:r>
              <a:rPr lang="vi-VN" altLang="x-none" dirty="0">
                <a:solidFill>
                  <a:srgbClr val="0A0AFF"/>
                </a:solidFill>
                <a:latin typeface="Times New Roman" panose="02020603050405020304" pitchFamily="18" charset="0"/>
                <a:cs typeface="Times New Roman" panose="02020603050405020304" pitchFamily="18" charset="0"/>
              </a:rPr>
              <a:t> 01 năm </a:t>
            </a:r>
            <a:r>
              <a:rPr dirty="0">
                <a:solidFill>
                  <a:srgbClr val="0A0AFF"/>
                </a:solidFill>
                <a:latin typeface="Times New Roman" panose="02020603050405020304" pitchFamily="18" charset="0"/>
                <a:cs typeface="Times New Roman" panose="02020603050405020304" pitchFamily="18" charset="0"/>
              </a:rPr>
              <a:t>nếu bị phạt</a:t>
            </a:r>
            <a:r>
              <a:rPr lang="vi-VN" altLang="x-none" dirty="0">
                <a:solidFill>
                  <a:srgbClr val="0A0AFF"/>
                </a:solidFill>
                <a:latin typeface="Times New Roman" panose="02020603050405020304" pitchFamily="18" charset="0"/>
                <a:cs typeface="Times New Roman" panose="02020603050405020304" pitchFamily="18" charset="0"/>
              </a:rPr>
              <a:t> về h</a:t>
            </a:r>
            <a:r>
              <a:rPr lang="vi-VN" altLang="x-none" dirty="0">
                <a:solidFill>
                  <a:srgbClr val="0A0AFF"/>
                </a:solidFill>
                <a:latin typeface="Times New Roman" panose="02020603050405020304" pitchFamily="18" charset="0"/>
                <a:ea typeface="Times New Roman" panose="02020603050405020304" pitchFamily="18" charset="0"/>
              </a:rPr>
              <a:t>à</a:t>
            </a:r>
            <a:r>
              <a:rPr lang="vi-VN" altLang="x-none" dirty="0">
                <a:solidFill>
                  <a:srgbClr val="0A0AFF"/>
                </a:solidFill>
                <a:latin typeface="Times New Roman" panose="02020603050405020304" pitchFamily="18" charset="0"/>
                <a:cs typeface="Times New Roman" panose="02020603050405020304" pitchFamily="18" charset="0"/>
              </a:rPr>
              <a:t>nh vi tự ý phá dỡ niêm phong; tráo đổi h</a:t>
            </a:r>
            <a:r>
              <a:rPr lang="vi-VN" altLang="x-none" dirty="0">
                <a:solidFill>
                  <a:srgbClr val="0A0AFF"/>
                </a:solidFill>
                <a:latin typeface="Times New Roman" panose="02020603050405020304" pitchFamily="18" charset="0"/>
                <a:ea typeface="Times New Roman" panose="02020603050405020304" pitchFamily="18" charset="0"/>
              </a:rPr>
              <a:t>à</a:t>
            </a:r>
            <a:r>
              <a:rPr lang="vi-VN" altLang="x-none" dirty="0">
                <a:solidFill>
                  <a:srgbClr val="0A0AFF"/>
                </a:solidFill>
                <a:latin typeface="Times New Roman" panose="02020603050405020304" pitchFamily="18" charset="0"/>
                <a:cs typeface="Times New Roman" panose="02020603050405020304" pitchFamily="18" charset="0"/>
              </a:rPr>
              <a:t>ng hóa, tự ý đưa h</a:t>
            </a:r>
            <a:r>
              <a:rPr lang="vi-VN" altLang="x-none" dirty="0">
                <a:solidFill>
                  <a:srgbClr val="0A0AFF"/>
                </a:solidFill>
                <a:latin typeface="Times New Roman" panose="02020603050405020304" pitchFamily="18" charset="0"/>
                <a:ea typeface="Times New Roman" panose="02020603050405020304" pitchFamily="18" charset="0"/>
              </a:rPr>
              <a:t>à</a:t>
            </a:r>
            <a:r>
              <a:rPr lang="vi-VN" altLang="x-none" dirty="0">
                <a:solidFill>
                  <a:srgbClr val="0A0AFF"/>
                </a:solidFill>
                <a:latin typeface="Times New Roman" panose="02020603050405020304" pitchFamily="18" charset="0"/>
                <a:cs typeface="Times New Roman" panose="02020603050405020304" pitchFamily="18" charset="0"/>
              </a:rPr>
              <a:t>ng hóa ra lưu thông, sử dụng; bảo quản h</a:t>
            </a:r>
            <a:r>
              <a:rPr lang="vi-VN" altLang="x-none" dirty="0">
                <a:solidFill>
                  <a:srgbClr val="0A0AFF"/>
                </a:solidFill>
                <a:latin typeface="Times New Roman" panose="02020603050405020304" pitchFamily="18" charset="0"/>
                <a:ea typeface="Times New Roman" panose="02020603050405020304" pitchFamily="18" charset="0"/>
              </a:rPr>
              <a:t>à</a:t>
            </a:r>
            <a:r>
              <a:rPr lang="vi-VN" altLang="x-none" dirty="0">
                <a:solidFill>
                  <a:srgbClr val="0A0AFF"/>
                </a:solidFill>
                <a:latin typeface="Times New Roman" panose="02020603050405020304" pitchFamily="18" charset="0"/>
                <a:cs typeface="Times New Roman" panose="02020603050405020304" pitchFamily="18" charset="0"/>
              </a:rPr>
              <a:t>ng hóa không đúng địa điểm đăng ký với cơ quan </a:t>
            </a:r>
            <a:r>
              <a:rPr dirty="0">
                <a:solidFill>
                  <a:srgbClr val="0A0AFF"/>
                </a:solidFill>
                <a:latin typeface="Times New Roman" panose="02020603050405020304" pitchFamily="18" charset="0"/>
                <a:cs typeface="Times New Roman" panose="02020603050405020304" pitchFamily="18" charset="0"/>
              </a:rPr>
              <a:t>HQ</a:t>
            </a:r>
            <a:r>
              <a:rPr lang="vi-VN" altLang="x-none" dirty="0">
                <a:solidFill>
                  <a:srgbClr val="0A0AFF"/>
                </a:solidFill>
                <a:latin typeface="Times New Roman" panose="02020603050405020304" pitchFamily="18" charset="0"/>
                <a:cs typeface="Times New Roman" panose="02020603050405020304" pitchFamily="18" charset="0"/>
              </a:rPr>
              <a:t>;</a:t>
            </a:r>
            <a:r>
              <a:rPr dirty="0">
                <a:solidFill>
                  <a:srgbClr val="0A0AFF"/>
                </a:solidFill>
                <a:latin typeface="Times New Roman" panose="02020603050405020304" pitchFamily="18" charset="0"/>
                <a:cs typeface="Times New Roman" panose="02020603050405020304" pitchFamily="18" charset="0"/>
              </a:rPr>
              <a:t> </a:t>
            </a:r>
            <a:r>
              <a:rPr lang="vi-VN" altLang="x-none" dirty="0">
                <a:solidFill>
                  <a:srgbClr val="0A0AFF"/>
                </a:solidFill>
                <a:latin typeface="Times New Roman" panose="02020603050405020304" pitchFamily="18" charset="0"/>
                <a:cs typeface="Times New Roman" panose="02020603050405020304" pitchFamily="18" charset="0"/>
              </a:rPr>
              <a:t>06 tháng </a:t>
            </a:r>
            <a:r>
              <a:rPr dirty="0">
                <a:solidFill>
                  <a:srgbClr val="0A0AFF"/>
                </a:solidFill>
                <a:latin typeface="Times New Roman" panose="02020603050405020304" pitchFamily="18" charset="0"/>
                <a:cs typeface="Times New Roman" panose="02020603050405020304" pitchFamily="18" charset="0"/>
              </a:rPr>
              <a:t>nếu bị phạt </a:t>
            </a:r>
            <a:r>
              <a:rPr lang="vi-VN" altLang="x-none" dirty="0">
                <a:solidFill>
                  <a:srgbClr val="0A0AFF"/>
                </a:solidFill>
                <a:latin typeface="Times New Roman" panose="02020603050405020304" pitchFamily="18" charset="0"/>
                <a:cs typeface="Times New Roman" panose="02020603050405020304" pitchFamily="18" charset="0"/>
              </a:rPr>
              <a:t>về </a:t>
            </a:r>
            <a:r>
              <a:rPr dirty="0">
                <a:solidFill>
                  <a:srgbClr val="0A0AFF"/>
                </a:solidFill>
                <a:latin typeface="Times New Roman" panose="02020603050405020304" pitchFamily="18" charset="0"/>
                <a:cs typeface="Times New Roman" panose="02020603050405020304" pitchFamily="18" charset="0"/>
              </a:rPr>
              <a:t>vi phạm </a:t>
            </a:r>
            <a:r>
              <a:rPr lang="vi-VN" altLang="x-none" dirty="0">
                <a:solidFill>
                  <a:srgbClr val="0A0AFF"/>
                </a:solidFill>
                <a:latin typeface="Times New Roman" panose="02020603050405020304" pitchFamily="18" charset="0"/>
                <a:cs typeface="Times New Roman" panose="02020603050405020304" pitchFamily="18" charset="0"/>
              </a:rPr>
              <a:t>thời hạn nộp kết quả kiểm tra</a:t>
            </a:r>
            <a:endParaRPr dirty="0">
              <a:solidFill>
                <a:srgbClr val="0A0AFF"/>
              </a:solidFill>
              <a:latin typeface="Times New Roman" panose="02020603050405020304" pitchFamily="18" charset="0"/>
              <a:cs typeface="Times New Roman" panose="02020603050405020304" pitchFamily="18" charset="0"/>
            </a:endParaRPr>
          </a:p>
          <a:p>
            <a:pPr algn="just">
              <a:buNone/>
            </a:pPr>
            <a:endParaRPr dirty="0">
              <a:solidFill>
                <a:srgbClr val="0A0AFF"/>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Title 1"/>
          <p:cNvSpPr>
            <a:spLocks noGrp="1"/>
          </p:cNvSpPr>
          <p:nvPr>
            <p:ph type="title" idx="4294967295"/>
          </p:nvPr>
        </p:nvSpPr>
        <p:spPr>
          <a:xfrm>
            <a:off x="1485900" y="0"/>
            <a:ext cx="7391400" cy="563563"/>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CÁC QUY ĐỊNH VỀ KHAI HẢI QUAN</a:t>
            </a:r>
            <a:endParaRPr lang="en-US" altLang="en-US" dirty="0">
              <a:solidFill>
                <a:srgbClr val="FFFF00"/>
              </a:solidFill>
              <a:latin typeface="Times New Roman" panose="02020603050405020304" pitchFamily="18" charset="0"/>
              <a:ea typeface="Times New Roman" panose="02020603050405020304" pitchFamily="18" charset="0"/>
            </a:endParaRPr>
          </a:p>
        </p:txBody>
      </p:sp>
      <p:sp>
        <p:nvSpPr>
          <p:cNvPr id="19459" name="Content Placeholder 2"/>
          <p:cNvSpPr>
            <a:spLocks noGrp="1"/>
          </p:cNvSpPr>
          <p:nvPr>
            <p:ph idx="1"/>
          </p:nvPr>
        </p:nvSpPr>
        <p:spPr>
          <a:xfrm>
            <a:off x="179388" y="1214438"/>
            <a:ext cx="8713787" cy="5383212"/>
          </a:xfrm>
          <a:ln/>
        </p:spPr>
        <p:txBody>
          <a:bodyPr vert="horz" wrap="square" lIns="91440" tIns="45720" rIns="91440" bIns="45720" anchor="t" anchorCtr="0"/>
          <a:p>
            <a:pPr algn="just"/>
            <a:r>
              <a:rPr lang="en-US" altLang="en-US" b="1" dirty="0">
                <a:solidFill>
                  <a:srgbClr val="FF0000"/>
                </a:solidFill>
                <a:latin typeface="Times New Roman" panose="02020603050405020304" pitchFamily="18" charset="0"/>
                <a:cs typeface="Times New Roman" panose="02020603050405020304" pitchFamily="18" charset="0"/>
              </a:rPr>
              <a:t>10. Thời hạn cơ quan HQ l</a:t>
            </a:r>
            <a:r>
              <a:rPr lang="en-US" altLang="en-US" b="1" dirty="0">
                <a:solidFill>
                  <a:srgbClr val="FF0000"/>
                </a:solidFill>
                <a:latin typeface="Times New Roman" panose="02020603050405020304" pitchFamily="18" charset="0"/>
                <a:ea typeface="Times New Roman" panose="02020603050405020304" pitchFamily="18" charset="0"/>
              </a:rPr>
              <a:t>à</a:t>
            </a:r>
            <a:r>
              <a:rPr lang="en-US" altLang="en-US" b="1" dirty="0">
                <a:solidFill>
                  <a:srgbClr val="FF0000"/>
                </a:solidFill>
                <a:latin typeface="Times New Roman" panose="02020603050405020304" pitchFamily="18" charset="0"/>
                <a:cs typeface="Times New Roman" panose="02020603050405020304" pitchFamily="18" charset="0"/>
              </a:rPr>
              <a:t>m thủ tục HQ (Đ23)</a:t>
            </a:r>
            <a:endParaRPr lang="en-US" altLang="en-US" b="1" dirty="0">
              <a:solidFill>
                <a:srgbClr val="FF0000"/>
              </a:solidFill>
              <a:latin typeface="Times New Roman" panose="02020603050405020304" pitchFamily="18" charset="0"/>
              <a:cs typeface="Times New Roman" panose="02020603050405020304" pitchFamily="18" charset="0"/>
            </a:endParaRPr>
          </a:p>
          <a:p>
            <a:pPr algn="just">
              <a:lnSpc>
                <a:spcPct val="115000"/>
              </a:lnSpc>
              <a:buNone/>
            </a:pPr>
            <a:r>
              <a:rPr lang="en-US" altLang="en-US" sz="2600" dirty="0">
                <a:solidFill>
                  <a:srgbClr val="0A0AFF"/>
                </a:solidFill>
                <a:latin typeface="Times New Roman" panose="02020603050405020304" pitchFamily="18" charset="0"/>
                <a:cs typeface="Times New Roman" panose="02020603050405020304" pitchFamily="18" charset="0"/>
              </a:rPr>
              <a:t>a) Ho</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 th</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nh việc kiểm tra hồ sơ chậm nhất l</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 02 giờ l</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m việc kể từ thời điểm cơ quan HQ tiếp nhận đầy đủ hồ sơ hải quan;</a:t>
            </a:r>
            <a:endParaRPr lang="en-US" altLang="en-US" sz="2600" dirty="0">
              <a:solidFill>
                <a:srgbClr val="0A0AFF"/>
              </a:solidFill>
              <a:latin typeface="Times New Roman" panose="02020603050405020304" pitchFamily="18" charset="0"/>
              <a:cs typeface="Times New Roman" panose="02020603050405020304" pitchFamily="18" charset="0"/>
            </a:endParaRPr>
          </a:p>
          <a:p>
            <a:pPr algn="just">
              <a:lnSpc>
                <a:spcPct val="115000"/>
              </a:lnSpc>
              <a:buNone/>
            </a:pPr>
            <a:r>
              <a:rPr lang="en-US" altLang="en-US" sz="2600" dirty="0">
                <a:solidFill>
                  <a:srgbClr val="0A0AFF"/>
                </a:solidFill>
                <a:latin typeface="Times New Roman" panose="02020603050405020304" pitchFamily="18" charset="0"/>
                <a:cs typeface="Times New Roman" panose="02020603050405020304" pitchFamily="18" charset="0"/>
              </a:rPr>
              <a:t>b) Ho</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 th</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nh việc kiểm tra thực tế h</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ng hóa chậm nhất l</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 08 giờ l</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m việc kể từ thời điểm người khai hải quan xuất trình đầy đủ h</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ng hóa cho cơ quan hải quan. </a:t>
            </a:r>
            <a:endParaRPr lang="en-US" altLang="en-US" sz="2600" dirty="0">
              <a:solidFill>
                <a:srgbClr val="0A0AFF"/>
              </a:solidFill>
              <a:latin typeface="Times New Roman" panose="02020603050405020304" pitchFamily="18" charset="0"/>
              <a:cs typeface="Times New Roman" panose="02020603050405020304" pitchFamily="18" charset="0"/>
            </a:endParaRPr>
          </a:p>
          <a:p>
            <a:pPr algn="just">
              <a:lnSpc>
                <a:spcPct val="115000"/>
              </a:lnSpc>
              <a:buNone/>
            </a:pPr>
            <a:r>
              <a:rPr lang="en-US" altLang="en-US" sz="2600" dirty="0">
                <a:solidFill>
                  <a:srgbClr val="0A0AFF"/>
                </a:solidFill>
                <a:latin typeface="Times New Roman" panose="02020603050405020304" pitchFamily="18" charset="0"/>
                <a:cs typeface="Times New Roman" panose="02020603050405020304" pitchFamily="18" charset="0"/>
              </a:rPr>
              <a:t>	Trường hợp h</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ng hóa thuộc đối tượng kiểm tra chuyên ng</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nh thì thời hạn ho</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 th</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nh kiểm tra thực tế h</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ng hóa được tính từ thời điểm nhận được kết quả kiểm tra chuyên ng</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nh theo quy định</a:t>
            </a:r>
            <a:r>
              <a:rPr lang="en-US" altLang="en-US" dirty="0"/>
              <a:t>.</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9459">
                                            <p:txEl>
                                              <p:charRg st="45" end="168"/>
                                            </p:txEl>
                                          </p:spTgt>
                                        </p:tgtEl>
                                        <p:attrNameLst>
                                          <p:attrName>style.visibility</p:attrName>
                                        </p:attrNameLst>
                                      </p:cBhvr>
                                      <p:to>
                                        <p:strVal val="visible"/>
                                      </p:to>
                                    </p:set>
                                    <p:animEffect transition="in" filter="diamond(in)">
                                      <p:cBhvr>
                                        <p:cTn id="7" dur="2000"/>
                                        <p:tgtEl>
                                          <p:spTgt spid="19459">
                                            <p:txEl>
                                              <p:charRg st="45" end="168"/>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9459">
                                            <p:txEl>
                                              <p:charRg st="168" end="328"/>
                                            </p:txEl>
                                          </p:spTgt>
                                        </p:tgtEl>
                                        <p:attrNameLst>
                                          <p:attrName>style.visibility</p:attrName>
                                        </p:attrNameLst>
                                      </p:cBhvr>
                                      <p:to>
                                        <p:strVal val="visible"/>
                                      </p:to>
                                    </p:set>
                                    <p:animEffect transition="in" filter="diamond(in)">
                                      <p:cBhvr>
                                        <p:cTn id="12" dur="2000"/>
                                        <p:tgtEl>
                                          <p:spTgt spid="19459">
                                            <p:txEl>
                                              <p:charRg st="168" end="32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9459">
                                            <p:txEl>
                                              <p:charRg st="328" end="515"/>
                                            </p:txEl>
                                          </p:spTgt>
                                        </p:tgtEl>
                                        <p:attrNameLst>
                                          <p:attrName>style.visibility</p:attrName>
                                        </p:attrNameLst>
                                      </p:cBhvr>
                                      <p:to>
                                        <p:strVal val="visible"/>
                                      </p:to>
                                    </p:set>
                                    <p:animEffect transition="in" filter="box(in)">
                                      <p:cBhvr>
                                        <p:cTn id="17" dur="500"/>
                                        <p:tgtEl>
                                          <p:spTgt spid="19459">
                                            <p:txEl>
                                              <p:charRg st="328" end="5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Title 1"/>
          <p:cNvSpPr>
            <a:spLocks noGrp="1"/>
          </p:cNvSpPr>
          <p:nvPr>
            <p:ph type="title"/>
          </p:nvPr>
        </p:nvSpPr>
        <p:spPr>
          <a:xfrm>
            <a:off x="1331913" y="188913"/>
            <a:ext cx="7391400" cy="563562"/>
          </a:xfrm>
          <a:ln/>
        </p:spPr>
        <p:txBody>
          <a:bodyPr vert="horz" wrap="square" lIns="91440" tIns="45720" rIns="91440" bIns="45720" anchor="ctr" anchorCtr="0"/>
          <a:p>
            <a:pPr/>
            <a:r>
              <a:rPr lang="en-US" altLang="en-US" sz="2600" dirty="0">
                <a:solidFill>
                  <a:srgbClr val="FFFF00"/>
                </a:solidFill>
                <a:latin typeface="Times New Roman" panose="02020603050405020304" pitchFamily="18" charset="0"/>
                <a:ea typeface="+mj-ea"/>
                <a:cs typeface="Times New Roman" panose="02020603050405020304" pitchFamily="18" charset="0"/>
              </a:rPr>
              <a:t>HỆ THỐNG CÁC VĂN BẢN QPPL</a:t>
            </a:r>
            <a:br>
              <a:rPr lang="en-US" altLang="en-US" sz="2600" dirty="0">
                <a:solidFill>
                  <a:srgbClr val="FFFF00"/>
                </a:solidFill>
                <a:latin typeface="Times New Roman" panose="02020603050405020304" pitchFamily="18" charset="0"/>
                <a:ea typeface="+mj-ea"/>
                <a:cs typeface="Times New Roman" panose="02020603050405020304" pitchFamily="18" charset="0"/>
              </a:rPr>
            </a:br>
            <a:r>
              <a:rPr lang="en-US" altLang="en-US" sz="2600" dirty="0">
                <a:solidFill>
                  <a:srgbClr val="FFFF00"/>
                </a:solidFill>
                <a:latin typeface="Times New Roman" panose="02020603050405020304" pitchFamily="18" charset="0"/>
                <a:ea typeface="+mj-ea"/>
                <a:cs typeface="Times New Roman" panose="02020603050405020304" pitchFamily="18" charset="0"/>
              </a:rPr>
              <a:t> TRONG LĨNH VỰC HẢI QUAN</a:t>
            </a:r>
            <a:endParaRPr lang="en-US" altLang="en-US" sz="2600" dirty="0">
              <a:solidFill>
                <a:srgbClr val="FFFF00"/>
              </a:solidFill>
              <a:latin typeface="Times New Roman" panose="02020603050405020304" pitchFamily="18" charset="0"/>
              <a:ea typeface="Times New Roman" panose="02020603050405020304" pitchFamily="18" charset="0"/>
              <a:cs typeface="+mj-cs"/>
            </a:endParaRPr>
          </a:p>
        </p:txBody>
      </p:sp>
      <p:grpSp>
        <p:nvGrpSpPr>
          <p:cNvPr id="3" name="Group 44"/>
          <p:cNvGrpSpPr/>
          <p:nvPr/>
        </p:nvGrpSpPr>
        <p:grpSpPr>
          <a:xfrm>
            <a:off x="684213" y="1484313"/>
            <a:ext cx="7685087" cy="954087"/>
            <a:chOff x="431" y="935"/>
            <a:chExt cx="4841" cy="601"/>
          </a:xfrm>
        </p:grpSpPr>
        <p:sp>
          <p:nvSpPr>
            <p:cNvPr id="8228" name="Text Box 12"/>
            <p:cNvSpPr txBox="1"/>
            <p:nvPr/>
          </p:nvSpPr>
          <p:spPr>
            <a:xfrm>
              <a:off x="926" y="935"/>
              <a:ext cx="4346" cy="601"/>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eaLnBrk="1" hangingPunct="1">
                <a:spcBef>
                  <a:spcPct val="0"/>
                </a:spcBef>
                <a:buClrTx/>
                <a:buFontTx/>
                <a:buNone/>
              </a:pPr>
              <a:r>
                <a:rPr lang="en-US" altLang="en-US" dirty="0">
                  <a:solidFill>
                    <a:srgbClr val="0A0AFF"/>
                  </a:solidFill>
                  <a:latin typeface="Times New Roman" panose="02020603050405020304" pitchFamily="18" charset="0"/>
                </a:rPr>
                <a:t>Luật Hải quan năm  2014</a:t>
              </a:r>
              <a:endParaRPr lang="en-US" altLang="en-US" dirty="0">
                <a:solidFill>
                  <a:srgbClr val="0A0AFF"/>
                </a:solidFill>
                <a:latin typeface="Times New Roman" panose="02020603050405020304" pitchFamily="18" charset="0"/>
              </a:endParaRPr>
            </a:p>
            <a:p>
              <a:pPr marL="0" lvl="0" indent="0" eaLnBrk="1" hangingPunct="1">
                <a:spcBef>
                  <a:spcPct val="0"/>
                </a:spcBef>
                <a:buClrTx/>
                <a:buFontTx/>
                <a:buNone/>
              </a:pPr>
              <a:endParaRPr lang="en-US" altLang="en-US" dirty="0">
                <a:solidFill>
                  <a:srgbClr val="0A0AFF"/>
                </a:solidFill>
                <a:latin typeface="Times New Roman" panose="02020603050405020304" pitchFamily="18" charset="0"/>
              </a:endParaRPr>
            </a:p>
          </p:txBody>
        </p:sp>
        <p:grpSp>
          <p:nvGrpSpPr>
            <p:cNvPr id="8229" name="Group 39"/>
            <p:cNvGrpSpPr/>
            <p:nvPr/>
          </p:nvGrpSpPr>
          <p:grpSpPr>
            <a:xfrm>
              <a:off x="431" y="993"/>
              <a:ext cx="480" cy="396"/>
              <a:chOff x="431" y="993"/>
              <a:chExt cx="480" cy="396"/>
            </a:xfrm>
          </p:grpSpPr>
          <p:grpSp>
            <p:nvGrpSpPr>
              <p:cNvPr id="8230" name="Group 3"/>
              <p:cNvGrpSpPr/>
              <p:nvPr/>
            </p:nvGrpSpPr>
            <p:grpSpPr>
              <a:xfrm>
                <a:off x="431" y="993"/>
                <a:ext cx="480" cy="396"/>
                <a:chOff x="1110" y="2656"/>
                <a:chExt cx="1549" cy="1351"/>
              </a:xfrm>
            </p:grpSpPr>
            <p:sp>
              <p:nvSpPr>
                <p:cNvPr id="8232" name="AutoShape 4"/>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eaLnBrk="1" hangingPunct="1">
                    <a:spcBef>
                      <a:spcPct val="0"/>
                    </a:spcBef>
                    <a:buClrTx/>
                    <a:buFontTx/>
                    <a:buNone/>
                  </a:pPr>
                  <a:endParaRPr lang="en-US" altLang="en-US" dirty="0">
                    <a:latin typeface="Arial" panose="020B0604020202020204" pitchFamily="34" charset="0"/>
                  </a:endParaRPr>
                </a:p>
              </p:txBody>
            </p:sp>
            <p:sp>
              <p:nvSpPr>
                <p:cNvPr id="8233" name="AutoShape 5"/>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eaLnBrk="1" hangingPunct="1">
                    <a:spcBef>
                      <a:spcPct val="0"/>
                    </a:spcBef>
                    <a:buClrTx/>
                    <a:buFontTx/>
                    <a:buNone/>
                  </a:pPr>
                  <a:endParaRPr lang="en-US" altLang="en-US" dirty="0">
                    <a:latin typeface="Arial" panose="020B0604020202020204" pitchFamily="34" charset="0"/>
                  </a:endParaRPr>
                </a:p>
              </p:txBody>
            </p:sp>
            <p:sp>
              <p:nvSpPr>
                <p:cNvPr id="7" name="AutoShape 6"/>
                <p:cNvSpPr>
                  <a:spLocks noChangeArrowheads="1"/>
                </p:cNvSpPr>
                <p:nvPr/>
              </p:nvSpPr>
              <p:spPr bwMode="gray">
                <a:xfrm>
                  <a:off x="1200" y="2738"/>
                  <a:ext cx="1349" cy="1167"/>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2800" b="0" i="0" u="none" strike="noStrike" kern="1200" cap="none" spc="0" normalizeH="0" baseline="0" noProof="0" dirty="0">
                    <a:ln>
                      <a:noFill/>
                    </a:ln>
                    <a:solidFill>
                      <a:schemeClr val="tx1"/>
                    </a:solidFill>
                    <a:effectLst/>
                    <a:uLnTx/>
                    <a:uFillTx/>
                    <a:latin typeface="Arial" panose="020B0604020202020204" pitchFamily="34" charset="0"/>
                    <a:ea typeface="+mn-ea"/>
                    <a:cs typeface="+mn-cs"/>
                  </a:endParaRPr>
                </a:p>
              </p:txBody>
            </p:sp>
          </p:grpSp>
          <p:sp>
            <p:nvSpPr>
              <p:cNvPr id="8231" name="Text Box 13"/>
              <p:cNvSpPr txBox="1"/>
              <p:nvPr/>
            </p:nvSpPr>
            <p:spPr>
              <a:xfrm>
                <a:off x="555" y="1052"/>
                <a:ext cx="223" cy="288"/>
              </a:xfrm>
              <a:prstGeom prst="rect">
                <a:avLst/>
              </a:prstGeom>
              <a:noFill/>
              <a:ln w="9525">
                <a:noFill/>
              </a:ln>
            </p:spPr>
            <p:txBody>
              <a:bodyPr wrap="none" anchor="ctr" anchorCtr="0">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algn="ctr">
                  <a:spcBef>
                    <a:spcPct val="0"/>
                  </a:spcBef>
                  <a:buClrTx/>
                  <a:buFontTx/>
                  <a:buNone/>
                </a:pPr>
                <a:r>
                  <a:rPr lang="en-US" altLang="en-US" sz="2400" b="1" dirty="0">
                    <a:solidFill>
                      <a:srgbClr val="FFFFFF"/>
                    </a:solidFill>
                    <a:latin typeface="Arial" panose="020B0604020202020204" pitchFamily="34" charset="0"/>
                  </a:rPr>
                  <a:t>1</a:t>
                </a:r>
                <a:endParaRPr lang="en-US" altLang="en-US" sz="2400" b="1" dirty="0">
                  <a:solidFill>
                    <a:srgbClr val="FFFFFF"/>
                  </a:solidFill>
                  <a:latin typeface="Arial" panose="020B0604020202020204" pitchFamily="34" charset="0"/>
                </a:endParaRPr>
              </a:p>
            </p:txBody>
          </p:sp>
        </p:grpSp>
      </p:grpSp>
      <p:grpSp>
        <p:nvGrpSpPr>
          <p:cNvPr id="8" name="Group 45"/>
          <p:cNvGrpSpPr/>
          <p:nvPr/>
        </p:nvGrpSpPr>
        <p:grpSpPr>
          <a:xfrm>
            <a:off x="738188" y="2349500"/>
            <a:ext cx="8297862" cy="1323975"/>
            <a:chOff x="465" y="1480"/>
            <a:chExt cx="5227" cy="834"/>
          </a:xfrm>
        </p:grpSpPr>
        <p:sp>
          <p:nvSpPr>
            <p:cNvPr id="4" name="Text Box 15"/>
            <p:cNvSpPr txBox="1">
              <a:spLocks noChangeArrowheads="1"/>
            </p:cNvSpPr>
            <p:nvPr/>
          </p:nvSpPr>
          <p:spPr bwMode="auto">
            <a:xfrm>
              <a:off x="960" y="1480"/>
              <a:ext cx="4732" cy="834"/>
            </a:xfrm>
            <a:prstGeom prst="rect">
              <a:avLst/>
            </a:prstGeom>
            <a:noFill/>
            <a:ln w="9525" algn="ctr">
              <a:noFill/>
              <a:miter lim="800000"/>
            </a:ln>
          </p:spPr>
          <p:txBody>
            <a:bodyPr wrap="none">
              <a:spAutoFit/>
            </a:bodyPr>
            <a:lstStyle/>
            <a:p>
              <a:pPr marR="0" defTabSz="914400" eaLnBrk="1" hangingPunct="1">
                <a:buClrTx/>
                <a:buSzTx/>
                <a:buFontTx/>
                <a:buNone/>
                <a:defRPr/>
              </a:pP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Nghị</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định</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số</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08/2015/NĐ-CP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ngày</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smtClean="0">
                  <a:solidFill>
                    <a:schemeClr val="tx2">
                      <a:lumMod val="60000"/>
                      <a:lumOff val="40000"/>
                    </a:schemeClr>
                  </a:solidFill>
                  <a:latin typeface="Times New Roman" panose="02020603050405020304" pitchFamily="18" charset="0"/>
                  <a:ea typeface="+mn-ea"/>
                  <a:cs typeface="+mn-cs"/>
                </a:rPr>
                <a:t>21/01/2015 </a:t>
              </a:r>
              <a:endParaRPr kumimoji="0" lang="en-US" b="0" kern="1200" cap="none" spc="0" normalizeH="0" baseline="0" noProof="0" dirty="0" smtClean="0">
                <a:solidFill>
                  <a:schemeClr val="tx2">
                    <a:lumMod val="60000"/>
                    <a:lumOff val="40000"/>
                  </a:schemeClr>
                </a:solidFill>
                <a:latin typeface="Times New Roman" panose="02020603050405020304" pitchFamily="18" charset="0"/>
                <a:ea typeface="+mn-ea"/>
                <a:cs typeface="+mn-cs"/>
              </a:endParaRPr>
            </a:p>
            <a:p>
              <a:pPr marR="0" defTabSz="914400" eaLnBrk="1" hangingPunct="1">
                <a:buClrTx/>
                <a:buSzTx/>
                <a:buFontTx/>
                <a:buNone/>
                <a:defRPr/>
              </a:pPr>
              <a:r>
                <a:rPr kumimoji="0" lang="en-US" b="0" kern="1200" cap="none" spc="0" normalizeH="0" baseline="0" noProof="0" dirty="0" smtClean="0">
                  <a:solidFill>
                    <a:schemeClr val="tx2">
                      <a:lumMod val="60000"/>
                      <a:lumOff val="40000"/>
                    </a:schemeClr>
                  </a:solidFill>
                  <a:latin typeface="Times New Roman" panose="02020603050405020304" pitchFamily="18" charset="0"/>
                  <a:ea typeface="+mn-ea"/>
                  <a:cs typeface="+mn-cs"/>
                </a:rPr>
                <a:t>(</a:t>
              </a:r>
              <a:r>
                <a:rPr kumimoji="0" lang="en-US" b="0" i="1" kern="1200" cap="none" spc="0" normalizeH="0" baseline="0" noProof="0" dirty="0" err="1" smtClean="0">
                  <a:solidFill>
                    <a:schemeClr val="tx2">
                      <a:lumMod val="60000"/>
                      <a:lumOff val="40000"/>
                    </a:schemeClr>
                  </a:solidFill>
                  <a:latin typeface="Times New Roman" panose="02020603050405020304" pitchFamily="18" charset="0"/>
                  <a:ea typeface="+mn-ea"/>
                  <a:cs typeface="+mn-cs"/>
                </a:rPr>
                <a:t>đã</a:t>
              </a:r>
              <a:r>
                <a:rPr kumimoji="0" lang="en-US" b="0" i="1" kern="1200" cap="none" spc="0" normalizeH="0" baseline="0" noProof="0" dirty="0" smtClean="0">
                  <a:solidFill>
                    <a:schemeClr val="tx2">
                      <a:lumMod val="60000"/>
                      <a:lumOff val="40000"/>
                    </a:schemeClr>
                  </a:solidFill>
                  <a:latin typeface="Times New Roman" panose="02020603050405020304" pitchFamily="18" charset="0"/>
                  <a:ea typeface="+mn-ea"/>
                  <a:cs typeface="+mn-cs"/>
                </a:rPr>
                <a:t> </a:t>
              </a:r>
              <a:r>
                <a:rPr kumimoji="0" lang="en-US" b="0" i="1" kern="1200" cap="none" spc="0" normalizeH="0" baseline="0" noProof="0" dirty="0" err="1" smtClean="0">
                  <a:solidFill>
                    <a:schemeClr val="tx2">
                      <a:lumMod val="60000"/>
                      <a:lumOff val="40000"/>
                    </a:schemeClr>
                  </a:solidFill>
                  <a:latin typeface="Times New Roman" panose="02020603050405020304" pitchFamily="18" charset="0"/>
                  <a:ea typeface="+mn-ea"/>
                  <a:cs typeface="+mn-cs"/>
                </a:rPr>
                <a:t>được</a:t>
              </a:r>
              <a:r>
                <a:rPr kumimoji="0" lang="en-US" b="0" i="1" kern="1200" cap="none" spc="0" normalizeH="0" baseline="0" noProof="0" dirty="0" smtClean="0">
                  <a:solidFill>
                    <a:schemeClr val="tx2">
                      <a:lumMod val="60000"/>
                      <a:lumOff val="40000"/>
                    </a:schemeClr>
                  </a:solidFill>
                  <a:latin typeface="Times New Roman" panose="02020603050405020304" pitchFamily="18" charset="0"/>
                  <a:ea typeface="+mn-ea"/>
                  <a:cs typeface="+mn-cs"/>
                </a:rPr>
                <a:t> </a:t>
              </a:r>
              <a:r>
                <a:rPr kumimoji="0" lang="en-US" b="0" i="1" kern="1200" cap="none" spc="0" normalizeH="0" baseline="0" noProof="0" dirty="0" err="1" smtClean="0">
                  <a:solidFill>
                    <a:schemeClr val="tx2">
                      <a:lumMod val="60000"/>
                      <a:lumOff val="40000"/>
                    </a:schemeClr>
                  </a:solidFill>
                  <a:latin typeface="Times New Roman" panose="02020603050405020304" pitchFamily="18" charset="0"/>
                  <a:ea typeface="+mn-ea"/>
                  <a:cs typeface="+mn-cs"/>
                </a:rPr>
                <a:t>sửa</a:t>
              </a:r>
              <a:r>
                <a:rPr kumimoji="0" lang="en-US" b="0" i="1" kern="1200" cap="none" spc="0" normalizeH="0" baseline="0" noProof="0" dirty="0" smtClean="0">
                  <a:solidFill>
                    <a:schemeClr val="tx2">
                      <a:lumMod val="60000"/>
                      <a:lumOff val="40000"/>
                    </a:schemeClr>
                  </a:solidFill>
                  <a:latin typeface="Times New Roman" panose="02020603050405020304" pitchFamily="18" charset="0"/>
                  <a:ea typeface="+mn-ea"/>
                  <a:cs typeface="+mn-cs"/>
                </a:rPr>
                <a:t> </a:t>
              </a:r>
              <a:r>
                <a:rPr kumimoji="0" lang="en-US" b="0" i="1" kern="1200" cap="none" spc="0" normalizeH="0" baseline="0" noProof="0" dirty="0" err="1" smtClean="0">
                  <a:solidFill>
                    <a:schemeClr val="tx2">
                      <a:lumMod val="60000"/>
                      <a:lumOff val="40000"/>
                    </a:schemeClr>
                  </a:solidFill>
                  <a:latin typeface="Times New Roman" panose="02020603050405020304" pitchFamily="18" charset="0"/>
                  <a:ea typeface="+mn-ea"/>
                  <a:cs typeface="+mn-cs"/>
                </a:rPr>
                <a:t>đổi</a:t>
              </a:r>
              <a:r>
                <a:rPr kumimoji="0" lang="en-US" b="0" i="1" kern="1200" cap="none" spc="0" normalizeH="0" baseline="0" noProof="0" dirty="0" smtClean="0">
                  <a:solidFill>
                    <a:schemeClr val="tx2">
                      <a:lumMod val="60000"/>
                      <a:lumOff val="40000"/>
                    </a:schemeClr>
                  </a:solidFill>
                  <a:latin typeface="Times New Roman" panose="02020603050405020304" pitchFamily="18" charset="0"/>
                  <a:ea typeface="+mn-ea"/>
                  <a:cs typeface="+mn-cs"/>
                </a:rPr>
                <a:t>, </a:t>
              </a:r>
              <a:r>
                <a:rPr kumimoji="0" lang="en-US" b="0" i="1" kern="1200" cap="none" spc="0" normalizeH="0" baseline="0" noProof="0" dirty="0" err="1" smtClean="0">
                  <a:solidFill>
                    <a:schemeClr val="tx2">
                      <a:lumMod val="60000"/>
                      <a:lumOff val="40000"/>
                    </a:schemeClr>
                  </a:solidFill>
                  <a:latin typeface="Times New Roman" panose="02020603050405020304" pitchFamily="18" charset="0"/>
                  <a:ea typeface="+mn-ea"/>
                  <a:cs typeface="+mn-cs"/>
                </a:rPr>
                <a:t>bổ</a:t>
              </a:r>
              <a:r>
                <a:rPr kumimoji="0" lang="en-US" b="0" i="1" kern="1200" cap="none" spc="0" normalizeH="0" baseline="0" noProof="0" dirty="0" smtClean="0">
                  <a:solidFill>
                    <a:schemeClr val="tx2">
                      <a:lumMod val="60000"/>
                      <a:lumOff val="40000"/>
                    </a:schemeClr>
                  </a:solidFill>
                  <a:latin typeface="Times New Roman" panose="02020603050405020304" pitchFamily="18" charset="0"/>
                  <a:ea typeface="+mn-ea"/>
                  <a:cs typeface="+mn-cs"/>
                </a:rPr>
                <a:t> sung </a:t>
              </a:r>
              <a:r>
                <a:rPr kumimoji="0" lang="en-US" b="0" i="1" kern="1200" cap="none" spc="0" normalizeH="0" baseline="0" noProof="0" dirty="0" err="1" smtClean="0">
                  <a:solidFill>
                    <a:schemeClr val="tx2">
                      <a:lumMod val="60000"/>
                      <a:lumOff val="40000"/>
                    </a:schemeClr>
                  </a:solidFill>
                  <a:latin typeface="Times New Roman" panose="02020603050405020304" pitchFamily="18" charset="0"/>
                  <a:ea typeface="+mn-ea"/>
                  <a:cs typeface="+mn-cs"/>
                </a:rPr>
                <a:t>tại</a:t>
              </a:r>
              <a:r>
                <a:rPr kumimoji="0" lang="en-US" b="0" i="1" kern="1200" cap="none" spc="0" normalizeH="0" baseline="0" noProof="0" dirty="0" smtClean="0">
                  <a:solidFill>
                    <a:schemeClr val="tx2">
                      <a:lumMod val="60000"/>
                      <a:lumOff val="40000"/>
                    </a:schemeClr>
                  </a:solidFill>
                  <a:latin typeface="Times New Roman" panose="02020603050405020304" pitchFamily="18" charset="0"/>
                  <a:ea typeface="+mn-ea"/>
                  <a:cs typeface="+mn-cs"/>
                </a:rPr>
                <a:t> NĐ 59/2018/NĐ-CP</a:t>
              </a:r>
              <a:r>
                <a:rPr kumimoji="0" lang="en-US" b="0" kern="1200" cap="none" spc="0" normalizeH="0" baseline="0" noProof="0" dirty="0" smtClean="0">
                  <a:solidFill>
                    <a:schemeClr val="tx2">
                      <a:lumMod val="60000"/>
                      <a:lumOff val="40000"/>
                    </a:schemeClr>
                  </a:solidFill>
                  <a:latin typeface="Times New Roman" panose="02020603050405020304" pitchFamily="18" charset="0"/>
                  <a:ea typeface="+mn-ea"/>
                  <a:cs typeface="+mn-cs"/>
                </a:rPr>
                <a:t>)</a:t>
              </a:r>
              <a:endParaRPr kumimoji="0" lang="en-US" b="0" kern="1200" cap="none" spc="0" normalizeH="0" baseline="0" noProof="0" dirty="0">
                <a:solidFill>
                  <a:schemeClr val="tx2">
                    <a:lumMod val="60000"/>
                    <a:lumOff val="40000"/>
                  </a:schemeClr>
                </a:solidFill>
                <a:effectLst>
                  <a:outerShdw blurRad="38100" dist="38100" dir="2700000" algn="tl">
                    <a:srgbClr val="000000"/>
                  </a:outerShdw>
                </a:effectLst>
                <a:latin typeface="Arial" panose="020B0604020202020204" pitchFamily="34" charset="0"/>
                <a:ea typeface="+mn-ea"/>
                <a:cs typeface="+mn-cs"/>
              </a:endParaRPr>
            </a:p>
            <a:p>
              <a:pPr marR="0" defTabSz="914400" eaLnBrk="1" hangingPunct="1">
                <a:buClrTx/>
                <a:buSzTx/>
                <a:buFontTx/>
                <a:buNone/>
                <a:defRPr/>
              </a:pPr>
              <a:endParaRPr kumimoji="0" lang="en-US" sz="2400" b="0" kern="1200" cap="none" spc="0" normalizeH="0" baseline="0" noProof="0" dirty="0">
                <a:solidFill>
                  <a:schemeClr val="tx2"/>
                </a:solidFill>
                <a:latin typeface="Times New Roman" panose="02020603050405020304" pitchFamily="18" charset="0"/>
                <a:ea typeface="+mn-ea"/>
                <a:cs typeface="Times New Roman" panose="02020603050405020304" pitchFamily="18" charset="0"/>
              </a:endParaRPr>
            </a:p>
          </p:txBody>
        </p:sp>
        <p:grpSp>
          <p:nvGrpSpPr>
            <p:cNvPr id="8222" name="Group 40"/>
            <p:cNvGrpSpPr/>
            <p:nvPr/>
          </p:nvGrpSpPr>
          <p:grpSpPr>
            <a:xfrm>
              <a:off x="465" y="1571"/>
              <a:ext cx="480" cy="464"/>
              <a:chOff x="465" y="1571"/>
              <a:chExt cx="480" cy="464"/>
            </a:xfrm>
          </p:grpSpPr>
          <p:grpSp>
            <p:nvGrpSpPr>
              <p:cNvPr id="8223" name="Group 7"/>
              <p:cNvGrpSpPr/>
              <p:nvPr/>
            </p:nvGrpSpPr>
            <p:grpSpPr>
              <a:xfrm>
                <a:off x="465" y="1571"/>
                <a:ext cx="480" cy="464"/>
                <a:chOff x="3174" y="2511"/>
                <a:chExt cx="1549" cy="1496"/>
              </a:xfrm>
            </p:grpSpPr>
            <p:sp>
              <p:nvSpPr>
                <p:cNvPr id="8225" name="AutoShape 8"/>
                <p:cNvSpPr/>
                <p:nvPr/>
              </p:nvSpPr>
              <p:spPr>
                <a:xfrm>
                  <a:off x="3187" y="2679"/>
                  <a:ext cx="1536" cy="1328"/>
                </a:xfrm>
                <a:prstGeom prst="hexagon">
                  <a:avLst>
                    <a:gd name="adj" fmla="val 28915"/>
                    <a:gd name="vf" fmla="val 115470"/>
                  </a:avLst>
                </a:prstGeom>
                <a:solidFill>
                  <a:srgbClr val="808080"/>
                </a:solidFill>
                <a:ln w="9525">
                  <a:noFill/>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eaLnBrk="1" hangingPunct="1">
                    <a:spcBef>
                      <a:spcPct val="0"/>
                    </a:spcBef>
                    <a:buClrTx/>
                    <a:buFontTx/>
                    <a:buNone/>
                  </a:pPr>
                  <a:endParaRPr lang="en-US" altLang="en-US" dirty="0">
                    <a:latin typeface="Arial" panose="020B0604020202020204" pitchFamily="34" charset="0"/>
                  </a:endParaRPr>
                </a:p>
              </p:txBody>
            </p:sp>
            <p:sp>
              <p:nvSpPr>
                <p:cNvPr id="8226" name="AutoShape 9"/>
                <p:cNvSpPr/>
                <p:nvPr/>
              </p:nvSpPr>
              <p:spPr>
                <a:xfrm>
                  <a:off x="3174"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eaLnBrk="1" hangingPunct="1">
                    <a:spcBef>
                      <a:spcPct val="0"/>
                    </a:spcBef>
                    <a:buClrTx/>
                    <a:buFontTx/>
                    <a:buNone/>
                  </a:pPr>
                  <a:endParaRPr lang="en-US" altLang="en-US" dirty="0">
                    <a:latin typeface="Arial" panose="020B0604020202020204" pitchFamily="34" charset="0"/>
                  </a:endParaRPr>
                </a:p>
              </p:txBody>
            </p:sp>
            <p:sp>
              <p:nvSpPr>
                <p:cNvPr id="11" name="AutoShape 10"/>
                <p:cNvSpPr>
                  <a:spLocks noChangeArrowheads="1"/>
                </p:cNvSpPr>
                <p:nvPr/>
              </p:nvSpPr>
              <p:spPr bwMode="gray">
                <a:xfrm>
                  <a:off x="3264" y="2511"/>
                  <a:ext cx="1349" cy="1167"/>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2800" b="0" i="0" u="none" strike="noStrike" kern="1200" cap="none" spc="0" normalizeH="0" baseline="0" noProof="0" dirty="0">
                    <a:ln>
                      <a:noFill/>
                    </a:ln>
                    <a:solidFill>
                      <a:schemeClr val="tx1"/>
                    </a:solidFill>
                    <a:effectLst/>
                    <a:uLnTx/>
                    <a:uFillTx/>
                    <a:latin typeface="Arial" panose="020B0604020202020204" pitchFamily="34" charset="0"/>
                    <a:ea typeface="+mn-ea"/>
                    <a:cs typeface="+mn-cs"/>
                  </a:endParaRPr>
                </a:p>
              </p:txBody>
            </p:sp>
          </p:grpSp>
          <p:sp>
            <p:nvSpPr>
              <p:cNvPr id="8224" name="Text Box 16"/>
              <p:cNvSpPr txBox="1"/>
              <p:nvPr/>
            </p:nvSpPr>
            <p:spPr>
              <a:xfrm>
                <a:off x="589" y="1633"/>
                <a:ext cx="223" cy="288"/>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algn="ctr">
                  <a:spcBef>
                    <a:spcPct val="0"/>
                  </a:spcBef>
                  <a:buClrTx/>
                  <a:buFontTx/>
                  <a:buNone/>
                </a:pPr>
                <a:r>
                  <a:rPr lang="en-US" altLang="en-US" sz="2400" b="1" dirty="0">
                    <a:solidFill>
                      <a:srgbClr val="FFFFFF"/>
                    </a:solidFill>
                    <a:latin typeface="Arial" panose="020B0604020202020204" pitchFamily="34" charset="0"/>
                  </a:rPr>
                  <a:t>2</a:t>
                </a:r>
                <a:endParaRPr lang="en-US" altLang="en-US" sz="2400" b="1" dirty="0">
                  <a:solidFill>
                    <a:srgbClr val="FFFFFF"/>
                  </a:solidFill>
                  <a:latin typeface="Arial" panose="020B0604020202020204" pitchFamily="34" charset="0"/>
                </a:endParaRPr>
              </a:p>
            </p:txBody>
          </p:sp>
        </p:grpSp>
      </p:grpSp>
      <p:grpSp>
        <p:nvGrpSpPr>
          <p:cNvPr id="12" name="Group 46"/>
          <p:cNvGrpSpPr/>
          <p:nvPr/>
        </p:nvGrpSpPr>
        <p:grpSpPr>
          <a:xfrm>
            <a:off x="738188" y="3500438"/>
            <a:ext cx="8448675" cy="968375"/>
            <a:chOff x="465" y="2331"/>
            <a:chExt cx="5322" cy="610"/>
          </a:xfrm>
        </p:grpSpPr>
        <p:sp>
          <p:nvSpPr>
            <p:cNvPr id="8214" name="Text Box 26"/>
            <p:cNvSpPr txBox="1"/>
            <p:nvPr/>
          </p:nvSpPr>
          <p:spPr>
            <a:xfrm>
              <a:off x="960" y="2340"/>
              <a:ext cx="4827" cy="601"/>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a:spcBef>
                  <a:spcPct val="0"/>
                </a:spcBef>
                <a:buClrTx/>
                <a:buFontTx/>
                <a:buNone/>
              </a:pPr>
              <a:r>
                <a:rPr lang="en-US" altLang="en-US" dirty="0">
                  <a:solidFill>
                    <a:srgbClr val="0A0AFF"/>
                  </a:solidFill>
                  <a:latin typeface="Times New Roman" panose="02020603050405020304" pitchFamily="18" charset="0"/>
                </a:rPr>
                <a:t>Thông tư 38/201/TT-BTC ngày 25/03/2015 </a:t>
              </a:r>
              <a:endParaRPr lang="en-US" altLang="en-US" dirty="0">
                <a:solidFill>
                  <a:srgbClr val="0A0AFF"/>
                </a:solidFill>
                <a:latin typeface="Times New Roman" panose="02020603050405020304" pitchFamily="18" charset="0"/>
              </a:endParaRPr>
            </a:p>
            <a:p>
              <a:pPr marL="0" lvl="0" indent="0">
                <a:spcBef>
                  <a:spcPct val="0"/>
                </a:spcBef>
                <a:buClrTx/>
                <a:buFontTx/>
                <a:buNone/>
              </a:pPr>
              <a:r>
                <a:rPr lang="en-US" altLang="en-US" i="1" dirty="0">
                  <a:solidFill>
                    <a:srgbClr val="0A0AFF"/>
                  </a:solidFill>
                  <a:latin typeface="Times New Roman" panose="02020603050405020304" pitchFamily="18" charset="0"/>
                </a:rPr>
                <a:t>(đã được sửa đổi, bổ sung tại TT 39/2018/TT-BTC)</a:t>
              </a:r>
              <a:endParaRPr lang="en-US" altLang="en-US" i="1" dirty="0">
                <a:solidFill>
                  <a:srgbClr val="0A0AFF"/>
                </a:solidFill>
                <a:latin typeface="Times New Roman" panose="02020603050405020304" pitchFamily="18" charset="0"/>
              </a:endParaRPr>
            </a:p>
          </p:txBody>
        </p:sp>
        <p:grpSp>
          <p:nvGrpSpPr>
            <p:cNvPr id="8215" name="Group 41"/>
            <p:cNvGrpSpPr/>
            <p:nvPr/>
          </p:nvGrpSpPr>
          <p:grpSpPr>
            <a:xfrm>
              <a:off x="465" y="2331"/>
              <a:ext cx="480" cy="419"/>
              <a:chOff x="465" y="2331"/>
              <a:chExt cx="480" cy="419"/>
            </a:xfrm>
          </p:grpSpPr>
          <p:grpSp>
            <p:nvGrpSpPr>
              <p:cNvPr id="8216" name="Group 17"/>
              <p:cNvGrpSpPr/>
              <p:nvPr/>
            </p:nvGrpSpPr>
            <p:grpSpPr>
              <a:xfrm>
                <a:off x="465" y="2331"/>
                <a:ext cx="480" cy="419"/>
                <a:chOff x="1110" y="2656"/>
                <a:chExt cx="1549" cy="1351"/>
              </a:xfrm>
            </p:grpSpPr>
            <p:sp>
              <p:nvSpPr>
                <p:cNvPr id="8218" name="AutoShape 18"/>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eaLnBrk="1" hangingPunct="1">
                    <a:spcBef>
                      <a:spcPct val="0"/>
                    </a:spcBef>
                    <a:buClrTx/>
                    <a:buFontTx/>
                    <a:buNone/>
                  </a:pPr>
                  <a:endParaRPr lang="en-US" altLang="en-US" dirty="0">
                    <a:latin typeface="Arial" panose="020B0604020202020204" pitchFamily="34" charset="0"/>
                  </a:endParaRPr>
                </a:p>
              </p:txBody>
            </p:sp>
            <p:sp>
              <p:nvSpPr>
                <p:cNvPr id="8219" name="AutoShape 19"/>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eaLnBrk="1" hangingPunct="1">
                    <a:spcBef>
                      <a:spcPct val="0"/>
                    </a:spcBef>
                    <a:buClrTx/>
                    <a:buFontTx/>
                    <a:buNone/>
                  </a:pPr>
                  <a:endParaRPr lang="en-US" altLang="en-US" dirty="0">
                    <a:latin typeface="Arial" panose="020B0604020202020204" pitchFamily="34" charset="0"/>
                  </a:endParaRPr>
                </a:p>
              </p:txBody>
            </p:sp>
            <p:sp>
              <p:nvSpPr>
                <p:cNvPr id="21" name="AutoShape 20"/>
                <p:cNvSpPr>
                  <a:spLocks noChangeArrowheads="1"/>
                </p:cNvSpPr>
                <p:nvPr/>
              </p:nvSpPr>
              <p:spPr bwMode="gray">
                <a:xfrm>
                  <a:off x="1200" y="2737"/>
                  <a:ext cx="1349" cy="1167"/>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2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sp>
            <p:nvSpPr>
              <p:cNvPr id="8217" name="Text Box 27"/>
              <p:cNvSpPr txBox="1"/>
              <p:nvPr/>
            </p:nvSpPr>
            <p:spPr>
              <a:xfrm>
                <a:off x="589" y="2393"/>
                <a:ext cx="223" cy="288"/>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algn="ctr">
                  <a:spcBef>
                    <a:spcPct val="0"/>
                  </a:spcBef>
                  <a:buClrTx/>
                  <a:buFontTx/>
                  <a:buNone/>
                </a:pPr>
                <a:r>
                  <a:rPr lang="en-US" altLang="en-US" sz="2400" b="1" dirty="0">
                    <a:solidFill>
                      <a:srgbClr val="FFFFFF"/>
                    </a:solidFill>
                    <a:latin typeface="Arial" panose="020B0604020202020204" pitchFamily="34" charset="0"/>
                  </a:rPr>
                  <a:t>3</a:t>
                </a:r>
                <a:endParaRPr lang="en-US" altLang="en-US" sz="2400" b="1" dirty="0">
                  <a:solidFill>
                    <a:srgbClr val="FFFFFF"/>
                  </a:solidFill>
                  <a:latin typeface="Arial" panose="020B0604020202020204" pitchFamily="34" charset="0"/>
                </a:endParaRPr>
              </a:p>
            </p:txBody>
          </p:sp>
        </p:grpSp>
      </p:grpSp>
      <p:grpSp>
        <p:nvGrpSpPr>
          <p:cNvPr id="15" name="Group 47"/>
          <p:cNvGrpSpPr/>
          <p:nvPr/>
        </p:nvGrpSpPr>
        <p:grpSpPr>
          <a:xfrm>
            <a:off x="755650" y="4659313"/>
            <a:ext cx="8208963" cy="785812"/>
            <a:chOff x="476" y="2935"/>
            <a:chExt cx="5171" cy="495"/>
          </a:xfrm>
        </p:grpSpPr>
        <p:sp>
          <p:nvSpPr>
            <p:cNvPr id="5135" name="Text Box 29"/>
            <p:cNvSpPr txBox="1">
              <a:spLocks noChangeArrowheads="1"/>
            </p:cNvSpPr>
            <p:nvPr/>
          </p:nvSpPr>
          <p:spPr bwMode="auto">
            <a:xfrm>
              <a:off x="944" y="2935"/>
              <a:ext cx="4703" cy="330"/>
            </a:xfrm>
            <a:prstGeom prst="rect">
              <a:avLst/>
            </a:prstGeom>
            <a:noFill/>
            <a:ln w="9525" algn="ctr">
              <a:noFill/>
              <a:miter lim="800000"/>
            </a:ln>
          </p:spPr>
          <p:txBody>
            <a:bodyPr>
              <a:spAutoFit/>
            </a:bodyPr>
            <a:lstStyle/>
            <a:p>
              <a:pPr marR="0" defTabSz="914400" eaLnBrk="1" hangingPunct="1">
                <a:buClrTx/>
                <a:buSzTx/>
                <a:buFontTx/>
                <a:buNone/>
                <a:defRPr/>
              </a:pP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Các</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Thông</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tư</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khác</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của</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Bộ</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Tài</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chính</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endPar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endParaRPr>
            </a:p>
          </p:txBody>
        </p:sp>
        <p:grpSp>
          <p:nvGrpSpPr>
            <p:cNvPr id="8208" name="Group 42"/>
            <p:cNvGrpSpPr/>
            <p:nvPr/>
          </p:nvGrpSpPr>
          <p:grpSpPr>
            <a:xfrm>
              <a:off x="476" y="3004"/>
              <a:ext cx="454" cy="426"/>
              <a:chOff x="476" y="3004"/>
              <a:chExt cx="454" cy="426"/>
            </a:xfrm>
          </p:grpSpPr>
          <p:grpSp>
            <p:nvGrpSpPr>
              <p:cNvPr id="8209" name="Group 21"/>
              <p:cNvGrpSpPr/>
              <p:nvPr/>
            </p:nvGrpSpPr>
            <p:grpSpPr>
              <a:xfrm>
                <a:off x="476" y="3004"/>
                <a:ext cx="454" cy="426"/>
                <a:chOff x="3174" y="2656"/>
                <a:chExt cx="1549" cy="1351"/>
              </a:xfrm>
            </p:grpSpPr>
            <p:sp>
              <p:nvSpPr>
                <p:cNvPr id="8211" name="AutoShape 22"/>
                <p:cNvSpPr/>
                <p:nvPr/>
              </p:nvSpPr>
              <p:spPr>
                <a:xfrm>
                  <a:off x="3187" y="2679"/>
                  <a:ext cx="1536" cy="1328"/>
                </a:xfrm>
                <a:prstGeom prst="hexagon">
                  <a:avLst>
                    <a:gd name="adj" fmla="val 28915"/>
                    <a:gd name="vf" fmla="val 115470"/>
                  </a:avLst>
                </a:prstGeom>
                <a:solidFill>
                  <a:srgbClr val="808080"/>
                </a:solidFill>
                <a:ln w="9525">
                  <a:noFill/>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eaLnBrk="1" hangingPunct="1">
                    <a:spcBef>
                      <a:spcPct val="0"/>
                    </a:spcBef>
                    <a:buClrTx/>
                    <a:buFontTx/>
                    <a:buNone/>
                  </a:pPr>
                  <a:endParaRPr lang="en-US" altLang="en-US" dirty="0">
                    <a:latin typeface="Arial" panose="020B0604020202020204" pitchFamily="34" charset="0"/>
                  </a:endParaRPr>
                </a:p>
              </p:txBody>
            </p:sp>
            <p:sp>
              <p:nvSpPr>
                <p:cNvPr id="8212" name="AutoShape 23"/>
                <p:cNvSpPr/>
                <p:nvPr/>
              </p:nvSpPr>
              <p:spPr>
                <a:xfrm>
                  <a:off x="3174"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eaLnBrk="1" hangingPunct="1">
                    <a:spcBef>
                      <a:spcPct val="0"/>
                    </a:spcBef>
                    <a:buClrTx/>
                    <a:buFontTx/>
                    <a:buNone/>
                  </a:pPr>
                  <a:endParaRPr lang="en-US" altLang="en-US" dirty="0">
                    <a:latin typeface="Arial" panose="020B0604020202020204" pitchFamily="34" charset="0"/>
                  </a:endParaRPr>
                </a:p>
              </p:txBody>
            </p:sp>
            <p:sp>
              <p:nvSpPr>
                <p:cNvPr id="2" name="AutoShape 24"/>
                <p:cNvSpPr>
                  <a:spLocks noChangeArrowheads="1"/>
                </p:cNvSpPr>
                <p:nvPr/>
              </p:nvSpPr>
              <p:spPr bwMode="gray">
                <a:xfrm>
                  <a:off x="3263" y="2735"/>
                  <a:ext cx="1351" cy="1170"/>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2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sp>
            <p:nvSpPr>
              <p:cNvPr id="8210" name="Text Box 30"/>
              <p:cNvSpPr txBox="1"/>
              <p:nvPr/>
            </p:nvSpPr>
            <p:spPr>
              <a:xfrm>
                <a:off x="586" y="3067"/>
                <a:ext cx="226" cy="288"/>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algn="ctr">
                  <a:spcBef>
                    <a:spcPct val="0"/>
                  </a:spcBef>
                  <a:buClrTx/>
                  <a:buFontTx/>
                  <a:buNone/>
                </a:pPr>
                <a:r>
                  <a:rPr lang="en-US" altLang="en-US" sz="2400" b="1" dirty="0">
                    <a:solidFill>
                      <a:srgbClr val="FFFFFF"/>
                    </a:solidFill>
                    <a:latin typeface="Arial" panose="020B0604020202020204" pitchFamily="34" charset="0"/>
                  </a:rPr>
                  <a:t>4</a:t>
                </a:r>
                <a:endParaRPr lang="en-US" altLang="en-US" sz="2400" b="1" dirty="0">
                  <a:solidFill>
                    <a:srgbClr val="FFFFFF"/>
                  </a:solidFill>
                  <a:latin typeface="Arial" panose="020B0604020202020204" pitchFamily="34" charset="0"/>
                </a:endParaRPr>
              </a:p>
            </p:txBody>
          </p:sp>
        </p:grpSp>
      </p:grpSp>
      <p:grpSp>
        <p:nvGrpSpPr>
          <p:cNvPr id="18" name="Group 48"/>
          <p:cNvGrpSpPr/>
          <p:nvPr/>
        </p:nvGrpSpPr>
        <p:grpSpPr>
          <a:xfrm>
            <a:off x="755650" y="5610225"/>
            <a:ext cx="8208963" cy="954088"/>
            <a:chOff x="476" y="3534"/>
            <a:chExt cx="5171" cy="601"/>
          </a:xfrm>
        </p:grpSpPr>
        <p:sp>
          <p:nvSpPr>
            <p:cNvPr id="5128" name="Text Box 29"/>
            <p:cNvSpPr txBox="1">
              <a:spLocks noChangeArrowheads="1"/>
            </p:cNvSpPr>
            <p:nvPr/>
          </p:nvSpPr>
          <p:spPr bwMode="auto">
            <a:xfrm>
              <a:off x="944" y="3534"/>
              <a:ext cx="4703" cy="601"/>
            </a:xfrm>
            <a:prstGeom prst="rect">
              <a:avLst/>
            </a:prstGeom>
            <a:noFill/>
            <a:ln w="9525" algn="ctr">
              <a:noFill/>
              <a:miter lim="800000"/>
            </a:ln>
          </p:spPr>
          <p:txBody>
            <a:bodyPr>
              <a:spAutoFit/>
            </a:bodyPr>
            <a:lstStyle/>
            <a:p>
              <a:pPr marR="0" defTabSz="914400" eaLnBrk="1" hangingPunct="1">
                <a:buClrTx/>
                <a:buSzTx/>
                <a:buFontTx/>
                <a:buNone/>
                <a:defRPr/>
              </a:pP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Hệ</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thống</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các</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văn</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bản</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QPPL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khác</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có</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liên</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quan</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đến</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lĩnh</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vực</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Hải</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 </a:t>
              </a:r>
              <a:r>
                <a:rPr kumimoji="0" lang="en-US" b="0" kern="1200" cap="none" spc="0" normalizeH="0" baseline="0" noProof="0" dirty="0" err="1">
                  <a:solidFill>
                    <a:schemeClr val="tx2">
                      <a:lumMod val="60000"/>
                      <a:lumOff val="40000"/>
                    </a:schemeClr>
                  </a:solidFill>
                  <a:latin typeface="Times New Roman" panose="02020603050405020304" pitchFamily="18" charset="0"/>
                  <a:ea typeface="+mn-ea"/>
                  <a:cs typeface="+mn-cs"/>
                </a:rPr>
                <a:t>quan</a:t>
              </a:r>
              <a:r>
                <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rPr>
                <a:t>.</a:t>
              </a:r>
              <a:endParaRPr kumimoji="0" lang="en-US" b="0" kern="1200" cap="none" spc="0" normalizeH="0" baseline="0" noProof="0" dirty="0">
                <a:solidFill>
                  <a:schemeClr val="tx2">
                    <a:lumMod val="60000"/>
                    <a:lumOff val="40000"/>
                  </a:schemeClr>
                </a:solidFill>
                <a:latin typeface="Times New Roman" panose="02020603050405020304" pitchFamily="18" charset="0"/>
                <a:ea typeface="+mn-ea"/>
                <a:cs typeface="+mn-cs"/>
              </a:endParaRPr>
            </a:p>
          </p:txBody>
        </p:sp>
        <p:grpSp>
          <p:nvGrpSpPr>
            <p:cNvPr id="8201" name="Group 43"/>
            <p:cNvGrpSpPr/>
            <p:nvPr/>
          </p:nvGrpSpPr>
          <p:grpSpPr>
            <a:xfrm>
              <a:off x="476" y="3675"/>
              <a:ext cx="454" cy="426"/>
              <a:chOff x="476" y="3675"/>
              <a:chExt cx="454" cy="426"/>
            </a:xfrm>
          </p:grpSpPr>
          <p:grpSp>
            <p:nvGrpSpPr>
              <p:cNvPr id="8202" name="Group 21"/>
              <p:cNvGrpSpPr/>
              <p:nvPr/>
            </p:nvGrpSpPr>
            <p:grpSpPr>
              <a:xfrm>
                <a:off x="476" y="3675"/>
                <a:ext cx="454" cy="426"/>
                <a:chOff x="3174" y="2656"/>
                <a:chExt cx="1549" cy="1351"/>
              </a:xfrm>
            </p:grpSpPr>
            <p:sp>
              <p:nvSpPr>
                <p:cNvPr id="8204" name="AutoShape 22"/>
                <p:cNvSpPr/>
                <p:nvPr/>
              </p:nvSpPr>
              <p:spPr>
                <a:xfrm>
                  <a:off x="3187" y="2679"/>
                  <a:ext cx="1536" cy="1328"/>
                </a:xfrm>
                <a:prstGeom prst="hexagon">
                  <a:avLst>
                    <a:gd name="adj" fmla="val 28915"/>
                    <a:gd name="vf" fmla="val 115470"/>
                  </a:avLst>
                </a:prstGeom>
                <a:solidFill>
                  <a:srgbClr val="808080"/>
                </a:solidFill>
                <a:ln w="9525">
                  <a:noFill/>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eaLnBrk="1" hangingPunct="1">
                    <a:spcBef>
                      <a:spcPct val="0"/>
                    </a:spcBef>
                    <a:buClrTx/>
                    <a:buFontTx/>
                    <a:buNone/>
                  </a:pPr>
                  <a:endParaRPr lang="en-US" altLang="en-US" dirty="0">
                    <a:latin typeface="Arial" panose="020B0604020202020204" pitchFamily="34" charset="0"/>
                  </a:endParaRPr>
                </a:p>
              </p:txBody>
            </p:sp>
            <p:sp>
              <p:nvSpPr>
                <p:cNvPr id="8205" name="AutoShape 23"/>
                <p:cNvSpPr/>
                <p:nvPr/>
              </p:nvSpPr>
              <p:spPr>
                <a:xfrm>
                  <a:off x="3174"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eaLnBrk="1" hangingPunct="1">
                    <a:spcBef>
                      <a:spcPct val="0"/>
                    </a:spcBef>
                    <a:buClrTx/>
                    <a:buFontTx/>
                    <a:buNone/>
                  </a:pPr>
                  <a:endParaRPr lang="en-US" altLang="en-US" dirty="0">
                    <a:latin typeface="Arial" panose="020B0604020202020204" pitchFamily="34" charset="0"/>
                  </a:endParaRPr>
                </a:p>
              </p:txBody>
            </p:sp>
            <p:sp>
              <p:nvSpPr>
                <p:cNvPr id="25" name="AutoShape 24"/>
                <p:cNvSpPr>
                  <a:spLocks noChangeArrowheads="1"/>
                </p:cNvSpPr>
                <p:nvPr/>
              </p:nvSpPr>
              <p:spPr bwMode="gray">
                <a:xfrm>
                  <a:off x="3263" y="2735"/>
                  <a:ext cx="1351" cy="1170"/>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2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sp>
            <p:nvSpPr>
              <p:cNvPr id="8203" name="Text Box 30"/>
              <p:cNvSpPr txBox="1"/>
              <p:nvPr/>
            </p:nvSpPr>
            <p:spPr>
              <a:xfrm>
                <a:off x="586" y="3738"/>
                <a:ext cx="226" cy="288"/>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stStyle>
              <a:p>
                <a:pPr marL="0" lvl="0" indent="0" algn="ctr">
                  <a:spcBef>
                    <a:spcPct val="0"/>
                  </a:spcBef>
                  <a:buClrTx/>
                  <a:buFontTx/>
                  <a:buNone/>
                </a:pPr>
                <a:r>
                  <a:rPr lang="en-US" altLang="en-US" sz="2400" b="1" dirty="0">
                    <a:solidFill>
                      <a:srgbClr val="FFFFFF"/>
                    </a:solidFill>
                    <a:latin typeface="Arial" panose="020B0604020202020204" pitchFamily="34" charset="0"/>
                  </a:rPr>
                  <a:t>5</a:t>
                </a:r>
                <a:endParaRPr lang="en-US" altLang="en-US" sz="2400" b="1" dirty="0">
                  <a:solidFill>
                    <a:srgbClr val="FFFFFF"/>
                  </a:solidFill>
                  <a:latin typeface="Arial" panose="020B0604020202020204" pitchFamily="34" charset="0"/>
                </a:endParaRPr>
              </a:p>
            </p:txBody>
          </p:sp>
        </p:grpSp>
      </p:gr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slide(fromBottom)">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500" fill="hold"/>
                                        <p:tgtEl>
                                          <p:spTgt spid="18"/>
                                        </p:tgtEl>
                                        <p:attrNameLst>
                                          <p:attrName>ppt_x</p:attrName>
                                        </p:attrNameLst>
                                      </p:cBhvr>
                                      <p:tavLst>
                                        <p:tav tm="0">
                                          <p:val>
                                            <p:strVal val="#ppt_x"/>
                                          </p:val>
                                        </p:tav>
                                        <p:tav tm="100000">
                                          <p:val>
                                            <p:strVal val="#ppt_x"/>
                                          </p:val>
                                        </p:tav>
                                      </p:tavLst>
                                    </p:anim>
                                    <p:anim calcmode="lin" valueType="num">
                                      <p:cBhvr additive="base">
                                        <p:cTn id="2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Title 1"/>
          <p:cNvSpPr>
            <a:spLocks noGrp="1"/>
          </p:cNvSpPr>
          <p:nvPr>
            <p:ph type="title" idx="4294967295"/>
          </p:nvPr>
        </p:nvSpPr>
        <p:spPr>
          <a:xfrm>
            <a:off x="1485900" y="0"/>
            <a:ext cx="7391400" cy="563563"/>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CÁC QUY ĐỊNH VỀ KHAI HẢI QUAN</a:t>
            </a:r>
            <a:endParaRPr lang="en-US" altLang="en-US" dirty="0">
              <a:solidFill>
                <a:srgbClr val="FFFF00"/>
              </a:solidFill>
              <a:latin typeface="Times New Roman" panose="02020603050405020304" pitchFamily="18" charset="0"/>
              <a:ea typeface="Times New Roman" panose="02020603050405020304" pitchFamily="18" charset="0"/>
            </a:endParaRPr>
          </a:p>
        </p:txBody>
      </p:sp>
      <p:sp>
        <p:nvSpPr>
          <p:cNvPr id="19459" name="Content Placeholder 2"/>
          <p:cNvSpPr>
            <a:spLocks noGrp="1"/>
          </p:cNvSpPr>
          <p:nvPr>
            <p:ph idx="1"/>
          </p:nvPr>
        </p:nvSpPr>
        <p:spPr>
          <a:xfrm>
            <a:off x="250825" y="1214438"/>
            <a:ext cx="8651875" cy="5048250"/>
          </a:xfrm>
          <a:ln/>
        </p:spPr>
        <p:txBody>
          <a:bodyPr vert="horz" wrap="square" lIns="91440" tIns="45720" rIns="91440" bIns="45720" anchor="t" anchorCtr="0"/>
          <a:p>
            <a:pPr algn="just"/>
            <a:r>
              <a:rPr lang="en-US" altLang="en-US" b="1" dirty="0">
                <a:solidFill>
                  <a:srgbClr val="FF0000"/>
                </a:solidFill>
                <a:latin typeface="Times New Roman" panose="02020603050405020304" pitchFamily="18" charset="0"/>
                <a:cs typeface="Times New Roman" panose="02020603050405020304" pitchFamily="18" charset="0"/>
              </a:rPr>
              <a:t>11. Quyền của người khai hải quan (Điều 18)</a:t>
            </a:r>
            <a:endParaRPr lang="en-US" altLang="en-US" b="1" dirty="0">
              <a:solidFill>
                <a:srgbClr val="FF0000"/>
              </a:solidFill>
              <a:latin typeface="Times New Roman" panose="02020603050405020304" pitchFamily="18" charset="0"/>
              <a:cs typeface="Times New Roman" panose="02020603050405020304" pitchFamily="18" charset="0"/>
            </a:endParaRPr>
          </a:p>
          <a:p>
            <a:pPr algn="just">
              <a:buNone/>
            </a:pPr>
            <a:r>
              <a:rPr lang="en-US" altLang="en-US" sz="2600" dirty="0">
                <a:solidFill>
                  <a:srgbClr val="0A0AFF"/>
                </a:solidFill>
                <a:latin typeface="Times New Roman" panose="02020603050405020304" pitchFamily="18" charset="0"/>
                <a:cs typeface="Times New Roman" panose="02020603050405020304" pitchFamily="18" charset="0"/>
              </a:rPr>
              <a:t>a) Được cơ quan HQ cung cấp thông tin liên quan đến việc khai hải quan đối với h</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ng hóa, PTVT, hướng dẫn l</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m thủ tục hải quan, phổ biến pháp luật về hải quan;</a:t>
            </a:r>
            <a:endParaRPr lang="en-US" altLang="en-US" sz="2600" dirty="0">
              <a:solidFill>
                <a:srgbClr val="0A0AFF"/>
              </a:solidFill>
              <a:latin typeface="Times New Roman" panose="02020603050405020304" pitchFamily="18" charset="0"/>
              <a:cs typeface="Times New Roman" panose="02020603050405020304" pitchFamily="18" charset="0"/>
            </a:endParaRPr>
          </a:p>
          <a:p>
            <a:pPr algn="just">
              <a:buNone/>
            </a:pPr>
            <a:r>
              <a:rPr lang="en-US" altLang="en-US" sz="2600" dirty="0">
                <a:solidFill>
                  <a:srgbClr val="0A0AFF"/>
                </a:solidFill>
                <a:latin typeface="Times New Roman" panose="02020603050405020304" pitchFamily="18" charset="0"/>
                <a:cs typeface="Times New Roman" panose="02020603050405020304" pitchFamily="18" charset="0"/>
              </a:rPr>
              <a:t>b) Yêu cầu cơ quan hải quan xác định trước mã số, xuất xứ, trị giá hải quan đối với h</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ng hóa khi đã cung cấp đầy đủ, chính xác thông tin cho cơ quan hải quan;</a:t>
            </a:r>
            <a:endParaRPr lang="en-US" altLang="en-US" sz="2600" dirty="0">
              <a:solidFill>
                <a:srgbClr val="0A0AFF"/>
              </a:solidFill>
              <a:latin typeface="Times New Roman" panose="02020603050405020304" pitchFamily="18" charset="0"/>
              <a:cs typeface="Times New Roman" panose="02020603050405020304" pitchFamily="18" charset="0"/>
            </a:endParaRPr>
          </a:p>
          <a:p>
            <a:pPr algn="just">
              <a:lnSpc>
                <a:spcPct val="130000"/>
              </a:lnSpc>
              <a:buNone/>
            </a:pPr>
            <a:r>
              <a:rPr lang="en-US" altLang="en-US" sz="2600" dirty="0">
                <a:solidFill>
                  <a:srgbClr val="0A0AFF"/>
                </a:solidFill>
                <a:latin typeface="Times New Roman" panose="02020603050405020304" pitchFamily="18" charset="0"/>
                <a:cs typeface="Times New Roman" panose="02020603050405020304" pitchFamily="18" charset="0"/>
              </a:rPr>
              <a:t>c) Xem trước h</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ng hóa, lấy mẫu h</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ng hóa dưới sự giám sát của công chức hải quan trước khi khai hải quan để bảo đảm việc khai hải quan được chính xác; (xem thủ tục quy định tại Điều 17 Thông tư số 38/2015/TT-BTC)</a:t>
            </a:r>
            <a:endParaRPr lang="en-US" altLang="en-US" sz="2600" dirty="0">
              <a:solidFill>
                <a:srgbClr val="0A0AFF"/>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9459">
                                            <p:txEl>
                                              <p:charRg st="44" end="203"/>
                                            </p:txEl>
                                          </p:spTgt>
                                        </p:tgtEl>
                                        <p:attrNameLst>
                                          <p:attrName>style.visibility</p:attrName>
                                        </p:attrNameLst>
                                      </p:cBhvr>
                                      <p:to>
                                        <p:strVal val="visible"/>
                                      </p:to>
                                    </p:set>
                                    <p:animEffect transition="in" filter="box(in)">
                                      <p:cBhvr>
                                        <p:cTn id="7" dur="500"/>
                                        <p:tgtEl>
                                          <p:spTgt spid="19459">
                                            <p:txEl>
                                              <p:charRg st="44" end="203"/>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9459">
                                            <p:txEl>
                                              <p:charRg st="203" end="362"/>
                                            </p:txEl>
                                          </p:spTgt>
                                        </p:tgtEl>
                                        <p:attrNameLst>
                                          <p:attrName>style.visibility</p:attrName>
                                        </p:attrNameLst>
                                      </p:cBhvr>
                                      <p:to>
                                        <p:strVal val="visible"/>
                                      </p:to>
                                    </p:set>
                                    <p:animEffect transition="in" filter="diamond(in)">
                                      <p:cBhvr>
                                        <p:cTn id="12" dur="2000"/>
                                        <p:tgtEl>
                                          <p:spTgt spid="19459">
                                            <p:txEl>
                                              <p:charRg st="203" end="36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9459">
                                            <p:txEl>
                                              <p:charRg st="362" end="574"/>
                                            </p:txEl>
                                          </p:spTgt>
                                        </p:tgtEl>
                                        <p:attrNameLst>
                                          <p:attrName>style.visibility</p:attrName>
                                        </p:attrNameLst>
                                      </p:cBhvr>
                                      <p:to>
                                        <p:strVal val="visible"/>
                                      </p:to>
                                    </p:set>
                                    <p:animEffect transition="in" filter="checkerboard(across)">
                                      <p:cBhvr>
                                        <p:cTn id="17" dur="500"/>
                                        <p:tgtEl>
                                          <p:spTgt spid="19459">
                                            <p:txEl>
                                              <p:charRg st="362" end="57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Title 1"/>
          <p:cNvSpPr>
            <a:spLocks noGrp="1"/>
          </p:cNvSpPr>
          <p:nvPr>
            <p:ph type="title" idx="4294967295"/>
          </p:nvPr>
        </p:nvSpPr>
        <p:spPr>
          <a:xfrm>
            <a:off x="1485900" y="0"/>
            <a:ext cx="7391400" cy="563563"/>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CÁC QUY ĐỊNH VỀ KHAI HẢI QUAN</a:t>
            </a:r>
            <a:endParaRPr lang="en-US" altLang="en-US" dirty="0">
              <a:solidFill>
                <a:srgbClr val="FFFF00"/>
              </a:solidFill>
              <a:latin typeface="Times New Roman" panose="02020603050405020304" pitchFamily="18" charset="0"/>
              <a:ea typeface="Times New Roman" panose="02020603050405020304" pitchFamily="18" charset="0"/>
            </a:endParaRPr>
          </a:p>
        </p:txBody>
      </p:sp>
      <p:sp>
        <p:nvSpPr>
          <p:cNvPr id="19459" name="Content Placeholder 2"/>
          <p:cNvSpPr>
            <a:spLocks noGrp="1"/>
          </p:cNvSpPr>
          <p:nvPr>
            <p:ph idx="1"/>
          </p:nvPr>
        </p:nvSpPr>
        <p:spPr>
          <a:xfrm>
            <a:off x="250825" y="1214438"/>
            <a:ext cx="8651875" cy="5048250"/>
          </a:xfrm>
          <a:ln/>
        </p:spPr>
        <p:txBody>
          <a:bodyPr vert="horz" wrap="square" lIns="91440" tIns="45720" rIns="91440" bIns="45720" anchor="t" anchorCtr="0"/>
          <a:p>
            <a:pPr algn="just"/>
            <a:r>
              <a:rPr lang="en-US" altLang="en-US" b="1" dirty="0">
                <a:solidFill>
                  <a:srgbClr val="FF0000"/>
                </a:solidFill>
                <a:latin typeface="Times New Roman" panose="02020603050405020304" pitchFamily="18" charset="0"/>
                <a:cs typeface="Times New Roman" panose="02020603050405020304" pitchFamily="18" charset="0"/>
              </a:rPr>
              <a:t>12. Quyền của người khai hải quan (Điều 18)</a:t>
            </a:r>
            <a:endParaRPr lang="en-US" altLang="en-US" b="1" dirty="0">
              <a:solidFill>
                <a:srgbClr val="FF0000"/>
              </a:solidFill>
              <a:latin typeface="Times New Roman" panose="02020603050405020304" pitchFamily="18" charset="0"/>
              <a:cs typeface="Times New Roman" panose="02020603050405020304" pitchFamily="18" charset="0"/>
            </a:endParaRPr>
          </a:p>
          <a:p>
            <a:pPr>
              <a:lnSpc>
                <a:spcPct val="110000"/>
              </a:lnSpc>
              <a:buNone/>
            </a:pPr>
            <a:r>
              <a:rPr lang="en-US" altLang="en-US" dirty="0">
                <a:solidFill>
                  <a:srgbClr val="101BF4"/>
                </a:solidFill>
                <a:latin typeface="Times New Roman" panose="02020603050405020304" pitchFamily="18" charset="0"/>
              </a:rPr>
              <a:t>d) Yêu cầu cq HQ kiểm tra lại thực tế HH đã kiểm tra, nếu không đồng ý với quyết định của cq HQ trong trường hợp hàng hóa chưa được thông quan;</a:t>
            </a:r>
            <a:endParaRPr lang="en-US" altLang="en-US" dirty="0">
              <a:solidFill>
                <a:srgbClr val="101BF4"/>
              </a:solidFill>
              <a:latin typeface="Times New Roman" panose="02020603050405020304" pitchFamily="18" charset="0"/>
            </a:endParaRPr>
          </a:p>
          <a:p>
            <a:pPr>
              <a:lnSpc>
                <a:spcPct val="110000"/>
              </a:lnSpc>
              <a:buNone/>
            </a:pPr>
            <a:r>
              <a:rPr lang="en-US" altLang="en-US" dirty="0">
                <a:solidFill>
                  <a:srgbClr val="101BF4"/>
                </a:solidFill>
                <a:latin typeface="Times New Roman" panose="02020603050405020304" pitchFamily="18" charset="0"/>
              </a:rPr>
              <a:t>đ) Sử dụng hồ sơ để thông quan hàng hóa, vận chuyển hàng hóa, thực hiện các thủ tục có liên quan với các cq khác theo quy định của PL;</a:t>
            </a:r>
            <a:endParaRPr lang="en-US" altLang="en-US" dirty="0">
              <a:solidFill>
                <a:srgbClr val="101BF4"/>
              </a:solidFill>
              <a:latin typeface="Times New Roman" panose="02020603050405020304" pitchFamily="18" charset="0"/>
            </a:endParaRPr>
          </a:p>
          <a:p>
            <a:pPr>
              <a:lnSpc>
                <a:spcPct val="110000"/>
              </a:lnSpc>
              <a:buNone/>
            </a:pPr>
            <a:r>
              <a:rPr lang="en-US" altLang="en-US" dirty="0">
                <a:solidFill>
                  <a:srgbClr val="101BF4"/>
                </a:solidFill>
                <a:latin typeface="Times New Roman" panose="02020603050405020304" pitchFamily="18" charset="0"/>
              </a:rPr>
              <a:t>e) Khiếu nại, tố cáo hành vi trái PL của cq, công chức HQ;</a:t>
            </a:r>
            <a:endParaRPr lang="en-US" altLang="en-US" dirty="0">
              <a:solidFill>
                <a:srgbClr val="101BF4"/>
              </a:solidFill>
              <a:latin typeface="Times New Roman" panose="02020603050405020304" pitchFamily="18" charset="0"/>
            </a:endParaRPr>
          </a:p>
          <a:p>
            <a:pPr>
              <a:lnSpc>
                <a:spcPct val="110000"/>
              </a:lnSpc>
              <a:buNone/>
            </a:pPr>
            <a:r>
              <a:rPr lang="en-US" altLang="en-US" dirty="0">
                <a:solidFill>
                  <a:srgbClr val="101BF4"/>
                </a:solidFill>
                <a:latin typeface="Times New Roman" panose="02020603050405020304" pitchFamily="18" charset="0"/>
              </a:rPr>
              <a:t>g) Yêu cầu bồi thường thiệt hại do cq, công chức HQ gây ra theo q/đ của PL về trách nhiệm bồi thường của NN.</a:t>
            </a:r>
            <a:endParaRPr lang="en-US" altLang="en-US" dirty="0">
              <a:solidFill>
                <a:srgbClr val="101BF4"/>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459">
                                            <p:txEl>
                                              <p:charRg st="44" end="188"/>
                                            </p:txEl>
                                          </p:spTgt>
                                        </p:tgtEl>
                                        <p:attrNameLst>
                                          <p:attrName>style.visibility</p:attrName>
                                        </p:attrNameLst>
                                      </p:cBhvr>
                                      <p:to>
                                        <p:strVal val="visible"/>
                                      </p:to>
                                    </p:set>
                                    <p:animEffect transition="in" filter="blinds(horizontal)">
                                      <p:cBhvr>
                                        <p:cTn id="7" dur="500"/>
                                        <p:tgtEl>
                                          <p:spTgt spid="19459">
                                            <p:txEl>
                                              <p:charRg st="44" end="188"/>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9459">
                                            <p:txEl>
                                              <p:charRg st="188" end="323"/>
                                            </p:txEl>
                                          </p:spTgt>
                                        </p:tgtEl>
                                        <p:attrNameLst>
                                          <p:attrName>style.visibility</p:attrName>
                                        </p:attrNameLst>
                                      </p:cBhvr>
                                      <p:to>
                                        <p:strVal val="visible"/>
                                      </p:to>
                                    </p:set>
                                    <p:animEffect transition="in" filter="diamond(in)">
                                      <p:cBhvr>
                                        <p:cTn id="12" dur="2000"/>
                                        <p:tgtEl>
                                          <p:spTgt spid="19459">
                                            <p:txEl>
                                              <p:charRg st="188" end="32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9459">
                                            <p:txEl>
                                              <p:charRg st="323" end="382"/>
                                            </p:txEl>
                                          </p:spTgt>
                                        </p:tgtEl>
                                        <p:attrNameLst>
                                          <p:attrName>style.visibility</p:attrName>
                                        </p:attrNameLst>
                                      </p:cBhvr>
                                      <p:to>
                                        <p:strVal val="visible"/>
                                      </p:to>
                                    </p:set>
                                    <p:animEffect transition="in" filter="checkerboard(across)">
                                      <p:cBhvr>
                                        <p:cTn id="17" dur="500"/>
                                        <p:tgtEl>
                                          <p:spTgt spid="19459">
                                            <p:txEl>
                                              <p:charRg st="323" end="38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9459">
                                            <p:txEl>
                                              <p:charRg st="382" end="491"/>
                                            </p:txEl>
                                          </p:spTgt>
                                        </p:tgtEl>
                                        <p:attrNameLst>
                                          <p:attrName>style.visibility</p:attrName>
                                        </p:attrNameLst>
                                      </p:cBhvr>
                                      <p:to>
                                        <p:strVal val="visible"/>
                                      </p:to>
                                    </p:set>
                                    <p:animEffect transition="in" filter="box(in)">
                                      <p:cBhvr>
                                        <p:cTn id="22" dur="500"/>
                                        <p:tgtEl>
                                          <p:spTgt spid="19459">
                                            <p:txEl>
                                              <p:charRg st="382" end="49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Title 1"/>
          <p:cNvSpPr>
            <a:spLocks noGrp="1"/>
          </p:cNvSpPr>
          <p:nvPr>
            <p:ph type="title" idx="4294967295"/>
          </p:nvPr>
        </p:nvSpPr>
        <p:spPr>
          <a:xfrm>
            <a:off x="1428750" y="142875"/>
            <a:ext cx="7448550" cy="1000125"/>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CÁC QUY ĐỊNH LOẠI HÌNH GIA CÔNG, SXXK</a:t>
            </a:r>
            <a:endParaRPr lang="en-US" altLang="en-US" dirty="0">
              <a:solidFill>
                <a:srgbClr val="FFFF00"/>
              </a:solidFill>
              <a:latin typeface="Times New Roman" panose="02020603050405020304" pitchFamily="18" charset="0"/>
              <a:ea typeface="Times New Roman" panose="02020603050405020304" pitchFamily="18" charset="0"/>
            </a:endParaRPr>
          </a:p>
        </p:txBody>
      </p:sp>
      <p:sp>
        <p:nvSpPr>
          <p:cNvPr id="19459" name="Content Placeholder 2"/>
          <p:cNvSpPr>
            <a:spLocks noGrp="1"/>
          </p:cNvSpPr>
          <p:nvPr>
            <p:ph idx="1"/>
          </p:nvPr>
        </p:nvSpPr>
        <p:spPr>
          <a:xfrm>
            <a:off x="250825" y="1214438"/>
            <a:ext cx="8893175" cy="5643562"/>
          </a:xfrm>
          <a:ln/>
        </p:spPr>
        <p:txBody>
          <a:bodyPr vert="horz" wrap="square" lIns="91440" tIns="45720" rIns="91440" bIns="45720" anchor="t" anchorCtr="0"/>
          <a:p>
            <a:pPr algn="just"/>
            <a:r>
              <a:rPr lang="en-US" altLang="en-US" b="1" dirty="0">
                <a:solidFill>
                  <a:srgbClr val="FF0000"/>
                </a:solidFill>
                <a:latin typeface="Times New Roman" panose="02020603050405020304" pitchFamily="18" charset="0"/>
                <a:cs typeface="Times New Roman" panose="02020603050405020304" pitchFamily="18" charset="0"/>
              </a:rPr>
              <a:t>13. Kiểm tra giám sát đối với h</a:t>
            </a:r>
            <a:r>
              <a:rPr lang="en-US" altLang="en-US" b="1" dirty="0">
                <a:solidFill>
                  <a:srgbClr val="FF0000"/>
                </a:solidFill>
                <a:latin typeface="Times New Roman" panose="02020603050405020304" pitchFamily="18" charset="0"/>
                <a:ea typeface="Times New Roman" panose="02020603050405020304" pitchFamily="18" charset="0"/>
              </a:rPr>
              <a:t>à</a:t>
            </a:r>
            <a:r>
              <a:rPr lang="en-US" altLang="en-US" b="1" dirty="0">
                <a:solidFill>
                  <a:srgbClr val="FF0000"/>
                </a:solidFill>
                <a:latin typeface="Times New Roman" panose="02020603050405020304" pitchFamily="18" charset="0"/>
                <a:cs typeface="Times New Roman" panose="02020603050405020304" pitchFamily="18" charset="0"/>
              </a:rPr>
              <a:t>ng hóa NK để gia công, SXXK (Điều 59)</a:t>
            </a:r>
            <a:endParaRPr lang="en-US" altLang="en-US" b="1" dirty="0">
              <a:solidFill>
                <a:srgbClr val="FF0000"/>
              </a:solidFill>
              <a:latin typeface="Times New Roman" panose="02020603050405020304" pitchFamily="18" charset="0"/>
              <a:cs typeface="Times New Roman" panose="02020603050405020304" pitchFamily="18" charset="0"/>
            </a:endParaRPr>
          </a:p>
          <a:p>
            <a:pPr>
              <a:lnSpc>
                <a:spcPct val="110000"/>
              </a:lnSpc>
              <a:buNone/>
            </a:pPr>
            <a:r>
              <a:rPr lang="en-US" altLang="en-US" dirty="0">
                <a:solidFill>
                  <a:srgbClr val="101BF4"/>
                </a:solidFill>
                <a:latin typeface="Times New Roman" panose="02020603050405020304" pitchFamily="18" charset="0"/>
              </a:rPr>
              <a:t>1. Hàng hóa là nguyên liệu, vật tư nhập khẩu để gia công, SX hàng hóa XK chịu sự kiểm tra giám sát từ khi NK, trong quá trình SX ra sản phẩm cho đến khi sản phẩm được XK hoặc thay đổi mục đích sử dụng.</a:t>
            </a:r>
            <a:endParaRPr lang="en-US" altLang="en-US" dirty="0">
              <a:solidFill>
                <a:srgbClr val="101BF4"/>
              </a:solidFill>
              <a:latin typeface="Times New Roman" panose="02020603050405020304" pitchFamily="18" charset="0"/>
            </a:endParaRPr>
          </a:p>
          <a:p>
            <a:pPr>
              <a:lnSpc>
                <a:spcPct val="110000"/>
              </a:lnSpc>
              <a:buNone/>
            </a:pPr>
            <a:r>
              <a:rPr lang="en-US" altLang="en-US" dirty="0">
                <a:solidFill>
                  <a:srgbClr val="101BF4"/>
                </a:solidFill>
                <a:latin typeface="Times New Roman" panose="02020603050405020304" pitchFamily="18" charset="0"/>
              </a:rPr>
              <a:t>2. Cơ quan Hải quan: a) kiểm tra cơ sở sản xuất; b) kiểm tra việc sử dụng nguyên liệu trong quá trình SX; c) kiểm tra số lượng tồn kho của tổ chức, cá nhân gia công, SXXK; c) Kiểm tra quyết toán, quản lý, sử dụng nguyên liệu, vật tư để gia công, SXXK. </a:t>
            </a:r>
            <a:endParaRPr lang="en-US" altLang="en-US" dirty="0">
              <a:solidFill>
                <a:srgbClr val="101BF4"/>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459">
                                            <p:txEl>
                                              <p:charRg st="70" end="272"/>
                                            </p:txEl>
                                          </p:spTgt>
                                        </p:tgtEl>
                                        <p:attrNameLst>
                                          <p:attrName>style.visibility</p:attrName>
                                        </p:attrNameLst>
                                      </p:cBhvr>
                                      <p:to>
                                        <p:strVal val="visible"/>
                                      </p:to>
                                    </p:set>
                                    <p:animEffect transition="in" filter="blinds(horizontal)">
                                      <p:cBhvr>
                                        <p:cTn id="7" dur="500"/>
                                        <p:tgtEl>
                                          <p:spTgt spid="19459">
                                            <p:txEl>
                                              <p:charRg st="70" end="27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9459">
                                            <p:txEl>
                                              <p:charRg st="272" end="525"/>
                                            </p:txEl>
                                          </p:spTgt>
                                        </p:tgtEl>
                                        <p:attrNameLst>
                                          <p:attrName>style.visibility</p:attrName>
                                        </p:attrNameLst>
                                      </p:cBhvr>
                                      <p:to>
                                        <p:strVal val="visible"/>
                                      </p:to>
                                    </p:set>
                                    <p:animEffect transition="in" filter="blinds(horizontal)">
                                      <p:cBhvr>
                                        <p:cTn id="12" dur="500"/>
                                        <p:tgtEl>
                                          <p:spTgt spid="19459">
                                            <p:txEl>
                                              <p:charRg st="272" end="5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9" name="Content Placeholder 2"/>
          <p:cNvSpPr>
            <a:spLocks noGrp="1"/>
          </p:cNvSpPr>
          <p:nvPr>
            <p:ph idx="1"/>
          </p:nvPr>
        </p:nvSpPr>
        <p:spPr>
          <a:xfrm>
            <a:off x="250825" y="928688"/>
            <a:ext cx="8750300" cy="5643562"/>
          </a:xfrm>
          <a:ln/>
        </p:spPr>
        <p:txBody>
          <a:bodyPr vert="horz" wrap="square" lIns="91440" tIns="45720" rIns="91440" bIns="45720" anchor="t" anchorCtr="0"/>
          <a:p>
            <a:pPr algn="just"/>
            <a:r>
              <a:rPr lang="en-US" altLang="en-US" b="1" dirty="0">
                <a:solidFill>
                  <a:srgbClr val="FF0000"/>
                </a:solidFill>
                <a:latin typeface="Times New Roman" panose="02020603050405020304" pitchFamily="18" charset="0"/>
                <a:cs typeface="Times New Roman" panose="02020603050405020304" pitchFamily="18" charset="0"/>
              </a:rPr>
              <a:t>14. Trách nhiệm của tổ chức, cá nhân gia công, sản xuất h</a:t>
            </a:r>
            <a:r>
              <a:rPr lang="en-US" altLang="en-US" b="1" dirty="0">
                <a:solidFill>
                  <a:srgbClr val="FF0000"/>
                </a:solidFill>
                <a:latin typeface="Times New Roman" panose="02020603050405020304" pitchFamily="18" charset="0"/>
                <a:ea typeface="Times New Roman" panose="02020603050405020304" pitchFamily="18" charset="0"/>
              </a:rPr>
              <a:t>à</a:t>
            </a:r>
            <a:r>
              <a:rPr lang="en-US" altLang="en-US" b="1" dirty="0">
                <a:solidFill>
                  <a:srgbClr val="FF0000"/>
                </a:solidFill>
                <a:latin typeface="Times New Roman" panose="02020603050405020304" pitchFamily="18" charset="0"/>
                <a:cs typeface="Times New Roman" panose="02020603050405020304" pitchFamily="18" charset="0"/>
              </a:rPr>
              <a:t>ng hóa XK (Điều 60)</a:t>
            </a:r>
            <a:endParaRPr lang="en-US" altLang="en-US" b="1" dirty="0">
              <a:solidFill>
                <a:srgbClr val="FF0000"/>
              </a:solidFill>
              <a:latin typeface="Times New Roman" panose="02020603050405020304" pitchFamily="18" charset="0"/>
              <a:cs typeface="Times New Roman" panose="02020603050405020304" pitchFamily="18" charset="0"/>
            </a:endParaRPr>
          </a:p>
          <a:p>
            <a:pPr algn="just">
              <a:lnSpc>
                <a:spcPct val="110000"/>
              </a:lnSpc>
              <a:buNone/>
            </a:pPr>
            <a:r>
              <a:rPr lang="en-US" altLang="en-US" dirty="0">
                <a:solidFill>
                  <a:srgbClr val="101BF4"/>
                </a:solidFill>
                <a:latin typeface="Times New Roman" panose="02020603050405020304" pitchFamily="18" charset="0"/>
              </a:rPr>
              <a:t>1. Thông báo cơ sở gia công, SXXK;</a:t>
            </a:r>
            <a:endParaRPr lang="en-US" altLang="en-US" dirty="0">
              <a:solidFill>
                <a:srgbClr val="101BF4"/>
              </a:solidFill>
              <a:latin typeface="Times New Roman" panose="02020603050405020304" pitchFamily="18" charset="0"/>
            </a:endParaRPr>
          </a:p>
          <a:p>
            <a:pPr algn="just">
              <a:lnSpc>
                <a:spcPct val="110000"/>
              </a:lnSpc>
              <a:buNone/>
            </a:pPr>
            <a:r>
              <a:rPr lang="en-US" altLang="en-US" dirty="0">
                <a:solidFill>
                  <a:srgbClr val="101BF4"/>
                </a:solidFill>
                <a:latin typeface="Times New Roman" panose="02020603050405020304" pitchFamily="18" charset="0"/>
              </a:rPr>
              <a:t>2. Sử dụng nguyên liệu vật tư đúng mục đích. Nếu thay đổi phải khai hải quan;</a:t>
            </a:r>
            <a:endParaRPr lang="en-US" altLang="en-US" dirty="0">
              <a:solidFill>
                <a:srgbClr val="101BF4"/>
              </a:solidFill>
              <a:latin typeface="Times New Roman" panose="02020603050405020304" pitchFamily="18" charset="0"/>
            </a:endParaRPr>
          </a:p>
          <a:p>
            <a:pPr algn="just">
              <a:lnSpc>
                <a:spcPct val="110000"/>
              </a:lnSpc>
              <a:buNone/>
            </a:pPr>
            <a:r>
              <a:rPr lang="en-US" altLang="en-US" dirty="0">
                <a:solidFill>
                  <a:srgbClr val="101BF4"/>
                </a:solidFill>
                <a:latin typeface="Times New Roman" panose="02020603050405020304" pitchFamily="18" charset="0"/>
              </a:rPr>
              <a:t>3. Lưu giữ HH XK, nguyên liệu, vật tư trong khu vực SX;</a:t>
            </a:r>
            <a:endParaRPr lang="en-US" altLang="en-US" dirty="0">
              <a:solidFill>
                <a:srgbClr val="101BF4"/>
              </a:solidFill>
              <a:latin typeface="Times New Roman" panose="02020603050405020304" pitchFamily="18" charset="0"/>
            </a:endParaRPr>
          </a:p>
          <a:p>
            <a:pPr algn="just">
              <a:lnSpc>
                <a:spcPct val="110000"/>
              </a:lnSpc>
              <a:buNone/>
            </a:pPr>
            <a:r>
              <a:rPr lang="en-US" altLang="en-US" dirty="0">
                <a:solidFill>
                  <a:srgbClr val="101BF4"/>
                </a:solidFill>
                <a:latin typeface="Times New Roman" panose="02020603050405020304" pitchFamily="18" charset="0"/>
              </a:rPr>
              <a:t>4. Thực hiện đầy đủ chế độ quản lý, kế toán, thống kê, lưu giữ chứng từ, sổ sách, số liệu hàng hóa đưa vào, đưa ra; xuất trình sổ sách, chứng từ khi cơ quan HQ kiểm tra;</a:t>
            </a:r>
            <a:endParaRPr lang="en-US" altLang="en-US" dirty="0">
              <a:solidFill>
                <a:srgbClr val="101BF4"/>
              </a:solidFill>
              <a:latin typeface="Times New Roman" panose="02020603050405020304" pitchFamily="18" charset="0"/>
            </a:endParaRPr>
          </a:p>
          <a:p>
            <a:pPr algn="just">
              <a:lnSpc>
                <a:spcPct val="110000"/>
              </a:lnSpc>
              <a:buNone/>
            </a:pPr>
            <a:r>
              <a:rPr lang="en-US" altLang="en-US" dirty="0">
                <a:solidFill>
                  <a:srgbClr val="101BF4"/>
                </a:solidFill>
                <a:latin typeface="Times New Roman" panose="02020603050405020304" pitchFamily="18" charset="0"/>
              </a:rPr>
              <a:t>5. Thực hiện báo cáo, quyết toán việc quản lý, sử dụng nguyên liệu.</a:t>
            </a:r>
            <a:endParaRPr lang="en-US" altLang="en-US" dirty="0">
              <a:solidFill>
                <a:srgbClr val="101BF4"/>
              </a:solidFill>
              <a:latin typeface="Times New Roman" panose="02020603050405020304" pitchFamily="18" charset="0"/>
            </a:endParaRPr>
          </a:p>
        </p:txBody>
      </p:sp>
      <p:sp>
        <p:nvSpPr>
          <p:cNvPr id="4" name="Title 1"/>
          <p:cNvSpPr txBox="1"/>
          <p:nvPr/>
        </p:nvSpPr>
        <p:spPr bwMode="white">
          <a:xfrm>
            <a:off x="1428750" y="0"/>
            <a:ext cx="7448550" cy="1000125"/>
          </a:xfrm>
          <a:prstGeom prst="rect">
            <a:avLst/>
          </a:prstGeom>
          <a:noFill/>
          <a:ln w="9525">
            <a:noFill/>
            <a:miter lim="800000"/>
          </a:ln>
        </p:spPr>
        <p:txBody>
          <a:bodyPr anchor="ctr"/>
          <a:p>
            <a:pPr algn="ctr">
              <a:buNone/>
            </a:pPr>
            <a:r>
              <a:rPr sz="3200" dirty="0">
                <a:solidFill>
                  <a:srgbClr val="FFFF00"/>
                </a:solidFill>
                <a:latin typeface="Times New Roman" panose="02020603050405020304" pitchFamily="18" charset="0"/>
                <a:cs typeface="Times New Roman" panose="02020603050405020304" pitchFamily="18" charset="0"/>
              </a:rPr>
              <a:t>CÁC QUY ĐỊNH LOẠI HÌNH GIA CÔNG, SXXK</a:t>
            </a:r>
            <a:endParaRPr sz="3200" dirty="0">
              <a:solidFill>
                <a:srgbClr val="FFFF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459">
                                            <p:txEl>
                                              <p:charRg st="78" end="113"/>
                                            </p:txEl>
                                          </p:spTgt>
                                        </p:tgtEl>
                                        <p:attrNameLst>
                                          <p:attrName>style.visibility</p:attrName>
                                        </p:attrNameLst>
                                      </p:cBhvr>
                                      <p:to>
                                        <p:strVal val="visible"/>
                                      </p:to>
                                    </p:set>
                                    <p:animEffect transition="in" filter="blinds(horizontal)">
                                      <p:cBhvr>
                                        <p:cTn id="7" dur="500"/>
                                        <p:tgtEl>
                                          <p:spTgt spid="19459">
                                            <p:txEl>
                                              <p:charRg st="78" end="11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9459">
                                            <p:txEl>
                                              <p:charRg st="113" end="191"/>
                                            </p:txEl>
                                          </p:spTgt>
                                        </p:tgtEl>
                                        <p:attrNameLst>
                                          <p:attrName>style.visibility</p:attrName>
                                        </p:attrNameLst>
                                      </p:cBhvr>
                                      <p:to>
                                        <p:strVal val="visible"/>
                                      </p:to>
                                    </p:set>
                                    <p:animEffect transition="in" filter="blinds(horizontal)">
                                      <p:cBhvr>
                                        <p:cTn id="12" dur="500"/>
                                        <p:tgtEl>
                                          <p:spTgt spid="19459">
                                            <p:txEl>
                                              <p:charRg st="113" end="19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9459">
                                            <p:txEl>
                                              <p:charRg st="191" end="247"/>
                                            </p:txEl>
                                          </p:spTgt>
                                        </p:tgtEl>
                                        <p:attrNameLst>
                                          <p:attrName>style.visibility</p:attrName>
                                        </p:attrNameLst>
                                      </p:cBhvr>
                                      <p:to>
                                        <p:strVal val="visible"/>
                                      </p:to>
                                    </p:set>
                                    <p:animEffect transition="in" filter="blinds(horizontal)">
                                      <p:cBhvr>
                                        <p:cTn id="17" dur="500"/>
                                        <p:tgtEl>
                                          <p:spTgt spid="19459">
                                            <p:txEl>
                                              <p:charRg st="191" end="24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9459">
                                            <p:txEl>
                                              <p:charRg st="247" end="417"/>
                                            </p:txEl>
                                          </p:spTgt>
                                        </p:tgtEl>
                                        <p:attrNameLst>
                                          <p:attrName>style.visibility</p:attrName>
                                        </p:attrNameLst>
                                      </p:cBhvr>
                                      <p:to>
                                        <p:strVal val="visible"/>
                                      </p:to>
                                    </p:set>
                                    <p:animEffect transition="in" filter="blinds(horizontal)">
                                      <p:cBhvr>
                                        <p:cTn id="22" dur="500"/>
                                        <p:tgtEl>
                                          <p:spTgt spid="19459">
                                            <p:txEl>
                                              <p:charRg st="247" end="41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9459">
                                            <p:txEl>
                                              <p:charRg st="417" end="485"/>
                                            </p:txEl>
                                          </p:spTgt>
                                        </p:tgtEl>
                                        <p:attrNameLst>
                                          <p:attrName>style.visibility</p:attrName>
                                        </p:attrNameLst>
                                      </p:cBhvr>
                                      <p:to>
                                        <p:strVal val="visible"/>
                                      </p:to>
                                    </p:set>
                                    <p:animEffect transition="in" filter="blinds(horizontal)">
                                      <p:cBhvr>
                                        <p:cTn id="27" dur="500"/>
                                        <p:tgtEl>
                                          <p:spTgt spid="19459">
                                            <p:txEl>
                                              <p:charRg st="417" end="48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Title 1"/>
          <p:cNvSpPr>
            <a:spLocks noGrp="1"/>
          </p:cNvSpPr>
          <p:nvPr>
            <p:ph type="title" idx="4294967295"/>
          </p:nvPr>
        </p:nvSpPr>
        <p:spPr>
          <a:xfrm>
            <a:off x="1485900" y="0"/>
            <a:ext cx="7391400" cy="1071563"/>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KiỂM TRA HẢI QUAN VÀ THÔNG QUAN HÀNG HÓA</a:t>
            </a:r>
            <a:endParaRPr lang="en-US" altLang="en-US" dirty="0">
              <a:solidFill>
                <a:srgbClr val="FFFF00"/>
              </a:solidFill>
              <a:latin typeface="Times New Roman" panose="02020603050405020304" pitchFamily="18" charset="0"/>
              <a:ea typeface="Times New Roman" panose="02020603050405020304" pitchFamily="18" charset="0"/>
            </a:endParaRPr>
          </a:p>
        </p:txBody>
      </p:sp>
      <p:sp>
        <p:nvSpPr>
          <p:cNvPr id="19459" name="Content Placeholder 2"/>
          <p:cNvSpPr>
            <a:spLocks noGrp="1"/>
          </p:cNvSpPr>
          <p:nvPr>
            <p:ph idx="1"/>
          </p:nvPr>
        </p:nvSpPr>
        <p:spPr>
          <a:xfrm>
            <a:off x="492125" y="1071563"/>
            <a:ext cx="8159750" cy="5191125"/>
          </a:xfrm>
          <a:ln/>
        </p:spPr>
        <p:txBody>
          <a:bodyPr vert="horz" wrap="square" lIns="91440" tIns="45720" rIns="91440" bIns="45720" anchor="t" anchorCtr="0"/>
          <a:p>
            <a:pPr algn="just"/>
            <a:endParaRPr lang="en-US" altLang="en-US" sz="1000" b="1" dirty="0">
              <a:solidFill>
                <a:srgbClr val="FF0000"/>
              </a:solidFill>
              <a:latin typeface="Times New Roman" panose="02020603050405020304" pitchFamily="18" charset="0"/>
              <a:cs typeface="Times New Roman" panose="02020603050405020304" pitchFamily="18" charset="0"/>
            </a:endParaRPr>
          </a:p>
          <a:p>
            <a:pPr algn="just"/>
            <a:r>
              <a:rPr lang="en-US" altLang="en-US" b="1" dirty="0">
                <a:solidFill>
                  <a:srgbClr val="FF0000"/>
                </a:solidFill>
                <a:latin typeface="Times New Roman" panose="02020603050405020304" pitchFamily="18" charset="0"/>
                <a:cs typeface="Times New Roman" panose="02020603050405020304" pitchFamily="18" charset="0"/>
              </a:rPr>
              <a:t>15. Kiểm tra sau thông quan (Đ77):</a:t>
            </a:r>
            <a:endParaRPr lang="en-US" altLang="en-US" b="1" dirty="0">
              <a:solidFill>
                <a:srgbClr val="FF0000"/>
              </a:solidFill>
              <a:latin typeface="Times New Roman" panose="02020603050405020304" pitchFamily="18" charset="0"/>
              <a:cs typeface="Times New Roman" panose="02020603050405020304" pitchFamily="18" charset="0"/>
            </a:endParaRPr>
          </a:p>
          <a:p>
            <a:pPr algn="just">
              <a:buNone/>
            </a:pPr>
            <a:endParaRPr lang="en-US" altLang="en-US" sz="400" b="1" dirty="0">
              <a:solidFill>
                <a:srgbClr val="FF0000"/>
              </a:solidFill>
              <a:latin typeface="Times New Roman" panose="02020603050405020304" pitchFamily="18" charset="0"/>
              <a:cs typeface="Times New Roman" panose="02020603050405020304" pitchFamily="18" charset="0"/>
            </a:endParaRPr>
          </a:p>
          <a:p>
            <a:pPr algn="just">
              <a:buNone/>
            </a:pPr>
            <a:r>
              <a:rPr lang="en-US" altLang="en-US" b="1" dirty="0">
                <a:solidFill>
                  <a:srgbClr val="FF0000"/>
                </a:solidFill>
                <a:latin typeface="Times New Roman" panose="02020603050405020304" pitchFamily="18" charset="0"/>
                <a:cs typeface="Times New Roman" panose="02020603050405020304" pitchFamily="18" charset="0"/>
              </a:rPr>
              <a:t>	a) Mục đích kiểm tra sau thông quan:</a:t>
            </a:r>
            <a:endParaRPr lang="en-US" altLang="en-US" sz="2600" dirty="0">
              <a:solidFill>
                <a:srgbClr val="0A0AFF"/>
              </a:solidFill>
              <a:latin typeface="Times New Roman" panose="02020603050405020304" pitchFamily="18" charset="0"/>
              <a:cs typeface="Times New Roman" panose="02020603050405020304" pitchFamily="18" charset="0"/>
            </a:endParaRPr>
          </a:p>
          <a:p>
            <a:pPr algn="just">
              <a:buFontTx/>
              <a:buChar char="-"/>
            </a:pPr>
            <a:r>
              <a:rPr lang="fr-FR" altLang="en-US" sz="2600" dirty="0">
                <a:solidFill>
                  <a:srgbClr val="0A0AFF"/>
                </a:solidFill>
                <a:latin typeface="Times New Roman" panose="02020603050405020304" pitchFamily="18" charset="0"/>
                <a:cs typeface="Times New Roman" panose="02020603050405020304" pitchFamily="18" charset="0"/>
              </a:rPr>
              <a:t>Nhằm đánh giá tính chính xác, trung thực nội dung các chứng từ, hồ sơ m</a:t>
            </a:r>
            <a:r>
              <a:rPr lang="fr-FR" altLang="en-US" sz="2600" dirty="0">
                <a:solidFill>
                  <a:srgbClr val="0A0AFF"/>
                </a:solidFill>
                <a:latin typeface="Times New Roman" panose="02020603050405020304" pitchFamily="18" charset="0"/>
                <a:ea typeface="Times New Roman" panose="02020603050405020304" pitchFamily="18" charset="0"/>
              </a:rPr>
              <a:t>à</a:t>
            </a:r>
            <a:r>
              <a:rPr lang="fr-FR" altLang="en-US" sz="2600" dirty="0">
                <a:solidFill>
                  <a:srgbClr val="0A0AFF"/>
                </a:solidFill>
                <a:latin typeface="Times New Roman" panose="02020603050405020304" pitchFamily="18" charset="0"/>
                <a:cs typeface="Times New Roman" panose="02020603050405020304" pitchFamily="18" charset="0"/>
              </a:rPr>
              <a:t> người khai hải quan đã khai, nộp, xuất trình với cơ quan hải quan; đánh giá việc tuân thủ PLHQ v</a:t>
            </a:r>
            <a:r>
              <a:rPr lang="fr-FR" altLang="en-US" sz="2600" dirty="0">
                <a:solidFill>
                  <a:srgbClr val="0A0AFF"/>
                </a:solidFill>
                <a:latin typeface="Times New Roman" panose="02020603050405020304" pitchFamily="18" charset="0"/>
                <a:ea typeface="Times New Roman" panose="02020603050405020304" pitchFamily="18" charset="0"/>
              </a:rPr>
              <a:t>à</a:t>
            </a:r>
            <a:r>
              <a:rPr lang="fr-FR" altLang="en-US" sz="2600" dirty="0">
                <a:solidFill>
                  <a:srgbClr val="0A0AFF"/>
                </a:solidFill>
                <a:latin typeface="Times New Roman" panose="02020603050405020304" pitchFamily="18" charset="0"/>
                <a:cs typeface="Times New Roman" panose="02020603050405020304" pitchFamily="18" charset="0"/>
              </a:rPr>
              <a:t> các quy định khác của PL liên quan đến quản lý XK, NK của người khai hải quan.</a:t>
            </a:r>
            <a:endParaRPr lang="en-US" altLang="en-US" sz="2600" dirty="0">
              <a:solidFill>
                <a:srgbClr val="0A0AFF"/>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9459">
                                            <p:txEl>
                                              <p:charRg st="75" end="325"/>
                                            </p:txEl>
                                          </p:spTgt>
                                        </p:tgtEl>
                                        <p:attrNameLst>
                                          <p:attrName>style.visibility</p:attrName>
                                        </p:attrNameLst>
                                      </p:cBhvr>
                                      <p:to>
                                        <p:strVal val="visible"/>
                                      </p:to>
                                    </p:set>
                                    <p:animEffect transition="in" filter="box(in)">
                                      <p:cBhvr>
                                        <p:cTn id="7" dur="500"/>
                                        <p:tgtEl>
                                          <p:spTgt spid="19459">
                                            <p:txEl>
                                              <p:charRg st="75" end="3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Title 1"/>
          <p:cNvSpPr>
            <a:spLocks noGrp="1"/>
          </p:cNvSpPr>
          <p:nvPr>
            <p:ph type="title" idx="4294967295"/>
          </p:nvPr>
        </p:nvSpPr>
        <p:spPr>
          <a:xfrm>
            <a:off x="1485900" y="0"/>
            <a:ext cx="7391400" cy="1071563"/>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KiỂM TRA HẢI QUAN VÀ THÔNG QUAN HÀNG HÓA</a:t>
            </a:r>
            <a:endParaRPr lang="en-US" altLang="en-US" dirty="0">
              <a:solidFill>
                <a:srgbClr val="FFFF00"/>
              </a:solidFill>
              <a:latin typeface="Times New Roman" panose="02020603050405020304" pitchFamily="18" charset="0"/>
              <a:ea typeface="Times New Roman" panose="02020603050405020304" pitchFamily="18" charset="0"/>
            </a:endParaRPr>
          </a:p>
        </p:txBody>
      </p:sp>
      <p:sp>
        <p:nvSpPr>
          <p:cNvPr id="19459" name="Content Placeholder 2"/>
          <p:cNvSpPr>
            <a:spLocks noGrp="1"/>
          </p:cNvSpPr>
          <p:nvPr>
            <p:ph idx="1"/>
          </p:nvPr>
        </p:nvSpPr>
        <p:spPr>
          <a:xfrm>
            <a:off x="179388" y="785813"/>
            <a:ext cx="8785225" cy="6072187"/>
          </a:xfrm>
          <a:ln/>
        </p:spPr>
        <p:txBody>
          <a:bodyPr vert="horz" wrap="square" lIns="91440" tIns="45720" rIns="91440" bIns="45720" anchor="t" anchorCtr="0"/>
          <a:p>
            <a:pPr algn="just"/>
            <a:endParaRPr lang="en-US" altLang="en-US" sz="1000" b="1" dirty="0">
              <a:solidFill>
                <a:srgbClr val="FF0000"/>
              </a:solidFill>
              <a:latin typeface="Times New Roman" panose="02020603050405020304" pitchFamily="18" charset="0"/>
              <a:cs typeface="Times New Roman" panose="02020603050405020304" pitchFamily="18" charset="0"/>
            </a:endParaRPr>
          </a:p>
          <a:p>
            <a:pPr algn="just"/>
            <a:r>
              <a:rPr lang="en-US" altLang="en-US" b="1" dirty="0">
                <a:solidFill>
                  <a:srgbClr val="FF0000"/>
                </a:solidFill>
                <a:latin typeface="Times New Roman" panose="02020603050405020304" pitchFamily="18" charset="0"/>
                <a:cs typeface="Times New Roman" panose="02020603050405020304" pitchFamily="18" charset="0"/>
              </a:rPr>
              <a:t>16. Kiểm tra sau thông quan (Đ32-LHQ):</a:t>
            </a:r>
            <a:endParaRPr lang="en-US" altLang="en-US" b="1" dirty="0">
              <a:solidFill>
                <a:srgbClr val="FF0000"/>
              </a:solidFill>
              <a:latin typeface="Times New Roman" panose="02020603050405020304" pitchFamily="18" charset="0"/>
              <a:cs typeface="Times New Roman" panose="02020603050405020304" pitchFamily="18" charset="0"/>
            </a:endParaRPr>
          </a:p>
          <a:p>
            <a:pPr algn="just">
              <a:buNone/>
            </a:pPr>
            <a:endParaRPr lang="en-US" altLang="en-US" sz="400" b="1" dirty="0">
              <a:solidFill>
                <a:srgbClr val="FF0000"/>
              </a:solidFill>
              <a:latin typeface="Times New Roman" panose="02020603050405020304" pitchFamily="18" charset="0"/>
              <a:cs typeface="Times New Roman" panose="02020603050405020304" pitchFamily="18" charset="0"/>
            </a:endParaRPr>
          </a:p>
          <a:p>
            <a:pPr algn="just">
              <a:buNone/>
            </a:pPr>
            <a:r>
              <a:rPr lang="en-US" altLang="en-US" b="1" dirty="0">
                <a:solidFill>
                  <a:srgbClr val="FF0000"/>
                </a:solidFill>
                <a:latin typeface="Times New Roman" panose="02020603050405020304" pitchFamily="18" charset="0"/>
                <a:cs typeface="Times New Roman" panose="02020603050405020304" pitchFamily="18" charset="0"/>
              </a:rPr>
              <a:t>	b) Các trường hợp kiểm tra sau thông quan:</a:t>
            </a:r>
            <a:endParaRPr lang="en-US" altLang="en-US" sz="2600" dirty="0">
              <a:solidFill>
                <a:srgbClr val="0A0AFF"/>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fr-FR" altLang="en-US" sz="2600" dirty="0">
                <a:solidFill>
                  <a:srgbClr val="0A0AFF"/>
                </a:solidFill>
                <a:latin typeface="Times New Roman" panose="02020603050405020304" pitchFamily="18" charset="0"/>
                <a:cs typeface="Times New Roman" panose="02020603050405020304" pitchFamily="18" charset="0"/>
              </a:rPr>
              <a:t>Kiểm tra khi có dấu hiệu vi phạm pháp luật hải quan v</a:t>
            </a:r>
            <a:r>
              <a:rPr lang="fr-FR" altLang="en-US" sz="2600" dirty="0">
                <a:solidFill>
                  <a:srgbClr val="0A0AFF"/>
                </a:solidFill>
                <a:latin typeface="Times New Roman" panose="02020603050405020304" pitchFamily="18" charset="0"/>
                <a:ea typeface="Times New Roman" panose="02020603050405020304" pitchFamily="18" charset="0"/>
              </a:rPr>
              <a:t>à</a:t>
            </a:r>
            <a:r>
              <a:rPr lang="fr-FR" altLang="en-US" sz="2600" dirty="0">
                <a:solidFill>
                  <a:srgbClr val="0A0AFF"/>
                </a:solidFill>
                <a:latin typeface="Times New Roman" panose="02020603050405020304" pitchFamily="18" charset="0"/>
                <a:cs typeface="Times New Roman" panose="02020603050405020304" pitchFamily="18" charset="0"/>
              </a:rPr>
              <a:t> quy định khác của pháp luật liên quan đến quản lý xuất khẩu, nhập khẩu.</a:t>
            </a:r>
            <a:endParaRPr lang="fr-FR" altLang="en-US" sz="2600" dirty="0">
              <a:solidFill>
                <a:srgbClr val="0A0AFF"/>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fr-FR" altLang="en-US" sz="2600" dirty="0">
                <a:solidFill>
                  <a:srgbClr val="0A0AFF"/>
                </a:solidFill>
                <a:latin typeface="Times New Roman" panose="02020603050405020304" pitchFamily="18" charset="0"/>
                <a:cs typeface="Times New Roman" panose="02020603050405020304" pitchFamily="18" charset="0"/>
              </a:rPr>
              <a:t>Đối với các trường hợp không thuộc quy định tại khoản 1 Điều 32 n</a:t>
            </a:r>
            <a:r>
              <a:rPr lang="fr-FR" altLang="en-US" sz="2600" dirty="0">
                <a:solidFill>
                  <a:srgbClr val="0A0AFF"/>
                </a:solidFill>
                <a:latin typeface="Times New Roman" panose="02020603050405020304" pitchFamily="18" charset="0"/>
                <a:ea typeface="Times New Roman" panose="02020603050405020304" pitchFamily="18" charset="0"/>
              </a:rPr>
              <a:t>à</a:t>
            </a:r>
            <a:r>
              <a:rPr lang="fr-FR" altLang="en-US" sz="2600" dirty="0">
                <a:solidFill>
                  <a:srgbClr val="0A0AFF"/>
                </a:solidFill>
                <a:latin typeface="Times New Roman" panose="02020603050405020304" pitchFamily="18" charset="0"/>
                <a:cs typeface="Times New Roman" panose="02020603050405020304" pitchFamily="18" charset="0"/>
              </a:rPr>
              <a:t>y thì việc kiểm tra sau thông quan được thực hiện trên cơ sở áp dụng quản lý rủi ro.</a:t>
            </a:r>
            <a:endParaRPr lang="fr-FR" altLang="en-US" sz="2600" dirty="0">
              <a:solidFill>
                <a:srgbClr val="0A0AFF"/>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fr-FR" altLang="en-US" sz="2600" dirty="0">
                <a:solidFill>
                  <a:srgbClr val="0A0AFF"/>
                </a:solidFill>
                <a:latin typeface="Times New Roman" panose="02020603050405020304" pitchFamily="18" charset="0"/>
                <a:cs typeface="Times New Roman" panose="02020603050405020304" pitchFamily="18" charset="0"/>
              </a:rPr>
              <a:t>Kiểm tra việc tuân thủ pháp luật của người khai hải quan.</a:t>
            </a:r>
            <a:r>
              <a:rPr lang="en-US" altLang="en-US" sz="2600" dirty="0">
                <a:solidFill>
                  <a:srgbClr val="0A0AFF"/>
                </a:solidFill>
                <a:latin typeface="Times New Roman" panose="02020603050405020304" pitchFamily="18" charset="0"/>
                <a:cs typeface="Times New Roman" panose="02020603050405020304" pitchFamily="18" charset="0"/>
              </a:rPr>
              <a:t> </a:t>
            </a:r>
            <a:endParaRPr lang="en-US" altLang="en-US" sz="2600" dirty="0">
              <a:solidFill>
                <a:srgbClr val="0A0AFF"/>
              </a:solidFill>
              <a:latin typeface="Times New Roman" panose="02020603050405020304" pitchFamily="18" charset="0"/>
              <a:cs typeface="Times New Roman" panose="02020603050405020304" pitchFamily="18" charset="0"/>
            </a:endParaRPr>
          </a:p>
          <a:p>
            <a:pPr algn="just">
              <a:buFontTx/>
              <a:buNone/>
            </a:pPr>
            <a:r>
              <a:rPr lang="en-US" altLang="en-US" sz="2600" dirty="0">
                <a:solidFill>
                  <a:srgbClr val="0A0AFF"/>
                </a:solidFill>
                <a:latin typeface="Times New Roman" panose="02020603050405020304" pitchFamily="18" charset="0"/>
                <a:cs typeface="Times New Roman" panose="02020603050405020304" pitchFamily="18" charset="0"/>
              </a:rPr>
              <a:t>	</a:t>
            </a:r>
            <a:r>
              <a:rPr lang="en-US" altLang="en-US" b="1" dirty="0">
                <a:solidFill>
                  <a:srgbClr val="FF0000"/>
                </a:solidFill>
                <a:latin typeface="Times New Roman" panose="02020603050405020304" pitchFamily="18" charset="0"/>
                <a:cs typeface="Times New Roman" panose="02020603050405020304" pitchFamily="18" charset="0"/>
              </a:rPr>
              <a:t>c) Thời hạn kiểm tra sau thông quan:</a:t>
            </a:r>
            <a:endParaRPr lang="en-US" altLang="en-US" b="1" dirty="0">
              <a:solidFill>
                <a:srgbClr val="FF0000"/>
              </a:solidFill>
              <a:latin typeface="Times New Roman" panose="02020603050405020304" pitchFamily="18" charset="0"/>
              <a:cs typeface="Times New Roman" panose="02020603050405020304" pitchFamily="18" charset="0"/>
            </a:endParaRPr>
          </a:p>
          <a:p>
            <a:pPr algn="just">
              <a:buFontTx/>
              <a:buNone/>
            </a:pPr>
            <a:r>
              <a:rPr lang="en-US" altLang="en-US" sz="2600" dirty="0">
                <a:solidFill>
                  <a:srgbClr val="0A0AFF"/>
                </a:solidFill>
                <a:latin typeface="Times New Roman" panose="02020603050405020304" pitchFamily="18" charset="0"/>
                <a:cs typeface="Times New Roman" panose="02020603050405020304" pitchFamily="18" charset="0"/>
              </a:rPr>
              <a:t>	Trong thời hạn 5 năm, kể từ ng</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y đăng ký tờ khai hải quan đối với h</a:t>
            </a:r>
            <a:r>
              <a:rPr lang="en-US" altLang="en-US" sz="2600" dirty="0">
                <a:solidFill>
                  <a:srgbClr val="0A0AFF"/>
                </a:solidFill>
                <a:latin typeface="Times New Roman" panose="02020603050405020304" pitchFamily="18" charset="0"/>
                <a:ea typeface="Times New Roman" panose="02020603050405020304" pitchFamily="18" charset="0"/>
              </a:rPr>
              <a:t>à</a:t>
            </a:r>
            <a:r>
              <a:rPr lang="en-US" altLang="en-US" sz="2600" dirty="0">
                <a:solidFill>
                  <a:srgbClr val="0A0AFF"/>
                </a:solidFill>
                <a:latin typeface="Times New Roman" panose="02020603050405020304" pitchFamily="18" charset="0"/>
                <a:cs typeface="Times New Roman" panose="02020603050405020304" pitchFamily="18" charset="0"/>
              </a:rPr>
              <a:t>ng hóa XK, NK đã được thông quan.</a:t>
            </a:r>
            <a:endParaRPr lang="en-US" altLang="en-US" sz="2600" dirty="0">
              <a:solidFill>
                <a:srgbClr val="0A0AFF"/>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9459">
                                            <p:txEl>
                                              <p:charRg st="85" end="212"/>
                                            </p:txEl>
                                          </p:spTgt>
                                        </p:tgtEl>
                                        <p:attrNameLst>
                                          <p:attrName>style.visibility</p:attrName>
                                        </p:attrNameLst>
                                      </p:cBhvr>
                                      <p:to>
                                        <p:strVal val="visible"/>
                                      </p:to>
                                    </p:set>
                                    <p:animEffect transition="in" filter="box(in)">
                                      <p:cBhvr>
                                        <p:cTn id="7" dur="500"/>
                                        <p:tgtEl>
                                          <p:spTgt spid="19459">
                                            <p:txEl>
                                              <p:charRg st="85" end="212"/>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9459">
                                            <p:txEl>
                                              <p:charRg st="212" end="363"/>
                                            </p:txEl>
                                          </p:spTgt>
                                        </p:tgtEl>
                                        <p:attrNameLst>
                                          <p:attrName>style.visibility</p:attrName>
                                        </p:attrNameLst>
                                      </p:cBhvr>
                                      <p:to>
                                        <p:strVal val="visible"/>
                                      </p:to>
                                    </p:set>
                                    <p:animEffect transition="in" filter="diamond(in)">
                                      <p:cBhvr>
                                        <p:cTn id="12" dur="2000"/>
                                        <p:tgtEl>
                                          <p:spTgt spid="19459">
                                            <p:txEl>
                                              <p:charRg st="212" end="36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9459">
                                            <p:txEl>
                                              <p:charRg st="363" end="422"/>
                                            </p:txEl>
                                          </p:spTgt>
                                        </p:tgtEl>
                                        <p:attrNameLst>
                                          <p:attrName>style.visibility</p:attrName>
                                        </p:attrNameLst>
                                      </p:cBhvr>
                                      <p:to>
                                        <p:strVal val="visible"/>
                                      </p:to>
                                    </p:set>
                                    <p:animEffect transition="in" filter="checkerboard(across)">
                                      <p:cBhvr>
                                        <p:cTn id="17" dur="500"/>
                                        <p:tgtEl>
                                          <p:spTgt spid="19459">
                                            <p:txEl>
                                              <p:charRg st="363" end="4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Content Placeholder 2"/>
          <p:cNvSpPr>
            <a:spLocks noGrp="1"/>
          </p:cNvSpPr>
          <p:nvPr>
            <p:ph idx="1"/>
          </p:nvPr>
        </p:nvSpPr>
        <p:spPr>
          <a:xfrm>
            <a:off x="250825" y="1052513"/>
            <a:ext cx="8569325" cy="5616575"/>
          </a:xfrm>
        </p:spPr>
        <p:txBody>
          <a:bodyPr vert="horz" wrap="square" lIns="91440" tIns="45720" rIns="91440" bIns="45720" numCol="1" anchor="t" anchorCtr="0" compatLnSpc="1"/>
          <a:p>
            <a:pPr/>
            <a:endParaRPr lang="en-US" altLang="en-US" dirty="0">
              <a:latin typeface="Times New Roman" panose="02020603050405020304" pitchFamily="18" charset="0"/>
              <a:ea typeface="+mn-ea"/>
              <a:cs typeface="Times New Roman" panose="02020603050405020304" pitchFamily="18" charset="0"/>
            </a:endParaRPr>
          </a:p>
          <a:p>
            <a:pPr algn="ctr"/>
            <a:r>
              <a:rPr lang="en-US" altLang="en-US" sz="4000" dirty="0">
                <a:solidFill>
                  <a:srgbClr val="FF0000"/>
                </a:solidFill>
                <a:latin typeface="Times New Roman" panose="02020603050405020304" pitchFamily="18" charset="0"/>
                <a:ea typeface="+mn-ea"/>
                <a:cs typeface="Times New Roman" panose="02020603050405020304" pitchFamily="18" charset="0"/>
              </a:rPr>
              <a:t>THANK YOU FOR LISTENING!</a:t>
            </a:r>
            <a:endParaRPr lang="en-US" altLang="en-US" sz="4000" dirty="0">
              <a:solidFill>
                <a:srgbClr val="FF0000"/>
              </a:solidFill>
              <a:latin typeface="Times New Roman" panose="02020603050405020304" pitchFamily="18" charset="0"/>
              <a:ea typeface="+mn-ea"/>
              <a:cs typeface="Times New Roman" panose="02020603050405020304" pitchFamily="18" charset="0"/>
            </a:endParaRPr>
          </a:p>
          <a:p>
            <a:pPr algn="ctr">
              <a:buFont typeface="Wingdings" panose="05000000000000000000" pitchFamily="2" charset="2"/>
              <a:buNone/>
            </a:pPr>
            <a:endParaRPr lang="en-US" altLang="en-US" sz="4000" dirty="0">
              <a:solidFill>
                <a:srgbClr val="FF0000"/>
              </a:solidFill>
              <a:latin typeface="Times New Roman" panose="02020603050405020304" pitchFamily="18" charset="0"/>
              <a:ea typeface="+mn-ea"/>
              <a:cs typeface="Times New Roman" panose="02020603050405020304" pitchFamily="18" charset="0"/>
            </a:endParaRPr>
          </a:p>
          <a:p>
            <a:pPr algn="ctr"/>
            <a:r>
              <a:rPr lang="en-US" altLang="en-US" dirty="0">
                <a:solidFill>
                  <a:srgbClr val="101BF4"/>
                </a:solidFill>
                <a:latin typeface="Times New Roman" panose="02020603050405020304" pitchFamily="18" charset="0"/>
                <a:ea typeface="+mn-ea"/>
                <a:cs typeface="Times New Roman" panose="02020603050405020304" pitchFamily="18" charset="0"/>
              </a:rPr>
              <a:t>Thông tin liên hệ.</a:t>
            </a:r>
            <a:endParaRPr lang="en-US" altLang="en-US" dirty="0">
              <a:solidFill>
                <a:srgbClr val="101BF4"/>
              </a:solidFill>
              <a:latin typeface="Times New Roman" panose="02020603050405020304" pitchFamily="18" charset="0"/>
              <a:ea typeface="+mn-ea"/>
              <a:cs typeface="Times New Roman" panose="02020603050405020304" pitchFamily="18" charset="0"/>
            </a:endParaRPr>
          </a:p>
          <a:p>
            <a:pPr algn="ctr">
              <a:buFont typeface="Wingdings" panose="05000000000000000000" pitchFamily="2" charset="2"/>
              <a:buNone/>
            </a:pPr>
            <a:r>
              <a:rPr lang="en-US" altLang="en-US" dirty="0">
                <a:solidFill>
                  <a:srgbClr val="FF0000"/>
                </a:solidFill>
                <a:latin typeface="Times New Roman" panose="02020603050405020304" pitchFamily="18" charset="0"/>
                <a:ea typeface="+mn-ea"/>
                <a:cs typeface="Times New Roman" panose="02020603050405020304" pitchFamily="18" charset="0"/>
              </a:rPr>
              <a:t>Ths. NGUYỄN MẠNH HẢO</a:t>
            </a:r>
            <a:endParaRPr lang="en-US" altLang="en-US" dirty="0">
              <a:solidFill>
                <a:srgbClr val="FF0000"/>
              </a:solidFill>
              <a:latin typeface="Times New Roman" panose="02020603050405020304" pitchFamily="18" charset="0"/>
              <a:ea typeface="+mn-ea"/>
              <a:cs typeface="Times New Roman" panose="02020603050405020304" pitchFamily="18" charset="0"/>
            </a:endParaRPr>
          </a:p>
          <a:p>
            <a:pPr algn="ctr">
              <a:buFont typeface="Wingdings" panose="05000000000000000000" pitchFamily="2" charset="2"/>
              <a:buNone/>
            </a:pPr>
            <a:r>
              <a:rPr lang="en-US" altLang="en-US" dirty="0">
                <a:solidFill>
                  <a:srgbClr val="FF0000"/>
                </a:solidFill>
                <a:latin typeface="Times New Roman" panose="02020603050405020304" pitchFamily="18" charset="0"/>
                <a:ea typeface="+mn-ea"/>
                <a:cs typeface="Times New Roman" panose="02020603050405020304" pitchFamily="18" charset="0"/>
              </a:rPr>
              <a:t>Chức vụ: Phó trưởng phòng</a:t>
            </a:r>
            <a:endParaRPr lang="en-US" altLang="en-US" dirty="0">
              <a:solidFill>
                <a:srgbClr val="FF0000"/>
              </a:solidFill>
              <a:latin typeface="Times New Roman" panose="02020603050405020304" pitchFamily="18" charset="0"/>
              <a:ea typeface="+mn-ea"/>
              <a:cs typeface="Times New Roman" panose="02020603050405020304" pitchFamily="18" charset="0"/>
            </a:endParaRPr>
          </a:p>
          <a:p>
            <a:pPr algn="ctr">
              <a:buFont typeface="Wingdings" panose="05000000000000000000" pitchFamily="2" charset="2"/>
              <a:buNone/>
            </a:pPr>
            <a:r>
              <a:rPr lang="en-US" altLang="en-US" dirty="0">
                <a:solidFill>
                  <a:srgbClr val="FF0000"/>
                </a:solidFill>
                <a:latin typeface="Times New Roman" panose="02020603050405020304" pitchFamily="18" charset="0"/>
                <a:ea typeface="+mn-ea"/>
                <a:cs typeface="Times New Roman" panose="02020603050405020304" pitchFamily="18" charset="0"/>
              </a:rPr>
              <a:t>Đơn vị: Cục Quản lý rủi ro – TCHQ.</a:t>
            </a:r>
            <a:endParaRPr lang="en-US" altLang="en-US" dirty="0">
              <a:solidFill>
                <a:srgbClr val="FF0000"/>
              </a:solidFill>
              <a:latin typeface="Times New Roman" panose="02020603050405020304" pitchFamily="18" charset="0"/>
              <a:ea typeface="+mn-ea"/>
              <a:cs typeface="Times New Roman" panose="02020603050405020304" pitchFamily="18" charset="0"/>
            </a:endParaRPr>
          </a:p>
          <a:p>
            <a:pPr algn="ctr">
              <a:buFont typeface="Wingdings" panose="05000000000000000000" pitchFamily="2" charset="2"/>
              <a:buNone/>
            </a:pPr>
            <a:r>
              <a:rPr lang="en-US" altLang="en-US" dirty="0">
                <a:solidFill>
                  <a:srgbClr val="184359"/>
                </a:solidFill>
                <a:latin typeface="Times New Roman" panose="02020603050405020304" pitchFamily="18" charset="0"/>
                <a:ea typeface="+mn-ea"/>
                <a:cs typeface="Times New Roman" panose="02020603050405020304" pitchFamily="18" charset="0"/>
              </a:rPr>
              <a:t>Điện thoại: 094.222.666.5 </a:t>
            </a:r>
            <a:endParaRPr lang="en-US" altLang="en-US" dirty="0">
              <a:solidFill>
                <a:srgbClr val="184359"/>
              </a:solidFill>
              <a:latin typeface="Times New Roman" panose="02020603050405020304" pitchFamily="18" charset="0"/>
              <a:ea typeface="+mn-ea"/>
              <a:cs typeface="Times New Roman" panose="02020603050405020304" pitchFamily="18" charset="0"/>
            </a:endParaRPr>
          </a:p>
          <a:p>
            <a:pPr algn="ctr">
              <a:buFont typeface="Wingdings" panose="05000000000000000000" pitchFamily="2" charset="2"/>
              <a:buNone/>
            </a:pPr>
            <a:r>
              <a:rPr lang="en-US" altLang="en-US" dirty="0">
                <a:solidFill>
                  <a:srgbClr val="184359"/>
                </a:solidFill>
                <a:latin typeface="Times New Roman" panose="02020603050405020304" pitchFamily="18" charset="0"/>
                <a:ea typeface="+mn-ea"/>
                <a:cs typeface="Times New Roman" panose="02020603050405020304" pitchFamily="18" charset="0"/>
              </a:rPr>
              <a:t>Mail: Ngmhao1978@gmail.com</a:t>
            </a:r>
            <a:endParaRPr lang="en-US" altLang="en-US" dirty="0">
              <a:solidFill>
                <a:srgbClr val="184359"/>
              </a:solidFill>
              <a:latin typeface="Times New Roman" panose="02020603050405020304" pitchFamily="18" charset="0"/>
              <a:ea typeface="Times New Roman" panose="02020603050405020304" pitchFamily="18" charset="0"/>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Title 1"/>
          <p:cNvSpPr>
            <a:spLocks noGrp="1"/>
          </p:cNvSpPr>
          <p:nvPr>
            <p:ph type="title"/>
          </p:nvPr>
        </p:nvSpPr>
        <p:spPr>
          <a:xfrm>
            <a:off x="1428750" y="142875"/>
            <a:ext cx="7448550" cy="857250"/>
          </a:xfrm>
          <a:ln/>
        </p:spPr>
        <p:txBody>
          <a:bodyPr vert="horz" wrap="square" lIns="91440" tIns="45720" rIns="91440" bIns="45720" anchor="ctr" anchorCtr="0"/>
          <a:p>
            <a:pPr/>
            <a:r>
              <a:rPr lang="en-US" altLang="en-US" sz="2800" dirty="0">
                <a:solidFill>
                  <a:srgbClr val="FFFF00"/>
                </a:solidFill>
                <a:latin typeface="Times New Roman" panose="02020603050405020304" pitchFamily="18" charset="0"/>
                <a:ea typeface="+mj-ea"/>
                <a:cs typeface="Times New Roman" panose="02020603050405020304" pitchFamily="18" charset="0"/>
              </a:rPr>
              <a:t>HỆ THỐNG CÁC VĂN BẢN QPPL KHÁC LIÊN QUAN ĐẾN LĨNH VỰC HẢI QUAN</a:t>
            </a:r>
            <a:endParaRPr lang="en-US" altLang="en-US" sz="2800" dirty="0">
              <a:solidFill>
                <a:srgbClr val="FFFF00"/>
              </a:solidFill>
              <a:latin typeface="Times New Roman" panose="02020603050405020304" pitchFamily="18" charset="0"/>
              <a:ea typeface="Times New Roman" panose="02020603050405020304" pitchFamily="18" charset="0"/>
              <a:cs typeface="+mj-cs"/>
            </a:endParaRPr>
          </a:p>
        </p:txBody>
      </p:sp>
      <p:sp>
        <p:nvSpPr>
          <p:cNvPr id="6147" name="Content Placeholder 2"/>
          <p:cNvSpPr>
            <a:spLocks noGrp="1"/>
          </p:cNvSpPr>
          <p:nvPr>
            <p:ph idx="1"/>
          </p:nvPr>
        </p:nvSpPr>
        <p:spPr>
          <a:xfrm>
            <a:off x="285750" y="1428750"/>
            <a:ext cx="8715375" cy="4833938"/>
          </a:xfrm>
        </p:spPr>
        <p:txBody>
          <a:bodyPr vert="horz" wrap="square" lIns="91440" tIns="45720" rIns="91440" bIns="45720" numCol="1" anchor="t" anchorCtr="0" compatLnSpc="1"/>
          <a:p>
            <a:pPr marL="609600" indent="-609600">
              <a:buFont typeface="Wingdings" panose="05000000000000000000" pitchFamily="2" charset="2"/>
              <a:buAutoNum type="arabicPeriod"/>
            </a:pPr>
            <a:r>
              <a:rPr sz="2600" b="0" dirty="0">
                <a:solidFill>
                  <a:srgbClr val="0A0AFF"/>
                </a:solidFill>
                <a:latin typeface="Times New Roman" panose="02020603050405020304" pitchFamily="18" charset="0"/>
                <a:ea typeface="+mn-ea"/>
                <a:cs typeface="Times New Roman" panose="02020603050405020304" pitchFamily="18" charset="0"/>
              </a:rPr>
              <a:t>Pháp luật về chính sách h</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ng hoá XNK</a:t>
            </a:r>
            <a:endParaRPr sz="2600" b="0" dirty="0">
              <a:solidFill>
                <a:srgbClr val="0A0AFF"/>
              </a:solidFill>
              <a:latin typeface="Times New Roman" panose="02020603050405020304" pitchFamily="18" charset="0"/>
              <a:ea typeface="+mn-ea"/>
              <a:cs typeface="Times New Roman" panose="02020603050405020304" pitchFamily="18" charset="0"/>
            </a:endParaRPr>
          </a:p>
          <a:p>
            <a:pPr marL="609600" indent="-609600">
              <a:buFont typeface="Wingdings" panose="05000000000000000000" pitchFamily="2" charset="2"/>
              <a:buAutoNum type="arabicPeriod"/>
            </a:pPr>
            <a:r>
              <a:rPr lang="vi-VN" altLang="x-none" sz="2600" b="0" dirty="0">
                <a:solidFill>
                  <a:srgbClr val="0A0AFF"/>
                </a:solidFill>
                <a:latin typeface="Times New Roman" panose="02020603050405020304" pitchFamily="18" charset="0"/>
                <a:ea typeface="+mn-ea"/>
                <a:cs typeface="Times New Roman" panose="02020603050405020304" pitchFamily="18" charset="0"/>
              </a:rPr>
              <a:t>Pháp luật về thuế h</a:t>
            </a:r>
            <a:r>
              <a:rPr lang="vi-VN" altLang="x-none" sz="2600" b="0" dirty="0">
                <a:solidFill>
                  <a:srgbClr val="0A0AFF"/>
                </a:solidFill>
                <a:latin typeface="Times New Roman" panose="02020603050405020304" pitchFamily="18" charset="0"/>
                <a:ea typeface="Times New Roman" panose="02020603050405020304" pitchFamily="18" charset="0"/>
                <a:cs typeface="+mn-cs"/>
              </a:rPr>
              <a:t>à</a:t>
            </a:r>
            <a:r>
              <a:rPr lang="vi-VN" altLang="x-none" sz="2600" b="0" dirty="0">
                <a:solidFill>
                  <a:srgbClr val="0A0AFF"/>
                </a:solidFill>
                <a:latin typeface="Times New Roman" panose="02020603050405020304" pitchFamily="18" charset="0"/>
                <a:ea typeface="+mn-ea"/>
                <a:cs typeface="Times New Roman" panose="02020603050405020304" pitchFamily="18" charset="0"/>
              </a:rPr>
              <a:t>ng hóa xuất, nhập khẩu</a:t>
            </a:r>
            <a:r>
              <a:rPr sz="2600" b="0" dirty="0">
                <a:solidFill>
                  <a:srgbClr val="0A0AFF"/>
                </a:solidFill>
                <a:latin typeface="Times New Roman" panose="02020603050405020304" pitchFamily="18" charset="0"/>
                <a:ea typeface="+mn-ea"/>
                <a:cs typeface="Times New Roman" panose="02020603050405020304" pitchFamily="18" charset="0"/>
              </a:rPr>
              <a:t> </a:t>
            </a:r>
            <a:endParaRPr sz="2600" b="0" dirty="0">
              <a:solidFill>
                <a:srgbClr val="0A0AFF"/>
              </a:solidFill>
              <a:latin typeface="Times New Roman" panose="02020603050405020304" pitchFamily="18" charset="0"/>
              <a:ea typeface="+mn-ea"/>
              <a:cs typeface="Times New Roman" panose="02020603050405020304" pitchFamily="18" charset="0"/>
            </a:endParaRPr>
          </a:p>
          <a:p>
            <a:pPr marL="609600" indent="-609600">
              <a:buFont typeface="Wingdings" panose="05000000000000000000" pitchFamily="2" charset="2"/>
              <a:buAutoNum type="arabicPeriod"/>
            </a:pPr>
            <a:r>
              <a:rPr lang="vi-VN" altLang="x-none" sz="2600" b="0" dirty="0">
                <a:solidFill>
                  <a:srgbClr val="0A0AFF"/>
                </a:solidFill>
                <a:latin typeface="Times New Roman" panose="02020603050405020304" pitchFamily="18" charset="0"/>
                <a:ea typeface="+mn-ea"/>
                <a:cs typeface="Times New Roman" panose="02020603050405020304" pitchFamily="18" charset="0"/>
              </a:rPr>
              <a:t>Pháp luật về chính sách quản lý tiền tệ, v</a:t>
            </a:r>
            <a:r>
              <a:rPr lang="vi-VN" altLang="x-none" sz="2600" b="0" dirty="0">
                <a:solidFill>
                  <a:srgbClr val="0A0AFF"/>
                </a:solidFill>
                <a:latin typeface="Times New Roman" panose="02020603050405020304" pitchFamily="18" charset="0"/>
                <a:ea typeface="Times New Roman" panose="02020603050405020304" pitchFamily="18" charset="0"/>
                <a:cs typeface="+mn-cs"/>
              </a:rPr>
              <a:t>à</a:t>
            </a:r>
            <a:r>
              <a:rPr lang="vi-VN" altLang="x-none" sz="2600" b="0" dirty="0">
                <a:solidFill>
                  <a:srgbClr val="0A0AFF"/>
                </a:solidFill>
                <a:latin typeface="Times New Roman" panose="02020603050405020304" pitchFamily="18" charset="0"/>
                <a:ea typeface="+mn-ea"/>
                <a:cs typeface="Times New Roman" panose="02020603050405020304" pitchFamily="18" charset="0"/>
              </a:rPr>
              <a:t>ng, ngoại hối</a:t>
            </a:r>
            <a:r>
              <a:rPr sz="2600" b="0" dirty="0">
                <a:solidFill>
                  <a:srgbClr val="0A0AFF"/>
                </a:solidFill>
                <a:latin typeface="Times New Roman" panose="02020603050405020304" pitchFamily="18" charset="0"/>
                <a:ea typeface="+mn-ea"/>
                <a:cs typeface="Times New Roman" panose="02020603050405020304" pitchFamily="18" charset="0"/>
              </a:rPr>
              <a:t> </a:t>
            </a:r>
            <a:endParaRPr sz="2600" b="0" dirty="0">
              <a:solidFill>
                <a:srgbClr val="0A0AFF"/>
              </a:solidFill>
              <a:latin typeface="Times New Roman" panose="02020603050405020304" pitchFamily="18" charset="0"/>
              <a:ea typeface="+mn-ea"/>
              <a:cs typeface="Times New Roman" panose="02020603050405020304" pitchFamily="18" charset="0"/>
            </a:endParaRPr>
          </a:p>
          <a:p>
            <a:pPr marL="609600" indent="-609600">
              <a:buFont typeface="Wingdings" panose="05000000000000000000" pitchFamily="2" charset="2"/>
              <a:buAutoNum type="arabicPeriod"/>
            </a:pPr>
            <a:r>
              <a:rPr lang="fr-FR" altLang="x-none" sz="2600" b="0" dirty="0">
                <a:solidFill>
                  <a:srgbClr val="0A0AFF"/>
                </a:solidFill>
                <a:latin typeface="Times New Roman" panose="02020603050405020304" pitchFamily="18" charset="0"/>
                <a:ea typeface="+mn-ea"/>
                <a:cs typeface="Times New Roman" panose="02020603050405020304" pitchFamily="18" charset="0"/>
              </a:rPr>
              <a:t>Pháp luật về bảo vệ quyền sở hữu trí tuệ</a:t>
            </a:r>
            <a:endParaRPr sz="2600" b="0" dirty="0">
              <a:solidFill>
                <a:srgbClr val="0A0AFF"/>
              </a:solidFill>
              <a:latin typeface="Times New Roman" panose="02020603050405020304" pitchFamily="18" charset="0"/>
              <a:ea typeface="+mn-ea"/>
              <a:cs typeface="Times New Roman" panose="02020603050405020304" pitchFamily="18" charset="0"/>
            </a:endParaRPr>
          </a:p>
          <a:p>
            <a:pPr marL="609600" indent="-609600">
              <a:buFont typeface="Wingdings" panose="05000000000000000000" pitchFamily="2" charset="2"/>
              <a:buAutoNum type="arabicPeriod"/>
            </a:pPr>
            <a:r>
              <a:rPr lang="vi-VN" altLang="x-none" sz="2600" b="0" dirty="0">
                <a:solidFill>
                  <a:srgbClr val="0A0AFF"/>
                </a:solidFill>
                <a:latin typeface="Times New Roman" panose="02020603050405020304" pitchFamily="18" charset="0"/>
                <a:ea typeface="+mn-ea"/>
                <a:cs typeface="Times New Roman" panose="02020603050405020304" pitchFamily="18" charset="0"/>
              </a:rPr>
              <a:t>Pháp luật về chính sách quản lý chất lượng </a:t>
            </a:r>
            <a:r>
              <a:rPr sz="2600" b="0" dirty="0">
                <a:solidFill>
                  <a:srgbClr val="0A0AFF"/>
                </a:solidFill>
                <a:latin typeface="Times New Roman" panose="02020603050405020304" pitchFamily="18" charset="0"/>
                <a:ea typeface="+mn-ea"/>
                <a:cs typeface="Times New Roman" panose="02020603050405020304" pitchFamily="18" charset="0"/>
              </a:rPr>
              <a:t>HH </a:t>
            </a:r>
            <a:endParaRPr sz="2600" b="0" dirty="0">
              <a:solidFill>
                <a:srgbClr val="0A0AFF"/>
              </a:solidFill>
              <a:latin typeface="Times New Roman" panose="02020603050405020304" pitchFamily="18" charset="0"/>
              <a:ea typeface="+mn-ea"/>
              <a:cs typeface="Times New Roman" panose="02020603050405020304" pitchFamily="18" charset="0"/>
            </a:endParaRPr>
          </a:p>
          <a:p>
            <a:pPr marL="609600" indent="-609600">
              <a:buFont typeface="Wingdings" panose="05000000000000000000" pitchFamily="2" charset="2"/>
              <a:buAutoNum type="arabicPeriod"/>
            </a:pPr>
            <a:r>
              <a:rPr lang="fr-FR" altLang="x-none" sz="2600" b="0" dirty="0">
                <a:solidFill>
                  <a:srgbClr val="0A0AFF"/>
                </a:solidFill>
                <a:latin typeface="Times New Roman" panose="02020603050405020304" pitchFamily="18" charset="0"/>
                <a:ea typeface="+mn-ea"/>
                <a:cs typeface="Times New Roman" panose="02020603050405020304" pitchFamily="18" charset="0"/>
              </a:rPr>
              <a:t>Pháp luật về xử lý vi phạm h</a:t>
            </a:r>
            <a:r>
              <a:rPr lang="fr-FR" altLang="x-none" sz="2600" b="0" dirty="0">
                <a:solidFill>
                  <a:srgbClr val="0A0AFF"/>
                </a:solidFill>
                <a:latin typeface="Times New Roman" panose="02020603050405020304" pitchFamily="18" charset="0"/>
                <a:ea typeface="Times New Roman" panose="02020603050405020304" pitchFamily="18" charset="0"/>
                <a:cs typeface="+mn-cs"/>
              </a:rPr>
              <a:t>à</a:t>
            </a:r>
            <a:r>
              <a:rPr lang="fr-FR" altLang="x-none" sz="2600" b="0" dirty="0">
                <a:solidFill>
                  <a:srgbClr val="0A0AFF"/>
                </a:solidFill>
                <a:latin typeface="Times New Roman" panose="02020603050405020304" pitchFamily="18" charset="0"/>
                <a:ea typeface="+mn-ea"/>
                <a:cs typeface="Times New Roman" panose="02020603050405020304" pitchFamily="18" charset="0"/>
              </a:rPr>
              <a:t>nh chính</a:t>
            </a:r>
            <a:r>
              <a:rPr sz="2600" b="0" dirty="0">
                <a:solidFill>
                  <a:srgbClr val="0A0AFF"/>
                </a:solidFill>
                <a:latin typeface="Times New Roman" panose="02020603050405020304" pitchFamily="18" charset="0"/>
                <a:ea typeface="+mn-ea"/>
                <a:cs typeface="Times New Roman" panose="02020603050405020304" pitchFamily="18" charset="0"/>
              </a:rPr>
              <a:t> </a:t>
            </a:r>
            <a:endParaRPr sz="2600" b="0" dirty="0">
              <a:solidFill>
                <a:srgbClr val="0A0AFF"/>
              </a:solidFill>
              <a:latin typeface="Times New Roman" panose="02020603050405020304" pitchFamily="18" charset="0"/>
              <a:ea typeface="+mn-ea"/>
              <a:cs typeface="Times New Roman" panose="02020603050405020304" pitchFamily="18" charset="0"/>
            </a:endParaRPr>
          </a:p>
          <a:p>
            <a:pPr marL="609600" indent="-609600">
              <a:buFont typeface="Wingdings" panose="05000000000000000000" pitchFamily="2" charset="2"/>
              <a:buAutoNum type="arabicPeriod"/>
            </a:pPr>
            <a:r>
              <a:rPr lang="vi-VN" altLang="x-none" sz="2600" b="0" dirty="0">
                <a:solidFill>
                  <a:srgbClr val="0A0AFF"/>
                </a:solidFill>
                <a:latin typeface="Times New Roman" panose="02020603050405020304" pitchFamily="18" charset="0"/>
                <a:ea typeface="+mn-ea"/>
                <a:cs typeface="Times New Roman" panose="02020603050405020304" pitchFamily="18" charset="0"/>
              </a:rPr>
              <a:t>Pháp luật về khiếu nại</a:t>
            </a:r>
            <a:r>
              <a:rPr lang="fr-FR" altLang="x-none" sz="2600" b="0" dirty="0">
                <a:solidFill>
                  <a:srgbClr val="0A0AFF"/>
                </a:solidFill>
                <a:latin typeface="Times New Roman" panose="02020603050405020304" pitchFamily="18" charset="0"/>
                <a:ea typeface="+mn-ea"/>
                <a:cs typeface="Times New Roman" panose="02020603050405020304" pitchFamily="18" charset="0"/>
              </a:rPr>
              <a:t>, </a:t>
            </a:r>
            <a:r>
              <a:rPr lang="vi-VN" altLang="x-none" sz="2600" b="0" dirty="0">
                <a:solidFill>
                  <a:srgbClr val="0A0AFF"/>
                </a:solidFill>
                <a:latin typeface="Times New Roman" panose="02020603050405020304" pitchFamily="18" charset="0"/>
                <a:ea typeface="+mn-ea"/>
                <a:cs typeface="Times New Roman" panose="02020603050405020304" pitchFamily="18" charset="0"/>
              </a:rPr>
              <a:t>giải quyết khiếu nại</a:t>
            </a:r>
            <a:r>
              <a:rPr lang="fr-FR" altLang="x-none" sz="2600" b="0" dirty="0">
                <a:solidFill>
                  <a:srgbClr val="0A0AFF"/>
                </a:solidFill>
                <a:latin typeface="Times New Roman" panose="02020603050405020304" pitchFamily="18" charset="0"/>
                <a:ea typeface="+mn-ea"/>
                <a:cs typeface="Times New Roman" panose="02020603050405020304" pitchFamily="18" charset="0"/>
              </a:rPr>
              <a:t> v</a:t>
            </a:r>
            <a:r>
              <a:rPr lang="fr-FR" altLang="x-none" sz="2600" b="0" dirty="0">
                <a:solidFill>
                  <a:srgbClr val="0A0AFF"/>
                </a:solidFill>
                <a:latin typeface="Times New Roman" panose="02020603050405020304" pitchFamily="18" charset="0"/>
                <a:ea typeface="Times New Roman" panose="02020603050405020304" pitchFamily="18" charset="0"/>
                <a:cs typeface="+mn-cs"/>
              </a:rPr>
              <a:t>à</a:t>
            </a:r>
            <a:r>
              <a:rPr lang="fr-FR" altLang="x-none" sz="2600" b="0" dirty="0">
                <a:solidFill>
                  <a:srgbClr val="0A0AFF"/>
                </a:solidFill>
                <a:latin typeface="Times New Roman" panose="02020603050405020304" pitchFamily="18" charset="0"/>
                <a:ea typeface="+mn-ea"/>
                <a:cs typeface="Times New Roman" panose="02020603050405020304" pitchFamily="18" charset="0"/>
              </a:rPr>
              <a:t> pháp luật về tố tụng h</a:t>
            </a:r>
            <a:r>
              <a:rPr lang="fr-FR" altLang="x-none" sz="2600" b="0" dirty="0">
                <a:solidFill>
                  <a:srgbClr val="0A0AFF"/>
                </a:solidFill>
                <a:latin typeface="Times New Roman" panose="02020603050405020304" pitchFamily="18" charset="0"/>
                <a:ea typeface="Times New Roman" panose="02020603050405020304" pitchFamily="18" charset="0"/>
                <a:cs typeface="+mn-cs"/>
              </a:rPr>
              <a:t>à</a:t>
            </a:r>
            <a:r>
              <a:rPr lang="fr-FR" altLang="x-none" sz="2600" b="0" dirty="0">
                <a:solidFill>
                  <a:srgbClr val="0A0AFF"/>
                </a:solidFill>
                <a:latin typeface="Times New Roman" panose="02020603050405020304" pitchFamily="18" charset="0"/>
                <a:ea typeface="+mn-ea"/>
                <a:cs typeface="Times New Roman" panose="02020603050405020304" pitchFamily="18" charset="0"/>
              </a:rPr>
              <a:t>nh chính</a:t>
            </a:r>
            <a:r>
              <a:rPr sz="2600" b="0" dirty="0">
                <a:solidFill>
                  <a:srgbClr val="0A0AFF"/>
                </a:solidFill>
                <a:latin typeface="Times New Roman" panose="02020603050405020304" pitchFamily="18" charset="0"/>
                <a:ea typeface="+mn-ea"/>
                <a:cs typeface="Times New Roman" panose="02020603050405020304" pitchFamily="18" charset="0"/>
              </a:rPr>
              <a:t> </a:t>
            </a:r>
            <a:endParaRPr sz="2600" b="0" dirty="0">
              <a:solidFill>
                <a:srgbClr val="0A0AFF"/>
              </a:solidFill>
              <a:latin typeface="Times New Roman" panose="02020603050405020304" pitchFamily="18" charset="0"/>
              <a:ea typeface="+mn-ea"/>
              <a:cs typeface="Times New Roman" panose="02020603050405020304" pitchFamily="18" charset="0"/>
            </a:endParaRPr>
          </a:p>
          <a:p>
            <a:pPr marL="609600" indent="-609600">
              <a:buFont typeface="Wingdings" panose="05000000000000000000" pitchFamily="2" charset="2"/>
              <a:buAutoNum type="arabicPeriod"/>
            </a:pPr>
            <a:r>
              <a:rPr sz="2600" b="0" dirty="0">
                <a:solidFill>
                  <a:srgbClr val="0A0AFF"/>
                </a:solidFill>
                <a:latin typeface="Times New Roman" panose="02020603050405020304" pitchFamily="18" charset="0"/>
                <a:ea typeface="+mn-ea"/>
                <a:cs typeface="Times New Roman" panose="02020603050405020304" pitchFamily="18" charset="0"/>
              </a:rPr>
              <a:t>Pháp luật về các điều ước quốc tế</a:t>
            </a:r>
            <a:endParaRPr sz="2600" b="0" dirty="0">
              <a:solidFill>
                <a:srgbClr val="0A0AFF"/>
              </a:solidFill>
              <a:latin typeface="Times New Roman" panose="02020603050405020304" pitchFamily="18" charset="0"/>
              <a:ea typeface="+mn-ea"/>
              <a:cs typeface="Times New Roman" panose="02020603050405020304" pitchFamily="18" charset="0"/>
            </a:endParaRPr>
          </a:p>
          <a:p>
            <a:pPr marL="609600" indent="-609600">
              <a:buFont typeface="Wingdings" panose="05000000000000000000" pitchFamily="2" charset="2"/>
              <a:buAutoNum type="arabicPeriod"/>
            </a:pPr>
            <a:r>
              <a:rPr sz="2600" b="0" dirty="0">
                <a:latin typeface="Times New Roman" panose="02020603050405020304" pitchFamily="18" charset="0"/>
                <a:ea typeface="Times New Roman" panose="02020603050405020304" pitchFamily="18" charset="0"/>
                <a:cs typeface="+mn-cs"/>
              </a:rPr>
              <a:t>…</a:t>
            </a:r>
            <a:endParaRPr sz="2600" b="0" dirty="0">
              <a:latin typeface="Times New Roman" panose="02020603050405020304" pitchFamily="18" charset="0"/>
              <a:ea typeface="Times New Roman" panose="02020603050405020304"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147">
                                            <p:txEl>
                                              <p:charRg st="0" end="37"/>
                                            </p:txEl>
                                          </p:spTgt>
                                        </p:tgtEl>
                                        <p:attrNameLst>
                                          <p:attrName>style.visibility</p:attrName>
                                        </p:attrNameLst>
                                      </p:cBhvr>
                                      <p:to>
                                        <p:strVal val="visible"/>
                                      </p:to>
                                    </p:set>
                                    <p:animEffect transition="in" filter="blinds(horizontal)">
                                      <p:cBhvr>
                                        <p:cTn id="7" dur="500"/>
                                        <p:tgtEl>
                                          <p:spTgt spid="6147">
                                            <p:txEl>
                                              <p:charRg st="0" end="37"/>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147">
                                            <p:txEl>
                                              <p:charRg st="37" end="81"/>
                                            </p:txEl>
                                          </p:spTgt>
                                        </p:tgtEl>
                                        <p:attrNameLst>
                                          <p:attrName>style.visibility</p:attrName>
                                        </p:attrNameLst>
                                      </p:cBhvr>
                                      <p:to>
                                        <p:strVal val="visible"/>
                                      </p:to>
                                    </p:set>
                                    <p:animEffect transition="in" filter="box(in)">
                                      <p:cBhvr>
                                        <p:cTn id="12" dur="500"/>
                                        <p:tgtEl>
                                          <p:spTgt spid="6147">
                                            <p:txEl>
                                              <p:charRg st="37" end="8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147">
                                            <p:txEl>
                                              <p:charRg st="81" end="139"/>
                                            </p:txEl>
                                          </p:spTgt>
                                        </p:tgtEl>
                                        <p:attrNameLst>
                                          <p:attrName>style.visibility</p:attrName>
                                        </p:attrNameLst>
                                      </p:cBhvr>
                                      <p:to>
                                        <p:strVal val="visible"/>
                                      </p:to>
                                    </p:set>
                                    <p:animEffect transition="in" filter="checkerboard(across)">
                                      <p:cBhvr>
                                        <p:cTn id="17" dur="500"/>
                                        <p:tgtEl>
                                          <p:spTgt spid="6147">
                                            <p:txEl>
                                              <p:charRg st="81" end="13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147">
                                            <p:txEl>
                                              <p:charRg st="139" end="180"/>
                                            </p:txEl>
                                          </p:spTgt>
                                        </p:tgtEl>
                                        <p:attrNameLst>
                                          <p:attrName>style.visibility</p:attrName>
                                        </p:attrNameLst>
                                      </p:cBhvr>
                                      <p:to>
                                        <p:strVal val="visible"/>
                                      </p:to>
                                    </p:set>
                                    <p:animEffect transition="in" filter="box(in)">
                                      <p:cBhvr>
                                        <p:cTn id="22" dur="500"/>
                                        <p:tgtEl>
                                          <p:spTgt spid="6147">
                                            <p:txEl>
                                              <p:charRg st="139" end="18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6147">
                                            <p:txEl>
                                              <p:charRg st="180" end="227"/>
                                            </p:txEl>
                                          </p:spTgt>
                                        </p:tgtEl>
                                        <p:attrNameLst>
                                          <p:attrName>style.visibility</p:attrName>
                                        </p:attrNameLst>
                                      </p:cBhvr>
                                      <p:to>
                                        <p:strVal val="visible"/>
                                      </p:to>
                                    </p:set>
                                    <p:animEffect transition="in" filter="diamond(in)">
                                      <p:cBhvr>
                                        <p:cTn id="27" dur="2000"/>
                                        <p:tgtEl>
                                          <p:spTgt spid="6147">
                                            <p:txEl>
                                              <p:charRg st="180" end="22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6147">
                                            <p:txEl>
                                              <p:charRg st="227" end="266"/>
                                            </p:txEl>
                                          </p:spTgt>
                                        </p:tgtEl>
                                        <p:attrNameLst>
                                          <p:attrName>style.visibility</p:attrName>
                                        </p:attrNameLst>
                                      </p:cBhvr>
                                      <p:to>
                                        <p:strVal val="visible"/>
                                      </p:to>
                                    </p:set>
                                    <p:anim calcmode="lin" valueType="num">
                                      <p:cBhvr additive="base">
                                        <p:cTn id="32" dur="500" fill="hold"/>
                                        <p:tgtEl>
                                          <p:spTgt spid="6147">
                                            <p:txEl>
                                              <p:charRg st="227" end="26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147">
                                            <p:txEl>
                                              <p:charRg st="227" end="266"/>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nodeType="clickEffect">
                                  <p:stCondLst>
                                    <p:cond delay="0"/>
                                  </p:stCondLst>
                                  <p:childTnLst>
                                    <p:set>
                                      <p:cBhvr>
                                        <p:cTn id="37" dur="1" fill="hold">
                                          <p:stCondLst>
                                            <p:cond delay="0"/>
                                          </p:stCondLst>
                                        </p:cTn>
                                        <p:tgtEl>
                                          <p:spTgt spid="6147">
                                            <p:txEl>
                                              <p:charRg st="266" end="347"/>
                                            </p:txEl>
                                          </p:spTgt>
                                        </p:tgtEl>
                                        <p:attrNameLst>
                                          <p:attrName>style.visibility</p:attrName>
                                        </p:attrNameLst>
                                      </p:cBhvr>
                                      <p:to>
                                        <p:strVal val="visible"/>
                                      </p:to>
                                    </p:set>
                                    <p:animEffect transition="in" filter="box(in)">
                                      <p:cBhvr>
                                        <p:cTn id="38" dur="500"/>
                                        <p:tgtEl>
                                          <p:spTgt spid="6147">
                                            <p:txEl>
                                              <p:charRg st="266" end="34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nodeType="clickEffect">
                                  <p:stCondLst>
                                    <p:cond delay="0"/>
                                  </p:stCondLst>
                                  <p:childTnLst>
                                    <p:set>
                                      <p:cBhvr>
                                        <p:cTn id="42" dur="1" fill="hold">
                                          <p:stCondLst>
                                            <p:cond delay="0"/>
                                          </p:stCondLst>
                                        </p:cTn>
                                        <p:tgtEl>
                                          <p:spTgt spid="6147">
                                            <p:txEl>
                                              <p:charRg st="347" end="381"/>
                                            </p:txEl>
                                          </p:spTgt>
                                        </p:tgtEl>
                                        <p:attrNameLst>
                                          <p:attrName>style.visibility</p:attrName>
                                        </p:attrNameLst>
                                      </p:cBhvr>
                                      <p:to>
                                        <p:strVal val="visible"/>
                                      </p:to>
                                    </p:set>
                                    <p:animEffect transition="in" filter="checkerboard(across)">
                                      <p:cBhvr>
                                        <p:cTn id="43" dur="500"/>
                                        <p:tgtEl>
                                          <p:spTgt spid="6147">
                                            <p:txEl>
                                              <p:charRg st="347" end="381"/>
                                            </p:txEl>
                                          </p:spTgt>
                                        </p:tgtEl>
                                      </p:cBhvr>
                                    </p:animEffect>
                                  </p:childTnLst>
                                </p:cTn>
                              </p:par>
                              <p:par>
                                <p:cTn id="44" presetID="5" presetClass="entr" presetSubtype="10" fill="hold" nodeType="withEffect">
                                  <p:stCondLst>
                                    <p:cond delay="0"/>
                                  </p:stCondLst>
                                  <p:childTnLst>
                                    <p:set>
                                      <p:cBhvr>
                                        <p:cTn id="45" dur="1" fill="hold">
                                          <p:stCondLst>
                                            <p:cond delay="0"/>
                                          </p:stCondLst>
                                        </p:cTn>
                                        <p:tgtEl>
                                          <p:spTgt spid="6147">
                                            <p:txEl>
                                              <p:charRg st="381" end="383"/>
                                            </p:txEl>
                                          </p:spTgt>
                                        </p:tgtEl>
                                        <p:attrNameLst>
                                          <p:attrName>style.visibility</p:attrName>
                                        </p:attrNameLst>
                                      </p:cBhvr>
                                      <p:to>
                                        <p:strVal val="visible"/>
                                      </p:to>
                                    </p:set>
                                    <p:animEffect transition="in" filter="checkerboard(across)">
                                      <p:cBhvr>
                                        <p:cTn id="46" dur="500"/>
                                        <p:tgtEl>
                                          <p:spTgt spid="6147">
                                            <p:txEl>
                                              <p:charRg st="381" end="38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Title 1"/>
          <p:cNvSpPr>
            <a:spLocks noGrp="1"/>
          </p:cNvSpPr>
          <p:nvPr>
            <p:ph type="title"/>
          </p:nvPr>
        </p:nvSpPr>
        <p:spPr>
          <a:xfrm>
            <a:off x="1609725" y="214313"/>
            <a:ext cx="7391400" cy="563562"/>
          </a:xfrm>
          <a:ln/>
        </p:spPr>
        <p:txBody>
          <a:bodyPr vert="horz" wrap="square" lIns="91440" tIns="45720" rIns="91440" bIns="45720" anchor="ctr" anchorCtr="0"/>
          <a:p>
            <a:pPr/>
            <a:r>
              <a:rPr lang="en-US" altLang="en-US" sz="3000" dirty="0">
                <a:solidFill>
                  <a:srgbClr val="FFFF00"/>
                </a:solidFill>
                <a:latin typeface="Times New Roman" panose="02020603050405020304" pitchFamily="18" charset="0"/>
                <a:ea typeface="+mj-ea"/>
                <a:cs typeface="Times New Roman" panose="02020603050405020304" pitchFamily="18" charset="0"/>
              </a:rPr>
              <a:t>TỔNG QUAN VỀ THỦ TỤC HẢI QUAN</a:t>
            </a:r>
            <a:endParaRPr lang="en-US" altLang="en-US" sz="3000" dirty="0">
              <a:solidFill>
                <a:srgbClr val="FFFF00"/>
              </a:solidFill>
              <a:latin typeface="Times New Roman" panose="02020603050405020304" pitchFamily="18" charset="0"/>
              <a:ea typeface="Times New Roman" panose="02020603050405020304" pitchFamily="18" charset="0"/>
              <a:cs typeface="+mj-cs"/>
            </a:endParaRPr>
          </a:p>
        </p:txBody>
      </p:sp>
      <p:sp>
        <p:nvSpPr>
          <p:cNvPr id="7171" name="Content Placeholder 2"/>
          <p:cNvSpPr>
            <a:spLocks noGrp="1"/>
          </p:cNvSpPr>
          <p:nvPr>
            <p:ph idx="1"/>
          </p:nvPr>
        </p:nvSpPr>
        <p:spPr>
          <a:xfrm>
            <a:off x="492125" y="1214438"/>
            <a:ext cx="8159750" cy="5048250"/>
          </a:xfrm>
        </p:spPr>
        <p:txBody>
          <a:bodyPr vert="horz" wrap="square" lIns="91440" tIns="45720" rIns="91440" bIns="45720" numCol="1" anchor="t" anchorCtr="0" compatLnSpc="1"/>
          <a:p>
            <a:pPr/>
            <a:r>
              <a:rPr sz="2900" dirty="0">
                <a:solidFill>
                  <a:srgbClr val="FF0000"/>
                </a:solidFill>
                <a:latin typeface="Times New Roman" panose="02020603050405020304" pitchFamily="18" charset="0"/>
                <a:ea typeface="+mn-ea"/>
                <a:cs typeface="Times New Roman" panose="02020603050405020304" pitchFamily="18" charset="0"/>
              </a:rPr>
              <a:t>1. Khái niệm về thủ tục hải quan:</a:t>
            </a:r>
            <a:endParaRPr sz="2900" dirty="0">
              <a:solidFill>
                <a:srgbClr val="FF0000"/>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dirty="0">
                <a:latin typeface="Times New Roman" panose="02020603050405020304" pitchFamily="18" charset="0"/>
                <a:ea typeface="+mn-ea"/>
                <a:cs typeface="Times New Roman" panose="02020603050405020304" pitchFamily="18" charset="0"/>
              </a:rPr>
              <a:t>	</a:t>
            </a:r>
            <a:r>
              <a:rPr sz="2600" b="0" dirty="0">
                <a:solidFill>
                  <a:srgbClr val="0A0AFF"/>
                </a:solidFill>
                <a:latin typeface="Times New Roman" panose="02020603050405020304" pitchFamily="18" charset="0"/>
                <a:ea typeface="+mn-ea"/>
                <a:cs typeface="Times New Roman" panose="02020603050405020304" pitchFamily="18" charset="0"/>
              </a:rPr>
              <a:t>- Thủ tục hải quan l</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 công việc m</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 người khai hải quan v</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 công chức hải quan phải thực hiện theo quy định của Luật Hải quan đối với h</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ng hóa, PTVT (K23Đ4-LHQ).</a:t>
            </a:r>
            <a:endParaRPr sz="2600" b="0" dirty="0">
              <a:solidFill>
                <a:srgbClr val="0A0AFF"/>
              </a:solidFill>
              <a:latin typeface="Times New Roman" panose="02020603050405020304" pitchFamily="18" charset="0"/>
              <a:ea typeface="+mn-ea"/>
              <a:cs typeface="Times New Roman" panose="02020603050405020304" pitchFamily="18" charset="0"/>
            </a:endParaRPr>
          </a:p>
          <a:p>
            <a:pPr/>
            <a:endParaRPr sz="2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sz="2600" b="0" dirty="0">
                <a:solidFill>
                  <a:srgbClr val="0A0AFF"/>
                </a:solidFill>
                <a:latin typeface="Times New Roman" panose="02020603050405020304" pitchFamily="18" charset="0"/>
                <a:ea typeface="+mn-ea"/>
                <a:cs typeface="Times New Roman" panose="02020603050405020304" pitchFamily="18" charset="0"/>
              </a:rPr>
              <a:t>	- Thủ tục HQ l</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 thủ tục h</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nh chính rất đa dạng, gồm:</a:t>
            </a:r>
            <a:endParaRPr sz="2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endParaRPr sz="9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sz="2600" b="0" dirty="0">
                <a:solidFill>
                  <a:srgbClr val="0A0AFF"/>
                </a:solidFill>
                <a:latin typeface="Times New Roman" panose="02020603050405020304" pitchFamily="18" charset="0"/>
                <a:ea typeface="+mn-ea"/>
                <a:cs typeface="Times New Roman" panose="02020603050405020304" pitchFamily="18" charset="0"/>
              </a:rPr>
              <a:t>	+ Những thủ tục tiến h</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nh những công việc thuộc nội bộ các cơ quan Nh</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 nước;</a:t>
            </a:r>
            <a:endParaRPr sz="2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sz="2600" b="0" dirty="0">
                <a:solidFill>
                  <a:srgbClr val="0A0AFF"/>
                </a:solidFill>
                <a:latin typeface="Times New Roman" panose="02020603050405020304" pitchFamily="18" charset="0"/>
                <a:ea typeface="+mn-ea"/>
                <a:cs typeface="Times New Roman" panose="02020603050405020304" pitchFamily="18" charset="0"/>
              </a:rPr>
              <a:t>	+ Những thủ tục tiến h</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nh những công việc thuộc quan hệ của cơ quan Nh</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 nước đối với công dân v</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 tổ chức.</a:t>
            </a:r>
            <a:endParaRPr sz="2600" b="0" dirty="0">
              <a:solidFill>
                <a:srgbClr val="0A0AFF"/>
              </a:solidFill>
              <a:latin typeface="Times New Roman" panose="02020603050405020304" pitchFamily="18" charset="0"/>
              <a:ea typeface="Times New Roman" panose="02020603050405020304"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171">
                                            <p:txEl>
                                              <p:charRg st="34" end="195"/>
                                            </p:txEl>
                                          </p:spTgt>
                                        </p:tgtEl>
                                        <p:attrNameLst>
                                          <p:attrName>style.visibility</p:attrName>
                                        </p:attrNameLst>
                                      </p:cBhvr>
                                      <p:to>
                                        <p:strVal val="visible"/>
                                      </p:to>
                                    </p:set>
                                    <p:animEffect transition="in" filter="box(in)">
                                      <p:cBhvr>
                                        <p:cTn id="7" dur="500"/>
                                        <p:tgtEl>
                                          <p:spTgt spid="7171">
                                            <p:txEl>
                                              <p:charRg st="34" end="195"/>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171">
                                            <p:txEl>
                                              <p:charRg st="196" end="250"/>
                                            </p:txEl>
                                          </p:spTgt>
                                        </p:tgtEl>
                                        <p:attrNameLst>
                                          <p:attrName>style.visibility</p:attrName>
                                        </p:attrNameLst>
                                      </p:cBhvr>
                                      <p:to>
                                        <p:strVal val="visible"/>
                                      </p:to>
                                    </p:set>
                                    <p:animEffect transition="in" filter="checkerboard(across)">
                                      <p:cBhvr>
                                        <p:cTn id="12" dur="500"/>
                                        <p:tgtEl>
                                          <p:spTgt spid="7171">
                                            <p:txEl>
                                              <p:charRg st="196" end="250"/>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7171">
                                            <p:txEl>
                                              <p:charRg st="251" end="329"/>
                                            </p:txEl>
                                          </p:spTgt>
                                        </p:tgtEl>
                                        <p:attrNameLst>
                                          <p:attrName>style.visibility</p:attrName>
                                        </p:attrNameLst>
                                      </p:cBhvr>
                                      <p:to>
                                        <p:strVal val="visible"/>
                                      </p:to>
                                    </p:set>
                                    <p:animEffect transition="in" filter="checkerboard(across)">
                                      <p:cBhvr>
                                        <p:cTn id="15" dur="500"/>
                                        <p:tgtEl>
                                          <p:spTgt spid="7171">
                                            <p:txEl>
                                              <p:charRg st="251" end="329"/>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7171">
                                            <p:txEl>
                                              <p:charRg st="329" end="436"/>
                                            </p:txEl>
                                          </p:spTgt>
                                        </p:tgtEl>
                                        <p:attrNameLst>
                                          <p:attrName>style.visibility</p:attrName>
                                        </p:attrNameLst>
                                      </p:cBhvr>
                                      <p:to>
                                        <p:strVal val="visible"/>
                                      </p:to>
                                    </p:set>
                                    <p:animEffect transition="in" filter="checkerboard(across)">
                                      <p:cBhvr>
                                        <p:cTn id="18" dur="500"/>
                                        <p:tgtEl>
                                          <p:spTgt spid="7171">
                                            <p:txEl>
                                              <p:charRg st="329" end="43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Title 1"/>
          <p:cNvSpPr>
            <a:spLocks noGrp="1"/>
          </p:cNvSpPr>
          <p:nvPr>
            <p:ph type="title"/>
          </p:nvPr>
        </p:nvSpPr>
        <p:spPr>
          <a:xfrm>
            <a:off x="1214438" y="214313"/>
            <a:ext cx="7786687" cy="563562"/>
          </a:xfrm>
          <a:ln/>
        </p:spPr>
        <p:txBody>
          <a:bodyPr vert="horz" wrap="square" lIns="91440" tIns="45720" rIns="91440" bIns="45720" anchor="ctr" anchorCtr="0"/>
          <a:p>
            <a:pPr/>
            <a:r>
              <a:rPr lang="en-US" altLang="en-US" dirty="0">
                <a:solidFill>
                  <a:srgbClr val="FFFF00"/>
                </a:solidFill>
                <a:latin typeface="Times New Roman" panose="02020603050405020304" pitchFamily="18" charset="0"/>
                <a:ea typeface="+mj-ea"/>
                <a:cs typeface="Times New Roman" panose="02020603050405020304" pitchFamily="18" charset="0"/>
              </a:rPr>
              <a:t>	</a:t>
            </a:r>
            <a:r>
              <a:rPr lang="en-US" altLang="en-US" sz="2800" dirty="0">
                <a:solidFill>
                  <a:srgbClr val="FFFF00"/>
                </a:solidFill>
                <a:latin typeface="Times New Roman" panose="02020603050405020304" pitchFamily="18" charset="0"/>
                <a:ea typeface="+mj-ea"/>
                <a:cs typeface="Times New Roman" panose="02020603050405020304" pitchFamily="18" charset="0"/>
              </a:rPr>
              <a:t>TỔNG QUAN VỀ THỦ TỤC HẢI QUAN</a:t>
            </a:r>
            <a:endParaRPr lang="en-US" altLang="en-US" sz="2800" dirty="0">
              <a:solidFill>
                <a:srgbClr val="FFFF00"/>
              </a:solidFill>
              <a:latin typeface="Times New Roman" panose="02020603050405020304" pitchFamily="18" charset="0"/>
              <a:ea typeface="Times New Roman" panose="02020603050405020304" pitchFamily="18" charset="0"/>
              <a:cs typeface="+mj-cs"/>
            </a:endParaRPr>
          </a:p>
        </p:txBody>
      </p:sp>
      <p:sp>
        <p:nvSpPr>
          <p:cNvPr id="8195" name="Content Placeholder 2"/>
          <p:cNvSpPr>
            <a:spLocks noGrp="1"/>
          </p:cNvSpPr>
          <p:nvPr>
            <p:ph idx="1"/>
          </p:nvPr>
        </p:nvSpPr>
        <p:spPr>
          <a:xfrm>
            <a:off x="492125" y="1214438"/>
            <a:ext cx="8159750" cy="5121275"/>
          </a:xfrm>
        </p:spPr>
        <p:txBody>
          <a:bodyPr vert="horz" wrap="square" lIns="91440" tIns="45720" rIns="91440" bIns="45720" numCol="1" anchor="t" anchorCtr="0" compatLnSpc="1"/>
          <a:p>
            <a:pPr/>
            <a:r>
              <a:rPr sz="2900" dirty="0">
                <a:solidFill>
                  <a:srgbClr val="FF0000"/>
                </a:solidFill>
                <a:latin typeface="Times New Roman" panose="02020603050405020304" pitchFamily="18" charset="0"/>
                <a:ea typeface="+mn-ea"/>
                <a:cs typeface="Times New Roman" panose="02020603050405020304" pitchFamily="18" charset="0"/>
              </a:rPr>
              <a:t>2. Đặc điểm cơ bản của thủ tục Hải quan:</a:t>
            </a:r>
            <a:endParaRPr sz="2900" dirty="0">
              <a:solidFill>
                <a:srgbClr val="FF0000"/>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dirty="0">
                <a:latin typeface="Times New Roman" panose="02020603050405020304" pitchFamily="18" charset="0"/>
                <a:ea typeface="+mn-ea"/>
                <a:cs typeface="Times New Roman" panose="02020603050405020304" pitchFamily="18" charset="0"/>
              </a:rPr>
              <a:t>	</a:t>
            </a:r>
            <a:r>
              <a:rPr sz="2600" b="0" dirty="0">
                <a:solidFill>
                  <a:srgbClr val="0A0AFF"/>
                </a:solidFill>
                <a:latin typeface="Times New Roman" panose="02020603050405020304" pitchFamily="18" charset="0"/>
                <a:ea typeface="+mn-ea"/>
                <a:cs typeface="Times New Roman" panose="02020603050405020304" pitchFamily="18" charset="0"/>
              </a:rPr>
              <a:t>a) Tính h</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nh chính bắt buộc đối với tất cả cá nhân, tổ chức liên quan;</a:t>
            </a:r>
            <a:endParaRPr sz="2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endParaRPr sz="5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sz="2600" b="0" dirty="0">
                <a:solidFill>
                  <a:srgbClr val="0A0AFF"/>
                </a:solidFill>
                <a:latin typeface="Times New Roman" panose="02020603050405020304" pitchFamily="18" charset="0"/>
                <a:ea typeface="+mn-ea"/>
                <a:cs typeface="Times New Roman" panose="02020603050405020304" pitchFamily="18" charset="0"/>
              </a:rPr>
              <a:t>	b) Tính trình tự v</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 tính liên tục, không ngắt quãng các bước thủ tục, đảm bảo cho h</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ng hóa được thông quan nhanh chóng;</a:t>
            </a:r>
            <a:endParaRPr sz="2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endParaRPr sz="5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sz="2600" b="0" dirty="0">
                <a:solidFill>
                  <a:srgbClr val="0A0AFF"/>
                </a:solidFill>
                <a:latin typeface="Times New Roman" panose="02020603050405020304" pitchFamily="18" charset="0"/>
                <a:ea typeface="+mn-ea"/>
                <a:cs typeface="Times New Roman" panose="02020603050405020304" pitchFamily="18" charset="0"/>
              </a:rPr>
              <a:t>	c) Tính thống nhất từ hệ thống văn bản QPPL, cách thức xử lý các công việc thủ tục từ TW đến địa phương, cũng như giữa các địa phương;</a:t>
            </a:r>
            <a:endParaRPr sz="2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endParaRPr sz="5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sz="2600" b="0" dirty="0">
                <a:solidFill>
                  <a:srgbClr val="0A0AFF"/>
                </a:solidFill>
                <a:latin typeface="Times New Roman" panose="02020603050405020304" pitchFamily="18" charset="0"/>
                <a:ea typeface="+mn-ea"/>
                <a:cs typeface="Times New Roman" panose="02020603050405020304" pitchFamily="18" charset="0"/>
              </a:rPr>
              <a:t>	d) Tính công khai, minh bạch v</a:t>
            </a:r>
            <a:r>
              <a:rPr sz="2600" b="0" dirty="0">
                <a:solidFill>
                  <a:srgbClr val="0A0AFF"/>
                </a:solidFill>
                <a:latin typeface="Times New Roman" panose="02020603050405020304" pitchFamily="18" charset="0"/>
                <a:ea typeface="Times New Roman" panose="02020603050405020304" pitchFamily="18" charset="0"/>
                <a:cs typeface="+mn-cs"/>
              </a:rPr>
              <a:t>à</a:t>
            </a:r>
            <a:r>
              <a:rPr sz="2600" b="0" dirty="0">
                <a:solidFill>
                  <a:srgbClr val="0A0AFF"/>
                </a:solidFill>
                <a:latin typeface="Times New Roman" panose="02020603050405020304" pitchFamily="18" charset="0"/>
                <a:ea typeface="+mn-ea"/>
                <a:cs typeface="Times New Roman" panose="02020603050405020304" pitchFamily="18" charset="0"/>
              </a:rPr>
              <a:t> quốc tế.</a:t>
            </a:r>
            <a:endParaRPr sz="2600" b="0" dirty="0">
              <a:solidFill>
                <a:srgbClr val="0A0AFF"/>
              </a:solidFill>
              <a:latin typeface="Times New Roman" panose="02020603050405020304" pitchFamily="18" charset="0"/>
              <a:ea typeface="Times New Roman" panose="02020603050405020304"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195">
                                            <p:txEl>
                                              <p:charRg st="41" end="113"/>
                                            </p:txEl>
                                          </p:spTgt>
                                        </p:tgtEl>
                                        <p:attrNameLst>
                                          <p:attrName>style.visibility</p:attrName>
                                        </p:attrNameLst>
                                      </p:cBhvr>
                                      <p:to>
                                        <p:strVal val="visible"/>
                                      </p:to>
                                    </p:set>
                                    <p:animEffect transition="in" filter="box(in)">
                                      <p:cBhvr>
                                        <p:cTn id="7" dur="500"/>
                                        <p:tgtEl>
                                          <p:spTgt spid="8195">
                                            <p:txEl>
                                              <p:charRg st="41" end="113"/>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195">
                                            <p:txEl>
                                              <p:charRg st="114" end="235"/>
                                            </p:txEl>
                                          </p:spTgt>
                                        </p:tgtEl>
                                        <p:attrNameLst>
                                          <p:attrName>style.visibility</p:attrName>
                                        </p:attrNameLst>
                                      </p:cBhvr>
                                      <p:to>
                                        <p:strVal val="visible"/>
                                      </p:to>
                                    </p:set>
                                    <p:animEffect transition="in" filter="box(in)">
                                      <p:cBhvr>
                                        <p:cTn id="12" dur="500"/>
                                        <p:tgtEl>
                                          <p:spTgt spid="8195">
                                            <p:txEl>
                                              <p:charRg st="114" end="23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195">
                                            <p:txEl>
                                              <p:charRg st="236" end="372"/>
                                            </p:txEl>
                                          </p:spTgt>
                                        </p:tgtEl>
                                        <p:attrNameLst>
                                          <p:attrName>style.visibility</p:attrName>
                                        </p:attrNameLst>
                                      </p:cBhvr>
                                      <p:to>
                                        <p:strVal val="visible"/>
                                      </p:to>
                                    </p:set>
                                    <p:animEffect transition="in" filter="diamond(in)">
                                      <p:cBhvr>
                                        <p:cTn id="17" dur="2000"/>
                                        <p:tgtEl>
                                          <p:spTgt spid="8195">
                                            <p:txEl>
                                              <p:charRg st="236" end="37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8195">
                                            <p:txEl>
                                              <p:charRg st="373" end="415"/>
                                            </p:txEl>
                                          </p:spTgt>
                                        </p:tgtEl>
                                        <p:attrNameLst>
                                          <p:attrName>style.visibility</p:attrName>
                                        </p:attrNameLst>
                                      </p:cBhvr>
                                      <p:to>
                                        <p:strVal val="visible"/>
                                      </p:to>
                                    </p:set>
                                    <p:animEffect transition="in" filter="diamond(in)">
                                      <p:cBhvr>
                                        <p:cTn id="22" dur="2000"/>
                                        <p:tgtEl>
                                          <p:spTgt spid="8195">
                                            <p:txEl>
                                              <p:charRg st="373" end="4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Title 1"/>
          <p:cNvSpPr>
            <a:spLocks noGrp="1"/>
          </p:cNvSpPr>
          <p:nvPr>
            <p:ph type="title" idx="4294967295"/>
          </p:nvPr>
        </p:nvSpPr>
        <p:spPr>
          <a:xfrm>
            <a:off x="1214438" y="214313"/>
            <a:ext cx="7786687" cy="563562"/>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	</a:t>
            </a:r>
            <a:r>
              <a:rPr lang="en-US" altLang="en-US" sz="2800" dirty="0">
                <a:solidFill>
                  <a:srgbClr val="FFFF00"/>
                </a:solidFill>
                <a:latin typeface="Times New Roman" panose="02020603050405020304" pitchFamily="18" charset="0"/>
                <a:cs typeface="Times New Roman" panose="02020603050405020304" pitchFamily="18" charset="0"/>
              </a:rPr>
              <a:t>TỔNG QUAN VỀ THỦ TỤC HẢI QUAN</a:t>
            </a:r>
            <a:endParaRPr lang="en-US" altLang="en-US" sz="2800" dirty="0">
              <a:solidFill>
                <a:srgbClr val="FFFF00"/>
              </a:solidFill>
              <a:latin typeface="Times New Roman" panose="02020603050405020304" pitchFamily="18" charset="0"/>
              <a:ea typeface="Times New Roman" panose="02020603050405020304" pitchFamily="18" charset="0"/>
            </a:endParaRPr>
          </a:p>
        </p:txBody>
      </p:sp>
      <p:sp>
        <p:nvSpPr>
          <p:cNvPr id="8195" name="Content Placeholder 2"/>
          <p:cNvSpPr>
            <a:spLocks noGrp="1"/>
          </p:cNvSpPr>
          <p:nvPr>
            <p:ph idx="1"/>
          </p:nvPr>
        </p:nvSpPr>
        <p:spPr>
          <a:xfrm>
            <a:off x="250825" y="1196975"/>
            <a:ext cx="8664575" cy="5121275"/>
          </a:xfrm>
          <a:ln/>
        </p:spPr>
        <p:txBody>
          <a:bodyPr vert="horz" wrap="square" lIns="91440" tIns="45720" rIns="91440" bIns="45720" anchor="t" anchorCtr="0"/>
          <a:p>
            <a:pPr>
              <a:buNone/>
            </a:pPr>
            <a:r>
              <a:rPr lang="en-US" altLang="en-US" b="1" dirty="0">
                <a:solidFill>
                  <a:srgbClr val="F40C43"/>
                </a:solidFill>
                <a:latin typeface="Times New Roman" panose="02020603050405020304" pitchFamily="18" charset="0"/>
              </a:rPr>
              <a:t>3. Hành vi bị nghiêm cấm trong lĩnh vực HQ (Đ10)</a:t>
            </a:r>
            <a:endParaRPr lang="en-US" altLang="en-US" b="1" dirty="0">
              <a:solidFill>
                <a:srgbClr val="F40C43"/>
              </a:solidFill>
              <a:latin typeface="Times New Roman" panose="02020603050405020304" pitchFamily="18" charset="0"/>
            </a:endParaRPr>
          </a:p>
          <a:p>
            <a:pPr>
              <a:lnSpc>
                <a:spcPct val="105000"/>
              </a:lnSpc>
              <a:spcBef>
                <a:spcPct val="30000"/>
              </a:spcBef>
              <a:spcAft>
                <a:spcPct val="10000"/>
              </a:spcAft>
              <a:buFont typeface="Wingdings" panose="05000000000000000000" pitchFamily="2" charset="2"/>
              <a:buChar char="Ø"/>
            </a:pPr>
            <a:r>
              <a:rPr lang="en-US" altLang="en-US" sz="2600" dirty="0">
                <a:solidFill>
                  <a:srgbClr val="101BF4"/>
                </a:solidFill>
                <a:latin typeface="Times New Roman" panose="02020603050405020304" pitchFamily="18" charset="0"/>
              </a:rPr>
              <a:t> </a:t>
            </a:r>
            <a:r>
              <a:rPr lang="en-US" altLang="en-US" sz="2600" b="1" dirty="0">
                <a:solidFill>
                  <a:srgbClr val="101BF4"/>
                </a:solidFill>
                <a:latin typeface="Times New Roman" panose="02020603050405020304" pitchFamily="18" charset="0"/>
              </a:rPr>
              <a:t>Đối với công chức hải quan:</a:t>
            </a:r>
            <a:endParaRPr lang="en-US" altLang="en-US" sz="2600" b="1" dirty="0">
              <a:solidFill>
                <a:srgbClr val="101BF4"/>
              </a:solidFill>
              <a:latin typeface="Times New Roman" panose="02020603050405020304" pitchFamily="18" charset="0"/>
            </a:endParaRPr>
          </a:p>
          <a:p>
            <a:pPr>
              <a:lnSpc>
                <a:spcPct val="105000"/>
              </a:lnSpc>
              <a:spcBef>
                <a:spcPct val="30000"/>
              </a:spcBef>
              <a:spcAft>
                <a:spcPct val="10000"/>
              </a:spcAft>
              <a:buNone/>
            </a:pPr>
            <a:r>
              <a:rPr lang="en-US" altLang="en-US" sz="2600" dirty="0">
                <a:solidFill>
                  <a:srgbClr val="101BF4"/>
                </a:solidFill>
                <a:latin typeface="Times New Roman" panose="02020603050405020304" pitchFamily="18" charset="0"/>
              </a:rPr>
              <a:t>a) Gây phiền hà, khó khăn trong việc làm thủ tục hải quan;</a:t>
            </a:r>
            <a:endParaRPr lang="en-US" altLang="en-US" sz="2600" dirty="0">
              <a:solidFill>
                <a:srgbClr val="101BF4"/>
              </a:solidFill>
              <a:latin typeface="Times New Roman" panose="02020603050405020304" pitchFamily="18" charset="0"/>
            </a:endParaRPr>
          </a:p>
          <a:p>
            <a:pPr>
              <a:lnSpc>
                <a:spcPct val="105000"/>
              </a:lnSpc>
              <a:spcBef>
                <a:spcPct val="30000"/>
              </a:spcBef>
              <a:spcAft>
                <a:spcPct val="10000"/>
              </a:spcAft>
              <a:buNone/>
            </a:pPr>
            <a:r>
              <a:rPr lang="en-US" altLang="en-US" sz="2600" dirty="0">
                <a:solidFill>
                  <a:srgbClr val="101BF4"/>
                </a:solidFill>
                <a:latin typeface="Times New Roman" panose="02020603050405020304" pitchFamily="18" charset="0"/>
              </a:rPr>
              <a:t>b) Bao che, thông đồng để buôn lậu, vận chuyển trái phép hàng hóa qua biên giới, gian lận thương mại, gian lận thuế;</a:t>
            </a:r>
            <a:endParaRPr lang="en-US" altLang="en-US" sz="2600" dirty="0">
              <a:solidFill>
                <a:srgbClr val="101BF4"/>
              </a:solidFill>
              <a:latin typeface="Times New Roman" panose="02020603050405020304" pitchFamily="18" charset="0"/>
            </a:endParaRPr>
          </a:p>
          <a:p>
            <a:pPr>
              <a:lnSpc>
                <a:spcPct val="105000"/>
              </a:lnSpc>
              <a:spcBef>
                <a:spcPct val="30000"/>
              </a:spcBef>
              <a:spcAft>
                <a:spcPct val="10000"/>
              </a:spcAft>
              <a:buNone/>
            </a:pPr>
            <a:r>
              <a:rPr lang="en-US" altLang="en-US" sz="2600" dirty="0">
                <a:solidFill>
                  <a:srgbClr val="101BF4"/>
                </a:solidFill>
                <a:latin typeface="Times New Roman" panose="02020603050405020304" pitchFamily="18" charset="0"/>
              </a:rPr>
              <a:t>c) Nhận hối lộ, chiếm dụng, biển thủ hàng hóa tạm giữ hoặc thực hiện hành vi khác nhằm mục đích vụ lợi;</a:t>
            </a:r>
            <a:endParaRPr lang="en-US" altLang="en-US" sz="2600" dirty="0">
              <a:solidFill>
                <a:srgbClr val="101BF4"/>
              </a:solidFill>
              <a:latin typeface="Times New Roman" panose="02020603050405020304" pitchFamily="18" charset="0"/>
            </a:endParaRPr>
          </a:p>
          <a:p>
            <a:pPr>
              <a:lnSpc>
                <a:spcPct val="105000"/>
              </a:lnSpc>
              <a:spcBef>
                <a:spcPct val="30000"/>
              </a:spcBef>
              <a:spcAft>
                <a:spcPct val="10000"/>
              </a:spcAft>
              <a:buNone/>
            </a:pPr>
            <a:r>
              <a:rPr lang="en-US" altLang="en-US" sz="2600" dirty="0">
                <a:solidFill>
                  <a:srgbClr val="101BF4"/>
                </a:solidFill>
                <a:latin typeface="Times New Roman" panose="02020603050405020304" pitchFamily="18" charset="0"/>
              </a:rPr>
              <a:t>d) Hành vi khác vi phạm pháp luật về hải quan.</a:t>
            </a:r>
            <a:endParaRPr lang="en-US" altLang="en-US" sz="2600" dirty="0">
              <a:solidFill>
                <a:srgbClr val="101BF4"/>
              </a:solidFill>
              <a:latin typeface="Times New Roman" panose="02020603050405020304" pitchFamily="18" charset="0"/>
            </a:endParaRPr>
          </a:p>
          <a:p>
            <a:pPr>
              <a:lnSpc>
                <a:spcPct val="105000"/>
              </a:lnSpc>
              <a:spcBef>
                <a:spcPct val="30000"/>
              </a:spcBef>
              <a:spcAft>
                <a:spcPct val="10000"/>
              </a:spcAft>
              <a:buNone/>
            </a:pPr>
            <a:endParaRPr lang="en-US" altLang="en-US" sz="2600" dirty="0">
              <a:solidFill>
                <a:srgbClr val="101BF4"/>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195">
                                            <p:txEl>
                                              <p:charRg st="78" end="137"/>
                                            </p:txEl>
                                          </p:spTgt>
                                        </p:tgtEl>
                                        <p:attrNameLst>
                                          <p:attrName>style.visibility</p:attrName>
                                        </p:attrNameLst>
                                      </p:cBhvr>
                                      <p:to>
                                        <p:strVal val="visible"/>
                                      </p:to>
                                    </p:set>
                                    <p:animEffect transition="in" filter="checkerboard(across)">
                                      <p:cBhvr>
                                        <p:cTn id="7" dur="500"/>
                                        <p:tgtEl>
                                          <p:spTgt spid="8195">
                                            <p:txEl>
                                              <p:charRg st="78" end="137"/>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8195">
                                            <p:txEl>
                                              <p:charRg st="137" end="254"/>
                                            </p:txEl>
                                          </p:spTgt>
                                        </p:tgtEl>
                                        <p:attrNameLst>
                                          <p:attrName>style.visibility</p:attrName>
                                        </p:attrNameLst>
                                      </p:cBhvr>
                                      <p:to>
                                        <p:strVal val="visible"/>
                                      </p:to>
                                    </p:set>
                                    <p:animEffect transition="in" filter="checkerboard(across)">
                                      <p:cBhvr>
                                        <p:cTn id="10" dur="500"/>
                                        <p:tgtEl>
                                          <p:spTgt spid="8195">
                                            <p:txEl>
                                              <p:charRg st="137" end="25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8195">
                                            <p:txEl>
                                              <p:charRg st="254" end="358"/>
                                            </p:txEl>
                                          </p:spTgt>
                                        </p:tgtEl>
                                        <p:attrNameLst>
                                          <p:attrName>style.visibility</p:attrName>
                                        </p:attrNameLst>
                                      </p:cBhvr>
                                      <p:to>
                                        <p:strVal val="visible"/>
                                      </p:to>
                                    </p:set>
                                    <p:animEffect transition="in" filter="checkerboard(across)">
                                      <p:cBhvr>
                                        <p:cTn id="15" dur="500"/>
                                        <p:tgtEl>
                                          <p:spTgt spid="8195">
                                            <p:txEl>
                                              <p:charRg st="254" end="358"/>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8195">
                                            <p:txEl>
                                              <p:charRg st="358" end="405"/>
                                            </p:txEl>
                                          </p:spTgt>
                                        </p:tgtEl>
                                        <p:attrNameLst>
                                          <p:attrName>style.visibility</p:attrName>
                                        </p:attrNameLst>
                                      </p:cBhvr>
                                      <p:to>
                                        <p:strVal val="visible"/>
                                      </p:to>
                                    </p:set>
                                    <p:animEffect transition="in" filter="checkerboard(across)">
                                      <p:cBhvr>
                                        <p:cTn id="18" dur="500"/>
                                        <p:tgtEl>
                                          <p:spTgt spid="8195">
                                            <p:txEl>
                                              <p:charRg st="358" end="40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Title 1"/>
          <p:cNvSpPr>
            <a:spLocks noGrp="1"/>
          </p:cNvSpPr>
          <p:nvPr>
            <p:ph type="title" idx="4294967295"/>
          </p:nvPr>
        </p:nvSpPr>
        <p:spPr>
          <a:xfrm>
            <a:off x="1214438" y="214313"/>
            <a:ext cx="7786687" cy="563562"/>
          </a:xfrm>
          <a:ln/>
        </p:spPr>
        <p:txBody>
          <a:bodyPr vert="horz" wrap="square" lIns="91440" tIns="45720" rIns="91440" bIns="45720" anchor="ctr" anchorCtr="0"/>
          <a:p>
            <a:r>
              <a:rPr lang="en-US" altLang="en-US" dirty="0">
                <a:solidFill>
                  <a:srgbClr val="FFFF00"/>
                </a:solidFill>
                <a:latin typeface="Times New Roman" panose="02020603050405020304" pitchFamily="18" charset="0"/>
                <a:cs typeface="Times New Roman" panose="02020603050405020304" pitchFamily="18" charset="0"/>
              </a:rPr>
              <a:t>	</a:t>
            </a:r>
            <a:r>
              <a:rPr lang="en-US" altLang="en-US" sz="2800" dirty="0">
                <a:solidFill>
                  <a:srgbClr val="FFFF00"/>
                </a:solidFill>
                <a:latin typeface="Times New Roman" panose="02020603050405020304" pitchFamily="18" charset="0"/>
                <a:cs typeface="Times New Roman" panose="02020603050405020304" pitchFamily="18" charset="0"/>
              </a:rPr>
              <a:t>TỔNG QUAN VỀ THỦ TỤC HẢI QUAN</a:t>
            </a:r>
            <a:endParaRPr lang="en-US" altLang="en-US" sz="2800" dirty="0">
              <a:solidFill>
                <a:srgbClr val="FFFF00"/>
              </a:solidFill>
              <a:latin typeface="Times New Roman" panose="02020603050405020304" pitchFamily="18" charset="0"/>
              <a:ea typeface="Times New Roman" panose="02020603050405020304" pitchFamily="18" charset="0"/>
            </a:endParaRPr>
          </a:p>
        </p:txBody>
      </p:sp>
      <p:sp>
        <p:nvSpPr>
          <p:cNvPr id="8195" name="Content Placeholder 2"/>
          <p:cNvSpPr>
            <a:spLocks noGrp="1"/>
          </p:cNvSpPr>
          <p:nvPr>
            <p:ph idx="1"/>
          </p:nvPr>
        </p:nvSpPr>
        <p:spPr>
          <a:xfrm>
            <a:off x="250825" y="1196975"/>
            <a:ext cx="8893175" cy="5121275"/>
          </a:xfrm>
          <a:ln/>
        </p:spPr>
        <p:txBody>
          <a:bodyPr vert="horz" wrap="square" lIns="91440" tIns="45720" rIns="91440" bIns="45720" anchor="t" anchorCtr="0"/>
          <a:p>
            <a:pPr>
              <a:buNone/>
            </a:pPr>
            <a:r>
              <a:rPr lang="en-US" altLang="en-US" sz="2600" b="1" dirty="0">
                <a:solidFill>
                  <a:srgbClr val="F40C43"/>
                </a:solidFill>
                <a:latin typeface="Times New Roman" panose="02020603050405020304" pitchFamily="18" charset="0"/>
              </a:rPr>
              <a:t>4. Hành vi bị nghiêm cấm trong lĩnh vực hải quan (Điều 10)</a:t>
            </a:r>
            <a:endParaRPr lang="en-US" altLang="en-US" sz="2600" b="1" dirty="0">
              <a:solidFill>
                <a:srgbClr val="F40C43"/>
              </a:solidFill>
              <a:latin typeface="Times New Roman" panose="02020603050405020304" pitchFamily="18" charset="0"/>
            </a:endParaRPr>
          </a:p>
          <a:p>
            <a:pPr>
              <a:lnSpc>
                <a:spcPct val="105000"/>
              </a:lnSpc>
              <a:spcBef>
                <a:spcPct val="30000"/>
              </a:spcBef>
              <a:spcAft>
                <a:spcPct val="10000"/>
              </a:spcAft>
              <a:buFont typeface="Wingdings" panose="05000000000000000000" pitchFamily="2" charset="2"/>
              <a:buChar char="Ø"/>
            </a:pPr>
            <a:r>
              <a:rPr lang="en-US" altLang="en-US" sz="2600" dirty="0">
                <a:solidFill>
                  <a:srgbClr val="101BF4"/>
                </a:solidFill>
                <a:latin typeface="Times New Roman" panose="02020603050405020304" pitchFamily="18" charset="0"/>
              </a:rPr>
              <a:t> </a:t>
            </a:r>
            <a:r>
              <a:rPr lang="en-US" altLang="en-US" sz="2600" b="1" dirty="0">
                <a:solidFill>
                  <a:srgbClr val="101BF4"/>
                </a:solidFill>
                <a:latin typeface="Times New Roman" panose="02020603050405020304" pitchFamily="18" charset="0"/>
              </a:rPr>
              <a:t>Đối với người khai hải quan:</a:t>
            </a:r>
            <a:endParaRPr lang="en-US" altLang="en-US" sz="2600" b="1" dirty="0">
              <a:solidFill>
                <a:srgbClr val="101BF4"/>
              </a:solidFill>
              <a:latin typeface="Times New Roman" panose="02020603050405020304" pitchFamily="18" charset="0"/>
            </a:endParaRPr>
          </a:p>
          <a:p>
            <a:pPr>
              <a:lnSpc>
                <a:spcPct val="110000"/>
              </a:lnSpc>
              <a:spcBef>
                <a:spcPct val="30000"/>
              </a:spcBef>
              <a:buNone/>
            </a:pPr>
            <a:r>
              <a:rPr lang="en-US" altLang="en-US" sz="2500" dirty="0">
                <a:solidFill>
                  <a:srgbClr val="101BF4"/>
                </a:solidFill>
                <a:latin typeface="Times New Roman" panose="02020603050405020304" pitchFamily="18" charset="0"/>
              </a:rPr>
              <a:t>a) Thực hiện hành vi gian dối trong việc làm thủ tục hải quan;</a:t>
            </a:r>
            <a:endParaRPr lang="en-US" altLang="en-US" sz="2500" dirty="0">
              <a:solidFill>
                <a:srgbClr val="101BF4"/>
              </a:solidFill>
              <a:latin typeface="Times New Roman" panose="02020603050405020304" pitchFamily="18" charset="0"/>
            </a:endParaRPr>
          </a:p>
          <a:p>
            <a:pPr>
              <a:lnSpc>
                <a:spcPct val="110000"/>
              </a:lnSpc>
              <a:spcBef>
                <a:spcPct val="30000"/>
              </a:spcBef>
              <a:buNone/>
            </a:pPr>
            <a:r>
              <a:rPr lang="en-US" altLang="en-US" sz="2500" dirty="0">
                <a:solidFill>
                  <a:srgbClr val="101BF4"/>
                </a:solidFill>
                <a:latin typeface="Times New Roman" panose="02020603050405020304" pitchFamily="18" charset="0"/>
              </a:rPr>
              <a:t>b) Buôn lậu, vận chuyển trái phép hàng hóa qua biên giới;</a:t>
            </a:r>
            <a:endParaRPr lang="en-US" altLang="en-US" sz="2500" dirty="0">
              <a:solidFill>
                <a:srgbClr val="101BF4"/>
              </a:solidFill>
              <a:latin typeface="Times New Roman" panose="02020603050405020304" pitchFamily="18" charset="0"/>
            </a:endParaRPr>
          </a:p>
          <a:p>
            <a:pPr>
              <a:lnSpc>
                <a:spcPct val="110000"/>
              </a:lnSpc>
              <a:spcBef>
                <a:spcPct val="30000"/>
              </a:spcBef>
              <a:buNone/>
            </a:pPr>
            <a:r>
              <a:rPr lang="en-US" altLang="en-US" sz="2500" dirty="0">
                <a:solidFill>
                  <a:srgbClr val="101BF4"/>
                </a:solidFill>
                <a:latin typeface="Times New Roman" panose="02020603050405020304" pitchFamily="18" charset="0"/>
              </a:rPr>
              <a:t>c) Gian lận thương mại, gian lận thuế;</a:t>
            </a:r>
            <a:endParaRPr lang="en-US" altLang="en-US" sz="2500" dirty="0">
              <a:solidFill>
                <a:srgbClr val="101BF4"/>
              </a:solidFill>
              <a:latin typeface="Times New Roman" panose="02020603050405020304" pitchFamily="18" charset="0"/>
            </a:endParaRPr>
          </a:p>
          <a:p>
            <a:pPr>
              <a:lnSpc>
                <a:spcPct val="110000"/>
              </a:lnSpc>
              <a:spcBef>
                <a:spcPct val="30000"/>
              </a:spcBef>
              <a:buNone/>
            </a:pPr>
            <a:r>
              <a:rPr lang="en-US" altLang="en-US" sz="2500" dirty="0">
                <a:solidFill>
                  <a:srgbClr val="101BF4"/>
                </a:solidFill>
                <a:latin typeface="Times New Roman" panose="02020603050405020304" pitchFamily="18" charset="0"/>
              </a:rPr>
              <a:t>d) Đưa hối lộ hoặc thực hiện hành vi khác nhằm mưu lợi bất chính;</a:t>
            </a:r>
            <a:endParaRPr lang="en-US" altLang="en-US" sz="2500" dirty="0">
              <a:solidFill>
                <a:srgbClr val="101BF4"/>
              </a:solidFill>
              <a:latin typeface="Times New Roman" panose="02020603050405020304" pitchFamily="18" charset="0"/>
            </a:endParaRPr>
          </a:p>
          <a:p>
            <a:pPr>
              <a:lnSpc>
                <a:spcPct val="110000"/>
              </a:lnSpc>
              <a:spcBef>
                <a:spcPct val="30000"/>
              </a:spcBef>
              <a:buNone/>
            </a:pPr>
            <a:r>
              <a:rPr lang="en-US" altLang="en-US" sz="2500" dirty="0">
                <a:solidFill>
                  <a:srgbClr val="101BF4"/>
                </a:solidFill>
                <a:latin typeface="Times New Roman" panose="02020603050405020304" pitchFamily="18" charset="0"/>
              </a:rPr>
              <a:t>đ) Cản trở công chức hải quan thi hành công vụ;</a:t>
            </a:r>
            <a:endParaRPr lang="en-US" altLang="en-US" sz="2500" dirty="0">
              <a:solidFill>
                <a:srgbClr val="101BF4"/>
              </a:solidFill>
              <a:latin typeface="Times New Roman" panose="02020603050405020304" pitchFamily="18" charset="0"/>
            </a:endParaRPr>
          </a:p>
          <a:p>
            <a:pPr>
              <a:lnSpc>
                <a:spcPct val="110000"/>
              </a:lnSpc>
              <a:spcBef>
                <a:spcPct val="30000"/>
              </a:spcBef>
              <a:buNone/>
            </a:pPr>
            <a:r>
              <a:rPr lang="en-US" altLang="en-US" sz="2500" dirty="0">
                <a:solidFill>
                  <a:srgbClr val="101BF4"/>
                </a:solidFill>
                <a:latin typeface="Times New Roman" panose="02020603050405020304" pitchFamily="18" charset="0"/>
              </a:rPr>
              <a:t>e) Truy cập trái phép, làm sai lệch, phá hủy hệ thống thông tin HQ;</a:t>
            </a:r>
            <a:endParaRPr lang="en-US" altLang="en-US" sz="2500" dirty="0">
              <a:solidFill>
                <a:srgbClr val="101BF4"/>
              </a:solidFill>
              <a:latin typeface="Times New Roman" panose="02020603050405020304" pitchFamily="18" charset="0"/>
            </a:endParaRPr>
          </a:p>
          <a:p>
            <a:pPr>
              <a:lnSpc>
                <a:spcPct val="110000"/>
              </a:lnSpc>
              <a:spcBef>
                <a:spcPct val="30000"/>
              </a:spcBef>
              <a:buNone/>
            </a:pPr>
            <a:r>
              <a:rPr lang="en-US" altLang="en-US" sz="2500" dirty="0">
                <a:solidFill>
                  <a:srgbClr val="101BF4"/>
                </a:solidFill>
                <a:latin typeface="Times New Roman" panose="02020603050405020304" pitchFamily="18" charset="0"/>
              </a:rPr>
              <a:t>g) Hành vi khác vi phạm pháp luật về hải quan.</a:t>
            </a:r>
            <a:endParaRPr lang="en-US" altLang="en-US" sz="2500" dirty="0">
              <a:solidFill>
                <a:srgbClr val="101BF4"/>
              </a:solidFill>
              <a:latin typeface="Times New Roman" panose="02020603050405020304" pitchFamily="18" charset="0"/>
            </a:endParaRPr>
          </a:p>
          <a:p>
            <a:pPr>
              <a:lnSpc>
                <a:spcPct val="105000"/>
              </a:lnSpc>
              <a:spcBef>
                <a:spcPct val="30000"/>
              </a:spcBef>
              <a:spcAft>
                <a:spcPct val="10000"/>
              </a:spcAft>
              <a:buNone/>
            </a:pPr>
            <a:endParaRPr lang="en-US" altLang="en-US" sz="2400" dirty="0">
              <a:solidFill>
                <a:srgbClr val="101BF4"/>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195">
                                            <p:txEl>
                                              <p:charRg st="89" end="152"/>
                                            </p:txEl>
                                          </p:spTgt>
                                        </p:tgtEl>
                                        <p:attrNameLst>
                                          <p:attrName>style.visibility</p:attrName>
                                        </p:attrNameLst>
                                      </p:cBhvr>
                                      <p:to>
                                        <p:strVal val="visible"/>
                                      </p:to>
                                    </p:set>
                                    <p:animEffect transition="in" filter="box(in)">
                                      <p:cBhvr>
                                        <p:cTn id="7" dur="500"/>
                                        <p:tgtEl>
                                          <p:spTgt spid="8195">
                                            <p:txEl>
                                              <p:charRg st="89" end="15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8195">
                                            <p:txEl>
                                              <p:charRg st="152" end="210"/>
                                            </p:txEl>
                                          </p:spTgt>
                                        </p:tgtEl>
                                        <p:attrNameLst>
                                          <p:attrName>style.visibility</p:attrName>
                                        </p:attrNameLst>
                                      </p:cBhvr>
                                      <p:to>
                                        <p:strVal val="visible"/>
                                      </p:to>
                                    </p:set>
                                    <p:animEffect transition="in" filter="checkerboard(across)">
                                      <p:cBhvr>
                                        <p:cTn id="12" dur="500"/>
                                        <p:tgtEl>
                                          <p:spTgt spid="8195">
                                            <p:txEl>
                                              <p:charRg st="152" end="2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8195">
                                            <p:txEl>
                                              <p:charRg st="210" end="249"/>
                                            </p:txEl>
                                          </p:spTgt>
                                        </p:tgtEl>
                                        <p:attrNameLst>
                                          <p:attrName>style.visibility</p:attrName>
                                        </p:attrNameLst>
                                      </p:cBhvr>
                                      <p:to>
                                        <p:strVal val="visible"/>
                                      </p:to>
                                    </p:set>
                                    <p:animEffect transition="in" filter="checkerboard(across)">
                                      <p:cBhvr>
                                        <p:cTn id="17" dur="500"/>
                                        <p:tgtEl>
                                          <p:spTgt spid="8195">
                                            <p:txEl>
                                              <p:charRg st="210" end="24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8195">
                                            <p:txEl>
                                              <p:charRg st="249" end="315"/>
                                            </p:txEl>
                                          </p:spTgt>
                                        </p:tgtEl>
                                        <p:attrNameLst>
                                          <p:attrName>style.visibility</p:attrName>
                                        </p:attrNameLst>
                                      </p:cBhvr>
                                      <p:to>
                                        <p:strVal val="visible"/>
                                      </p:to>
                                    </p:set>
                                    <p:animEffect transition="in" filter="diamond(in)">
                                      <p:cBhvr>
                                        <p:cTn id="22" dur="2000"/>
                                        <p:tgtEl>
                                          <p:spTgt spid="8195">
                                            <p:txEl>
                                              <p:charRg st="249" end="31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195">
                                            <p:txEl>
                                              <p:charRg st="315" end="363"/>
                                            </p:txEl>
                                          </p:spTgt>
                                        </p:tgtEl>
                                        <p:attrNameLst>
                                          <p:attrName>style.visibility</p:attrName>
                                        </p:attrNameLst>
                                      </p:cBhvr>
                                      <p:to>
                                        <p:strVal val="visible"/>
                                      </p:to>
                                    </p:set>
                                    <p:animEffect transition="in" filter="box(in)">
                                      <p:cBhvr>
                                        <p:cTn id="27" dur="500"/>
                                        <p:tgtEl>
                                          <p:spTgt spid="8195">
                                            <p:txEl>
                                              <p:charRg st="315" end="36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8195">
                                            <p:txEl>
                                              <p:charRg st="363" end="431"/>
                                            </p:txEl>
                                          </p:spTgt>
                                        </p:tgtEl>
                                        <p:attrNameLst>
                                          <p:attrName>style.visibility</p:attrName>
                                        </p:attrNameLst>
                                      </p:cBhvr>
                                      <p:to>
                                        <p:strVal val="visible"/>
                                      </p:to>
                                    </p:set>
                                    <p:animEffect transition="in" filter="checkerboard(across)">
                                      <p:cBhvr>
                                        <p:cTn id="32" dur="500"/>
                                        <p:tgtEl>
                                          <p:spTgt spid="8195">
                                            <p:txEl>
                                              <p:charRg st="363" end="43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8195">
                                            <p:txEl>
                                              <p:charRg st="431" end="478"/>
                                            </p:txEl>
                                          </p:spTgt>
                                        </p:tgtEl>
                                        <p:attrNameLst>
                                          <p:attrName>style.visibility</p:attrName>
                                        </p:attrNameLst>
                                      </p:cBhvr>
                                      <p:to>
                                        <p:strVal val="visible"/>
                                      </p:to>
                                    </p:set>
                                    <p:animEffect transition="in" filter="checkerboard(across)">
                                      <p:cBhvr>
                                        <p:cTn id="37" dur="500"/>
                                        <p:tgtEl>
                                          <p:spTgt spid="8195">
                                            <p:txEl>
                                              <p:charRg st="431" end="47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Title 1"/>
          <p:cNvSpPr>
            <a:spLocks noGrp="1"/>
          </p:cNvSpPr>
          <p:nvPr>
            <p:ph type="title"/>
          </p:nvPr>
        </p:nvSpPr>
        <p:spPr>
          <a:xfrm>
            <a:off x="1214438" y="214313"/>
            <a:ext cx="7605712" cy="563562"/>
          </a:xfrm>
          <a:ln/>
        </p:spPr>
        <p:txBody>
          <a:bodyPr vert="horz" wrap="square" lIns="91440" tIns="45720" rIns="91440" bIns="45720" anchor="ctr" anchorCtr="0"/>
          <a:p>
            <a:pPr/>
            <a:r>
              <a:rPr lang="en-US" altLang="en-US" dirty="0">
                <a:solidFill>
                  <a:srgbClr val="FFFF00"/>
                </a:solidFill>
                <a:latin typeface="Times New Roman" panose="02020603050405020304" pitchFamily="18" charset="0"/>
                <a:ea typeface="+mj-ea"/>
                <a:cs typeface="Times New Roman" panose="02020603050405020304" pitchFamily="18" charset="0"/>
              </a:rPr>
              <a:t>	</a:t>
            </a:r>
            <a:r>
              <a:rPr lang="en-US" altLang="en-US" sz="2800" dirty="0">
                <a:solidFill>
                  <a:srgbClr val="FFFF00"/>
                </a:solidFill>
                <a:latin typeface="Times New Roman" panose="02020603050405020304" pitchFamily="18" charset="0"/>
                <a:ea typeface="+mj-ea"/>
                <a:cs typeface="Times New Roman" panose="02020603050405020304" pitchFamily="18" charset="0"/>
              </a:rPr>
              <a:t> TỔNG QUAN VỀ THỦ TỤC HẢI QUAN</a:t>
            </a:r>
            <a:endParaRPr lang="en-US" altLang="en-US" sz="2800" dirty="0">
              <a:solidFill>
                <a:srgbClr val="FFFF00"/>
              </a:solidFill>
              <a:latin typeface="Times New Roman" panose="02020603050405020304" pitchFamily="18" charset="0"/>
              <a:ea typeface="Times New Roman" panose="02020603050405020304" pitchFamily="18" charset="0"/>
              <a:cs typeface="+mj-cs"/>
            </a:endParaRPr>
          </a:p>
        </p:txBody>
      </p:sp>
      <p:sp>
        <p:nvSpPr>
          <p:cNvPr id="9219" name="Content Placeholder 2"/>
          <p:cNvSpPr>
            <a:spLocks noGrp="1"/>
          </p:cNvSpPr>
          <p:nvPr>
            <p:ph idx="1"/>
          </p:nvPr>
        </p:nvSpPr>
        <p:spPr>
          <a:xfrm>
            <a:off x="492125" y="1214438"/>
            <a:ext cx="8159750" cy="5121275"/>
          </a:xfrm>
          <a:ln/>
        </p:spPr>
        <p:txBody>
          <a:bodyPr vert="horz" wrap="square" lIns="91440" tIns="45720" rIns="91440" bIns="45720" anchor="t" anchorCtr="0"/>
          <a:p>
            <a:pPr/>
            <a:r>
              <a:rPr lang="en-US" altLang="en-US" sz="3000" dirty="0">
                <a:solidFill>
                  <a:srgbClr val="FF0000"/>
                </a:solidFill>
                <a:latin typeface="Times New Roman" panose="02020603050405020304" pitchFamily="18" charset="0"/>
                <a:ea typeface="+mn-ea"/>
                <a:cs typeface="Times New Roman" panose="02020603050405020304" pitchFamily="18" charset="0"/>
              </a:rPr>
              <a:t>5. Nguyên tắc khi tiến h</a:t>
            </a:r>
            <a:r>
              <a:rPr lang="en-US" altLang="en-US" sz="3000" dirty="0">
                <a:solidFill>
                  <a:srgbClr val="FF0000"/>
                </a:solidFill>
                <a:latin typeface="Times New Roman" panose="02020603050405020304" pitchFamily="18" charset="0"/>
                <a:ea typeface="Times New Roman" panose="02020603050405020304" pitchFamily="18" charset="0"/>
                <a:cs typeface="+mn-cs"/>
              </a:rPr>
              <a:t>à</a:t>
            </a:r>
            <a:r>
              <a:rPr lang="en-US" altLang="en-US" sz="3000" dirty="0">
                <a:solidFill>
                  <a:srgbClr val="FF0000"/>
                </a:solidFill>
                <a:latin typeface="Times New Roman" panose="02020603050405020304" pitchFamily="18" charset="0"/>
                <a:ea typeface="+mn-ea"/>
                <a:cs typeface="Times New Roman" panose="02020603050405020304" pitchFamily="18" charset="0"/>
              </a:rPr>
              <a:t>nh thủ tục HQ (Đ 16):</a:t>
            </a:r>
            <a:endParaRPr lang="en-US" altLang="en-US" sz="3000" dirty="0">
              <a:solidFill>
                <a:srgbClr val="FF0000"/>
              </a:solidFill>
              <a:latin typeface="Times New Roman" panose="02020603050405020304" pitchFamily="18" charset="0"/>
              <a:ea typeface="+mn-ea"/>
              <a:cs typeface="Times New Roman" panose="02020603050405020304" pitchFamily="18" charset="0"/>
            </a:endParaRPr>
          </a:p>
          <a:p>
            <a:pPr/>
            <a:endParaRPr lang="en-US" altLang="en-US" sz="1000" dirty="0">
              <a:solidFill>
                <a:srgbClr val="FF0000"/>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lang="en-US" altLang="en-US" dirty="0">
                <a:latin typeface="Times New Roman" panose="02020603050405020304" pitchFamily="18" charset="0"/>
                <a:ea typeface="+mn-ea"/>
                <a:cs typeface="Times New Roman" panose="02020603050405020304" pitchFamily="18" charset="0"/>
              </a:rPr>
              <a:t>	</a:t>
            </a:r>
            <a:r>
              <a:rPr lang="en-US" altLang="en-US" sz="2600" b="0" dirty="0">
                <a:solidFill>
                  <a:srgbClr val="0A0AFF"/>
                </a:solidFill>
                <a:latin typeface="Times New Roman" panose="02020603050405020304" pitchFamily="18" charset="0"/>
                <a:ea typeface="+mn-ea"/>
                <a:cs typeface="Times New Roman" panose="02020603050405020304" pitchFamily="18" charset="0"/>
              </a:rPr>
              <a:t>a) H</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ng hóa XK, NK, quá cảnh, PTVT xuất cảnh, nhập cảnh, quá cảnh phải được l</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m thủ tục HQ, chịu sự kiểm tra, giám sát HQ, vận chuyển đúng tuyến đường, qua cửa khẩu theo quy định của PL;</a:t>
            </a:r>
            <a:endParaRPr lang="en-US" altLang="en-US" sz="26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endParaRPr lang="en-US" altLang="en-US" sz="8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endParaRPr lang="en-US" altLang="en-US" sz="500" b="0" dirty="0">
              <a:solidFill>
                <a:srgbClr val="0A0AFF"/>
              </a:solidFill>
              <a:latin typeface="Times New Roman" panose="02020603050405020304" pitchFamily="18" charset="0"/>
              <a:ea typeface="+mn-ea"/>
              <a:cs typeface="Times New Roman" panose="02020603050405020304" pitchFamily="18" charset="0"/>
            </a:endParaRPr>
          </a:p>
          <a:p>
            <a:pPr>
              <a:buFont typeface="Wingdings" panose="05000000000000000000" pitchFamily="2" charset="2"/>
              <a:buNone/>
            </a:pPr>
            <a:r>
              <a:rPr lang="en-US" altLang="en-US" sz="2600" b="0" dirty="0">
                <a:solidFill>
                  <a:srgbClr val="0A0AFF"/>
                </a:solidFill>
                <a:latin typeface="Times New Roman" panose="02020603050405020304" pitchFamily="18" charset="0"/>
                <a:ea typeface="+mn-ea"/>
                <a:cs typeface="Times New Roman" panose="02020603050405020304" pitchFamily="18" charset="0"/>
              </a:rPr>
              <a:t>	b) Kiểm tra, giám sát hải quan được thực hiện trên cơ sở áp dụng quản lý rủi ro nhằm bảo đảm hiệu quả, hiệu lực quản lý nh</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 nước về hải quan v</a:t>
            </a:r>
            <a:r>
              <a:rPr lang="en-US" altLang="en-US" sz="2600" b="0" dirty="0">
                <a:solidFill>
                  <a:srgbClr val="0A0AFF"/>
                </a:solidFill>
                <a:latin typeface="Times New Roman" panose="02020603050405020304" pitchFamily="18" charset="0"/>
                <a:ea typeface="Times New Roman" panose="02020603050405020304" pitchFamily="18" charset="0"/>
                <a:cs typeface="+mn-cs"/>
              </a:rPr>
              <a:t>à</a:t>
            </a:r>
            <a:r>
              <a:rPr lang="en-US" altLang="en-US" sz="2600" b="0" dirty="0">
                <a:solidFill>
                  <a:srgbClr val="0A0AFF"/>
                </a:solidFill>
                <a:latin typeface="Times New Roman" panose="02020603050405020304" pitchFamily="18" charset="0"/>
                <a:ea typeface="+mn-ea"/>
                <a:cs typeface="Times New Roman" panose="02020603050405020304" pitchFamily="18" charset="0"/>
              </a:rPr>
              <a:t> tạo thuận lợi cho hoạt động xuất khẩu, nhập khẩu, xuất cảnh, nhập cảnh, quá cảnh.	</a:t>
            </a:r>
            <a:endParaRPr lang="en-US" altLang="en-US" sz="2600" b="0" dirty="0">
              <a:solidFill>
                <a:srgbClr val="0A0AFF"/>
              </a:solidFill>
              <a:latin typeface="Times New Roman" panose="02020603050405020304" pitchFamily="18" charset="0"/>
              <a:ea typeface="Times New Roman" panose="02020603050405020304"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219">
                                            <p:txEl>
                                              <p:charRg st="48" end="236"/>
                                            </p:txEl>
                                          </p:spTgt>
                                        </p:tgtEl>
                                        <p:attrNameLst>
                                          <p:attrName>style.visibility</p:attrName>
                                        </p:attrNameLst>
                                      </p:cBhvr>
                                      <p:to>
                                        <p:strVal val="visible"/>
                                      </p:to>
                                    </p:set>
                                    <p:animEffect transition="in" filter="checkerboard(across)">
                                      <p:cBhvr>
                                        <p:cTn id="7" dur="500"/>
                                        <p:tgtEl>
                                          <p:spTgt spid="9219">
                                            <p:txEl>
                                              <p:charRg st="48" end="236"/>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9219">
                                            <p:txEl>
                                              <p:charRg st="238" end="466"/>
                                            </p:txEl>
                                          </p:spTgt>
                                        </p:tgtEl>
                                        <p:attrNameLst>
                                          <p:attrName>style.visibility</p:attrName>
                                        </p:attrNameLst>
                                      </p:cBhvr>
                                      <p:to>
                                        <p:strVal val="visible"/>
                                      </p:to>
                                    </p:set>
                                    <p:animEffect transition="in" filter="box(in)">
                                      <p:cBhvr>
                                        <p:cTn id="12" dur="500"/>
                                        <p:tgtEl>
                                          <p:spTgt spid="9219">
                                            <p:txEl>
                                              <p:charRg st="238" end="46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db2004101gl">
  <a:themeElements>
    <a:clrScheme name="cdb2004101gl 3">
      <a:dk1>
        <a:srgbClr val="335338"/>
      </a:dk1>
      <a:lt1>
        <a:srgbClr val="D7E4BE"/>
      </a:lt1>
      <a:dk2>
        <a:srgbClr val="000066"/>
      </a:dk2>
      <a:lt2>
        <a:srgbClr val="B2B2B2"/>
      </a:lt2>
      <a:accent1>
        <a:srgbClr val="2F86B1"/>
      </a:accent1>
      <a:accent2>
        <a:srgbClr val="D2761A"/>
      </a:accent2>
      <a:accent3>
        <a:srgbClr val="E8EFDB"/>
      </a:accent3>
      <a:accent4>
        <a:srgbClr val="2A462E"/>
      </a:accent4>
      <a:accent5>
        <a:srgbClr val="ADC3D5"/>
      </a:accent5>
      <a:accent6>
        <a:srgbClr val="BE6A16"/>
      </a:accent6>
      <a:hlink>
        <a:srgbClr val="368463"/>
      </a:hlink>
      <a:folHlink>
        <a:srgbClr val="481ECE"/>
      </a:folHlink>
    </a:clrScheme>
    <a:fontScheme name="cdb2004101g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cdb2004101gl 1">
        <a:dk1>
          <a:srgbClr val="1A3E86"/>
        </a:dk1>
        <a:lt1>
          <a:srgbClr val="C1CFDD"/>
        </a:lt1>
        <a:dk2>
          <a:srgbClr val="000000"/>
        </a:dk2>
        <a:lt2>
          <a:srgbClr val="B2B2B2"/>
        </a:lt2>
        <a:accent1>
          <a:srgbClr val="4AAAC0"/>
        </a:accent1>
        <a:accent2>
          <a:srgbClr val="6600FF"/>
        </a:accent2>
        <a:accent3>
          <a:srgbClr val="DDE4EB"/>
        </a:accent3>
        <a:accent4>
          <a:srgbClr val="143472"/>
        </a:accent4>
        <a:accent5>
          <a:srgbClr val="B1D2DC"/>
        </a:accent5>
        <a:accent6>
          <a:srgbClr val="5C00E7"/>
        </a:accent6>
        <a:hlink>
          <a:srgbClr val="006699"/>
        </a:hlink>
        <a:folHlink>
          <a:srgbClr val="3366CC"/>
        </a:folHlink>
      </a:clrScheme>
      <a:clrMap bg1="lt1" tx1="dk1" bg2="lt2" tx2="dk2" accent1="accent1" accent2="accent2" accent3="accent3" accent4="accent4" accent5="accent5" accent6="accent6" hlink="hlink" folHlink="folHlink"/>
    </a:extraClrScheme>
    <a:extraClrScheme>
      <a:clrScheme name="cdb2004101gl 2">
        <a:dk1>
          <a:srgbClr val="2B166E"/>
        </a:dk1>
        <a:lt1>
          <a:srgbClr val="AADBFC"/>
        </a:lt1>
        <a:dk2>
          <a:srgbClr val="003366"/>
        </a:dk2>
        <a:lt2>
          <a:srgbClr val="B2B2B2"/>
        </a:lt2>
        <a:accent1>
          <a:srgbClr val="19B17B"/>
        </a:accent1>
        <a:accent2>
          <a:srgbClr val="E57B1B"/>
        </a:accent2>
        <a:accent3>
          <a:srgbClr val="D2EAFD"/>
        </a:accent3>
        <a:accent4>
          <a:srgbClr val="23115D"/>
        </a:accent4>
        <a:accent5>
          <a:srgbClr val="ABD5BF"/>
        </a:accent5>
        <a:accent6>
          <a:srgbClr val="CF6F17"/>
        </a:accent6>
        <a:hlink>
          <a:srgbClr val="0066CC"/>
        </a:hlink>
        <a:folHlink>
          <a:srgbClr val="8C71B9"/>
        </a:folHlink>
      </a:clrScheme>
      <a:clrMap bg1="lt1" tx1="dk1" bg2="lt2" tx2="dk2" accent1="accent1" accent2="accent2" accent3="accent3" accent4="accent4" accent5="accent5" accent6="accent6" hlink="hlink" folHlink="folHlink"/>
    </a:extraClrScheme>
    <a:extraClrScheme>
      <a:clrScheme name="cdb2004101gl 3">
        <a:dk1>
          <a:srgbClr val="335338"/>
        </a:dk1>
        <a:lt1>
          <a:srgbClr val="D7E4BE"/>
        </a:lt1>
        <a:dk2>
          <a:srgbClr val="000066"/>
        </a:dk2>
        <a:lt2>
          <a:srgbClr val="B2B2B2"/>
        </a:lt2>
        <a:accent1>
          <a:srgbClr val="2F86B1"/>
        </a:accent1>
        <a:accent2>
          <a:srgbClr val="D2761A"/>
        </a:accent2>
        <a:accent3>
          <a:srgbClr val="E8EFDB"/>
        </a:accent3>
        <a:accent4>
          <a:srgbClr val="2A462E"/>
        </a:accent4>
        <a:accent5>
          <a:srgbClr val="ADC3D5"/>
        </a:accent5>
        <a:accent6>
          <a:srgbClr val="BE6A16"/>
        </a:accent6>
        <a:hlink>
          <a:srgbClr val="368463"/>
        </a:hlink>
        <a:folHlink>
          <a:srgbClr val="481ECE"/>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hủ đề của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Compass</Template>
  <TotalTime>0</TotalTime>
  <Words>15764</Words>
  <Application>WPS Presentation</Application>
  <PresentationFormat/>
  <Paragraphs>332</Paragraphs>
  <Slides>36</Slides>
  <Notes>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36</vt:i4>
      </vt:variant>
    </vt:vector>
  </HeadingPairs>
  <TitlesOfParts>
    <vt:vector size="45" baseType="lpstr">
      <vt:lpstr>Arial</vt:lpstr>
      <vt:lpstr>SimSun</vt:lpstr>
      <vt:lpstr>Wingdings</vt:lpstr>
      <vt:lpstr>Verdana</vt:lpstr>
      <vt:lpstr>Calibri</vt:lpstr>
      <vt:lpstr>Times New Roman</vt:lpstr>
      <vt:lpstr>Microsoft YaHei</vt:lpstr>
      <vt:lpstr>Arial Unicode MS</vt:lpstr>
      <vt:lpstr>cdb2004101gl</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dc:title>
  <dc:creator>ngotrananh</dc:creator>
  <cp:lastModifiedBy>ACER</cp:lastModifiedBy>
  <cp:revision>751</cp:revision>
  <dcterms:created xsi:type="dcterms:W3CDTF">2007-11-13T02:28:42Z</dcterms:created>
  <dcterms:modified xsi:type="dcterms:W3CDTF">2021-10-19T08:48:37Z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1A8560F23DFF438EBF6004832D6DE3A6</vt:lpwstr>
  </property>
  <property fmtid="{D5CDD505-2E9C-101B-9397-08002B2CF9AE}" pid="3" name="KSOProductBuildVer">
    <vt:lpwstr>1033-11.2.0.10323</vt:lpwstr>
  </property>
</Properties>
</file>