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7" r:id="rId2"/>
    <p:sldId id="256" r:id="rId3"/>
    <p:sldId id="258" r:id="rId4"/>
    <p:sldId id="433" r:id="rId5"/>
    <p:sldId id="434" r:id="rId6"/>
    <p:sldId id="374" r:id="rId7"/>
    <p:sldId id="380" r:id="rId8"/>
    <p:sldId id="373" r:id="rId9"/>
    <p:sldId id="387" r:id="rId10"/>
    <p:sldId id="388" r:id="rId11"/>
    <p:sldId id="390" r:id="rId12"/>
    <p:sldId id="389"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3" r:id="rId26"/>
    <p:sldId id="405" r:id="rId27"/>
    <p:sldId id="404" r:id="rId28"/>
    <p:sldId id="406" r:id="rId29"/>
    <p:sldId id="407" r:id="rId30"/>
    <p:sldId id="408" r:id="rId31"/>
    <p:sldId id="409" r:id="rId32"/>
    <p:sldId id="410" r:id="rId33"/>
    <p:sldId id="411" r:id="rId34"/>
    <p:sldId id="417" r:id="rId35"/>
    <p:sldId id="418" r:id="rId36"/>
    <p:sldId id="412" r:id="rId37"/>
    <p:sldId id="413" r:id="rId38"/>
    <p:sldId id="414" r:id="rId39"/>
    <p:sldId id="415" r:id="rId40"/>
    <p:sldId id="416" r:id="rId41"/>
    <p:sldId id="419" r:id="rId42"/>
    <p:sldId id="420" r:id="rId43"/>
    <p:sldId id="421" r:id="rId44"/>
    <p:sldId id="422" r:id="rId45"/>
    <p:sldId id="423" r:id="rId46"/>
    <p:sldId id="265" r:id="rId47"/>
    <p:sldId id="385" r:id="rId48"/>
    <p:sldId id="424" r:id="rId49"/>
    <p:sldId id="435" r:id="rId50"/>
    <p:sldId id="386" r:id="rId51"/>
    <p:sldId id="425" r:id="rId52"/>
    <p:sldId id="426" r:id="rId53"/>
    <p:sldId id="427" r:id="rId54"/>
    <p:sldId id="428" r:id="rId55"/>
    <p:sldId id="429" r:id="rId56"/>
    <p:sldId id="431" r:id="rId57"/>
    <p:sldId id="430" r:id="rId58"/>
    <p:sldId id="432" r:id="rId59"/>
    <p:sldId id="331"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F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66D1F-18C9-40F5-95D3-F27D9740E7F3}" type="doc">
      <dgm:prSet loTypeId="urn:microsoft.com/office/officeart/2005/8/layout/pyramid2" loCatId="pyramid" qsTypeId="urn:microsoft.com/office/officeart/2005/8/quickstyle/simple1" qsCatId="simple" csTypeId="urn:microsoft.com/office/officeart/2005/8/colors/accent1_2" csCatId="accent1" phldr="1"/>
      <dgm:spPr/>
    </dgm:pt>
    <dgm:pt modelId="{4A2087D9-F94C-47B4-9E70-7EC513CEDBE1}">
      <dgm:prSet phldrT="[Text]"/>
      <dgm:spPr/>
      <dgm:t>
        <a:bodyPr/>
        <a:lstStyle/>
        <a:p>
          <a:r>
            <a:rPr lang="en-US" dirty="0">
              <a:latin typeface="Arial" pitchFamily="34" charset="0"/>
              <a:cs typeface="Arial" pitchFamily="34" charset="0"/>
            </a:rPr>
            <a:t>THỰC PHẨM ĐÔNG LẠNH</a:t>
          </a:r>
        </a:p>
      </dgm:t>
    </dgm:pt>
    <dgm:pt modelId="{D0D98F95-F838-425A-BF7E-5086EBEA7D65}" type="parTrans" cxnId="{F082A862-FF03-4627-84F7-BCEC1ECE253E}">
      <dgm:prSet/>
      <dgm:spPr/>
      <dgm:t>
        <a:bodyPr/>
        <a:lstStyle/>
        <a:p>
          <a:endParaRPr lang="en-US"/>
        </a:p>
      </dgm:t>
    </dgm:pt>
    <dgm:pt modelId="{E9B4170A-281A-479D-848A-22E447FCF0BA}" type="sibTrans" cxnId="{F082A862-FF03-4627-84F7-BCEC1ECE253E}">
      <dgm:prSet/>
      <dgm:spPr/>
      <dgm:t>
        <a:bodyPr/>
        <a:lstStyle/>
        <a:p>
          <a:endParaRPr lang="en-US"/>
        </a:p>
      </dgm:t>
    </dgm:pt>
    <dgm:pt modelId="{9725B995-726F-4452-96F7-966BD873A08C}">
      <dgm:prSet phldrT="[Text]"/>
      <dgm:spPr/>
      <dgm:t>
        <a:bodyPr/>
        <a:lstStyle/>
        <a:p>
          <a:r>
            <a:rPr lang="en-US" dirty="0">
              <a:latin typeface="Arial" pitchFamily="34" charset="0"/>
              <a:cs typeface="Arial" pitchFamily="34" charset="0"/>
            </a:rPr>
            <a:t>HÀNG HÓA THUẾ TTĐB</a:t>
          </a:r>
        </a:p>
      </dgm:t>
    </dgm:pt>
    <dgm:pt modelId="{0D8E01DC-44E9-47A5-AA58-5E4D2B96127C}" type="parTrans" cxnId="{EFE24CAF-31EA-4F0A-A6C4-9D1EDB9B6662}">
      <dgm:prSet/>
      <dgm:spPr/>
      <dgm:t>
        <a:bodyPr/>
        <a:lstStyle/>
        <a:p>
          <a:endParaRPr lang="en-US"/>
        </a:p>
      </dgm:t>
    </dgm:pt>
    <dgm:pt modelId="{4E9BE781-FEA5-4F9E-B5D6-AC68CEF4ED02}" type="sibTrans" cxnId="{EFE24CAF-31EA-4F0A-A6C4-9D1EDB9B6662}">
      <dgm:prSet/>
      <dgm:spPr/>
      <dgm:t>
        <a:bodyPr/>
        <a:lstStyle/>
        <a:p>
          <a:endParaRPr lang="en-US"/>
        </a:p>
      </dgm:t>
    </dgm:pt>
    <dgm:pt modelId="{4082136A-DBA1-4414-BDAC-C95B533B57E6}">
      <dgm:prSet phldrT="[Text]"/>
      <dgm:spPr/>
      <dgm:t>
        <a:bodyPr/>
        <a:lstStyle/>
        <a:p>
          <a:r>
            <a:rPr lang="en-US" dirty="0">
              <a:latin typeface="Arial" pitchFamily="34" charset="0"/>
              <a:cs typeface="Arial" pitchFamily="34" charset="0"/>
            </a:rPr>
            <a:t>HÀNG ĐÃ QUA SỬ DỤNG</a:t>
          </a:r>
        </a:p>
      </dgm:t>
    </dgm:pt>
    <dgm:pt modelId="{46F170C4-C937-4C49-943B-76C2B9AE0177}" type="parTrans" cxnId="{4FE82B02-DCF6-4114-8F2F-E63930645DA3}">
      <dgm:prSet/>
      <dgm:spPr/>
      <dgm:t>
        <a:bodyPr/>
        <a:lstStyle/>
        <a:p>
          <a:endParaRPr lang="en-US"/>
        </a:p>
      </dgm:t>
    </dgm:pt>
    <dgm:pt modelId="{6D92C239-CAFE-4F63-90D5-1FE28F31BFB1}" type="sibTrans" cxnId="{4FE82B02-DCF6-4114-8F2F-E63930645DA3}">
      <dgm:prSet/>
      <dgm:spPr/>
      <dgm:t>
        <a:bodyPr/>
        <a:lstStyle/>
        <a:p>
          <a:endParaRPr lang="en-US"/>
        </a:p>
      </dgm:t>
    </dgm:pt>
    <dgm:pt modelId="{8B422BB9-4C42-431C-881F-3FC644A40F00}" type="pres">
      <dgm:prSet presAssocID="{82E66D1F-18C9-40F5-95D3-F27D9740E7F3}" presName="compositeShape" presStyleCnt="0">
        <dgm:presLayoutVars>
          <dgm:dir/>
          <dgm:resizeHandles/>
        </dgm:presLayoutVars>
      </dgm:prSet>
      <dgm:spPr/>
    </dgm:pt>
    <dgm:pt modelId="{F32E5532-0442-4A0A-AF7A-6B1783D1E17A}" type="pres">
      <dgm:prSet presAssocID="{82E66D1F-18C9-40F5-95D3-F27D9740E7F3}" presName="pyramid" presStyleLbl="node1" presStyleIdx="0" presStyleCnt="1"/>
      <dgm:spPr/>
    </dgm:pt>
    <dgm:pt modelId="{441766EC-2802-4452-B013-CF799EFC8FDE}" type="pres">
      <dgm:prSet presAssocID="{82E66D1F-18C9-40F5-95D3-F27D9740E7F3}" presName="theList" presStyleCnt="0"/>
      <dgm:spPr/>
    </dgm:pt>
    <dgm:pt modelId="{8AF8FA3A-26C4-4420-9188-4D99C46A8F36}" type="pres">
      <dgm:prSet presAssocID="{4A2087D9-F94C-47B4-9E70-7EC513CEDBE1}" presName="aNode" presStyleLbl="fgAcc1" presStyleIdx="0" presStyleCnt="3">
        <dgm:presLayoutVars>
          <dgm:bulletEnabled val="1"/>
        </dgm:presLayoutVars>
      </dgm:prSet>
      <dgm:spPr/>
    </dgm:pt>
    <dgm:pt modelId="{AE7F6516-099B-4F0B-BA32-E7156AA266F4}" type="pres">
      <dgm:prSet presAssocID="{4A2087D9-F94C-47B4-9E70-7EC513CEDBE1}" presName="aSpace" presStyleCnt="0"/>
      <dgm:spPr/>
    </dgm:pt>
    <dgm:pt modelId="{1A2AF1EC-2B17-45AB-B6B7-35EB70B80D0C}" type="pres">
      <dgm:prSet presAssocID="{9725B995-726F-4452-96F7-966BD873A08C}" presName="aNode" presStyleLbl="fgAcc1" presStyleIdx="1" presStyleCnt="3">
        <dgm:presLayoutVars>
          <dgm:bulletEnabled val="1"/>
        </dgm:presLayoutVars>
      </dgm:prSet>
      <dgm:spPr/>
    </dgm:pt>
    <dgm:pt modelId="{E84204B7-22CC-4853-9D3C-5534029BA86C}" type="pres">
      <dgm:prSet presAssocID="{9725B995-726F-4452-96F7-966BD873A08C}" presName="aSpace" presStyleCnt="0"/>
      <dgm:spPr/>
    </dgm:pt>
    <dgm:pt modelId="{F74E5CCB-E347-44F9-AD59-D3C6F509FC99}" type="pres">
      <dgm:prSet presAssocID="{4082136A-DBA1-4414-BDAC-C95B533B57E6}" presName="aNode" presStyleLbl="fgAcc1" presStyleIdx="2" presStyleCnt="3">
        <dgm:presLayoutVars>
          <dgm:bulletEnabled val="1"/>
        </dgm:presLayoutVars>
      </dgm:prSet>
      <dgm:spPr/>
    </dgm:pt>
    <dgm:pt modelId="{50D4348E-1C2F-40A5-9C45-02B8A722ABE4}" type="pres">
      <dgm:prSet presAssocID="{4082136A-DBA1-4414-BDAC-C95B533B57E6}" presName="aSpace" presStyleCnt="0"/>
      <dgm:spPr/>
    </dgm:pt>
  </dgm:ptLst>
  <dgm:cxnLst>
    <dgm:cxn modelId="{4FE82B02-DCF6-4114-8F2F-E63930645DA3}" srcId="{82E66D1F-18C9-40F5-95D3-F27D9740E7F3}" destId="{4082136A-DBA1-4414-BDAC-C95B533B57E6}" srcOrd="2" destOrd="0" parTransId="{46F170C4-C937-4C49-943B-76C2B9AE0177}" sibTransId="{6D92C239-CAFE-4F63-90D5-1FE28F31BFB1}"/>
    <dgm:cxn modelId="{F3209C0C-94D0-459C-9335-B51F7C368254}" type="presOf" srcId="{9725B995-726F-4452-96F7-966BD873A08C}" destId="{1A2AF1EC-2B17-45AB-B6B7-35EB70B80D0C}" srcOrd="0" destOrd="0" presId="urn:microsoft.com/office/officeart/2005/8/layout/pyramid2"/>
    <dgm:cxn modelId="{2C932213-5C05-4E4C-A2F1-8D6D2890B338}" type="presOf" srcId="{4082136A-DBA1-4414-BDAC-C95B533B57E6}" destId="{F74E5CCB-E347-44F9-AD59-D3C6F509FC99}" srcOrd="0" destOrd="0" presId="urn:microsoft.com/office/officeart/2005/8/layout/pyramid2"/>
    <dgm:cxn modelId="{F082A862-FF03-4627-84F7-BCEC1ECE253E}" srcId="{82E66D1F-18C9-40F5-95D3-F27D9740E7F3}" destId="{4A2087D9-F94C-47B4-9E70-7EC513CEDBE1}" srcOrd="0" destOrd="0" parTransId="{D0D98F95-F838-425A-BF7E-5086EBEA7D65}" sibTransId="{E9B4170A-281A-479D-848A-22E447FCF0BA}"/>
    <dgm:cxn modelId="{F850AF62-8BB1-4755-A95B-DD03650FC13F}" type="presOf" srcId="{4A2087D9-F94C-47B4-9E70-7EC513CEDBE1}" destId="{8AF8FA3A-26C4-4420-9188-4D99C46A8F36}" srcOrd="0" destOrd="0" presId="urn:microsoft.com/office/officeart/2005/8/layout/pyramid2"/>
    <dgm:cxn modelId="{EFE24CAF-31EA-4F0A-A6C4-9D1EDB9B6662}" srcId="{82E66D1F-18C9-40F5-95D3-F27D9740E7F3}" destId="{9725B995-726F-4452-96F7-966BD873A08C}" srcOrd="1" destOrd="0" parTransId="{0D8E01DC-44E9-47A5-AA58-5E4D2B96127C}" sibTransId="{4E9BE781-FEA5-4F9E-B5D6-AC68CEF4ED02}"/>
    <dgm:cxn modelId="{742E38FC-D4B4-4C18-B2F9-FB7B92744500}" type="presOf" srcId="{82E66D1F-18C9-40F5-95D3-F27D9740E7F3}" destId="{8B422BB9-4C42-431C-881F-3FC644A40F00}" srcOrd="0" destOrd="0" presId="urn:microsoft.com/office/officeart/2005/8/layout/pyramid2"/>
    <dgm:cxn modelId="{C15D6623-4411-4E56-98E7-09352C4F01DE}" type="presParOf" srcId="{8B422BB9-4C42-431C-881F-3FC644A40F00}" destId="{F32E5532-0442-4A0A-AF7A-6B1783D1E17A}" srcOrd="0" destOrd="0" presId="urn:microsoft.com/office/officeart/2005/8/layout/pyramid2"/>
    <dgm:cxn modelId="{6D8F3DEE-BC63-4E22-B0C3-FDC52723977F}" type="presParOf" srcId="{8B422BB9-4C42-431C-881F-3FC644A40F00}" destId="{441766EC-2802-4452-B013-CF799EFC8FDE}" srcOrd="1" destOrd="0" presId="urn:microsoft.com/office/officeart/2005/8/layout/pyramid2"/>
    <dgm:cxn modelId="{30295EAB-6652-4226-A238-170471A7BEB5}" type="presParOf" srcId="{441766EC-2802-4452-B013-CF799EFC8FDE}" destId="{8AF8FA3A-26C4-4420-9188-4D99C46A8F36}" srcOrd="0" destOrd="0" presId="urn:microsoft.com/office/officeart/2005/8/layout/pyramid2"/>
    <dgm:cxn modelId="{3639FEF4-C282-4D0E-9B64-AB1FFF10DF00}" type="presParOf" srcId="{441766EC-2802-4452-B013-CF799EFC8FDE}" destId="{AE7F6516-099B-4F0B-BA32-E7156AA266F4}" srcOrd="1" destOrd="0" presId="urn:microsoft.com/office/officeart/2005/8/layout/pyramid2"/>
    <dgm:cxn modelId="{E10665C6-CC3E-4E95-BD27-0527DFD6490F}" type="presParOf" srcId="{441766EC-2802-4452-B013-CF799EFC8FDE}" destId="{1A2AF1EC-2B17-45AB-B6B7-35EB70B80D0C}" srcOrd="2" destOrd="0" presId="urn:microsoft.com/office/officeart/2005/8/layout/pyramid2"/>
    <dgm:cxn modelId="{BF809ACD-4001-477F-A9D1-FE2CEB6C727B}" type="presParOf" srcId="{441766EC-2802-4452-B013-CF799EFC8FDE}" destId="{E84204B7-22CC-4853-9D3C-5534029BA86C}" srcOrd="3" destOrd="0" presId="urn:microsoft.com/office/officeart/2005/8/layout/pyramid2"/>
    <dgm:cxn modelId="{3B43E7D4-E16E-4D69-B0A6-3290B6632200}" type="presParOf" srcId="{441766EC-2802-4452-B013-CF799EFC8FDE}" destId="{F74E5CCB-E347-44F9-AD59-D3C6F509FC99}" srcOrd="4" destOrd="0" presId="urn:microsoft.com/office/officeart/2005/8/layout/pyramid2"/>
    <dgm:cxn modelId="{CC9316FF-4701-4512-97B4-DE213EC5CF17}" type="presParOf" srcId="{441766EC-2802-4452-B013-CF799EFC8FDE}" destId="{50D4348E-1C2F-40A5-9C45-02B8A722ABE4}"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1AD58D-8691-4D3C-89FC-9B6EF45547A8}" type="doc">
      <dgm:prSet loTypeId="urn:microsoft.com/office/officeart/2005/8/layout/pyramid2" loCatId="pyramid" qsTypeId="urn:microsoft.com/office/officeart/2005/8/quickstyle/simple1" qsCatId="simple" csTypeId="urn:microsoft.com/office/officeart/2005/8/colors/accent1_2" csCatId="accent1" phldr="1"/>
      <dgm:spPr/>
    </dgm:pt>
    <dgm:pt modelId="{FA6DAEDD-A653-485C-8AA5-9F5E99DC245D}">
      <dgm:prSet phldrT="[Text]"/>
      <dgm:spPr/>
      <dgm:t>
        <a:bodyPr/>
        <a:lstStyle/>
        <a:p>
          <a:r>
            <a:rPr lang="en-US" dirty="0"/>
            <a:t>BCT </a:t>
          </a:r>
          <a:r>
            <a:rPr lang="vi-VN" dirty="0"/>
            <a:t>cấp khi </a:t>
          </a:r>
          <a:r>
            <a:rPr lang="en-US" dirty="0"/>
            <a:t>DN </a:t>
          </a:r>
          <a:r>
            <a:rPr lang="vi-VN" dirty="0"/>
            <a:t>đáp ứng </a:t>
          </a:r>
          <a:r>
            <a:rPr lang="en-US" dirty="0" err="1"/>
            <a:t>các</a:t>
          </a:r>
          <a:r>
            <a:rPr lang="en-US" dirty="0"/>
            <a:t> </a:t>
          </a:r>
          <a:r>
            <a:rPr lang="vi-VN" dirty="0"/>
            <a:t>điều kiện</a:t>
          </a:r>
          <a:endParaRPr lang="en-US" dirty="0"/>
        </a:p>
      </dgm:t>
    </dgm:pt>
    <dgm:pt modelId="{57BE33FF-708C-4007-9AC9-FA69A9FB0886}" type="parTrans" cxnId="{7C5B25B3-961A-48D6-B1F5-8D8783096365}">
      <dgm:prSet/>
      <dgm:spPr/>
      <dgm:t>
        <a:bodyPr/>
        <a:lstStyle/>
        <a:p>
          <a:endParaRPr lang="en-US"/>
        </a:p>
      </dgm:t>
    </dgm:pt>
    <dgm:pt modelId="{E8C74C17-B38B-4DC0-BC13-E4386EA12FA6}" type="sibTrans" cxnId="{7C5B25B3-961A-48D6-B1F5-8D8783096365}">
      <dgm:prSet/>
      <dgm:spPr/>
      <dgm:t>
        <a:bodyPr/>
        <a:lstStyle/>
        <a:p>
          <a:endParaRPr lang="en-US"/>
        </a:p>
      </dgm:t>
    </dgm:pt>
    <dgm:pt modelId="{BCB82BD7-F05E-4E1E-BD47-94D47EB03D44}">
      <dgm:prSet phldrT="[Text]"/>
      <dgm:spPr/>
      <dgm:t>
        <a:bodyPr/>
        <a:lstStyle/>
        <a:p>
          <a:r>
            <a:rPr lang="en-US" dirty="0" err="1"/>
            <a:t>Áp</a:t>
          </a:r>
          <a:r>
            <a:rPr lang="en-US" dirty="0"/>
            <a:t> </a:t>
          </a:r>
          <a:r>
            <a:rPr lang="en-US" dirty="0" err="1"/>
            <a:t>dụng</a:t>
          </a:r>
          <a:r>
            <a:rPr lang="en-US" dirty="0"/>
            <a:t> </a:t>
          </a:r>
          <a:r>
            <a:rPr lang="en-US" dirty="0" err="1"/>
            <a:t>cho</a:t>
          </a:r>
          <a:r>
            <a:rPr lang="en-US" dirty="0"/>
            <a:t> </a:t>
          </a:r>
          <a:r>
            <a:rPr lang="vi-VN" dirty="0"/>
            <a:t>từng nhóm hàng hóa</a:t>
          </a:r>
          <a:endParaRPr lang="en-US" dirty="0"/>
        </a:p>
      </dgm:t>
    </dgm:pt>
    <dgm:pt modelId="{0B0D8D36-564E-4A2A-91D3-0C503F1C3529}" type="parTrans" cxnId="{A99B9410-EF0D-4441-AD0A-59C59BA442BF}">
      <dgm:prSet/>
      <dgm:spPr/>
      <dgm:t>
        <a:bodyPr/>
        <a:lstStyle/>
        <a:p>
          <a:endParaRPr lang="en-US"/>
        </a:p>
      </dgm:t>
    </dgm:pt>
    <dgm:pt modelId="{BDF2221D-0A9B-43BF-8335-58A44C40FA5B}" type="sibTrans" cxnId="{A99B9410-EF0D-4441-AD0A-59C59BA442BF}">
      <dgm:prSet/>
      <dgm:spPr/>
      <dgm:t>
        <a:bodyPr/>
        <a:lstStyle/>
        <a:p>
          <a:endParaRPr lang="en-US"/>
        </a:p>
      </dgm:t>
    </dgm:pt>
    <dgm:pt modelId="{9CD9B0BB-C420-48FF-B3D4-84420ED88327}">
      <dgm:prSet phldrT="[Text]"/>
      <dgm:spPr/>
      <dgm:t>
        <a:bodyPr/>
        <a:lstStyle/>
        <a:p>
          <a:r>
            <a:rPr lang="en-US" dirty="0"/>
            <a:t>DN </a:t>
          </a:r>
          <a:r>
            <a:rPr lang="en-US" dirty="0" err="1"/>
            <a:t>chỉ</a:t>
          </a:r>
          <a:r>
            <a:rPr lang="en-US" dirty="0"/>
            <a:t> </a:t>
          </a:r>
          <a:r>
            <a:rPr lang="vi-VN" dirty="0"/>
            <a:t>được kinh doanh </a:t>
          </a:r>
          <a:r>
            <a:rPr lang="en-US" dirty="0"/>
            <a:t>TN-TX </a:t>
          </a:r>
          <a:r>
            <a:rPr lang="vi-VN" dirty="0"/>
            <a:t>các mặt hàng </a:t>
          </a:r>
          <a:r>
            <a:rPr lang="en-US" dirty="0" err="1"/>
            <a:t>được</a:t>
          </a:r>
          <a:r>
            <a:rPr lang="en-US" dirty="0"/>
            <a:t> </a:t>
          </a:r>
          <a:r>
            <a:rPr lang="en-US" dirty="0" err="1"/>
            <a:t>cấp</a:t>
          </a:r>
          <a:r>
            <a:rPr lang="en-US" dirty="0"/>
            <a:t> </a:t>
          </a:r>
          <a:r>
            <a:rPr lang="en-US" dirty="0" err="1"/>
            <a:t>mã</a:t>
          </a:r>
          <a:r>
            <a:rPr lang="en-US" dirty="0"/>
            <a:t> </a:t>
          </a:r>
          <a:r>
            <a:rPr lang="en-US" dirty="0" err="1"/>
            <a:t>số</a:t>
          </a:r>
          <a:endParaRPr lang="en-US" dirty="0"/>
        </a:p>
      </dgm:t>
    </dgm:pt>
    <dgm:pt modelId="{0E977EE8-D837-4C4C-876D-63DA4EA3D8A0}" type="parTrans" cxnId="{4CF408F1-BAE4-4B47-9398-298257707754}">
      <dgm:prSet/>
      <dgm:spPr/>
      <dgm:t>
        <a:bodyPr/>
        <a:lstStyle/>
        <a:p>
          <a:endParaRPr lang="en-US"/>
        </a:p>
      </dgm:t>
    </dgm:pt>
    <dgm:pt modelId="{4C7B0F41-A363-4EA9-B800-9811D13DB366}" type="sibTrans" cxnId="{4CF408F1-BAE4-4B47-9398-298257707754}">
      <dgm:prSet/>
      <dgm:spPr/>
      <dgm:t>
        <a:bodyPr/>
        <a:lstStyle/>
        <a:p>
          <a:endParaRPr lang="en-US"/>
        </a:p>
      </dgm:t>
    </dgm:pt>
    <dgm:pt modelId="{4B709850-28E7-41F3-8E33-DBF4883DEADF}" type="pres">
      <dgm:prSet presAssocID="{8B1AD58D-8691-4D3C-89FC-9B6EF45547A8}" presName="compositeShape" presStyleCnt="0">
        <dgm:presLayoutVars>
          <dgm:dir/>
          <dgm:resizeHandles/>
        </dgm:presLayoutVars>
      </dgm:prSet>
      <dgm:spPr/>
    </dgm:pt>
    <dgm:pt modelId="{A3A02FD8-277C-4FC3-8D81-0CF462C50B18}" type="pres">
      <dgm:prSet presAssocID="{8B1AD58D-8691-4D3C-89FC-9B6EF45547A8}" presName="pyramid" presStyleLbl="node1" presStyleIdx="0" presStyleCnt="1"/>
      <dgm:spPr/>
    </dgm:pt>
    <dgm:pt modelId="{BF3D7459-BACE-4B46-9A69-48E33ECF8AB7}" type="pres">
      <dgm:prSet presAssocID="{8B1AD58D-8691-4D3C-89FC-9B6EF45547A8}" presName="theList" presStyleCnt="0"/>
      <dgm:spPr/>
    </dgm:pt>
    <dgm:pt modelId="{AE571312-2397-470C-A371-26D8A3653295}" type="pres">
      <dgm:prSet presAssocID="{FA6DAEDD-A653-485C-8AA5-9F5E99DC245D}" presName="aNode" presStyleLbl="fgAcc1" presStyleIdx="0" presStyleCnt="3">
        <dgm:presLayoutVars>
          <dgm:bulletEnabled val="1"/>
        </dgm:presLayoutVars>
      </dgm:prSet>
      <dgm:spPr/>
    </dgm:pt>
    <dgm:pt modelId="{C0E3FD9F-4370-40EC-A904-724CF1B57104}" type="pres">
      <dgm:prSet presAssocID="{FA6DAEDD-A653-485C-8AA5-9F5E99DC245D}" presName="aSpace" presStyleCnt="0"/>
      <dgm:spPr/>
    </dgm:pt>
    <dgm:pt modelId="{3239C425-94C0-4B93-B253-CDE5D8E5D50A}" type="pres">
      <dgm:prSet presAssocID="{BCB82BD7-F05E-4E1E-BD47-94D47EB03D44}" presName="aNode" presStyleLbl="fgAcc1" presStyleIdx="1" presStyleCnt="3">
        <dgm:presLayoutVars>
          <dgm:bulletEnabled val="1"/>
        </dgm:presLayoutVars>
      </dgm:prSet>
      <dgm:spPr/>
    </dgm:pt>
    <dgm:pt modelId="{BDBF18C9-C5A6-4571-ABBE-AD9169986616}" type="pres">
      <dgm:prSet presAssocID="{BCB82BD7-F05E-4E1E-BD47-94D47EB03D44}" presName="aSpace" presStyleCnt="0"/>
      <dgm:spPr/>
    </dgm:pt>
    <dgm:pt modelId="{405F7F35-F60A-434A-A9CE-42CD2E101BCF}" type="pres">
      <dgm:prSet presAssocID="{9CD9B0BB-C420-48FF-B3D4-84420ED88327}" presName="aNode" presStyleLbl="fgAcc1" presStyleIdx="2" presStyleCnt="3">
        <dgm:presLayoutVars>
          <dgm:bulletEnabled val="1"/>
        </dgm:presLayoutVars>
      </dgm:prSet>
      <dgm:spPr/>
    </dgm:pt>
    <dgm:pt modelId="{4148F43F-8B0E-4E25-BC41-42520733CE81}" type="pres">
      <dgm:prSet presAssocID="{9CD9B0BB-C420-48FF-B3D4-84420ED88327}" presName="aSpace" presStyleCnt="0"/>
      <dgm:spPr/>
    </dgm:pt>
  </dgm:ptLst>
  <dgm:cxnLst>
    <dgm:cxn modelId="{A99B9410-EF0D-4441-AD0A-59C59BA442BF}" srcId="{8B1AD58D-8691-4D3C-89FC-9B6EF45547A8}" destId="{BCB82BD7-F05E-4E1E-BD47-94D47EB03D44}" srcOrd="1" destOrd="0" parTransId="{0B0D8D36-564E-4A2A-91D3-0C503F1C3529}" sibTransId="{BDF2221D-0A9B-43BF-8335-58A44C40FA5B}"/>
    <dgm:cxn modelId="{FAF01567-2542-483B-91C4-7754075A7FFF}" type="presOf" srcId="{FA6DAEDD-A653-485C-8AA5-9F5E99DC245D}" destId="{AE571312-2397-470C-A371-26D8A3653295}" srcOrd="0" destOrd="0" presId="urn:microsoft.com/office/officeart/2005/8/layout/pyramid2"/>
    <dgm:cxn modelId="{7C5B25B3-961A-48D6-B1F5-8D8783096365}" srcId="{8B1AD58D-8691-4D3C-89FC-9B6EF45547A8}" destId="{FA6DAEDD-A653-485C-8AA5-9F5E99DC245D}" srcOrd="0" destOrd="0" parTransId="{57BE33FF-708C-4007-9AC9-FA69A9FB0886}" sibTransId="{E8C74C17-B38B-4DC0-BC13-E4386EA12FA6}"/>
    <dgm:cxn modelId="{D8419ED4-C830-433D-990D-6272E7B63701}" type="presOf" srcId="{9CD9B0BB-C420-48FF-B3D4-84420ED88327}" destId="{405F7F35-F60A-434A-A9CE-42CD2E101BCF}" srcOrd="0" destOrd="0" presId="urn:microsoft.com/office/officeart/2005/8/layout/pyramid2"/>
    <dgm:cxn modelId="{98878AD9-88EA-4174-8C35-09CD0ACB04CF}" type="presOf" srcId="{8B1AD58D-8691-4D3C-89FC-9B6EF45547A8}" destId="{4B709850-28E7-41F3-8E33-DBF4883DEADF}" srcOrd="0" destOrd="0" presId="urn:microsoft.com/office/officeart/2005/8/layout/pyramid2"/>
    <dgm:cxn modelId="{4CF408F1-BAE4-4B47-9398-298257707754}" srcId="{8B1AD58D-8691-4D3C-89FC-9B6EF45547A8}" destId="{9CD9B0BB-C420-48FF-B3D4-84420ED88327}" srcOrd="2" destOrd="0" parTransId="{0E977EE8-D837-4C4C-876D-63DA4EA3D8A0}" sibTransId="{4C7B0F41-A363-4EA9-B800-9811D13DB366}"/>
    <dgm:cxn modelId="{1EF131F3-3CC6-4028-98E0-2FEE13DD01DD}" type="presOf" srcId="{BCB82BD7-F05E-4E1E-BD47-94D47EB03D44}" destId="{3239C425-94C0-4B93-B253-CDE5D8E5D50A}" srcOrd="0" destOrd="0" presId="urn:microsoft.com/office/officeart/2005/8/layout/pyramid2"/>
    <dgm:cxn modelId="{D7A17CAF-CA81-4742-B368-BF366146E79C}" type="presParOf" srcId="{4B709850-28E7-41F3-8E33-DBF4883DEADF}" destId="{A3A02FD8-277C-4FC3-8D81-0CF462C50B18}" srcOrd="0" destOrd="0" presId="urn:microsoft.com/office/officeart/2005/8/layout/pyramid2"/>
    <dgm:cxn modelId="{C34F590F-7185-4FD6-8952-FCE45F3474C7}" type="presParOf" srcId="{4B709850-28E7-41F3-8E33-DBF4883DEADF}" destId="{BF3D7459-BACE-4B46-9A69-48E33ECF8AB7}" srcOrd="1" destOrd="0" presId="urn:microsoft.com/office/officeart/2005/8/layout/pyramid2"/>
    <dgm:cxn modelId="{816EECD6-F802-4520-B996-DBAA6A351179}" type="presParOf" srcId="{BF3D7459-BACE-4B46-9A69-48E33ECF8AB7}" destId="{AE571312-2397-470C-A371-26D8A3653295}" srcOrd="0" destOrd="0" presId="urn:microsoft.com/office/officeart/2005/8/layout/pyramid2"/>
    <dgm:cxn modelId="{C648979E-4AF5-4DEA-8359-2C8F2F0A95AD}" type="presParOf" srcId="{BF3D7459-BACE-4B46-9A69-48E33ECF8AB7}" destId="{C0E3FD9F-4370-40EC-A904-724CF1B57104}" srcOrd="1" destOrd="0" presId="urn:microsoft.com/office/officeart/2005/8/layout/pyramid2"/>
    <dgm:cxn modelId="{B9ED7428-9FB0-4EC6-AE78-D12A795553AF}" type="presParOf" srcId="{BF3D7459-BACE-4B46-9A69-48E33ECF8AB7}" destId="{3239C425-94C0-4B93-B253-CDE5D8E5D50A}" srcOrd="2" destOrd="0" presId="urn:microsoft.com/office/officeart/2005/8/layout/pyramid2"/>
    <dgm:cxn modelId="{BDF543A8-757F-4D33-9508-0C3AC32D92F6}" type="presParOf" srcId="{BF3D7459-BACE-4B46-9A69-48E33ECF8AB7}" destId="{BDBF18C9-C5A6-4571-ABBE-AD9169986616}" srcOrd="3" destOrd="0" presId="urn:microsoft.com/office/officeart/2005/8/layout/pyramid2"/>
    <dgm:cxn modelId="{B8EE8260-49D6-4A79-AB50-A03816D1D295}" type="presParOf" srcId="{BF3D7459-BACE-4B46-9A69-48E33ECF8AB7}" destId="{405F7F35-F60A-434A-A9CE-42CD2E101BCF}" srcOrd="4" destOrd="0" presId="urn:microsoft.com/office/officeart/2005/8/layout/pyramid2"/>
    <dgm:cxn modelId="{89CCF927-EE87-42A7-A4C6-D98758DE4BBE}" type="presParOf" srcId="{BF3D7459-BACE-4B46-9A69-48E33ECF8AB7}" destId="{4148F43F-8B0E-4E25-BC41-42520733CE8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E5532-0442-4A0A-AF7A-6B1783D1E17A}">
      <dsp:nvSpPr>
        <dsp:cNvPr id="0" name=""/>
        <dsp:cNvSpPr/>
      </dsp:nvSpPr>
      <dsp:spPr>
        <a:xfrm>
          <a:off x="1002711" y="0"/>
          <a:ext cx="4392488" cy="439248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F8FA3A-26C4-4420-9188-4D99C46A8F36}">
      <dsp:nvSpPr>
        <dsp:cNvPr id="0" name=""/>
        <dsp:cNvSpPr/>
      </dsp:nvSpPr>
      <dsp:spPr>
        <a:xfrm>
          <a:off x="3198955" y="441608"/>
          <a:ext cx="2855117" cy="10397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Arial" pitchFamily="34" charset="0"/>
              <a:cs typeface="Arial" pitchFamily="34" charset="0"/>
            </a:rPr>
            <a:t>THỰC PHẨM ĐÔNG LẠNH</a:t>
          </a:r>
        </a:p>
      </dsp:txBody>
      <dsp:txXfrm>
        <a:off x="3249713" y="492366"/>
        <a:ext cx="2753601" cy="938268"/>
      </dsp:txXfrm>
    </dsp:sp>
    <dsp:sp modelId="{1A2AF1EC-2B17-45AB-B6B7-35EB70B80D0C}">
      <dsp:nvSpPr>
        <dsp:cNvPr id="0" name=""/>
        <dsp:cNvSpPr/>
      </dsp:nvSpPr>
      <dsp:spPr>
        <a:xfrm>
          <a:off x="3198955" y="1611365"/>
          <a:ext cx="2855117" cy="10397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Arial" pitchFamily="34" charset="0"/>
              <a:cs typeface="Arial" pitchFamily="34" charset="0"/>
            </a:rPr>
            <a:t>HÀNG HÓA THUẾ TTĐB</a:t>
          </a:r>
        </a:p>
      </dsp:txBody>
      <dsp:txXfrm>
        <a:off x="3249713" y="1662123"/>
        <a:ext cx="2753601" cy="938268"/>
      </dsp:txXfrm>
    </dsp:sp>
    <dsp:sp modelId="{F74E5CCB-E347-44F9-AD59-D3C6F509FC99}">
      <dsp:nvSpPr>
        <dsp:cNvPr id="0" name=""/>
        <dsp:cNvSpPr/>
      </dsp:nvSpPr>
      <dsp:spPr>
        <a:xfrm>
          <a:off x="3198955" y="2781122"/>
          <a:ext cx="2855117" cy="10397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Arial" pitchFamily="34" charset="0"/>
              <a:cs typeface="Arial" pitchFamily="34" charset="0"/>
            </a:rPr>
            <a:t>HÀNG ĐÃ QUA SỬ DỤNG</a:t>
          </a:r>
        </a:p>
      </dsp:txBody>
      <dsp:txXfrm>
        <a:off x="3249713" y="2831880"/>
        <a:ext cx="2753601" cy="938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02FD8-277C-4FC3-8D81-0CF462C50B18}">
      <dsp:nvSpPr>
        <dsp:cNvPr id="0" name=""/>
        <dsp:cNvSpPr/>
      </dsp:nvSpPr>
      <dsp:spPr>
        <a:xfrm>
          <a:off x="1395576" y="0"/>
          <a:ext cx="4267200" cy="42672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571312-2397-470C-A371-26D8A3653295}">
      <dsp:nvSpPr>
        <dsp:cNvPr id="0" name=""/>
        <dsp:cNvSpPr/>
      </dsp:nvSpPr>
      <dsp:spPr>
        <a:xfrm>
          <a:off x="3529176" y="429011"/>
          <a:ext cx="2773680" cy="101012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BCT </a:t>
          </a:r>
          <a:r>
            <a:rPr lang="vi-VN" sz="1800" kern="1200" dirty="0"/>
            <a:t>cấp khi </a:t>
          </a:r>
          <a:r>
            <a:rPr lang="en-US" sz="1800" kern="1200" dirty="0"/>
            <a:t>DN </a:t>
          </a:r>
          <a:r>
            <a:rPr lang="vi-VN" sz="1800" kern="1200" dirty="0"/>
            <a:t>đáp ứng </a:t>
          </a:r>
          <a:r>
            <a:rPr lang="en-US" sz="1800" kern="1200" dirty="0" err="1"/>
            <a:t>các</a:t>
          </a:r>
          <a:r>
            <a:rPr lang="en-US" sz="1800" kern="1200" dirty="0"/>
            <a:t> </a:t>
          </a:r>
          <a:r>
            <a:rPr lang="vi-VN" sz="1800" kern="1200" dirty="0"/>
            <a:t>điều kiện</a:t>
          </a:r>
          <a:endParaRPr lang="en-US" sz="1800" kern="1200" dirty="0"/>
        </a:p>
      </dsp:txBody>
      <dsp:txXfrm>
        <a:off x="3578486" y="478321"/>
        <a:ext cx="2675060" cy="911506"/>
      </dsp:txXfrm>
    </dsp:sp>
    <dsp:sp modelId="{3239C425-94C0-4B93-B253-CDE5D8E5D50A}">
      <dsp:nvSpPr>
        <dsp:cNvPr id="0" name=""/>
        <dsp:cNvSpPr/>
      </dsp:nvSpPr>
      <dsp:spPr>
        <a:xfrm>
          <a:off x="3529176" y="1565403"/>
          <a:ext cx="2773680" cy="101012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err="1"/>
            <a:t>Áp</a:t>
          </a:r>
          <a:r>
            <a:rPr lang="en-US" sz="1800" kern="1200" dirty="0"/>
            <a:t> </a:t>
          </a:r>
          <a:r>
            <a:rPr lang="en-US" sz="1800" kern="1200" dirty="0" err="1"/>
            <a:t>dụng</a:t>
          </a:r>
          <a:r>
            <a:rPr lang="en-US" sz="1800" kern="1200" dirty="0"/>
            <a:t> </a:t>
          </a:r>
          <a:r>
            <a:rPr lang="en-US" sz="1800" kern="1200" dirty="0" err="1"/>
            <a:t>cho</a:t>
          </a:r>
          <a:r>
            <a:rPr lang="en-US" sz="1800" kern="1200" dirty="0"/>
            <a:t> </a:t>
          </a:r>
          <a:r>
            <a:rPr lang="vi-VN" sz="1800" kern="1200" dirty="0"/>
            <a:t>từng nhóm hàng hóa</a:t>
          </a:r>
          <a:endParaRPr lang="en-US" sz="1800" kern="1200" dirty="0"/>
        </a:p>
      </dsp:txBody>
      <dsp:txXfrm>
        <a:off x="3578486" y="1614713"/>
        <a:ext cx="2675060" cy="911506"/>
      </dsp:txXfrm>
    </dsp:sp>
    <dsp:sp modelId="{405F7F35-F60A-434A-A9CE-42CD2E101BCF}">
      <dsp:nvSpPr>
        <dsp:cNvPr id="0" name=""/>
        <dsp:cNvSpPr/>
      </dsp:nvSpPr>
      <dsp:spPr>
        <a:xfrm>
          <a:off x="3529176" y="2701796"/>
          <a:ext cx="2773680" cy="101012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DN </a:t>
          </a:r>
          <a:r>
            <a:rPr lang="en-US" sz="1800" kern="1200" dirty="0" err="1"/>
            <a:t>chỉ</a:t>
          </a:r>
          <a:r>
            <a:rPr lang="en-US" sz="1800" kern="1200" dirty="0"/>
            <a:t> </a:t>
          </a:r>
          <a:r>
            <a:rPr lang="vi-VN" sz="1800" kern="1200" dirty="0"/>
            <a:t>được kinh doanh </a:t>
          </a:r>
          <a:r>
            <a:rPr lang="en-US" sz="1800" kern="1200" dirty="0"/>
            <a:t>TN-TX </a:t>
          </a:r>
          <a:r>
            <a:rPr lang="vi-VN" sz="1800" kern="1200" dirty="0"/>
            <a:t>các mặt hàng </a:t>
          </a:r>
          <a:r>
            <a:rPr lang="en-US" sz="1800" kern="1200" dirty="0" err="1"/>
            <a:t>được</a:t>
          </a:r>
          <a:r>
            <a:rPr lang="en-US" sz="1800" kern="1200" dirty="0"/>
            <a:t> </a:t>
          </a:r>
          <a:r>
            <a:rPr lang="en-US" sz="1800" kern="1200" dirty="0" err="1"/>
            <a:t>cấp</a:t>
          </a:r>
          <a:r>
            <a:rPr lang="en-US" sz="1800" kern="1200" dirty="0"/>
            <a:t> </a:t>
          </a:r>
          <a:r>
            <a:rPr lang="en-US" sz="1800" kern="1200" dirty="0" err="1"/>
            <a:t>mã</a:t>
          </a:r>
          <a:r>
            <a:rPr lang="en-US" sz="1800" kern="1200" dirty="0"/>
            <a:t> </a:t>
          </a:r>
          <a:r>
            <a:rPr lang="en-US" sz="1800" kern="1200" dirty="0" err="1"/>
            <a:t>số</a:t>
          </a:r>
          <a:endParaRPr lang="en-US" sz="1800" kern="1200" dirty="0"/>
        </a:p>
      </dsp:txBody>
      <dsp:txXfrm>
        <a:off x="3578486" y="2751106"/>
        <a:ext cx="2675060" cy="9115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70957E1-761B-4D15-8165-F8F66897FCBA}" type="datetimeFigureOut">
              <a:rPr lang="en-US"/>
              <a:pPr>
                <a:defRPr/>
              </a:pPr>
              <a:t>12/11/2023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6643C05-AEA8-412A-80B8-7D0E363ACAF0}" type="slidenum">
              <a:rPr lang="en-US"/>
              <a:pPr>
                <a:defRPr/>
              </a:pPr>
              <a:t>‹#›</a:t>
            </a:fld>
            <a:endParaRPr lang="en-US"/>
          </a:p>
        </p:txBody>
      </p:sp>
    </p:spTree>
    <p:extLst>
      <p:ext uri="{BB962C8B-B14F-4D97-AF65-F5344CB8AC3E}">
        <p14:creationId xmlns:p14="http://schemas.microsoft.com/office/powerpoint/2010/main" val="7576778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E8B441A-DA08-48EB-B1CE-5D2D97C29F33}" type="datetimeFigureOut">
              <a:rPr lang="en-US"/>
              <a:pPr>
                <a:defRPr/>
              </a:pPr>
              <a:t>12/11/2023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63CA77F-B19D-407E-88A8-B3D31D2182E1}" type="slidenum">
              <a:rPr lang="en-US"/>
              <a:pPr>
                <a:defRPr/>
              </a:pPr>
              <a:t>‹#›</a:t>
            </a:fld>
            <a:endParaRPr lang="en-US"/>
          </a:p>
        </p:txBody>
      </p:sp>
    </p:spTree>
    <p:extLst>
      <p:ext uri="{BB962C8B-B14F-4D97-AF65-F5344CB8AC3E}">
        <p14:creationId xmlns:p14="http://schemas.microsoft.com/office/powerpoint/2010/main" val="1624376622"/>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0D0D94-D905-484F-BA61-B970F6C35735}" type="slidenum">
              <a:rPr lang="en-US"/>
              <a:pPr fontAlgn="base">
                <a:spcBef>
                  <a:spcPct val="0"/>
                </a:spcBef>
                <a:spcAft>
                  <a:spcPct val="0"/>
                </a:spcAft>
              </a:pPr>
              <a:t>1</a:t>
            </a:fld>
            <a:endParaRPr lang="en-US"/>
          </a:p>
        </p:txBody>
      </p:sp>
      <p:sp>
        <p:nvSpPr>
          <p:cNvPr id="74757"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p>
        </p:txBody>
      </p:sp>
    </p:spTree>
    <p:extLst>
      <p:ext uri="{BB962C8B-B14F-4D97-AF65-F5344CB8AC3E}">
        <p14:creationId xmlns:p14="http://schemas.microsoft.com/office/powerpoint/2010/main" val="114484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12</a:t>
            </a:fld>
            <a:endParaRPr lang="en-US"/>
          </a:p>
        </p:txBody>
      </p:sp>
    </p:spTree>
    <p:extLst>
      <p:ext uri="{BB962C8B-B14F-4D97-AF65-F5344CB8AC3E}">
        <p14:creationId xmlns:p14="http://schemas.microsoft.com/office/powerpoint/2010/main" val="321801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13</a:t>
            </a:fld>
            <a:endParaRPr lang="en-US"/>
          </a:p>
        </p:txBody>
      </p:sp>
    </p:spTree>
    <p:extLst>
      <p:ext uri="{BB962C8B-B14F-4D97-AF65-F5344CB8AC3E}">
        <p14:creationId xmlns:p14="http://schemas.microsoft.com/office/powerpoint/2010/main" val="3793080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14</a:t>
            </a:fld>
            <a:endParaRPr lang="en-US"/>
          </a:p>
        </p:txBody>
      </p:sp>
    </p:spTree>
    <p:extLst>
      <p:ext uri="{BB962C8B-B14F-4D97-AF65-F5344CB8AC3E}">
        <p14:creationId xmlns:p14="http://schemas.microsoft.com/office/powerpoint/2010/main" val="22936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15</a:t>
            </a:fld>
            <a:endParaRPr lang="en-US"/>
          </a:p>
        </p:txBody>
      </p:sp>
    </p:spTree>
    <p:extLst>
      <p:ext uri="{BB962C8B-B14F-4D97-AF65-F5344CB8AC3E}">
        <p14:creationId xmlns:p14="http://schemas.microsoft.com/office/powerpoint/2010/main" val="780661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16</a:t>
            </a:fld>
            <a:endParaRPr lang="en-US"/>
          </a:p>
        </p:txBody>
      </p:sp>
    </p:spTree>
    <p:extLst>
      <p:ext uri="{BB962C8B-B14F-4D97-AF65-F5344CB8AC3E}">
        <p14:creationId xmlns:p14="http://schemas.microsoft.com/office/powerpoint/2010/main" val="1153578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17</a:t>
            </a:fld>
            <a:endParaRPr lang="en-US"/>
          </a:p>
        </p:txBody>
      </p:sp>
    </p:spTree>
    <p:extLst>
      <p:ext uri="{BB962C8B-B14F-4D97-AF65-F5344CB8AC3E}">
        <p14:creationId xmlns:p14="http://schemas.microsoft.com/office/powerpoint/2010/main" val="122022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18</a:t>
            </a:fld>
            <a:endParaRPr lang="en-US"/>
          </a:p>
        </p:txBody>
      </p:sp>
    </p:spTree>
    <p:extLst>
      <p:ext uri="{BB962C8B-B14F-4D97-AF65-F5344CB8AC3E}">
        <p14:creationId xmlns:p14="http://schemas.microsoft.com/office/powerpoint/2010/main" val="533894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19</a:t>
            </a:fld>
            <a:endParaRPr lang="en-US"/>
          </a:p>
        </p:txBody>
      </p:sp>
    </p:spTree>
    <p:extLst>
      <p:ext uri="{BB962C8B-B14F-4D97-AF65-F5344CB8AC3E}">
        <p14:creationId xmlns:p14="http://schemas.microsoft.com/office/powerpoint/2010/main" val="2393447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20</a:t>
            </a:fld>
            <a:endParaRPr lang="en-US"/>
          </a:p>
        </p:txBody>
      </p:sp>
    </p:spTree>
    <p:extLst>
      <p:ext uri="{BB962C8B-B14F-4D97-AF65-F5344CB8AC3E}">
        <p14:creationId xmlns:p14="http://schemas.microsoft.com/office/powerpoint/2010/main" val="167956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21</a:t>
            </a:fld>
            <a:endParaRPr lang="en-US"/>
          </a:p>
        </p:txBody>
      </p:sp>
    </p:spTree>
    <p:extLst>
      <p:ext uri="{BB962C8B-B14F-4D97-AF65-F5344CB8AC3E}">
        <p14:creationId xmlns:p14="http://schemas.microsoft.com/office/powerpoint/2010/main" val="49299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a:t>
            </a:fld>
            <a:endParaRPr lang="en-US"/>
          </a:p>
        </p:txBody>
      </p:sp>
    </p:spTree>
    <p:extLst>
      <p:ext uri="{BB962C8B-B14F-4D97-AF65-F5344CB8AC3E}">
        <p14:creationId xmlns:p14="http://schemas.microsoft.com/office/powerpoint/2010/main" val="3526111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22</a:t>
            </a:fld>
            <a:endParaRPr lang="en-US"/>
          </a:p>
        </p:txBody>
      </p:sp>
    </p:spTree>
    <p:extLst>
      <p:ext uri="{BB962C8B-B14F-4D97-AF65-F5344CB8AC3E}">
        <p14:creationId xmlns:p14="http://schemas.microsoft.com/office/powerpoint/2010/main" val="64851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23</a:t>
            </a:fld>
            <a:endParaRPr lang="en-US"/>
          </a:p>
        </p:txBody>
      </p:sp>
    </p:spTree>
    <p:extLst>
      <p:ext uri="{BB962C8B-B14F-4D97-AF65-F5344CB8AC3E}">
        <p14:creationId xmlns:p14="http://schemas.microsoft.com/office/powerpoint/2010/main" val="2137402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24</a:t>
            </a:fld>
            <a:endParaRPr lang="en-US"/>
          </a:p>
        </p:txBody>
      </p:sp>
    </p:spTree>
    <p:extLst>
      <p:ext uri="{BB962C8B-B14F-4D97-AF65-F5344CB8AC3E}">
        <p14:creationId xmlns:p14="http://schemas.microsoft.com/office/powerpoint/2010/main" val="4139933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25</a:t>
            </a:fld>
            <a:endParaRPr lang="en-US"/>
          </a:p>
        </p:txBody>
      </p:sp>
    </p:spTree>
    <p:extLst>
      <p:ext uri="{BB962C8B-B14F-4D97-AF65-F5344CB8AC3E}">
        <p14:creationId xmlns:p14="http://schemas.microsoft.com/office/powerpoint/2010/main" val="3904616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26</a:t>
            </a:fld>
            <a:endParaRPr lang="en-US"/>
          </a:p>
        </p:txBody>
      </p:sp>
    </p:spTree>
    <p:extLst>
      <p:ext uri="{BB962C8B-B14F-4D97-AF65-F5344CB8AC3E}">
        <p14:creationId xmlns:p14="http://schemas.microsoft.com/office/powerpoint/2010/main" val="515800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27</a:t>
            </a:fld>
            <a:endParaRPr lang="en-US"/>
          </a:p>
        </p:txBody>
      </p:sp>
    </p:spTree>
    <p:extLst>
      <p:ext uri="{BB962C8B-B14F-4D97-AF65-F5344CB8AC3E}">
        <p14:creationId xmlns:p14="http://schemas.microsoft.com/office/powerpoint/2010/main" val="1683238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28</a:t>
            </a:fld>
            <a:endParaRPr lang="en-US"/>
          </a:p>
        </p:txBody>
      </p:sp>
    </p:spTree>
    <p:extLst>
      <p:ext uri="{BB962C8B-B14F-4D97-AF65-F5344CB8AC3E}">
        <p14:creationId xmlns:p14="http://schemas.microsoft.com/office/powerpoint/2010/main" val="206676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29</a:t>
            </a:fld>
            <a:endParaRPr lang="en-US"/>
          </a:p>
        </p:txBody>
      </p:sp>
    </p:spTree>
    <p:extLst>
      <p:ext uri="{BB962C8B-B14F-4D97-AF65-F5344CB8AC3E}">
        <p14:creationId xmlns:p14="http://schemas.microsoft.com/office/powerpoint/2010/main" val="1787901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30</a:t>
            </a:fld>
            <a:endParaRPr lang="en-US"/>
          </a:p>
        </p:txBody>
      </p:sp>
    </p:spTree>
    <p:extLst>
      <p:ext uri="{BB962C8B-B14F-4D97-AF65-F5344CB8AC3E}">
        <p14:creationId xmlns:p14="http://schemas.microsoft.com/office/powerpoint/2010/main" val="16456385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31</a:t>
            </a:fld>
            <a:endParaRPr lang="en-US"/>
          </a:p>
        </p:txBody>
      </p:sp>
    </p:spTree>
    <p:extLst>
      <p:ext uri="{BB962C8B-B14F-4D97-AF65-F5344CB8AC3E}">
        <p14:creationId xmlns:p14="http://schemas.microsoft.com/office/powerpoint/2010/main" val="1616831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a:t>
            </a:fld>
            <a:endParaRPr lang="en-US"/>
          </a:p>
        </p:txBody>
      </p:sp>
    </p:spTree>
    <p:extLst>
      <p:ext uri="{BB962C8B-B14F-4D97-AF65-F5344CB8AC3E}">
        <p14:creationId xmlns:p14="http://schemas.microsoft.com/office/powerpoint/2010/main" val="4067690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32</a:t>
            </a:fld>
            <a:endParaRPr lang="en-US"/>
          </a:p>
        </p:txBody>
      </p:sp>
    </p:spTree>
    <p:extLst>
      <p:ext uri="{BB962C8B-B14F-4D97-AF65-F5344CB8AC3E}">
        <p14:creationId xmlns:p14="http://schemas.microsoft.com/office/powerpoint/2010/main" val="3806281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33</a:t>
            </a:fld>
            <a:endParaRPr lang="en-US"/>
          </a:p>
        </p:txBody>
      </p:sp>
    </p:spTree>
    <p:extLst>
      <p:ext uri="{BB962C8B-B14F-4D97-AF65-F5344CB8AC3E}">
        <p14:creationId xmlns:p14="http://schemas.microsoft.com/office/powerpoint/2010/main" val="32463598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34</a:t>
            </a:fld>
            <a:endParaRPr lang="en-US"/>
          </a:p>
        </p:txBody>
      </p:sp>
    </p:spTree>
    <p:extLst>
      <p:ext uri="{BB962C8B-B14F-4D97-AF65-F5344CB8AC3E}">
        <p14:creationId xmlns:p14="http://schemas.microsoft.com/office/powerpoint/2010/main" val="42210830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35</a:t>
            </a:fld>
            <a:endParaRPr lang="en-US"/>
          </a:p>
        </p:txBody>
      </p:sp>
    </p:spTree>
    <p:extLst>
      <p:ext uri="{BB962C8B-B14F-4D97-AF65-F5344CB8AC3E}">
        <p14:creationId xmlns:p14="http://schemas.microsoft.com/office/powerpoint/2010/main" val="12471932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36</a:t>
            </a:fld>
            <a:endParaRPr lang="en-US"/>
          </a:p>
        </p:txBody>
      </p:sp>
    </p:spTree>
    <p:extLst>
      <p:ext uri="{BB962C8B-B14F-4D97-AF65-F5344CB8AC3E}">
        <p14:creationId xmlns:p14="http://schemas.microsoft.com/office/powerpoint/2010/main" val="33900877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37</a:t>
            </a:fld>
            <a:endParaRPr lang="en-US"/>
          </a:p>
        </p:txBody>
      </p:sp>
    </p:spTree>
    <p:extLst>
      <p:ext uri="{BB962C8B-B14F-4D97-AF65-F5344CB8AC3E}">
        <p14:creationId xmlns:p14="http://schemas.microsoft.com/office/powerpoint/2010/main" val="37379935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38</a:t>
            </a:fld>
            <a:endParaRPr lang="en-US"/>
          </a:p>
        </p:txBody>
      </p:sp>
    </p:spTree>
    <p:extLst>
      <p:ext uri="{BB962C8B-B14F-4D97-AF65-F5344CB8AC3E}">
        <p14:creationId xmlns:p14="http://schemas.microsoft.com/office/powerpoint/2010/main" val="1215211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39</a:t>
            </a:fld>
            <a:endParaRPr lang="en-US"/>
          </a:p>
        </p:txBody>
      </p:sp>
    </p:spTree>
    <p:extLst>
      <p:ext uri="{BB962C8B-B14F-4D97-AF65-F5344CB8AC3E}">
        <p14:creationId xmlns:p14="http://schemas.microsoft.com/office/powerpoint/2010/main" val="30715138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40</a:t>
            </a:fld>
            <a:endParaRPr lang="en-US"/>
          </a:p>
        </p:txBody>
      </p:sp>
    </p:spTree>
    <p:extLst>
      <p:ext uri="{BB962C8B-B14F-4D97-AF65-F5344CB8AC3E}">
        <p14:creationId xmlns:p14="http://schemas.microsoft.com/office/powerpoint/2010/main" val="2290877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41</a:t>
            </a:fld>
            <a:endParaRPr lang="en-US"/>
          </a:p>
        </p:txBody>
      </p:sp>
    </p:spTree>
    <p:extLst>
      <p:ext uri="{BB962C8B-B14F-4D97-AF65-F5344CB8AC3E}">
        <p14:creationId xmlns:p14="http://schemas.microsoft.com/office/powerpoint/2010/main" val="1252164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a:t>
            </a:fld>
            <a:endParaRPr lang="en-US"/>
          </a:p>
        </p:txBody>
      </p:sp>
    </p:spTree>
    <p:extLst>
      <p:ext uri="{BB962C8B-B14F-4D97-AF65-F5344CB8AC3E}">
        <p14:creationId xmlns:p14="http://schemas.microsoft.com/office/powerpoint/2010/main" val="3847061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42</a:t>
            </a:fld>
            <a:endParaRPr lang="en-US"/>
          </a:p>
        </p:txBody>
      </p:sp>
    </p:spTree>
    <p:extLst>
      <p:ext uri="{BB962C8B-B14F-4D97-AF65-F5344CB8AC3E}">
        <p14:creationId xmlns:p14="http://schemas.microsoft.com/office/powerpoint/2010/main" val="1873214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43</a:t>
            </a:fld>
            <a:endParaRPr lang="en-US"/>
          </a:p>
        </p:txBody>
      </p:sp>
    </p:spTree>
    <p:extLst>
      <p:ext uri="{BB962C8B-B14F-4D97-AF65-F5344CB8AC3E}">
        <p14:creationId xmlns:p14="http://schemas.microsoft.com/office/powerpoint/2010/main" val="37487280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44</a:t>
            </a:fld>
            <a:endParaRPr lang="en-US"/>
          </a:p>
        </p:txBody>
      </p:sp>
    </p:spTree>
    <p:extLst>
      <p:ext uri="{BB962C8B-B14F-4D97-AF65-F5344CB8AC3E}">
        <p14:creationId xmlns:p14="http://schemas.microsoft.com/office/powerpoint/2010/main" val="13066976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45</a:t>
            </a:fld>
            <a:endParaRPr lang="en-US"/>
          </a:p>
        </p:txBody>
      </p:sp>
    </p:spTree>
    <p:extLst>
      <p:ext uri="{BB962C8B-B14F-4D97-AF65-F5344CB8AC3E}">
        <p14:creationId xmlns:p14="http://schemas.microsoft.com/office/powerpoint/2010/main" val="32446453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47</a:t>
            </a:fld>
            <a:endParaRPr lang="en-US"/>
          </a:p>
        </p:txBody>
      </p:sp>
    </p:spTree>
    <p:extLst>
      <p:ext uri="{BB962C8B-B14F-4D97-AF65-F5344CB8AC3E}">
        <p14:creationId xmlns:p14="http://schemas.microsoft.com/office/powerpoint/2010/main" val="5537376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48</a:t>
            </a:fld>
            <a:endParaRPr lang="en-US"/>
          </a:p>
        </p:txBody>
      </p:sp>
    </p:spTree>
    <p:extLst>
      <p:ext uri="{BB962C8B-B14F-4D97-AF65-F5344CB8AC3E}">
        <p14:creationId xmlns:p14="http://schemas.microsoft.com/office/powerpoint/2010/main" val="2598119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49</a:t>
            </a:fld>
            <a:endParaRPr lang="en-US"/>
          </a:p>
        </p:txBody>
      </p:sp>
    </p:spTree>
    <p:extLst>
      <p:ext uri="{BB962C8B-B14F-4D97-AF65-F5344CB8AC3E}">
        <p14:creationId xmlns:p14="http://schemas.microsoft.com/office/powerpoint/2010/main" val="39720347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50</a:t>
            </a:fld>
            <a:endParaRPr lang="en-US"/>
          </a:p>
        </p:txBody>
      </p:sp>
    </p:spTree>
    <p:extLst>
      <p:ext uri="{BB962C8B-B14F-4D97-AF65-F5344CB8AC3E}">
        <p14:creationId xmlns:p14="http://schemas.microsoft.com/office/powerpoint/2010/main" val="23063847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52</a:t>
            </a:fld>
            <a:endParaRPr lang="en-US"/>
          </a:p>
        </p:txBody>
      </p:sp>
    </p:spTree>
    <p:extLst>
      <p:ext uri="{BB962C8B-B14F-4D97-AF65-F5344CB8AC3E}">
        <p14:creationId xmlns:p14="http://schemas.microsoft.com/office/powerpoint/2010/main" val="23527019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53</a:t>
            </a:fld>
            <a:endParaRPr lang="en-US"/>
          </a:p>
        </p:txBody>
      </p:sp>
    </p:spTree>
    <p:extLst>
      <p:ext uri="{BB962C8B-B14F-4D97-AF65-F5344CB8AC3E}">
        <p14:creationId xmlns:p14="http://schemas.microsoft.com/office/powerpoint/2010/main" val="592901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6</a:t>
            </a:fld>
            <a:endParaRPr lang="en-US"/>
          </a:p>
        </p:txBody>
      </p:sp>
    </p:spTree>
    <p:extLst>
      <p:ext uri="{BB962C8B-B14F-4D97-AF65-F5344CB8AC3E}">
        <p14:creationId xmlns:p14="http://schemas.microsoft.com/office/powerpoint/2010/main" val="10420858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54</a:t>
            </a:fld>
            <a:endParaRPr lang="en-US"/>
          </a:p>
        </p:txBody>
      </p:sp>
    </p:spTree>
    <p:extLst>
      <p:ext uri="{BB962C8B-B14F-4D97-AF65-F5344CB8AC3E}">
        <p14:creationId xmlns:p14="http://schemas.microsoft.com/office/powerpoint/2010/main" val="34650431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55</a:t>
            </a:fld>
            <a:endParaRPr lang="en-US"/>
          </a:p>
        </p:txBody>
      </p:sp>
    </p:spTree>
    <p:extLst>
      <p:ext uri="{BB962C8B-B14F-4D97-AF65-F5344CB8AC3E}">
        <p14:creationId xmlns:p14="http://schemas.microsoft.com/office/powerpoint/2010/main" val="25650990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56</a:t>
            </a:fld>
            <a:endParaRPr lang="en-US"/>
          </a:p>
        </p:txBody>
      </p:sp>
    </p:spTree>
    <p:extLst>
      <p:ext uri="{BB962C8B-B14F-4D97-AF65-F5344CB8AC3E}">
        <p14:creationId xmlns:p14="http://schemas.microsoft.com/office/powerpoint/2010/main" val="9807698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57</a:t>
            </a:fld>
            <a:endParaRPr lang="en-US"/>
          </a:p>
        </p:txBody>
      </p:sp>
    </p:spTree>
    <p:extLst>
      <p:ext uri="{BB962C8B-B14F-4D97-AF65-F5344CB8AC3E}">
        <p14:creationId xmlns:p14="http://schemas.microsoft.com/office/powerpoint/2010/main" val="291794120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65NH TRU</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58</a:t>
            </a:fld>
            <a:endParaRPr lang="en-US"/>
          </a:p>
        </p:txBody>
      </p:sp>
    </p:spTree>
    <p:extLst>
      <p:ext uri="{BB962C8B-B14F-4D97-AF65-F5344CB8AC3E}">
        <p14:creationId xmlns:p14="http://schemas.microsoft.com/office/powerpoint/2010/main" val="391971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7</a:t>
            </a:fld>
            <a:endParaRPr lang="en-US"/>
          </a:p>
        </p:txBody>
      </p:sp>
    </p:spTree>
    <p:extLst>
      <p:ext uri="{BB962C8B-B14F-4D97-AF65-F5344CB8AC3E}">
        <p14:creationId xmlns:p14="http://schemas.microsoft.com/office/powerpoint/2010/main" val="2954521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9</a:t>
            </a:fld>
            <a:endParaRPr lang="en-US"/>
          </a:p>
        </p:txBody>
      </p:sp>
    </p:spTree>
    <p:extLst>
      <p:ext uri="{BB962C8B-B14F-4D97-AF65-F5344CB8AC3E}">
        <p14:creationId xmlns:p14="http://schemas.microsoft.com/office/powerpoint/2010/main" val="393068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10</a:t>
            </a:fld>
            <a:endParaRPr lang="en-US"/>
          </a:p>
        </p:txBody>
      </p:sp>
    </p:spTree>
    <p:extLst>
      <p:ext uri="{BB962C8B-B14F-4D97-AF65-F5344CB8AC3E}">
        <p14:creationId xmlns:p14="http://schemas.microsoft.com/office/powerpoint/2010/main" val="2852855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063CA77F-B19D-407E-88A8-B3D31D2182E1}" type="slidenum">
              <a:rPr lang="en-US" smtClean="0"/>
              <a:pPr>
                <a:defRPr/>
              </a:pPr>
              <a:t>11</a:t>
            </a:fld>
            <a:endParaRPr lang="en-US"/>
          </a:p>
        </p:txBody>
      </p:sp>
    </p:spTree>
    <p:extLst>
      <p:ext uri="{BB962C8B-B14F-4D97-AF65-F5344CB8AC3E}">
        <p14:creationId xmlns:p14="http://schemas.microsoft.com/office/powerpoint/2010/main" val="41662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2AD3EF3-93C7-4F49-AC55-E1356F57EC1F}" type="datetime1">
              <a:rPr lang="en-US" smtClean="0"/>
              <a:pPr>
                <a:defRPr/>
              </a:pPr>
              <a:t>12/11/2023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6" name="Slide Number Placeholder 5"/>
          <p:cNvSpPr>
            <a:spLocks noGrp="1"/>
          </p:cNvSpPr>
          <p:nvPr>
            <p:ph type="sldNum" sz="quarter" idx="12"/>
          </p:nvPr>
        </p:nvSpPr>
        <p:spPr/>
        <p:txBody>
          <a:bodyPr/>
          <a:lstStyle>
            <a:lvl1pPr>
              <a:defRPr/>
            </a:lvl1pPr>
          </a:lstStyle>
          <a:p>
            <a:pPr>
              <a:defRPr/>
            </a:pPr>
            <a:fld id="{411214B9-CD79-49C2-9FB5-19DE567CC511}" type="slidenum">
              <a:rPr lang="en-US"/>
              <a:pPr>
                <a:defRPr/>
              </a:pPr>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57685F1-7EE7-4831-93CC-080BDBA6E819}" type="datetime1">
              <a:rPr lang="en-US" smtClean="0"/>
              <a:pPr>
                <a:defRPr/>
              </a:pPr>
              <a:t>12/11/2023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6" name="Slide Number Placeholder 5"/>
          <p:cNvSpPr>
            <a:spLocks noGrp="1"/>
          </p:cNvSpPr>
          <p:nvPr>
            <p:ph type="sldNum" sz="quarter" idx="12"/>
          </p:nvPr>
        </p:nvSpPr>
        <p:spPr/>
        <p:txBody>
          <a:bodyPr/>
          <a:lstStyle>
            <a:lvl1pPr>
              <a:defRPr/>
            </a:lvl1pPr>
          </a:lstStyle>
          <a:p>
            <a:pPr>
              <a:defRPr/>
            </a:pPr>
            <a:fld id="{AF7F43E8-80D2-4E71-B08A-E6183647F945}" type="slidenum">
              <a:rPr lang="en-US"/>
              <a:pPr>
                <a:defRPr/>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29A3DB-988B-467A-96D5-918F4288F620}" type="datetime1">
              <a:rPr lang="en-US" smtClean="0"/>
              <a:pPr>
                <a:defRPr/>
              </a:pPr>
              <a:t>12/11/2023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6" name="Slide Number Placeholder 5"/>
          <p:cNvSpPr>
            <a:spLocks noGrp="1"/>
          </p:cNvSpPr>
          <p:nvPr>
            <p:ph type="sldNum" sz="quarter" idx="12"/>
          </p:nvPr>
        </p:nvSpPr>
        <p:spPr/>
        <p:txBody>
          <a:bodyPr/>
          <a:lstStyle>
            <a:lvl1pPr>
              <a:defRPr/>
            </a:lvl1pPr>
          </a:lstStyle>
          <a:p>
            <a:pPr>
              <a:defRPr/>
            </a:pPr>
            <a:fld id="{9ADE7E3B-5E8A-4DD7-9255-DBC2049D7ED8}" type="slidenum">
              <a:rPr lang="en-US"/>
              <a:pPr>
                <a:defRPr/>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1BC9FD5-A97F-42E5-8629-C27C3C7629CF}" type="datetime1">
              <a:rPr lang="en-US" smtClean="0"/>
              <a:pPr>
                <a:defRPr/>
              </a:pPr>
              <a:t>12/11/2023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6" name="Slide Number Placeholder 5"/>
          <p:cNvSpPr>
            <a:spLocks noGrp="1"/>
          </p:cNvSpPr>
          <p:nvPr>
            <p:ph type="sldNum" sz="quarter" idx="12"/>
          </p:nvPr>
        </p:nvSpPr>
        <p:spPr/>
        <p:txBody>
          <a:bodyPr/>
          <a:lstStyle>
            <a:lvl1pPr>
              <a:defRPr/>
            </a:lvl1pPr>
          </a:lstStyle>
          <a:p>
            <a:pPr>
              <a:defRPr/>
            </a:pPr>
            <a:fld id="{B9BBE404-B8E3-4654-AAFC-A9410A572419}" type="slidenum">
              <a:rPr lang="en-US"/>
              <a:pPr>
                <a:defRPr/>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CE76AA-7D04-40FA-80F4-EA14A76792BD}" type="datetime1">
              <a:rPr lang="en-US" smtClean="0"/>
              <a:pPr>
                <a:defRPr/>
              </a:pPr>
              <a:t>12/11/2023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6" name="Slide Number Placeholder 5"/>
          <p:cNvSpPr>
            <a:spLocks noGrp="1"/>
          </p:cNvSpPr>
          <p:nvPr>
            <p:ph type="sldNum" sz="quarter" idx="12"/>
          </p:nvPr>
        </p:nvSpPr>
        <p:spPr/>
        <p:txBody>
          <a:bodyPr/>
          <a:lstStyle>
            <a:lvl1pPr>
              <a:defRPr/>
            </a:lvl1pPr>
          </a:lstStyle>
          <a:p>
            <a:pPr>
              <a:defRPr/>
            </a:pPr>
            <a:fld id="{74B328B2-B85B-4219-A334-6536D58E8735}" type="slidenum">
              <a:rPr lang="en-US"/>
              <a:pPr>
                <a:defRPr/>
              </a:pPr>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287BD17-CA05-4174-A15D-00190AA24E1F}" type="datetime1">
              <a:rPr lang="en-US" smtClean="0"/>
              <a:pPr>
                <a:defRPr/>
              </a:pPr>
              <a:t>12/11/2023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7" name="Slide Number Placeholder 5"/>
          <p:cNvSpPr>
            <a:spLocks noGrp="1"/>
          </p:cNvSpPr>
          <p:nvPr>
            <p:ph type="sldNum" sz="quarter" idx="12"/>
          </p:nvPr>
        </p:nvSpPr>
        <p:spPr/>
        <p:txBody>
          <a:bodyPr/>
          <a:lstStyle>
            <a:lvl1pPr>
              <a:defRPr/>
            </a:lvl1pPr>
          </a:lstStyle>
          <a:p>
            <a:pPr>
              <a:defRPr/>
            </a:pPr>
            <a:fld id="{1F2EC744-0D5C-462C-B729-760349EFD4F6}" type="slidenum">
              <a:rPr lang="en-US"/>
              <a:pPr>
                <a:defRPr/>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3807BDC-0CA9-4CAE-AC4E-AB2A43FE37D6}" type="datetime1">
              <a:rPr lang="en-US" smtClean="0"/>
              <a:pPr>
                <a:defRPr/>
              </a:pPr>
              <a:t>12/11/2023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9" name="Slide Number Placeholder 5"/>
          <p:cNvSpPr>
            <a:spLocks noGrp="1"/>
          </p:cNvSpPr>
          <p:nvPr>
            <p:ph type="sldNum" sz="quarter" idx="12"/>
          </p:nvPr>
        </p:nvSpPr>
        <p:spPr/>
        <p:txBody>
          <a:bodyPr/>
          <a:lstStyle>
            <a:lvl1pPr>
              <a:defRPr/>
            </a:lvl1pPr>
          </a:lstStyle>
          <a:p>
            <a:pPr>
              <a:defRPr/>
            </a:pPr>
            <a:fld id="{18979C72-5AF6-4BEB-9049-6D5F1ADC8445}" type="slidenum">
              <a:rPr lang="en-US"/>
              <a:pPr>
                <a:defRPr/>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B06166A-6FA3-4287-BF41-ADF0610050A2}" type="datetime1">
              <a:rPr lang="en-US" smtClean="0"/>
              <a:pPr>
                <a:defRPr/>
              </a:pPr>
              <a:t>12/11/2023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5" name="Slide Number Placeholder 5"/>
          <p:cNvSpPr>
            <a:spLocks noGrp="1"/>
          </p:cNvSpPr>
          <p:nvPr>
            <p:ph type="sldNum" sz="quarter" idx="12"/>
          </p:nvPr>
        </p:nvSpPr>
        <p:spPr/>
        <p:txBody>
          <a:bodyPr/>
          <a:lstStyle>
            <a:lvl1pPr>
              <a:defRPr/>
            </a:lvl1pPr>
          </a:lstStyle>
          <a:p>
            <a:pPr>
              <a:defRPr/>
            </a:pPr>
            <a:fld id="{15D18F28-C2F6-4AE6-9B2A-7959AFBCFC2D}" type="slidenum">
              <a:rPr lang="en-US"/>
              <a:pPr>
                <a:defRPr/>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E11141-D21C-47ED-BA9E-6C39F5565CAD}" type="datetime1">
              <a:rPr lang="en-US" smtClean="0"/>
              <a:pPr>
                <a:defRPr/>
              </a:pPr>
              <a:t>12/11/2023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4" name="Slide Number Placeholder 5"/>
          <p:cNvSpPr>
            <a:spLocks noGrp="1"/>
          </p:cNvSpPr>
          <p:nvPr>
            <p:ph type="sldNum" sz="quarter" idx="12"/>
          </p:nvPr>
        </p:nvSpPr>
        <p:spPr/>
        <p:txBody>
          <a:bodyPr/>
          <a:lstStyle>
            <a:lvl1pPr>
              <a:defRPr/>
            </a:lvl1pPr>
          </a:lstStyle>
          <a:p>
            <a:pPr>
              <a:defRPr/>
            </a:pPr>
            <a:fld id="{433F6FF0-03BC-4DE1-B3CC-BD0E8BC8ADBA}" type="slidenum">
              <a:rPr lang="en-US"/>
              <a:pPr>
                <a:defRPr/>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E9E3BD-6258-4A27-9602-7D6F07D8C0EB}" type="datetime1">
              <a:rPr lang="en-US" smtClean="0"/>
              <a:pPr>
                <a:defRPr/>
              </a:pPr>
              <a:t>12/11/2023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7" name="Slide Number Placeholder 5"/>
          <p:cNvSpPr>
            <a:spLocks noGrp="1"/>
          </p:cNvSpPr>
          <p:nvPr>
            <p:ph type="sldNum" sz="quarter" idx="12"/>
          </p:nvPr>
        </p:nvSpPr>
        <p:spPr/>
        <p:txBody>
          <a:bodyPr/>
          <a:lstStyle>
            <a:lvl1pPr>
              <a:defRPr/>
            </a:lvl1pPr>
          </a:lstStyle>
          <a:p>
            <a:pPr>
              <a:defRPr/>
            </a:pPr>
            <a:fld id="{BA6A0E35-EEC1-48FE-BCC6-1E8ED783069F}" type="slidenum">
              <a:rPr lang="en-US"/>
              <a:pPr>
                <a:defRPr/>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04A7099-E076-4799-927B-DEED128FA440}" type="datetime1">
              <a:rPr lang="en-US" smtClean="0"/>
              <a:pPr>
                <a:defRPr/>
              </a:pPr>
              <a:t>12/11/2023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CHUYÊN NGHIỆP - MINH BẠCH - HIỆU QUẢ</a:t>
            </a:r>
          </a:p>
        </p:txBody>
      </p:sp>
      <p:sp>
        <p:nvSpPr>
          <p:cNvPr id="7" name="Slide Number Placeholder 5"/>
          <p:cNvSpPr>
            <a:spLocks noGrp="1"/>
          </p:cNvSpPr>
          <p:nvPr>
            <p:ph type="sldNum" sz="quarter" idx="12"/>
          </p:nvPr>
        </p:nvSpPr>
        <p:spPr/>
        <p:txBody>
          <a:bodyPr/>
          <a:lstStyle>
            <a:lvl1pPr>
              <a:defRPr/>
            </a:lvl1pPr>
          </a:lstStyle>
          <a:p>
            <a:pPr>
              <a:defRPr/>
            </a:pPr>
            <a:fld id="{D4E315F2-287D-447E-A13C-4CBCD61405ED}" type="slidenum">
              <a:rPr lang="en-US"/>
              <a:pPr>
                <a:defRPr/>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A1B4FBE-CADF-4408-BB2D-11D4FF25F239}" type="datetime1">
              <a:rPr lang="en-US" smtClean="0"/>
              <a:pPr>
                <a:defRPr/>
              </a:pPr>
              <a:t>12/11/2023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CHUYÊN NGHIỆP - MINH BẠCH - HIỆU QUẢ</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145E0B8-97A6-4863-9424-EA70815C0D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Giang day\Dao tao - Tap huan\Doanh nghiep\Dao tao DN 2017\Logos\chuyenphatnhanh.jpg"/>
          <p:cNvPicPr>
            <a:picLocks noChangeAspect="1" noChangeArrowheads="1"/>
          </p:cNvPicPr>
          <p:nvPr/>
        </p:nvPicPr>
        <p:blipFill>
          <a:blip r:embed="rId3" cstate="print"/>
          <a:srcRect/>
          <a:stretch>
            <a:fillRect/>
          </a:stretch>
        </p:blipFill>
        <p:spPr bwMode="auto">
          <a:xfrm>
            <a:off x="2514600" y="2286000"/>
            <a:ext cx="3866072" cy="2732024"/>
          </a:xfrm>
          <a:prstGeom prst="rect">
            <a:avLst/>
          </a:prstGeom>
          <a:noFill/>
          <a:ln w="9525">
            <a:noFill/>
            <a:miter lim="800000"/>
            <a:headEnd/>
            <a:tailEnd/>
          </a:ln>
        </p:spPr>
      </p:pic>
      <p:sp>
        <p:nvSpPr>
          <p:cNvPr id="6" name="Rectangle 5"/>
          <p:cNvSpPr/>
          <p:nvPr/>
        </p:nvSpPr>
        <p:spPr>
          <a:xfrm>
            <a:off x="256636" y="744126"/>
            <a:ext cx="8382000" cy="1384995"/>
          </a:xfrm>
          <a:prstGeom prst="rect">
            <a:avLst/>
          </a:prstGeom>
          <a:noFill/>
        </p:spPr>
        <p:txBody>
          <a:bodyPr wrap="square">
            <a:spAutoFit/>
            <a:scene3d>
              <a:camera prst="orthographicFront"/>
              <a:lightRig rig="threePt" dir="t"/>
            </a:scene3d>
            <a:sp3d extrusionH="57150">
              <a:bevelT w="38100" h="38100" prst="slope"/>
            </a:sp3d>
          </a:bodyPr>
          <a:lstStyle/>
          <a:p>
            <a:pPr algn="ctr" fontAlgn="auto">
              <a:spcBef>
                <a:spcPts val="0"/>
              </a:spcBef>
              <a:spcAft>
                <a:spcPts val="0"/>
              </a:spcAft>
              <a:defRPr/>
            </a:pPr>
            <a:r>
              <a:rPr lang="en-US" sz="44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mn-lt"/>
                <a:cs typeface="+mn-cs"/>
              </a:rPr>
              <a:t>MỘT SỐ NỘI DUNG CƠ BẢN </a:t>
            </a:r>
          </a:p>
          <a:p>
            <a:pPr algn="ctr" fontAlgn="auto">
              <a:spcBef>
                <a:spcPts val="0"/>
              </a:spcBef>
              <a:spcAft>
                <a:spcPts val="0"/>
              </a:spcAft>
              <a:defRPr/>
            </a:pPr>
            <a:r>
              <a:rPr lang="en-US" sz="40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mn-lt"/>
                <a:cs typeface="+mn-cs"/>
              </a:rPr>
              <a:t>CỦA NGHỊ ĐỊNH 69/2018/NĐ-CP</a:t>
            </a:r>
          </a:p>
        </p:txBody>
      </p:sp>
      <p:sp>
        <p:nvSpPr>
          <p:cNvPr id="7" name="Date Placeholder 6"/>
          <p:cNvSpPr>
            <a:spLocks noGrp="1"/>
          </p:cNvSpPr>
          <p:nvPr>
            <p:ph type="dt" sz="quarter" idx="10"/>
          </p:nvPr>
        </p:nvSpPr>
        <p:spPr/>
        <p:txBody>
          <a:bodyPr/>
          <a:lstStyle/>
          <a:p>
            <a:pPr>
              <a:defRPr/>
            </a:pPr>
            <a:fld id="{B4F02A6C-4963-41CE-9A03-A7F6880757B9}" type="datetime1">
              <a:rPr lang="en-US" smtClean="0"/>
              <a:pPr>
                <a:defRPr/>
              </a:pPr>
              <a:t>12/11/2023</a:t>
            </a:fld>
            <a:endParaRPr lang="en-US"/>
          </a:p>
        </p:txBody>
      </p:sp>
      <p:sp>
        <p:nvSpPr>
          <p:cNvPr id="9" name="Slide Number Placeholder 8"/>
          <p:cNvSpPr>
            <a:spLocks noGrp="1"/>
          </p:cNvSpPr>
          <p:nvPr>
            <p:ph type="sldNum" sz="quarter" idx="12"/>
          </p:nvPr>
        </p:nvSpPr>
        <p:spPr/>
        <p:txBody>
          <a:bodyPr/>
          <a:lstStyle/>
          <a:p>
            <a:pPr>
              <a:defRPr/>
            </a:pPr>
            <a:fld id="{26E07A4D-CB76-4E64-BC0D-1A07ED162C5B}" type="slidenum">
              <a:rPr lang="en-US"/>
              <a:pPr>
                <a:defRPr/>
              </a:pPr>
              <a:t>1</a:t>
            </a:fld>
            <a:endParaRPr lang="en-US"/>
          </a:p>
        </p:txBody>
      </p:sp>
      <p:sp>
        <p:nvSpPr>
          <p:cNvPr id="10" name="Footer Placeholder 9"/>
          <p:cNvSpPr>
            <a:spLocks noGrp="1"/>
          </p:cNvSpPr>
          <p:nvPr>
            <p:ph type="ftr" sz="quarter" idx="11"/>
          </p:nvPr>
        </p:nvSpPr>
        <p:spPr/>
        <p:txBody>
          <a:bodyPr/>
          <a:lstStyle/>
          <a:p>
            <a:pPr>
              <a:defRPr/>
            </a:pPr>
            <a:r>
              <a:rPr lang="en-US" dirty="0"/>
              <a:t>CHUYÊN NGHIỆP - MINH BẠCH - HIỆU QUẢ</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KINH DOANH TN–TX</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10</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Rounded Rectangle 12"/>
          <p:cNvSpPr/>
          <p:nvPr/>
        </p:nvSpPr>
        <p:spPr>
          <a:xfrm>
            <a:off x="755650" y="1844675"/>
            <a:ext cx="3671888" cy="172878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rgbClr val="0070C0"/>
                </a:solidFill>
                <a:cs typeface="Arial" pitchFamily="34" charset="0"/>
              </a:rPr>
              <a:t>Hàng</a:t>
            </a:r>
            <a:r>
              <a:rPr lang="en-US" sz="3200" dirty="0">
                <a:solidFill>
                  <a:srgbClr val="0070C0"/>
                </a:solidFill>
                <a:cs typeface="Arial" pitchFamily="34" charset="0"/>
              </a:rPr>
              <a:t> </a:t>
            </a:r>
            <a:r>
              <a:rPr lang="en-US" sz="3200" dirty="0" err="1">
                <a:solidFill>
                  <a:srgbClr val="0070C0"/>
                </a:solidFill>
                <a:cs typeface="Arial" pitchFamily="34" charset="0"/>
              </a:rPr>
              <a:t>hóa</a:t>
            </a:r>
            <a:r>
              <a:rPr lang="en-US" sz="3200" dirty="0">
                <a:solidFill>
                  <a:srgbClr val="0070C0"/>
                </a:solidFill>
                <a:cs typeface="Arial" pitchFamily="34" charset="0"/>
              </a:rPr>
              <a:t> </a:t>
            </a:r>
            <a:r>
              <a:rPr lang="en-US" sz="3200" dirty="0" err="1">
                <a:solidFill>
                  <a:srgbClr val="0070C0"/>
                </a:solidFill>
                <a:cs typeface="Arial" pitchFamily="34" charset="0"/>
              </a:rPr>
              <a:t>cấm</a:t>
            </a:r>
            <a:r>
              <a:rPr lang="en-US" sz="3200" dirty="0">
                <a:solidFill>
                  <a:srgbClr val="0070C0"/>
                </a:solidFill>
                <a:cs typeface="Arial" pitchFamily="34" charset="0"/>
              </a:rPr>
              <a:t> KD TN-TX, </a:t>
            </a:r>
            <a:r>
              <a:rPr lang="en-US" sz="3200" dirty="0" err="1">
                <a:solidFill>
                  <a:srgbClr val="0070C0"/>
                </a:solidFill>
                <a:cs typeface="Arial" pitchFamily="34" charset="0"/>
              </a:rPr>
              <a:t>chuyển</a:t>
            </a:r>
            <a:r>
              <a:rPr lang="en-US" sz="3200" dirty="0">
                <a:solidFill>
                  <a:srgbClr val="0070C0"/>
                </a:solidFill>
                <a:cs typeface="Arial" pitchFamily="34" charset="0"/>
              </a:rPr>
              <a:t> </a:t>
            </a:r>
            <a:r>
              <a:rPr lang="en-US" sz="3200" dirty="0" err="1">
                <a:solidFill>
                  <a:srgbClr val="0070C0"/>
                </a:solidFill>
                <a:cs typeface="Arial" pitchFamily="34" charset="0"/>
              </a:rPr>
              <a:t>khẩu</a:t>
            </a:r>
            <a:endParaRPr lang="en-US" sz="3200" dirty="0">
              <a:solidFill>
                <a:srgbClr val="0070C0"/>
              </a:solidFill>
              <a:cs typeface="Arial" pitchFamily="34" charset="0"/>
            </a:endParaRPr>
          </a:p>
        </p:txBody>
      </p:sp>
      <p:sp>
        <p:nvSpPr>
          <p:cNvPr id="14" name="Rounded Rectangle 13"/>
          <p:cNvSpPr/>
          <p:nvPr/>
        </p:nvSpPr>
        <p:spPr>
          <a:xfrm>
            <a:off x="4787900" y="1797050"/>
            <a:ext cx="3671888" cy="172878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rgbClr val="0070C0"/>
                </a:solidFill>
                <a:cs typeface="Arial" pitchFamily="34" charset="0"/>
              </a:rPr>
              <a:t>Hàng</a:t>
            </a:r>
            <a:r>
              <a:rPr lang="en-US" sz="3200" dirty="0">
                <a:solidFill>
                  <a:srgbClr val="0070C0"/>
                </a:solidFill>
                <a:cs typeface="Arial" pitchFamily="34" charset="0"/>
              </a:rPr>
              <a:t> </a:t>
            </a:r>
            <a:r>
              <a:rPr lang="en-US" sz="3200" dirty="0" err="1">
                <a:solidFill>
                  <a:srgbClr val="0070C0"/>
                </a:solidFill>
                <a:cs typeface="Arial" pitchFamily="34" charset="0"/>
              </a:rPr>
              <a:t>hóa</a:t>
            </a:r>
            <a:r>
              <a:rPr lang="en-US" sz="3200" dirty="0">
                <a:solidFill>
                  <a:srgbClr val="0070C0"/>
                </a:solidFill>
                <a:cs typeface="Arial" pitchFamily="34" charset="0"/>
              </a:rPr>
              <a:t> </a:t>
            </a:r>
          </a:p>
          <a:p>
            <a:pPr algn="ctr">
              <a:defRPr/>
            </a:pPr>
            <a:r>
              <a:rPr lang="en-US" sz="3200" dirty="0" err="1">
                <a:solidFill>
                  <a:srgbClr val="0070C0"/>
                </a:solidFill>
                <a:cs typeface="Arial" pitchFamily="34" charset="0"/>
              </a:rPr>
              <a:t>có</a:t>
            </a:r>
            <a:r>
              <a:rPr lang="en-US" sz="3200" dirty="0">
                <a:solidFill>
                  <a:srgbClr val="0070C0"/>
                </a:solidFill>
                <a:cs typeface="Arial" pitchFamily="34" charset="0"/>
              </a:rPr>
              <a:t> </a:t>
            </a:r>
            <a:r>
              <a:rPr lang="en-US" sz="3200" dirty="0" err="1">
                <a:solidFill>
                  <a:srgbClr val="0070C0"/>
                </a:solidFill>
                <a:cs typeface="Arial" pitchFamily="34" charset="0"/>
              </a:rPr>
              <a:t>giấy</a:t>
            </a:r>
            <a:r>
              <a:rPr lang="en-US" sz="3200" dirty="0">
                <a:solidFill>
                  <a:srgbClr val="0070C0"/>
                </a:solidFill>
                <a:cs typeface="Arial" pitchFamily="34" charset="0"/>
              </a:rPr>
              <a:t> </a:t>
            </a:r>
            <a:r>
              <a:rPr lang="en-US" sz="3200" dirty="0" err="1">
                <a:solidFill>
                  <a:srgbClr val="0070C0"/>
                </a:solidFill>
                <a:cs typeface="Arial" pitchFamily="34" charset="0"/>
              </a:rPr>
              <a:t>phép</a:t>
            </a:r>
            <a:endParaRPr lang="en-US" sz="3200" dirty="0">
              <a:solidFill>
                <a:srgbClr val="0070C0"/>
              </a:solidFill>
              <a:cs typeface="Arial" pitchFamily="34" charset="0"/>
            </a:endParaRPr>
          </a:p>
        </p:txBody>
      </p:sp>
      <p:sp>
        <p:nvSpPr>
          <p:cNvPr id="15" name="Rounded Rectangle 14"/>
          <p:cNvSpPr/>
          <p:nvPr/>
        </p:nvSpPr>
        <p:spPr>
          <a:xfrm>
            <a:off x="755650" y="4076700"/>
            <a:ext cx="3671888" cy="172878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indent="-274320" algn="ctr" fontAlgn="auto">
              <a:spcAft>
                <a:spcPts val="0"/>
              </a:spcAft>
              <a:buClr>
                <a:schemeClr val="accent3"/>
              </a:buClr>
              <a:defRPr/>
            </a:pPr>
            <a:r>
              <a:rPr lang="en-US" sz="3200" dirty="0" err="1">
                <a:solidFill>
                  <a:srgbClr val="0070C0"/>
                </a:solidFill>
                <a:cs typeface="Arial" pitchFamily="34" charset="0"/>
              </a:rPr>
              <a:t>Hàng</a:t>
            </a:r>
            <a:r>
              <a:rPr lang="en-US" sz="3200" dirty="0">
                <a:solidFill>
                  <a:srgbClr val="0070C0"/>
                </a:solidFill>
                <a:cs typeface="Arial" pitchFamily="34" charset="0"/>
              </a:rPr>
              <a:t> </a:t>
            </a:r>
            <a:r>
              <a:rPr lang="en-US" sz="3200" dirty="0" err="1">
                <a:solidFill>
                  <a:srgbClr val="0070C0"/>
                </a:solidFill>
                <a:cs typeface="Arial" pitchFamily="34" charset="0"/>
              </a:rPr>
              <a:t>hóa</a:t>
            </a:r>
            <a:r>
              <a:rPr lang="en-US" sz="3200" dirty="0">
                <a:solidFill>
                  <a:srgbClr val="0070C0"/>
                </a:solidFill>
                <a:cs typeface="Arial" pitchFamily="34" charset="0"/>
              </a:rPr>
              <a:t> </a:t>
            </a:r>
          </a:p>
          <a:p>
            <a:pPr marL="274320" indent="-274320" algn="ctr" fontAlgn="auto">
              <a:spcAft>
                <a:spcPts val="0"/>
              </a:spcAft>
              <a:buClr>
                <a:schemeClr val="accent3"/>
              </a:buClr>
              <a:defRPr/>
            </a:pPr>
            <a:r>
              <a:rPr lang="en-US" sz="3200" dirty="0" err="1">
                <a:solidFill>
                  <a:srgbClr val="0070C0"/>
                </a:solidFill>
                <a:cs typeface="Arial" pitchFamily="34" charset="0"/>
              </a:rPr>
              <a:t>kinh</a:t>
            </a:r>
            <a:r>
              <a:rPr lang="en-US" sz="3200" dirty="0">
                <a:solidFill>
                  <a:srgbClr val="0070C0"/>
                </a:solidFill>
                <a:cs typeface="Arial" pitchFamily="34" charset="0"/>
              </a:rPr>
              <a:t> </a:t>
            </a:r>
            <a:r>
              <a:rPr lang="en-US" sz="3200" dirty="0" err="1">
                <a:solidFill>
                  <a:srgbClr val="0070C0"/>
                </a:solidFill>
                <a:cs typeface="Arial" pitchFamily="34" charset="0"/>
              </a:rPr>
              <a:t>doanh</a:t>
            </a:r>
            <a:r>
              <a:rPr lang="en-US" sz="3200" dirty="0">
                <a:solidFill>
                  <a:srgbClr val="0070C0"/>
                </a:solidFill>
                <a:cs typeface="Arial" pitchFamily="34" charset="0"/>
              </a:rPr>
              <a:t> </a:t>
            </a:r>
          </a:p>
          <a:p>
            <a:pPr marL="274320" indent="-274320" algn="ctr" fontAlgn="auto">
              <a:spcAft>
                <a:spcPts val="0"/>
              </a:spcAft>
              <a:buClr>
                <a:schemeClr val="accent3"/>
              </a:buClr>
              <a:defRPr/>
            </a:pPr>
            <a:r>
              <a:rPr lang="en-US" sz="3200" dirty="0" err="1">
                <a:solidFill>
                  <a:srgbClr val="0070C0"/>
                </a:solidFill>
                <a:cs typeface="Arial" pitchFamily="34" charset="0"/>
              </a:rPr>
              <a:t>có</a:t>
            </a:r>
            <a:r>
              <a:rPr lang="en-US" sz="3200" dirty="0">
                <a:solidFill>
                  <a:srgbClr val="0070C0"/>
                </a:solidFill>
                <a:cs typeface="Arial" pitchFamily="34" charset="0"/>
              </a:rPr>
              <a:t> </a:t>
            </a:r>
            <a:r>
              <a:rPr lang="en-US" sz="3200" dirty="0" err="1">
                <a:solidFill>
                  <a:srgbClr val="0070C0"/>
                </a:solidFill>
                <a:cs typeface="Arial" pitchFamily="34" charset="0"/>
              </a:rPr>
              <a:t>điều</a:t>
            </a:r>
            <a:r>
              <a:rPr lang="en-US" sz="3200" dirty="0">
                <a:solidFill>
                  <a:srgbClr val="0070C0"/>
                </a:solidFill>
                <a:cs typeface="Arial" pitchFamily="34" charset="0"/>
              </a:rPr>
              <a:t> </a:t>
            </a:r>
            <a:r>
              <a:rPr lang="en-US" sz="3200" dirty="0" err="1">
                <a:solidFill>
                  <a:srgbClr val="0070C0"/>
                </a:solidFill>
                <a:cs typeface="Arial" pitchFamily="34" charset="0"/>
              </a:rPr>
              <a:t>kiện</a:t>
            </a:r>
            <a:endParaRPr lang="en-US" sz="3200" dirty="0">
              <a:solidFill>
                <a:srgbClr val="0070C0"/>
              </a:solidFill>
              <a:cs typeface="Arial" pitchFamily="34" charset="0"/>
            </a:endParaRPr>
          </a:p>
        </p:txBody>
      </p:sp>
      <p:sp>
        <p:nvSpPr>
          <p:cNvPr id="16" name="Rounded Rectangle 15"/>
          <p:cNvSpPr/>
          <p:nvPr/>
        </p:nvSpPr>
        <p:spPr>
          <a:xfrm>
            <a:off x="4787900" y="4076700"/>
            <a:ext cx="3671888" cy="172878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indent="-274320" algn="ctr" fontAlgn="auto">
              <a:spcAft>
                <a:spcPts val="0"/>
              </a:spcAft>
              <a:buClr>
                <a:schemeClr val="accent3"/>
              </a:buClr>
              <a:defRPr/>
            </a:pPr>
            <a:r>
              <a:rPr lang="en-US" sz="3200" dirty="0" err="1">
                <a:solidFill>
                  <a:srgbClr val="0070C0"/>
                </a:solidFill>
                <a:cs typeface="Arial" pitchFamily="34" charset="0"/>
              </a:rPr>
              <a:t>Hàng</a:t>
            </a:r>
            <a:r>
              <a:rPr lang="en-US" sz="3200" dirty="0">
                <a:solidFill>
                  <a:srgbClr val="0070C0"/>
                </a:solidFill>
                <a:cs typeface="Arial" pitchFamily="34" charset="0"/>
              </a:rPr>
              <a:t> </a:t>
            </a:r>
            <a:r>
              <a:rPr lang="en-US" sz="3200" dirty="0" err="1">
                <a:solidFill>
                  <a:srgbClr val="0070C0"/>
                </a:solidFill>
                <a:cs typeface="Arial" pitchFamily="34" charset="0"/>
              </a:rPr>
              <a:t>hóa</a:t>
            </a:r>
            <a:r>
              <a:rPr lang="en-US" sz="3200" dirty="0">
                <a:solidFill>
                  <a:srgbClr val="0070C0"/>
                </a:solidFill>
                <a:cs typeface="Arial" pitchFamily="34" charset="0"/>
              </a:rPr>
              <a:t> </a:t>
            </a:r>
          </a:p>
          <a:p>
            <a:pPr marL="274320" indent="-274320" algn="ctr" fontAlgn="auto">
              <a:spcAft>
                <a:spcPts val="0"/>
              </a:spcAft>
              <a:buClr>
                <a:schemeClr val="accent3"/>
              </a:buClr>
              <a:defRPr/>
            </a:pPr>
            <a:r>
              <a:rPr lang="en-US" sz="3200" dirty="0" err="1">
                <a:solidFill>
                  <a:srgbClr val="0070C0"/>
                </a:solidFill>
                <a:cs typeface="Arial" pitchFamily="34" charset="0"/>
              </a:rPr>
              <a:t>thông</a:t>
            </a:r>
            <a:r>
              <a:rPr lang="en-US" sz="3200" dirty="0">
                <a:solidFill>
                  <a:srgbClr val="0070C0"/>
                </a:solidFill>
                <a:cs typeface="Arial" pitchFamily="34" charset="0"/>
              </a:rPr>
              <a:t> </a:t>
            </a:r>
            <a:r>
              <a:rPr lang="en-US" sz="3200" dirty="0" err="1">
                <a:solidFill>
                  <a:srgbClr val="0070C0"/>
                </a:solidFill>
                <a:cs typeface="Arial" pitchFamily="34" charset="0"/>
              </a:rPr>
              <a:t>thường</a:t>
            </a:r>
            <a:endParaRPr lang="en-US" sz="3200" dirty="0">
              <a:solidFill>
                <a:srgbClr val="0070C0"/>
              </a:solidFill>
              <a:cs typeface="Arial" pitchFamily="34" charset="0"/>
            </a:endParaRPr>
          </a:p>
        </p:txBody>
      </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CẤM </a:t>
            </a:r>
            <a:r>
              <a:rPr lang="en-US" sz="2800" b="1" dirty="0">
                <a:latin typeface="Arial" pitchFamily="34" charset="0"/>
                <a:cs typeface="Arial" pitchFamily="34" charset="0"/>
              </a:rPr>
              <a:t>KINH DOANH TN-TX</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11</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2" name="Content Placeholder 2"/>
          <p:cNvSpPr txBox="1">
            <a:spLocks/>
          </p:cNvSpPr>
          <p:nvPr/>
        </p:nvSpPr>
        <p:spPr bwMode="auto">
          <a:xfrm>
            <a:off x="990600" y="1935163"/>
            <a:ext cx="7543800" cy="3551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 typeface="Wingdings 2" pitchFamily="18" charset="2"/>
              <a:buNone/>
              <a:tabLst/>
              <a:defRPr/>
            </a:pP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Danh</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mục</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hàng</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hóa</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cấm</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kinh</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doanh</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tạm</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nhập</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tái</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xuất</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chuyển</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err="1">
                <a:ln>
                  <a:noFill/>
                </a:ln>
                <a:effectLst/>
                <a:uLnTx/>
                <a:uFillTx/>
                <a:latin typeface="Tahoma" pitchFamily="34" charset="0"/>
                <a:ea typeface="Tahoma" pitchFamily="34" charset="0"/>
                <a:cs typeface="Tahoma" pitchFamily="34" charset="0"/>
              </a:rPr>
              <a:t>khẩu</a:t>
            </a:r>
            <a:r>
              <a:rPr kumimoji="0" lang="en-US" sz="3200" b="0" i="0" u="none" strike="noStrike" kern="1200" cap="none" spc="0" normalizeH="0" baseline="0" noProof="0">
                <a:ln>
                  <a:noFill/>
                </a:ln>
                <a:effectLst/>
                <a:uLnTx/>
                <a:uFillTx/>
                <a:latin typeface="Tahoma" pitchFamily="34" charset="0"/>
                <a:ea typeface="Tahoma" pitchFamily="34" charset="0"/>
                <a:cs typeface="Tahoma" pitchFamily="34" charset="0"/>
              </a:rPr>
              <a:t> </a:t>
            </a:r>
          </a:p>
          <a:p>
            <a:pPr marL="0" marR="0" lvl="0" indent="0" defTabSz="914400" rtl="0" eaLnBrk="1" fontAlgn="base" latinLnBrk="0" hangingPunct="1">
              <a:lnSpc>
                <a:spcPct val="100000"/>
              </a:lnSpc>
              <a:spcBef>
                <a:spcPct val="20000"/>
              </a:spcBef>
              <a:spcAft>
                <a:spcPct val="0"/>
              </a:spcAft>
              <a:buClrTx/>
              <a:buSzTx/>
              <a:buFont typeface="Wingdings 2" pitchFamily="18" charset="2"/>
              <a:buNone/>
              <a:tabLst/>
              <a:defRPr/>
            </a:pPr>
            <a:endPar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endParaRPr>
          </a:p>
          <a:p>
            <a:pPr marL="0" marR="0" lvl="0" indent="0" defTabSz="914400" rtl="0" eaLnBrk="1" fontAlgn="base" latinLnBrk="0" hangingPunct="1">
              <a:lnSpc>
                <a:spcPct val="100000"/>
              </a:lnSpc>
              <a:spcBef>
                <a:spcPct val="20000"/>
              </a:spcBef>
              <a:spcAft>
                <a:spcPct val="0"/>
              </a:spcAft>
              <a:buClrTx/>
              <a:buSzTx/>
              <a:buFont typeface="Wingdings 2" pitchFamily="18" charset="2"/>
              <a:buNone/>
              <a:tabLst/>
              <a:defRPr/>
            </a:pPr>
            <a:r>
              <a:rPr kumimoji="0" lang="en-US" sz="3200" b="1" i="0" u="none" strike="noStrike" kern="1200" cap="none" spc="0" normalizeH="0" baseline="0" noProof="0" dirty="0" err="1">
                <a:ln>
                  <a:noFill/>
                </a:ln>
                <a:effectLst/>
                <a:uLnTx/>
                <a:uFillTx/>
                <a:latin typeface="Tahoma" pitchFamily="34" charset="0"/>
                <a:ea typeface="Tahoma" pitchFamily="34" charset="0"/>
                <a:cs typeface="Tahoma" pitchFamily="34" charset="0"/>
              </a:rPr>
              <a:t>Phụ</a:t>
            </a:r>
            <a:r>
              <a:rPr kumimoji="0" lang="en-US" sz="3200" b="1"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1" i="0" u="none" strike="noStrike" kern="1200" cap="none" spc="0" normalizeH="0" baseline="0" noProof="0" dirty="0" err="1">
                <a:ln>
                  <a:noFill/>
                </a:ln>
                <a:effectLst/>
                <a:uLnTx/>
                <a:uFillTx/>
                <a:latin typeface="Tahoma" pitchFamily="34" charset="0"/>
                <a:ea typeface="Tahoma" pitchFamily="34" charset="0"/>
                <a:cs typeface="Tahoma" pitchFamily="34" charset="0"/>
              </a:rPr>
              <a:t>lục</a:t>
            </a:r>
            <a:r>
              <a:rPr kumimoji="0" lang="en-US" sz="3200" b="1" i="0" u="none" strike="noStrike" kern="1200" cap="none" spc="0" normalizeH="0" baseline="0" noProof="0" dirty="0">
                <a:ln>
                  <a:noFill/>
                </a:ln>
                <a:effectLst/>
                <a:uLnTx/>
                <a:uFillTx/>
                <a:latin typeface="Tahoma" pitchFamily="34" charset="0"/>
                <a:ea typeface="Tahoma" pitchFamily="34" charset="0"/>
                <a:cs typeface="Tahoma" pitchFamily="34" charset="0"/>
              </a:rPr>
              <a:t> VI </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Nghị</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3200" b="0" i="0" u="none" strike="noStrike" kern="1200" cap="none" spc="0" normalizeH="0" baseline="0" noProof="0" dirty="0" err="1">
                <a:ln>
                  <a:noFill/>
                </a:ln>
                <a:effectLst/>
                <a:uLnTx/>
                <a:uFillTx/>
                <a:latin typeface="Tahoma" pitchFamily="34" charset="0"/>
                <a:ea typeface="Tahoma" pitchFamily="34" charset="0"/>
                <a:cs typeface="Tahoma" pitchFamily="34" charset="0"/>
              </a:rPr>
              <a:t>định</a:t>
            </a:r>
            <a:r>
              <a:rPr kumimoji="0" lang="en-US" sz="3200" b="0" i="0" u="none" strike="noStrike" kern="1200" cap="none" spc="0" normalizeH="0" baseline="0" noProof="0" dirty="0">
                <a:ln>
                  <a:noFill/>
                </a:ln>
                <a:effectLst/>
                <a:uLnTx/>
                <a:uFillTx/>
                <a:latin typeface="Tahoma" pitchFamily="34" charset="0"/>
                <a:ea typeface="Tahoma" pitchFamily="34" charset="0"/>
                <a:cs typeface="Tahoma" pitchFamily="34" charset="0"/>
              </a:rPr>
              <a:t> 69/2018/NĐ-CP)</a:t>
            </a:r>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GIẤY PHÉP</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12</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7" name="Rounded Rectangle 16"/>
          <p:cNvSpPr/>
          <p:nvPr/>
        </p:nvSpPr>
        <p:spPr>
          <a:xfrm>
            <a:off x="1692275" y="1989138"/>
            <a:ext cx="2592388" cy="863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chemeClr val="tx1"/>
                </a:solidFill>
                <a:latin typeface="Arial" pitchFamily="34" charset="0"/>
                <a:cs typeface="Arial" pitchFamily="34" charset="0"/>
              </a:rPr>
              <a:t>Cấm</a:t>
            </a:r>
            <a:r>
              <a:rPr lang="en-US" sz="2800" b="1" dirty="0">
                <a:solidFill>
                  <a:schemeClr val="tx1"/>
                </a:solidFill>
                <a:latin typeface="Arial" pitchFamily="34" charset="0"/>
                <a:cs typeface="Arial" pitchFamily="34" charset="0"/>
              </a:rPr>
              <a:t> XK, NK</a:t>
            </a:r>
          </a:p>
        </p:txBody>
      </p:sp>
      <p:sp>
        <p:nvSpPr>
          <p:cNvPr id="18" name="Rectangle 17"/>
          <p:cNvSpPr/>
          <p:nvPr/>
        </p:nvSpPr>
        <p:spPr>
          <a:xfrm>
            <a:off x="4010025" y="2867025"/>
            <a:ext cx="1123950" cy="112395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9" name="Rounded Rectangle 18"/>
          <p:cNvSpPr/>
          <p:nvPr/>
        </p:nvSpPr>
        <p:spPr>
          <a:xfrm>
            <a:off x="4859338" y="1916113"/>
            <a:ext cx="2449512" cy="115252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chemeClr val="tx1"/>
                </a:solidFill>
                <a:latin typeface="Arial" pitchFamily="34" charset="0"/>
                <a:cs typeface="Arial" pitchFamily="34" charset="0"/>
              </a:rPr>
              <a:t>Tạm</a:t>
            </a:r>
            <a:r>
              <a:rPr lang="en-US" sz="2800" b="1" dirty="0">
                <a:solidFill>
                  <a:schemeClr val="tx1"/>
                </a:solidFill>
                <a:latin typeface="Arial" pitchFamily="34" charset="0"/>
                <a:cs typeface="Arial" pitchFamily="34" charset="0"/>
              </a:rPr>
              <a:t> </a:t>
            </a:r>
            <a:r>
              <a:rPr lang="en-US" sz="2800" b="1" dirty="0" err="1">
                <a:solidFill>
                  <a:schemeClr val="tx1"/>
                </a:solidFill>
                <a:latin typeface="Arial" pitchFamily="34" charset="0"/>
                <a:cs typeface="Arial" pitchFamily="34" charset="0"/>
              </a:rPr>
              <a:t>ngừng</a:t>
            </a:r>
            <a:r>
              <a:rPr lang="en-US" sz="2800" b="1" dirty="0">
                <a:solidFill>
                  <a:schemeClr val="tx1"/>
                </a:solidFill>
                <a:latin typeface="Arial" pitchFamily="34" charset="0"/>
                <a:cs typeface="Arial" pitchFamily="34" charset="0"/>
              </a:rPr>
              <a:t> XK, NK</a:t>
            </a:r>
          </a:p>
        </p:txBody>
      </p:sp>
      <p:sp>
        <p:nvSpPr>
          <p:cNvPr id="20" name="Rounded Rectangle 19"/>
          <p:cNvSpPr/>
          <p:nvPr/>
        </p:nvSpPr>
        <p:spPr>
          <a:xfrm>
            <a:off x="395288" y="3141663"/>
            <a:ext cx="3168650" cy="165576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Arial" pitchFamily="34" charset="0"/>
                <a:cs typeface="Arial" pitchFamily="34" charset="0"/>
              </a:rPr>
              <a:t>Chưa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được</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phép</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lưu</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hành</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sử</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dụng</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tại</a:t>
            </a:r>
            <a:r>
              <a:rPr lang="en-US" sz="2800" dirty="0">
                <a:solidFill>
                  <a:schemeClr val="tx1"/>
                </a:solidFill>
                <a:latin typeface="Arial" pitchFamily="34" charset="0"/>
                <a:cs typeface="Arial" pitchFamily="34" charset="0"/>
              </a:rPr>
              <a:t> VN</a:t>
            </a:r>
            <a:endParaRPr lang="en-US" sz="2800" b="1" dirty="0">
              <a:solidFill>
                <a:schemeClr val="tx1"/>
              </a:solidFill>
              <a:latin typeface="Arial" pitchFamily="34" charset="0"/>
              <a:cs typeface="Arial" pitchFamily="34" charset="0"/>
            </a:endParaRPr>
          </a:p>
        </p:txBody>
      </p:sp>
      <p:sp>
        <p:nvSpPr>
          <p:cNvPr id="21" name="Rounded Rectangle 20"/>
          <p:cNvSpPr/>
          <p:nvPr/>
        </p:nvSpPr>
        <p:spPr>
          <a:xfrm>
            <a:off x="5724525" y="3500438"/>
            <a:ext cx="3168650" cy="1223962"/>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Arial" pitchFamily="34" charset="0"/>
                <a:cs typeface="Arial" pitchFamily="34" charset="0"/>
              </a:rPr>
              <a:t>XK, NK </a:t>
            </a:r>
            <a:r>
              <a:rPr lang="en-US" sz="2800" dirty="0" err="1">
                <a:solidFill>
                  <a:schemeClr val="tx1"/>
                </a:solidFill>
                <a:latin typeface="Arial" pitchFamily="34" charset="0"/>
                <a:cs typeface="Arial" pitchFamily="34" charset="0"/>
              </a:rPr>
              <a:t>theo</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hạn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ngạch</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thuế</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quan</a:t>
            </a:r>
            <a:endParaRPr lang="en-US" sz="2800" b="1" dirty="0">
              <a:solidFill>
                <a:schemeClr val="tx1"/>
              </a:solidFill>
              <a:latin typeface="Arial" pitchFamily="34" charset="0"/>
              <a:cs typeface="Arial" pitchFamily="34" charset="0"/>
            </a:endParaRPr>
          </a:p>
        </p:txBody>
      </p:sp>
      <p:sp>
        <p:nvSpPr>
          <p:cNvPr id="22" name="Rounded Rectangle 21"/>
          <p:cNvSpPr/>
          <p:nvPr/>
        </p:nvSpPr>
        <p:spPr>
          <a:xfrm>
            <a:off x="2700338" y="5084763"/>
            <a:ext cx="3959225" cy="1296987"/>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Arial" pitchFamily="34" charset="0"/>
                <a:cs typeface="Arial" pitchFamily="34" charset="0"/>
              </a:rPr>
              <a:t>XK, NK </a:t>
            </a:r>
            <a:r>
              <a:rPr lang="en-US" sz="2800" dirty="0" err="1">
                <a:solidFill>
                  <a:schemeClr val="tx1"/>
                </a:solidFill>
                <a:latin typeface="Arial" pitchFamily="34" charset="0"/>
                <a:cs typeface="Arial" pitchFamily="34" charset="0"/>
              </a:rPr>
              <a:t>theo</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giấy</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phép</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trừ</a:t>
            </a:r>
            <a:r>
              <a:rPr lang="en-US" sz="2800" dirty="0">
                <a:solidFill>
                  <a:schemeClr val="tx1"/>
                </a:solidFill>
                <a:latin typeface="Arial" pitchFamily="34" charset="0"/>
                <a:cs typeface="Arial" pitchFamily="34" charset="0"/>
              </a:rPr>
              <a:t> GP </a:t>
            </a:r>
            <a:r>
              <a:rPr lang="en-US" sz="2800" dirty="0" err="1">
                <a:solidFill>
                  <a:schemeClr val="tx1"/>
                </a:solidFill>
                <a:latin typeface="Arial" pitchFamily="34" charset="0"/>
                <a:cs typeface="Arial" pitchFamily="34" charset="0"/>
              </a:rPr>
              <a:t>tự</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động</a:t>
            </a:r>
            <a:r>
              <a:rPr lang="en-US" sz="2800" dirty="0">
                <a:solidFill>
                  <a:schemeClr val="tx1"/>
                </a:solidFill>
                <a:latin typeface="Arial" pitchFamily="34" charset="0"/>
                <a:cs typeface="Arial" pitchFamily="34" charset="0"/>
              </a:rPr>
              <a:t>)</a:t>
            </a:r>
            <a:endParaRPr lang="en-US" sz="2800" b="1" dirty="0">
              <a:solidFill>
                <a:schemeClr val="tx1"/>
              </a:solidFill>
              <a:latin typeface="Arial" pitchFamily="34" charset="0"/>
              <a:cs typeface="Arial" pitchFamily="34" charset="0"/>
            </a:endParaRPr>
          </a:p>
        </p:txBody>
      </p:sp>
      <p:sp>
        <p:nvSpPr>
          <p:cNvPr id="23" name="Oval 22"/>
          <p:cNvSpPr/>
          <p:nvPr/>
        </p:nvSpPr>
        <p:spPr>
          <a:xfrm>
            <a:off x="3779838" y="3213100"/>
            <a:ext cx="1728787" cy="1655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Arial" pitchFamily="34" charset="0"/>
                <a:cs typeface="Arial" pitchFamily="34" charset="0"/>
              </a:rPr>
              <a:t>HÀNG HÓA</a:t>
            </a: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13</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graphicFrame>
        <p:nvGraphicFramePr>
          <p:cNvPr id="14" name="Diagram 13"/>
          <p:cNvGraphicFramePr/>
          <p:nvPr/>
        </p:nvGraphicFramePr>
        <p:xfrm>
          <a:off x="1403648" y="1844824"/>
          <a:ext cx="705678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7"/>
          <p:cNvSpPr>
            <a:spLocks noChangeArrowheads="1"/>
          </p:cNvSpPr>
          <p:nvPr/>
        </p:nvSpPr>
        <p:spPr bwMode="auto">
          <a:xfrm>
            <a:off x="457200" y="2133600"/>
            <a:ext cx="3265487" cy="523220"/>
          </a:xfrm>
          <a:prstGeom prst="rect">
            <a:avLst/>
          </a:prstGeom>
          <a:noFill/>
          <a:ln w="9525">
            <a:noFill/>
            <a:miter lim="800000"/>
            <a:headEnd/>
            <a:tailEnd/>
          </a:ln>
        </p:spPr>
        <p:txBody>
          <a:bodyPr wrap="square">
            <a:spAutoFit/>
          </a:bodyPr>
          <a:lstStyle/>
          <a:p>
            <a:r>
              <a:rPr lang="en-US" sz="2800" b="1" dirty="0" err="1"/>
              <a:t>Phụ</a:t>
            </a:r>
            <a:r>
              <a:rPr lang="en-US" sz="2800" b="1" dirty="0"/>
              <a:t> </a:t>
            </a:r>
            <a:r>
              <a:rPr lang="en-US" sz="2800" b="1" dirty="0" err="1"/>
              <a:t>lục</a:t>
            </a:r>
            <a:r>
              <a:rPr lang="en-US" sz="2800" b="1" dirty="0"/>
              <a:t> </a:t>
            </a:r>
            <a:r>
              <a:rPr lang="en-US" sz="2800" b="1" dirty="0">
                <a:solidFill>
                  <a:srgbClr val="0070C0"/>
                </a:solidFill>
              </a:rPr>
              <a:t>VII, VIII, IX</a:t>
            </a:r>
            <a:endParaRPr lang="en-US" sz="3200" b="1" dirty="0">
              <a:solidFill>
                <a:srgbClr val="FF0000"/>
              </a:solidFill>
            </a:endParaRPr>
          </a:p>
        </p:txBody>
      </p:sp>
      <p:sp>
        <p:nvSpPr>
          <p:cNvPr id="16" name="Rectangle 15"/>
          <p:cNvSpPr/>
          <p:nvPr/>
        </p:nvSpPr>
        <p:spPr>
          <a:xfrm>
            <a:off x="533400" y="2895600"/>
            <a:ext cx="2438400" cy="2246769"/>
          </a:xfrm>
          <a:prstGeom prst="rect">
            <a:avLst/>
          </a:prstGeom>
        </p:spPr>
        <p:txBody>
          <a:bodyPr wrap="square">
            <a:spAutoFit/>
          </a:bodyPr>
          <a:lstStyle/>
          <a:p>
            <a:pPr lvl="0">
              <a:spcBef>
                <a:spcPct val="20000"/>
              </a:spcBef>
              <a:defRPr/>
            </a:pPr>
            <a:r>
              <a:rPr lang="en-AU" sz="2800" dirty="0" err="1">
                <a:solidFill>
                  <a:srgbClr val="0070C0"/>
                </a:solidFill>
                <a:latin typeface="Tahoma" pitchFamily="34" charset="0"/>
                <a:ea typeface="Tahoma" pitchFamily="34" charset="0"/>
                <a:cs typeface="Tahoma" pitchFamily="34" charset="0"/>
              </a:rPr>
              <a:t>Chỉ</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áp</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dụng</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nếu</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tái</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xuất</a:t>
            </a:r>
            <a:r>
              <a:rPr lang="en-AU" sz="2800" dirty="0">
                <a:solidFill>
                  <a:srgbClr val="FF0000"/>
                </a:solidFill>
                <a:latin typeface="Tahoma" pitchFamily="34" charset="0"/>
                <a:ea typeface="Tahoma" pitchFamily="34" charset="0"/>
                <a:cs typeface="Tahoma" pitchFamily="34" charset="0"/>
              </a:rPr>
              <a:t> </a:t>
            </a:r>
            <a:r>
              <a:rPr lang="en-AU" sz="2800" dirty="0">
                <a:solidFill>
                  <a:srgbClr val="0070C0"/>
                </a:solidFill>
                <a:latin typeface="Tahoma" pitchFamily="34" charset="0"/>
                <a:ea typeface="Tahoma" pitchFamily="34" charset="0"/>
                <a:cs typeface="Tahoma" pitchFamily="34" charset="0"/>
              </a:rPr>
              <a:t>qua </a:t>
            </a:r>
            <a:r>
              <a:rPr lang="en-AU" sz="2800" dirty="0" err="1">
                <a:solidFill>
                  <a:srgbClr val="0070C0"/>
                </a:solidFill>
                <a:latin typeface="Tahoma" pitchFamily="34" charset="0"/>
                <a:ea typeface="Tahoma" pitchFamily="34" charset="0"/>
                <a:cs typeface="Tahoma" pitchFamily="34" charset="0"/>
              </a:rPr>
              <a:t>các</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tỉnh</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biên</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giới</a:t>
            </a:r>
            <a:r>
              <a:rPr lang="en-AU" sz="2800" dirty="0">
                <a:solidFill>
                  <a:srgbClr val="0070C0"/>
                </a:solidFill>
                <a:latin typeface="Tahoma" pitchFamily="34" charset="0"/>
                <a:ea typeface="Tahoma" pitchFamily="34" charset="0"/>
                <a:cs typeface="Tahoma" pitchFamily="34" charset="0"/>
              </a:rPr>
              <a:t> </a:t>
            </a:r>
            <a:r>
              <a:rPr lang="en-AU" sz="2800" b="1" dirty="0">
                <a:solidFill>
                  <a:srgbClr val="FF0000"/>
                </a:solidFill>
                <a:latin typeface="Tahoma" pitchFamily="34" charset="0"/>
                <a:ea typeface="Tahoma" pitchFamily="34" charset="0"/>
                <a:cs typeface="Tahoma" pitchFamily="34" charset="0"/>
              </a:rPr>
              <a:t>PHÍA BẮC</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14</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2" name="Content Placeholder 2"/>
          <p:cNvSpPr txBox="1">
            <a:spLocks/>
          </p:cNvSpPr>
          <p:nvPr/>
        </p:nvSpPr>
        <p:spPr bwMode="auto">
          <a:xfrm>
            <a:off x="381000" y="1524000"/>
            <a:ext cx="8763000" cy="4922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r>
              <a:rPr lang="en-AU" sz="2800" dirty="0" err="1">
                <a:solidFill>
                  <a:srgbClr val="0070C0"/>
                </a:solidFill>
                <a:latin typeface="Tahoma" pitchFamily="34" charset="0"/>
                <a:ea typeface="Tahoma" pitchFamily="34" charset="0"/>
                <a:cs typeface="Tahoma" pitchFamily="34" charset="0"/>
              </a:rPr>
              <a:t>Thương</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nhân</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phải</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đáp</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ứng</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các</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điểu</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kiện</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tại</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Điều</a:t>
            </a:r>
            <a:r>
              <a:rPr lang="en-AU" sz="2800" dirty="0">
                <a:solidFill>
                  <a:srgbClr val="0070C0"/>
                </a:solidFill>
                <a:latin typeface="Tahoma" pitchFamily="34" charset="0"/>
                <a:ea typeface="Tahoma" pitchFamily="34" charset="0"/>
                <a:cs typeface="Tahoma" pitchFamily="34" charset="0"/>
              </a:rPr>
              <a:t> 23 </a:t>
            </a:r>
            <a:r>
              <a:rPr lang="en-AU" sz="2800" dirty="0" err="1">
                <a:solidFill>
                  <a:srgbClr val="0070C0"/>
                </a:solidFill>
                <a:latin typeface="Tahoma" pitchFamily="34" charset="0"/>
                <a:ea typeface="Tahoma" pitchFamily="34" charset="0"/>
                <a:cs typeface="Tahoma" pitchFamily="34" charset="0"/>
              </a:rPr>
              <a:t>hoặc</a:t>
            </a:r>
            <a:r>
              <a:rPr lang="en-AU" sz="2800" dirty="0">
                <a:solidFill>
                  <a:srgbClr val="0070C0"/>
                </a:solidFill>
                <a:latin typeface="Tahoma" pitchFamily="34" charset="0"/>
                <a:ea typeface="Tahoma" pitchFamily="34" charset="0"/>
                <a:cs typeface="Tahoma" pitchFamily="34" charset="0"/>
              </a:rPr>
              <a:t> 24 </a:t>
            </a:r>
            <a:r>
              <a:rPr lang="en-AU" sz="2800" dirty="0" err="1">
                <a:solidFill>
                  <a:srgbClr val="0070C0"/>
                </a:solidFill>
                <a:latin typeface="Tahoma" pitchFamily="34" charset="0"/>
                <a:ea typeface="Tahoma" pitchFamily="34" charset="0"/>
                <a:cs typeface="Tahoma" pitchFamily="34" charset="0"/>
              </a:rPr>
              <a:t>hoặc</a:t>
            </a:r>
            <a:r>
              <a:rPr lang="en-AU" sz="2800" dirty="0">
                <a:solidFill>
                  <a:srgbClr val="0070C0"/>
                </a:solidFill>
                <a:latin typeface="Tahoma" pitchFamily="34" charset="0"/>
                <a:ea typeface="Tahoma" pitchFamily="34" charset="0"/>
                <a:cs typeface="Tahoma" pitchFamily="34" charset="0"/>
              </a:rPr>
              <a:t> 25 </a:t>
            </a:r>
            <a:r>
              <a:rPr lang="en-AU" sz="2800" dirty="0" err="1">
                <a:solidFill>
                  <a:srgbClr val="0070C0"/>
                </a:solidFill>
                <a:latin typeface="Tahoma" pitchFamily="34" charset="0"/>
                <a:ea typeface="Tahoma" pitchFamily="34" charset="0"/>
                <a:cs typeface="Tahoma" pitchFamily="34" charset="0"/>
              </a:rPr>
              <a:t>Nghị</a:t>
            </a:r>
            <a:r>
              <a:rPr lang="en-AU" sz="2800" dirty="0">
                <a:solidFill>
                  <a:srgbClr val="0070C0"/>
                </a:solidFill>
                <a:latin typeface="Tahoma" pitchFamily="34" charset="0"/>
                <a:ea typeface="Tahoma" pitchFamily="34" charset="0"/>
                <a:cs typeface="Tahoma" pitchFamily="34" charset="0"/>
              </a:rPr>
              <a:t> </a:t>
            </a:r>
            <a:r>
              <a:rPr lang="en-AU" sz="2800" err="1">
                <a:solidFill>
                  <a:srgbClr val="0070C0"/>
                </a:solidFill>
                <a:latin typeface="Tahoma" pitchFamily="34" charset="0"/>
                <a:ea typeface="Tahoma" pitchFamily="34" charset="0"/>
                <a:cs typeface="Tahoma" pitchFamily="34" charset="0"/>
              </a:rPr>
              <a:t>định</a:t>
            </a:r>
            <a:r>
              <a:rPr lang="en-AU" sz="2800">
                <a:solidFill>
                  <a:srgbClr val="0070C0"/>
                </a:solidFill>
                <a:latin typeface="Tahoma" pitchFamily="34" charset="0"/>
                <a:ea typeface="Tahoma" pitchFamily="34" charset="0"/>
                <a:cs typeface="Tahoma" pitchFamily="34" charset="0"/>
              </a:rPr>
              <a:t> 69/2018 ( Ký quỹ, Kho bãi)</a:t>
            </a:r>
            <a:endParaRPr lang="en-AU" sz="2800" dirty="0">
              <a:solidFill>
                <a:srgbClr val="0070C0"/>
              </a:solidFill>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Phải</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có</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FF0000"/>
                </a:solidFill>
                <a:effectLst/>
                <a:uLnTx/>
                <a:uFillTx/>
                <a:latin typeface="Tahoma" pitchFamily="34" charset="0"/>
                <a:ea typeface="Tahoma" pitchFamily="34" charset="0"/>
                <a:cs typeface="Tahoma" pitchFamily="34" charset="0"/>
              </a:rPr>
              <a:t>mã</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FF0000"/>
                </a:solidFill>
                <a:effectLst/>
                <a:uLnTx/>
                <a:uFillTx/>
                <a:latin typeface="Tahoma" pitchFamily="34" charset="0"/>
                <a:ea typeface="Tahoma" pitchFamily="34" charset="0"/>
                <a:cs typeface="Tahoma" pitchFamily="34" charset="0"/>
              </a:rPr>
              <a:t>số</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FF0000"/>
                </a:solidFill>
                <a:effectLst/>
                <a:uLnTx/>
                <a:uFillTx/>
                <a:latin typeface="Tahoma" pitchFamily="34" charset="0"/>
                <a:ea typeface="Tahoma" pitchFamily="34" charset="0"/>
                <a:cs typeface="Tahoma" pitchFamily="34" charset="0"/>
              </a:rPr>
              <a:t>kinh</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FF0000"/>
                </a:solidFill>
                <a:effectLst/>
                <a:uLnTx/>
                <a:uFillTx/>
                <a:latin typeface="Tahoma" pitchFamily="34" charset="0"/>
                <a:ea typeface="Tahoma" pitchFamily="34" charset="0"/>
                <a:cs typeface="Tahoma" pitchFamily="34" charset="0"/>
              </a:rPr>
              <a:t>doanh</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TN-TX do BCT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cấp</a:t>
            </a:r>
            <a:endPar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KHÔNG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được</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uỷ</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thác</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hoặc</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nhận</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uỷ</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thác</a:t>
            </a:r>
            <a:r>
              <a:rPr kumimoji="0" lang="en-AU" sz="280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tạm</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nhập</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tái</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xuất</a:t>
            </a:r>
            <a:r>
              <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0070C0"/>
                </a:solidFill>
                <a:effectLst/>
                <a:uLnTx/>
                <a:uFillTx/>
                <a:latin typeface="Tahoma" pitchFamily="34" charset="0"/>
                <a:ea typeface="Tahoma" pitchFamily="34" charset="0"/>
                <a:cs typeface="Tahoma" pitchFamily="34" charset="0"/>
              </a:rPr>
              <a:t>hàng</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hóa</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có</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điều</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kiện</a:t>
            </a:r>
            <a:endPar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r>
              <a:rPr lang="en-AU" sz="2800" baseline="0" dirty="0">
                <a:solidFill>
                  <a:srgbClr val="0070C0"/>
                </a:solidFill>
                <a:latin typeface="Tahoma" pitchFamily="34" charset="0"/>
                <a:ea typeface="Tahoma" pitchFamily="34" charset="0"/>
                <a:cs typeface="Tahoma" pitchFamily="34" charset="0"/>
              </a:rPr>
              <a:t>KHÔNG</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được</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chuyển</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tiêu</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thụ</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nội</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FF0000"/>
                </a:solidFill>
                <a:latin typeface="Tahoma" pitchFamily="34" charset="0"/>
                <a:ea typeface="Tahoma" pitchFamily="34" charset="0"/>
                <a:cs typeface="Tahoma" pitchFamily="34" charset="0"/>
              </a:rPr>
              <a:t>địa</a:t>
            </a:r>
            <a:r>
              <a:rPr lang="en-AU" sz="2800" dirty="0">
                <a:solidFill>
                  <a:srgbClr val="FF000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hàng</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hóa</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có</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điều</a:t>
            </a:r>
            <a:r>
              <a:rPr lang="en-AU" sz="2800" dirty="0">
                <a:solidFill>
                  <a:srgbClr val="0070C0"/>
                </a:solidFill>
                <a:latin typeface="Tahoma" pitchFamily="34" charset="0"/>
                <a:ea typeface="Tahoma" pitchFamily="34" charset="0"/>
                <a:cs typeface="Tahoma" pitchFamily="34" charset="0"/>
              </a:rPr>
              <a:t> </a:t>
            </a:r>
            <a:r>
              <a:rPr lang="en-AU" sz="2800" dirty="0" err="1">
                <a:solidFill>
                  <a:srgbClr val="0070C0"/>
                </a:solidFill>
                <a:latin typeface="Tahoma" pitchFamily="34" charset="0"/>
                <a:ea typeface="Tahoma" pitchFamily="34" charset="0"/>
                <a:cs typeface="Tahoma" pitchFamily="34" charset="0"/>
              </a:rPr>
              <a:t>kiện</a:t>
            </a:r>
            <a:endParaRPr lang="en-AU" sz="2800" dirty="0">
              <a:solidFill>
                <a:srgbClr val="0070C0"/>
              </a:solidFill>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AU" sz="2800" b="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Vận</a:t>
            </a:r>
            <a:r>
              <a:rPr kumimoji="0" lang="en-AU" sz="2800" b="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baseline="0" noProof="0" dirty="0" err="1">
                <a:ln>
                  <a:noFill/>
                </a:ln>
                <a:solidFill>
                  <a:srgbClr val="FF0000"/>
                </a:solidFill>
                <a:effectLst/>
                <a:uLnTx/>
                <a:uFillTx/>
                <a:latin typeface="Tahoma" pitchFamily="34" charset="0"/>
                <a:ea typeface="Tahoma" pitchFamily="34" charset="0"/>
                <a:cs typeface="Tahoma" pitchFamily="34" charset="0"/>
              </a:rPr>
              <a:t>đơn</a:t>
            </a:r>
            <a:r>
              <a:rPr kumimoji="0" lang="en-AU"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phải</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đáp</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ứng</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dirty="0" err="1">
                <a:ln>
                  <a:noFill/>
                </a:ln>
                <a:solidFill>
                  <a:srgbClr val="0070C0"/>
                </a:solidFill>
                <a:effectLst/>
                <a:uLnTx/>
                <a:uFillTx/>
                <a:latin typeface="Tahoma" pitchFamily="34" charset="0"/>
                <a:ea typeface="Tahoma" pitchFamily="34" charset="0"/>
                <a:cs typeface="Tahoma" pitchFamily="34" charset="0"/>
              </a:rPr>
              <a:t>các</a:t>
            </a:r>
            <a:r>
              <a:rPr kumimoji="0" lang="en-AU" sz="2800" b="0" i="0" u="none" strike="noStrike" kern="1200" cap="none" spc="0" normalizeH="0" noProof="0" dirty="0">
                <a:ln>
                  <a:noFill/>
                </a:ln>
                <a:solidFill>
                  <a:srgbClr val="0070C0"/>
                </a:solidFill>
                <a:effectLst/>
                <a:uLnTx/>
                <a:uFillTx/>
                <a:latin typeface="Tahoma" pitchFamily="34" charset="0"/>
                <a:ea typeface="Tahoma" pitchFamily="34" charset="0"/>
                <a:cs typeface="Tahoma" pitchFamily="34" charset="0"/>
              </a:rPr>
              <a:t> </a:t>
            </a:r>
            <a:r>
              <a:rPr kumimoji="0" lang="en-AU" sz="2800" b="0" i="0" u="none" strike="noStrike" kern="1200" cap="none" spc="0" normalizeH="0" noProof="0">
                <a:ln>
                  <a:noFill/>
                </a:ln>
                <a:solidFill>
                  <a:srgbClr val="0070C0"/>
                </a:solidFill>
                <a:effectLst/>
                <a:uLnTx/>
                <a:uFillTx/>
                <a:latin typeface="Tahoma" pitchFamily="34" charset="0"/>
                <a:ea typeface="Tahoma" pitchFamily="34" charset="0"/>
                <a:cs typeface="Tahoma" pitchFamily="34" charset="0"/>
              </a:rPr>
              <a:t>ĐIỀU KIỆN</a:t>
            </a:r>
            <a:endParaRPr kumimoji="0" lang="en-AU"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AU" sz="2800" b="0" i="1"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a:p>
            <a:pPr marL="0" marR="0" lvl="0" indent="0" defTabSz="914400" rtl="0" eaLnBrk="1" fontAlgn="base" latinLnBrk="0" hangingPunct="1">
              <a:lnSpc>
                <a:spcPct val="100000"/>
              </a:lnSpc>
              <a:spcBef>
                <a:spcPct val="20000"/>
              </a:spcBef>
              <a:spcAft>
                <a:spcPct val="0"/>
              </a:spcAft>
              <a:buClrTx/>
              <a:buSzTx/>
              <a:buFont typeface="Wingdings 2" pitchFamily="18" charset="2"/>
              <a:buNone/>
              <a:tabLst/>
              <a:defRPr/>
            </a:pPr>
            <a:endParaRPr kumimoji="0" lang="en-US" sz="2800" b="0" i="1"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a:p>
            <a:pPr marL="284163" marR="0" lvl="0" indent="-284163" defTabSz="914400" rtl="0" eaLnBrk="1" fontAlgn="base" latinLnBrk="0" hangingPunct="1">
              <a:lnSpc>
                <a:spcPct val="100000"/>
              </a:lnSpc>
              <a:spcBef>
                <a:spcPct val="20000"/>
              </a:spcBef>
              <a:spcAft>
                <a:spcPct val="0"/>
              </a:spcAft>
              <a:buClrTx/>
              <a:buSzTx/>
              <a:buFont typeface="Wingdings" pitchFamily="2" charset="2"/>
              <a:buChar char="ü"/>
              <a:tabLst/>
              <a:defRPr/>
            </a:pPr>
            <a:endParaRPr kumimoji="0" lang="en-US" sz="2800" b="0"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15</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8" name="Title 1"/>
          <p:cNvSpPr txBox="1">
            <a:spLocks/>
          </p:cNvSpPr>
          <p:nvPr/>
        </p:nvSpPr>
        <p:spPr bwMode="auto">
          <a:xfrm>
            <a:off x="457200" y="175260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err="1">
                <a:ln>
                  <a:noFill/>
                </a:ln>
                <a:solidFill>
                  <a:schemeClr val="tx2">
                    <a:lumMod val="60000"/>
                    <a:lumOff val="40000"/>
                  </a:schemeClr>
                </a:solidFill>
                <a:effectLst/>
                <a:uLnTx/>
                <a:uFillTx/>
                <a:latin typeface="+mj-lt"/>
                <a:ea typeface="+mj-ea"/>
                <a:cs typeface="+mj-cs"/>
              </a:rPr>
              <a:t>Ký</a:t>
            </a:r>
            <a:r>
              <a:rPr kumimoji="0" lang="en-US" sz="4400" b="1" i="0" u="none" strike="noStrike" kern="1200" cap="none" spc="0" normalizeH="0" baseline="0" noProof="0" dirty="0">
                <a:ln>
                  <a:noFill/>
                </a:ln>
                <a:solidFill>
                  <a:schemeClr val="tx2">
                    <a:lumMod val="60000"/>
                    <a:lumOff val="40000"/>
                  </a:schemeClr>
                </a:solidFill>
                <a:effectLst/>
                <a:uLnTx/>
                <a:uFillTx/>
                <a:latin typeface="+mj-lt"/>
                <a:ea typeface="+mj-ea"/>
                <a:cs typeface="+mj-cs"/>
              </a:rPr>
              <a:t> </a:t>
            </a:r>
            <a:r>
              <a:rPr kumimoji="0" lang="en-US" sz="4400" b="1" i="0" u="none" strike="noStrike" kern="1200" cap="none" spc="0" normalizeH="0" baseline="0" noProof="0" dirty="0" err="1">
                <a:ln>
                  <a:noFill/>
                </a:ln>
                <a:solidFill>
                  <a:schemeClr val="tx2">
                    <a:lumMod val="60000"/>
                    <a:lumOff val="40000"/>
                  </a:schemeClr>
                </a:solidFill>
                <a:effectLst/>
                <a:uLnTx/>
                <a:uFillTx/>
                <a:latin typeface="+mj-lt"/>
                <a:ea typeface="+mj-ea"/>
                <a:cs typeface="+mj-cs"/>
              </a:rPr>
              <a:t>quỹ</a:t>
            </a:r>
            <a:endParaRPr kumimoji="0" lang="en-US" sz="4400" b="1"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13" name="Rounded Rectangle 12"/>
          <p:cNvSpPr/>
          <p:nvPr/>
        </p:nvSpPr>
        <p:spPr>
          <a:xfrm>
            <a:off x="684213" y="2735263"/>
            <a:ext cx="2735262" cy="15128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latin typeface="Arial" pitchFamily="34" charset="0"/>
                <a:cs typeface="Arial" pitchFamily="34" charset="0"/>
              </a:rPr>
              <a:t>HÀNG ĐÔNG LẠNH</a:t>
            </a:r>
          </a:p>
        </p:txBody>
      </p:sp>
      <p:sp>
        <p:nvSpPr>
          <p:cNvPr id="14" name="Rounded Rectangle 13"/>
          <p:cNvSpPr/>
          <p:nvPr/>
        </p:nvSpPr>
        <p:spPr>
          <a:xfrm>
            <a:off x="755650" y="4608513"/>
            <a:ext cx="2736850" cy="172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latin typeface="Arial" pitchFamily="34" charset="0"/>
                <a:cs typeface="Arial" pitchFamily="34" charset="0"/>
              </a:rPr>
              <a:t>HÀNG CÓ THUẾ TTĐB/ HÀNG ĐÃ QUA SỬ DỤNG</a:t>
            </a:r>
          </a:p>
        </p:txBody>
      </p:sp>
      <p:sp>
        <p:nvSpPr>
          <p:cNvPr id="15" name="Rectangle 12"/>
          <p:cNvSpPr>
            <a:spLocks noChangeArrowheads="1"/>
          </p:cNvSpPr>
          <p:nvPr/>
        </p:nvSpPr>
        <p:spPr bwMode="auto">
          <a:xfrm>
            <a:off x="4859338" y="2879725"/>
            <a:ext cx="2938462" cy="1016000"/>
          </a:xfrm>
          <a:prstGeom prst="rect">
            <a:avLst/>
          </a:prstGeom>
          <a:noFill/>
          <a:ln w="9525">
            <a:noFill/>
            <a:miter lim="800000"/>
            <a:headEnd/>
            <a:tailEnd/>
          </a:ln>
        </p:spPr>
        <p:txBody>
          <a:bodyPr wrap="none">
            <a:spAutoFit/>
          </a:bodyPr>
          <a:lstStyle/>
          <a:p>
            <a:pPr algn="ctr"/>
            <a:r>
              <a:rPr lang="vi-VN" sz="6000" b="1">
                <a:solidFill>
                  <a:srgbClr val="0070C0"/>
                </a:solidFill>
              </a:rPr>
              <a:t>10</a:t>
            </a:r>
            <a:r>
              <a:rPr lang="vi-VN" sz="6000">
                <a:solidFill>
                  <a:srgbClr val="0070C0"/>
                </a:solidFill>
              </a:rPr>
              <a:t> </a:t>
            </a:r>
            <a:r>
              <a:rPr lang="vi-VN" sz="4000">
                <a:solidFill>
                  <a:srgbClr val="0070C0"/>
                </a:solidFill>
              </a:rPr>
              <a:t>tỷ đồn</a:t>
            </a:r>
            <a:r>
              <a:rPr lang="en-US" sz="4000">
                <a:solidFill>
                  <a:srgbClr val="0070C0"/>
                </a:solidFill>
              </a:rPr>
              <a:t>g</a:t>
            </a:r>
          </a:p>
        </p:txBody>
      </p:sp>
      <p:sp>
        <p:nvSpPr>
          <p:cNvPr id="16" name="Rectangle 13"/>
          <p:cNvSpPr>
            <a:spLocks noChangeArrowheads="1"/>
          </p:cNvSpPr>
          <p:nvPr/>
        </p:nvSpPr>
        <p:spPr bwMode="auto">
          <a:xfrm>
            <a:off x="5003800" y="4895850"/>
            <a:ext cx="2936875" cy="1016000"/>
          </a:xfrm>
          <a:prstGeom prst="rect">
            <a:avLst/>
          </a:prstGeom>
          <a:noFill/>
          <a:ln w="9525">
            <a:noFill/>
            <a:miter lim="800000"/>
            <a:headEnd/>
            <a:tailEnd/>
          </a:ln>
        </p:spPr>
        <p:txBody>
          <a:bodyPr wrap="none">
            <a:spAutoFit/>
          </a:bodyPr>
          <a:lstStyle/>
          <a:p>
            <a:pPr algn="ctr"/>
            <a:r>
              <a:rPr lang="en-US" sz="6000" b="1">
                <a:solidFill>
                  <a:srgbClr val="FF0000"/>
                </a:solidFill>
              </a:rPr>
              <a:t>07</a:t>
            </a:r>
            <a:r>
              <a:rPr lang="vi-VN" sz="6000">
                <a:solidFill>
                  <a:srgbClr val="FF0000"/>
                </a:solidFill>
              </a:rPr>
              <a:t> </a:t>
            </a:r>
            <a:r>
              <a:rPr lang="vi-VN" sz="4000">
                <a:solidFill>
                  <a:srgbClr val="FF0000"/>
                </a:solidFill>
              </a:rPr>
              <a:t>tỷ đồn</a:t>
            </a:r>
            <a:r>
              <a:rPr lang="en-US" sz="4000">
                <a:solidFill>
                  <a:srgbClr val="FF0000"/>
                </a:solidFill>
              </a:rPr>
              <a:t>g</a:t>
            </a:r>
          </a:p>
        </p:txBody>
      </p:sp>
      <p:sp>
        <p:nvSpPr>
          <p:cNvPr id="17" name="Right Arrow 16"/>
          <p:cNvSpPr/>
          <p:nvPr/>
        </p:nvSpPr>
        <p:spPr>
          <a:xfrm>
            <a:off x="3924300" y="2663825"/>
            <a:ext cx="935038" cy="158432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ight Arrow 17"/>
          <p:cNvSpPr/>
          <p:nvPr/>
        </p:nvSpPr>
        <p:spPr>
          <a:xfrm>
            <a:off x="3995738" y="4608513"/>
            <a:ext cx="936625" cy="158432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6"/>
          <p:cNvSpPr>
            <a:spLocks noChangeArrowheads="1"/>
          </p:cNvSpPr>
          <p:nvPr/>
        </p:nvSpPr>
        <p:spPr bwMode="auto">
          <a:xfrm>
            <a:off x="5003800" y="3810000"/>
            <a:ext cx="4140200" cy="1323439"/>
          </a:xfrm>
          <a:prstGeom prst="rect">
            <a:avLst/>
          </a:prstGeom>
          <a:noFill/>
          <a:ln w="9525">
            <a:noFill/>
            <a:miter lim="800000"/>
            <a:headEnd/>
            <a:tailEnd/>
          </a:ln>
        </p:spPr>
        <p:txBody>
          <a:bodyPr>
            <a:spAutoFit/>
          </a:bodyPr>
          <a:lstStyle/>
          <a:p>
            <a:r>
              <a:rPr lang="en-US" sz="2000" dirty="0">
                <a:solidFill>
                  <a:srgbClr val="0070C0"/>
                </a:solidFill>
              </a:rPr>
              <a:t>N</a:t>
            </a:r>
            <a:r>
              <a:rPr lang="vi-VN" sz="2000" dirty="0">
                <a:solidFill>
                  <a:srgbClr val="0070C0"/>
                </a:solidFill>
              </a:rPr>
              <a:t>ộp tại tổ chức tín dụng</a:t>
            </a:r>
            <a:r>
              <a:rPr lang="en-US" sz="2000" dirty="0">
                <a:solidFill>
                  <a:srgbClr val="0070C0"/>
                </a:solidFill>
              </a:rPr>
              <a:t> </a:t>
            </a:r>
            <a:r>
              <a:rPr lang="en-US" sz="2000" dirty="0" err="1">
                <a:solidFill>
                  <a:srgbClr val="0070C0"/>
                </a:solidFill>
              </a:rPr>
              <a:t>trên</a:t>
            </a:r>
            <a:r>
              <a:rPr lang="en-US" sz="2000" dirty="0">
                <a:solidFill>
                  <a:srgbClr val="0070C0"/>
                </a:solidFill>
              </a:rPr>
              <a:t> </a:t>
            </a:r>
            <a:r>
              <a:rPr lang="en-US" sz="2000" dirty="0" err="1">
                <a:solidFill>
                  <a:srgbClr val="0070C0"/>
                </a:solidFill>
              </a:rPr>
              <a:t>địa</a:t>
            </a:r>
            <a:r>
              <a:rPr lang="en-US" sz="2000" dirty="0">
                <a:solidFill>
                  <a:srgbClr val="0070C0"/>
                </a:solidFill>
              </a:rPr>
              <a:t> </a:t>
            </a:r>
            <a:r>
              <a:rPr lang="en-US" sz="2000" dirty="0" err="1">
                <a:solidFill>
                  <a:srgbClr val="0070C0"/>
                </a:solidFill>
              </a:rPr>
              <a:t>bàn</a:t>
            </a:r>
            <a:r>
              <a:rPr lang="vi-VN" sz="2000" dirty="0">
                <a:solidFill>
                  <a:srgbClr val="0070C0"/>
                </a:solidFill>
              </a:rPr>
              <a:t> tỉnh, thành phố nơi </a:t>
            </a:r>
            <a:r>
              <a:rPr lang="en-US" sz="2000" dirty="0">
                <a:solidFill>
                  <a:srgbClr val="0070C0"/>
                </a:solidFill>
              </a:rPr>
              <a:t>DN </a:t>
            </a:r>
            <a:r>
              <a:rPr lang="en-US" sz="2000" dirty="0" err="1">
                <a:solidFill>
                  <a:srgbClr val="0070C0"/>
                </a:solidFill>
              </a:rPr>
              <a:t>có</a:t>
            </a:r>
            <a:r>
              <a:rPr lang="en-US" sz="2000" dirty="0">
                <a:solidFill>
                  <a:srgbClr val="0070C0"/>
                </a:solidFill>
              </a:rPr>
              <a:t> </a:t>
            </a:r>
            <a:r>
              <a:rPr lang="en-US" sz="2000" dirty="0" err="1">
                <a:solidFill>
                  <a:srgbClr val="0070C0"/>
                </a:solidFill>
              </a:rPr>
              <a:t>kho</a:t>
            </a:r>
            <a:r>
              <a:rPr lang="en-US" sz="2000" dirty="0">
                <a:solidFill>
                  <a:srgbClr val="0070C0"/>
                </a:solidFill>
              </a:rPr>
              <a:t> </a:t>
            </a:r>
            <a:r>
              <a:rPr lang="en-US" sz="2000" dirty="0" err="1">
                <a:solidFill>
                  <a:srgbClr val="0070C0"/>
                </a:solidFill>
              </a:rPr>
              <a:t>bãi</a:t>
            </a:r>
            <a:r>
              <a:rPr lang="en-US" sz="2000" dirty="0">
                <a:solidFill>
                  <a:srgbClr val="0070C0"/>
                </a:solidFill>
              </a:rPr>
              <a:t>/ </a:t>
            </a:r>
            <a:r>
              <a:rPr lang="en-US" sz="2000" dirty="0" err="1">
                <a:solidFill>
                  <a:srgbClr val="0070C0"/>
                </a:solidFill>
              </a:rPr>
              <a:t>nơi</a:t>
            </a:r>
            <a:r>
              <a:rPr lang="en-US" sz="2000" dirty="0">
                <a:solidFill>
                  <a:srgbClr val="0070C0"/>
                </a:solidFill>
              </a:rPr>
              <a:t> DN </a:t>
            </a:r>
            <a:r>
              <a:rPr lang="en-US" sz="2000" dirty="0" err="1">
                <a:solidFill>
                  <a:srgbClr val="0070C0"/>
                </a:solidFill>
              </a:rPr>
              <a:t>được</a:t>
            </a:r>
            <a:r>
              <a:rPr lang="en-US" sz="2000" dirty="0">
                <a:solidFill>
                  <a:srgbClr val="0070C0"/>
                </a:solidFill>
              </a:rPr>
              <a:t> </a:t>
            </a:r>
            <a:r>
              <a:rPr lang="en-US" sz="2000" dirty="0" err="1">
                <a:solidFill>
                  <a:srgbClr val="0070C0"/>
                </a:solidFill>
              </a:rPr>
              <a:t>cấp</a:t>
            </a:r>
            <a:r>
              <a:rPr lang="en-US" sz="2000" dirty="0">
                <a:solidFill>
                  <a:srgbClr val="0070C0"/>
                </a:solidFill>
              </a:rPr>
              <a:t> </a:t>
            </a:r>
            <a:r>
              <a:rPr lang="en-US" sz="2000" dirty="0" err="1">
                <a:solidFill>
                  <a:srgbClr val="0070C0"/>
                </a:solidFill>
              </a:rPr>
              <a:t>Giấy</a:t>
            </a:r>
            <a:r>
              <a:rPr lang="en-US" sz="2000" dirty="0">
                <a:solidFill>
                  <a:srgbClr val="0070C0"/>
                </a:solidFill>
              </a:rPr>
              <a:t> CNĐKKD </a:t>
            </a:r>
            <a:r>
              <a:rPr lang="en-US" sz="2000" dirty="0" err="1">
                <a:solidFill>
                  <a:srgbClr val="0070C0"/>
                </a:solidFill>
              </a:rPr>
              <a:t>hoặc</a:t>
            </a:r>
            <a:r>
              <a:rPr lang="en-US" sz="2000" dirty="0">
                <a:solidFill>
                  <a:srgbClr val="0070C0"/>
                </a:solidFill>
              </a:rPr>
              <a:t> </a:t>
            </a:r>
            <a:r>
              <a:rPr lang="en-US" sz="2000" dirty="0" err="1">
                <a:solidFill>
                  <a:srgbClr val="0070C0"/>
                </a:solidFill>
              </a:rPr>
              <a:t>Giấy</a:t>
            </a:r>
            <a:r>
              <a:rPr lang="en-US" sz="2000" dirty="0">
                <a:solidFill>
                  <a:srgbClr val="0070C0"/>
                </a:solidFill>
              </a:rPr>
              <a:t> CNĐKDN</a:t>
            </a: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16</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20" name="Title 1"/>
          <p:cNvSpPr txBox="1">
            <a:spLocks/>
          </p:cNvSpPr>
          <p:nvPr/>
        </p:nvSpPr>
        <p:spPr bwMode="auto">
          <a:xfrm>
            <a:off x="304800" y="1295400"/>
            <a:ext cx="8532812"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err="1">
                <a:ln>
                  <a:noFill/>
                </a:ln>
                <a:solidFill>
                  <a:schemeClr val="accent6">
                    <a:lumMod val="75000"/>
                  </a:schemeClr>
                </a:solidFill>
                <a:effectLst/>
                <a:uLnTx/>
                <a:uFillTx/>
                <a:latin typeface="+mj-lt"/>
                <a:ea typeface="+mj-ea"/>
                <a:cs typeface="+mj-cs"/>
              </a:rPr>
              <a:t>Điều</a:t>
            </a:r>
            <a:r>
              <a:rPr kumimoji="0" lang="en-US" sz="4400" b="1" i="0" u="none" strike="noStrike" kern="1200" cap="none" spc="0" normalizeH="0" baseline="0" noProof="0" dirty="0">
                <a:ln>
                  <a:noFill/>
                </a:ln>
                <a:solidFill>
                  <a:schemeClr val="accent6">
                    <a:lumMod val="75000"/>
                  </a:schemeClr>
                </a:solidFill>
                <a:effectLst/>
                <a:uLnTx/>
                <a:uFillTx/>
                <a:latin typeface="+mj-lt"/>
                <a:ea typeface="+mj-ea"/>
                <a:cs typeface="+mj-cs"/>
              </a:rPr>
              <a:t> </a:t>
            </a:r>
            <a:r>
              <a:rPr kumimoji="0" lang="en-US" sz="4400" b="1" i="0" u="none" strike="noStrike" kern="1200" cap="none" spc="0" normalizeH="0" baseline="0" noProof="0" dirty="0" err="1">
                <a:ln>
                  <a:noFill/>
                </a:ln>
                <a:solidFill>
                  <a:schemeClr val="accent6">
                    <a:lumMod val="75000"/>
                  </a:schemeClr>
                </a:solidFill>
                <a:effectLst/>
                <a:uLnTx/>
                <a:uFillTx/>
                <a:latin typeface="+mj-lt"/>
                <a:ea typeface="+mj-ea"/>
                <a:cs typeface="+mj-cs"/>
              </a:rPr>
              <a:t>kiện</a:t>
            </a:r>
            <a:r>
              <a:rPr kumimoji="0" lang="en-US" sz="4400" b="1" i="0" u="none" strike="noStrike" kern="1200" cap="none" spc="0" normalizeH="0" baseline="0" noProof="0" dirty="0">
                <a:ln>
                  <a:noFill/>
                </a:ln>
                <a:solidFill>
                  <a:schemeClr val="accent6">
                    <a:lumMod val="75000"/>
                  </a:schemeClr>
                </a:solidFill>
                <a:effectLst/>
                <a:uLnTx/>
                <a:uFillTx/>
                <a:latin typeface="+mj-lt"/>
                <a:ea typeface="+mj-ea"/>
                <a:cs typeface="+mj-cs"/>
              </a:rPr>
              <a:t> </a:t>
            </a:r>
            <a:r>
              <a:rPr kumimoji="0" lang="en-US" sz="4400" b="1" i="0" u="none" strike="noStrike" kern="1200" cap="none" spc="0" normalizeH="0" baseline="0" noProof="0" dirty="0" err="1">
                <a:ln>
                  <a:noFill/>
                </a:ln>
                <a:solidFill>
                  <a:schemeClr val="accent6">
                    <a:lumMod val="75000"/>
                  </a:schemeClr>
                </a:solidFill>
                <a:effectLst/>
                <a:uLnTx/>
                <a:uFillTx/>
                <a:latin typeface="+mj-lt"/>
                <a:ea typeface="+mj-ea"/>
                <a:cs typeface="+mj-cs"/>
              </a:rPr>
              <a:t>kho</a:t>
            </a:r>
            <a:r>
              <a:rPr kumimoji="0" lang="en-US" sz="4400" b="1" i="0" u="none" strike="noStrike" kern="1200" cap="none" spc="0" normalizeH="0" baseline="0" noProof="0" dirty="0">
                <a:ln>
                  <a:noFill/>
                </a:ln>
                <a:solidFill>
                  <a:schemeClr val="accent6">
                    <a:lumMod val="75000"/>
                  </a:schemeClr>
                </a:solidFill>
                <a:effectLst/>
                <a:uLnTx/>
                <a:uFillTx/>
                <a:latin typeface="+mj-lt"/>
                <a:ea typeface="+mj-ea"/>
                <a:cs typeface="+mj-cs"/>
              </a:rPr>
              <a:t> </a:t>
            </a:r>
            <a:r>
              <a:rPr kumimoji="0" lang="en-US" sz="4400" b="1" i="0" u="none" strike="noStrike" kern="1200" cap="none" spc="0" normalizeH="0" baseline="0" noProof="0" dirty="0" err="1">
                <a:ln>
                  <a:noFill/>
                </a:ln>
                <a:solidFill>
                  <a:schemeClr val="accent6">
                    <a:lumMod val="75000"/>
                  </a:schemeClr>
                </a:solidFill>
                <a:effectLst/>
                <a:uLnTx/>
                <a:uFillTx/>
                <a:latin typeface="+mj-lt"/>
                <a:ea typeface="+mj-ea"/>
                <a:cs typeface="+mj-cs"/>
              </a:rPr>
              <a:t>bãi</a:t>
            </a:r>
            <a:endParaRPr kumimoji="0" lang="en-US" sz="44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21" name="Rounded Rectangle 20"/>
          <p:cNvSpPr/>
          <p:nvPr/>
        </p:nvSpPr>
        <p:spPr>
          <a:xfrm>
            <a:off x="0" y="2347405"/>
            <a:ext cx="4114800" cy="41295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buFont typeface="Arial" pitchFamily="34" charset="0"/>
              <a:buChar char="•"/>
              <a:defRPr/>
            </a:pPr>
            <a:r>
              <a:rPr lang="en-US" sz="2400" dirty="0" err="1">
                <a:solidFill>
                  <a:schemeClr val="tx1"/>
                </a:solidFill>
                <a:latin typeface="Tahoma" pitchFamily="34" charset="0"/>
                <a:ea typeface="Tahoma" pitchFamily="34" charset="0"/>
                <a:cs typeface="Tahoma" pitchFamily="34" charset="0"/>
              </a:rPr>
              <a:t>Sức</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chứa</a:t>
            </a:r>
            <a:r>
              <a:rPr lang="en-US" sz="2400" dirty="0">
                <a:solidFill>
                  <a:schemeClr val="tx1"/>
                </a:solidFill>
                <a:latin typeface="Tahoma" pitchFamily="34" charset="0"/>
                <a:ea typeface="Tahoma" pitchFamily="34" charset="0"/>
                <a:cs typeface="Tahoma" pitchFamily="34" charset="0"/>
              </a:rPr>
              <a:t> &gt;= </a:t>
            </a:r>
            <a:r>
              <a:rPr lang="vi-VN" sz="2400" dirty="0">
                <a:solidFill>
                  <a:schemeClr val="tx1"/>
                </a:solidFill>
                <a:latin typeface="Tahoma" pitchFamily="34" charset="0"/>
                <a:ea typeface="Tahoma" pitchFamily="34" charset="0"/>
                <a:cs typeface="Tahoma" pitchFamily="34" charset="0"/>
              </a:rPr>
              <a:t>100 </a:t>
            </a:r>
            <a:r>
              <a:rPr lang="en-US" sz="2400" dirty="0">
                <a:solidFill>
                  <a:schemeClr val="tx1"/>
                </a:solidFill>
                <a:latin typeface="Tahoma" pitchFamily="34" charset="0"/>
                <a:ea typeface="Tahoma" pitchFamily="34" charset="0"/>
                <a:cs typeface="Tahoma" pitchFamily="34" charset="0"/>
              </a:rPr>
              <a:t>cont</a:t>
            </a:r>
            <a:r>
              <a:rPr lang="vi-VN" sz="2400" dirty="0">
                <a:solidFill>
                  <a:schemeClr val="tx1"/>
                </a:solidFill>
                <a:latin typeface="Tahoma" pitchFamily="34" charset="0"/>
                <a:ea typeface="Tahoma" pitchFamily="34" charset="0"/>
                <a:cs typeface="Tahoma" pitchFamily="34" charset="0"/>
              </a:rPr>
              <a:t> lạnh </a:t>
            </a:r>
            <a:r>
              <a:rPr lang="en-US" sz="2400" dirty="0" err="1">
                <a:solidFill>
                  <a:schemeClr val="tx1"/>
                </a:solidFill>
                <a:latin typeface="Tahoma" pitchFamily="34" charset="0"/>
                <a:ea typeface="Tahoma" pitchFamily="34" charset="0"/>
                <a:cs typeface="Tahoma" pitchFamily="34" charset="0"/>
              </a:rPr>
              <a:t>loại</a:t>
            </a:r>
            <a:r>
              <a:rPr lang="en-US" sz="2400" dirty="0">
                <a:solidFill>
                  <a:schemeClr val="tx1"/>
                </a:solidFill>
                <a:latin typeface="Tahoma" pitchFamily="34" charset="0"/>
                <a:ea typeface="Tahoma" pitchFamily="34" charset="0"/>
                <a:cs typeface="Tahoma" pitchFamily="34" charset="0"/>
              </a:rPr>
              <a:t> </a:t>
            </a:r>
            <a:r>
              <a:rPr lang="vi-VN" sz="2400" dirty="0">
                <a:solidFill>
                  <a:schemeClr val="tx1"/>
                </a:solidFill>
                <a:latin typeface="Tahoma" pitchFamily="34" charset="0"/>
                <a:ea typeface="Tahoma" pitchFamily="34" charset="0"/>
                <a:cs typeface="Tahoma" pitchFamily="34" charset="0"/>
              </a:rPr>
              <a:t>40 feet</a:t>
            </a:r>
            <a:endParaRPr lang="en-US" sz="2400" dirty="0">
              <a:solidFill>
                <a:schemeClr val="tx1"/>
              </a:solidFill>
              <a:latin typeface="Tahoma" pitchFamily="34" charset="0"/>
              <a:ea typeface="Tahoma" pitchFamily="34" charset="0"/>
              <a:cs typeface="Tahoma" pitchFamily="34" charset="0"/>
            </a:endParaRPr>
          </a:p>
          <a:p>
            <a:pPr marL="168275" indent="-168275">
              <a:buFont typeface="Arial" pitchFamily="34" charset="0"/>
              <a:buChar char="•"/>
              <a:defRPr/>
            </a:pPr>
            <a:r>
              <a:rPr lang="en-US" sz="2400" dirty="0">
                <a:solidFill>
                  <a:schemeClr val="tx1"/>
                </a:solidFill>
                <a:latin typeface="Tahoma" pitchFamily="34" charset="0"/>
                <a:ea typeface="Tahoma" pitchFamily="34" charset="0"/>
                <a:cs typeface="Tahoma" pitchFamily="34" charset="0"/>
              </a:rPr>
              <a:t>D</a:t>
            </a:r>
            <a:r>
              <a:rPr lang="vi-VN" sz="2400" dirty="0">
                <a:solidFill>
                  <a:schemeClr val="tx1"/>
                </a:solidFill>
                <a:latin typeface="Tahoma" pitchFamily="34" charset="0"/>
                <a:ea typeface="Tahoma" pitchFamily="34" charset="0"/>
                <a:cs typeface="Tahoma" pitchFamily="34" charset="0"/>
              </a:rPr>
              <a:t>iện tích </a:t>
            </a:r>
            <a:r>
              <a:rPr lang="en-US" sz="2400" dirty="0">
                <a:solidFill>
                  <a:schemeClr val="tx1"/>
                </a:solidFill>
                <a:latin typeface="Tahoma" pitchFamily="34" charset="0"/>
                <a:ea typeface="Tahoma" pitchFamily="34" charset="0"/>
                <a:cs typeface="Tahoma" pitchFamily="34" charset="0"/>
              </a:rPr>
              <a:t>&gt;=</a:t>
            </a:r>
            <a:r>
              <a:rPr lang="vi-VN" sz="2400" dirty="0">
                <a:solidFill>
                  <a:schemeClr val="tx1"/>
                </a:solidFill>
                <a:latin typeface="Tahoma" pitchFamily="34" charset="0"/>
                <a:ea typeface="Tahoma" pitchFamily="34" charset="0"/>
                <a:cs typeface="Tahoma" pitchFamily="34" charset="0"/>
              </a:rPr>
              <a:t>1.500 m</a:t>
            </a:r>
            <a:r>
              <a:rPr lang="vi-VN" sz="2400" baseline="30000" dirty="0">
                <a:solidFill>
                  <a:schemeClr val="tx1"/>
                </a:solidFill>
                <a:latin typeface="Tahoma" pitchFamily="34" charset="0"/>
                <a:ea typeface="Tahoma" pitchFamily="34" charset="0"/>
                <a:cs typeface="Tahoma" pitchFamily="34" charset="0"/>
              </a:rPr>
              <a:t>2</a:t>
            </a:r>
            <a:r>
              <a:rPr lang="vi-VN" sz="2400" dirty="0">
                <a:solidFill>
                  <a:schemeClr val="tx1"/>
                </a:solidFill>
                <a:latin typeface="Tahoma" pitchFamily="34" charset="0"/>
                <a:ea typeface="Tahoma" pitchFamily="34" charset="0"/>
                <a:cs typeface="Tahoma" pitchFamily="34" charset="0"/>
              </a:rPr>
              <a:t>.</a:t>
            </a:r>
            <a:endParaRPr lang="en-US" sz="2400" dirty="0">
              <a:solidFill>
                <a:schemeClr val="tx1"/>
              </a:solidFill>
              <a:latin typeface="Tahoma" pitchFamily="34" charset="0"/>
              <a:ea typeface="Tahoma" pitchFamily="34" charset="0"/>
              <a:cs typeface="Tahoma" pitchFamily="34" charset="0"/>
            </a:endParaRPr>
          </a:p>
          <a:p>
            <a:pPr marL="168275" indent="-168275">
              <a:buFont typeface="Arial" pitchFamily="34" charset="0"/>
              <a:buChar char="•"/>
              <a:defRPr/>
            </a:pPr>
            <a:r>
              <a:rPr lang="en-US" sz="2400" dirty="0">
                <a:solidFill>
                  <a:schemeClr val="tx1"/>
                </a:solidFill>
                <a:latin typeface="Tahoma" pitchFamily="34" charset="0"/>
                <a:ea typeface="Tahoma" pitchFamily="34" charset="0"/>
                <a:cs typeface="Tahoma" pitchFamily="34" charset="0"/>
              </a:rPr>
              <a:t>N</a:t>
            </a:r>
            <a:r>
              <a:rPr lang="vi-VN" sz="2400" dirty="0">
                <a:solidFill>
                  <a:schemeClr val="tx1"/>
                </a:solidFill>
                <a:latin typeface="Tahoma" pitchFamily="34" charset="0"/>
                <a:ea typeface="Tahoma" pitchFamily="34" charset="0"/>
                <a:cs typeface="Tahoma" pitchFamily="34" charset="0"/>
              </a:rPr>
              <a:t>găn cách với bên ngoài bằng hàng rào cứng, </a:t>
            </a:r>
            <a:r>
              <a:rPr lang="en-US" sz="2400" dirty="0">
                <a:solidFill>
                  <a:schemeClr val="tx1"/>
                </a:solidFill>
                <a:latin typeface="Tahoma" pitchFamily="34" charset="0"/>
                <a:ea typeface="Tahoma" pitchFamily="34" charset="0"/>
                <a:cs typeface="Tahoma" pitchFamily="34" charset="0"/>
              </a:rPr>
              <a:t> </a:t>
            </a:r>
            <a:r>
              <a:rPr lang="vi-VN" sz="2400" dirty="0">
                <a:solidFill>
                  <a:schemeClr val="tx1"/>
                </a:solidFill>
                <a:latin typeface="Tahoma" pitchFamily="34" charset="0"/>
                <a:ea typeface="Tahoma" pitchFamily="34" charset="0"/>
                <a:cs typeface="Tahoma" pitchFamily="34" charset="0"/>
              </a:rPr>
              <a:t>cao tối thiểu 2,5 m</a:t>
            </a:r>
            <a:endParaRPr lang="en-US" sz="2400" dirty="0">
              <a:solidFill>
                <a:schemeClr val="tx1"/>
              </a:solidFill>
              <a:latin typeface="Tahoma" pitchFamily="34" charset="0"/>
              <a:ea typeface="Tahoma" pitchFamily="34" charset="0"/>
              <a:cs typeface="Tahoma" pitchFamily="34" charset="0"/>
            </a:endParaRPr>
          </a:p>
          <a:p>
            <a:pPr marL="168275" indent="-168275">
              <a:buFont typeface="Arial" pitchFamily="34" charset="0"/>
              <a:buChar char="•"/>
              <a:defRPr/>
            </a:pPr>
            <a:r>
              <a:rPr lang="en-US" sz="2400" dirty="0">
                <a:solidFill>
                  <a:schemeClr val="tx1"/>
                </a:solidFill>
                <a:latin typeface="Tahoma" pitchFamily="34" charset="0"/>
                <a:ea typeface="Tahoma" pitchFamily="34" charset="0"/>
                <a:cs typeface="Tahoma" pitchFamily="34" charset="0"/>
              </a:rPr>
              <a:t>C</a:t>
            </a:r>
            <a:r>
              <a:rPr lang="vi-VN" sz="2400" dirty="0">
                <a:solidFill>
                  <a:schemeClr val="tx1"/>
                </a:solidFill>
                <a:latin typeface="Tahoma" pitchFamily="34" charset="0"/>
                <a:ea typeface="Tahoma" pitchFamily="34" charset="0"/>
                <a:cs typeface="Tahoma" pitchFamily="34" charset="0"/>
              </a:rPr>
              <a:t>ó đường dành cho xe ra vào kho, bãi</a:t>
            </a:r>
            <a:endParaRPr lang="en-US" sz="2400" dirty="0">
              <a:solidFill>
                <a:schemeClr val="tx1"/>
              </a:solidFill>
              <a:latin typeface="Tahoma" pitchFamily="34" charset="0"/>
              <a:ea typeface="Tahoma" pitchFamily="34" charset="0"/>
              <a:cs typeface="Tahoma" pitchFamily="34" charset="0"/>
            </a:endParaRPr>
          </a:p>
          <a:p>
            <a:pPr marL="168275" indent="-168275">
              <a:buFont typeface="Arial" pitchFamily="34" charset="0"/>
              <a:buChar char="•"/>
              <a:defRPr/>
            </a:pPr>
            <a:r>
              <a:rPr lang="en-US" sz="2400" dirty="0">
                <a:solidFill>
                  <a:schemeClr val="tx1"/>
                </a:solidFill>
                <a:latin typeface="Tahoma" pitchFamily="34" charset="0"/>
                <a:ea typeface="Tahoma" pitchFamily="34" charset="0"/>
                <a:cs typeface="Tahoma" pitchFamily="34" charset="0"/>
              </a:rPr>
              <a:t>C</a:t>
            </a:r>
            <a:r>
              <a:rPr lang="vi-VN" sz="2400" dirty="0">
                <a:solidFill>
                  <a:schemeClr val="tx1"/>
                </a:solidFill>
                <a:latin typeface="Tahoma" pitchFamily="34" charset="0"/>
                <a:ea typeface="Tahoma" pitchFamily="34" charset="0"/>
                <a:cs typeface="Tahoma" pitchFamily="34" charset="0"/>
              </a:rPr>
              <a:t>ó cổng ra vào và biển hiệu của </a:t>
            </a:r>
            <a:r>
              <a:rPr lang="en-US" sz="2400" dirty="0">
                <a:solidFill>
                  <a:schemeClr val="tx1"/>
                </a:solidFill>
                <a:latin typeface="Tahoma" pitchFamily="34" charset="0"/>
                <a:ea typeface="Tahoma" pitchFamily="34" charset="0"/>
                <a:cs typeface="Tahoma" pitchFamily="34" charset="0"/>
              </a:rPr>
              <a:t>DN</a:t>
            </a:r>
          </a:p>
        </p:txBody>
      </p:sp>
      <p:sp>
        <p:nvSpPr>
          <p:cNvPr id="22" name="Rounded Rectangle 21"/>
          <p:cNvSpPr/>
          <p:nvPr/>
        </p:nvSpPr>
        <p:spPr>
          <a:xfrm>
            <a:off x="4267200" y="2286000"/>
            <a:ext cx="4876800" cy="411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Arial" pitchFamily="34" charset="0"/>
              <a:buChar char="•"/>
              <a:defRPr/>
            </a:pPr>
            <a:r>
              <a:rPr lang="en-US" sz="2400" dirty="0" err="1">
                <a:solidFill>
                  <a:schemeClr val="tx1"/>
                </a:solidFill>
                <a:latin typeface="Tahoma" pitchFamily="34" charset="0"/>
                <a:ea typeface="Tahoma" pitchFamily="34" charset="0"/>
                <a:cs typeface="Tahoma" pitchFamily="34" charset="0"/>
              </a:rPr>
              <a:t>Có</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đủ</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nguồn</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điện</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lưới</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và</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dự</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phòng</a:t>
            </a:r>
            <a:r>
              <a:rPr lang="en-US" sz="2400" dirty="0">
                <a:solidFill>
                  <a:schemeClr val="tx1"/>
                </a:solidFill>
                <a:latin typeface="Tahoma" pitchFamily="34" charset="0"/>
                <a:ea typeface="Tahoma" pitchFamily="34" charset="0"/>
                <a:cs typeface="Tahoma" pitchFamily="34" charset="0"/>
              </a:rPr>
              <a:t>) &amp; </a:t>
            </a:r>
            <a:r>
              <a:rPr lang="en-US" sz="2400" dirty="0" err="1">
                <a:solidFill>
                  <a:schemeClr val="tx1"/>
                </a:solidFill>
                <a:latin typeface="Tahoma" pitchFamily="34" charset="0"/>
                <a:ea typeface="Tahoma" pitchFamily="34" charset="0"/>
                <a:cs typeface="Tahoma" pitchFamily="34" charset="0"/>
              </a:rPr>
              <a:t>các</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thiết</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bị</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chuyên</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dùng</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để</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vận</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hành</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các</a:t>
            </a:r>
            <a:r>
              <a:rPr lang="en-US" sz="2400" dirty="0">
                <a:solidFill>
                  <a:schemeClr val="tx1"/>
                </a:solidFill>
                <a:latin typeface="Tahoma" pitchFamily="34" charset="0"/>
                <a:ea typeface="Tahoma" pitchFamily="34" charset="0"/>
                <a:cs typeface="Tahoma" pitchFamily="34" charset="0"/>
              </a:rPr>
              <a:t> cont </a:t>
            </a:r>
            <a:r>
              <a:rPr lang="en-US" sz="2400" dirty="0" err="1">
                <a:solidFill>
                  <a:schemeClr val="tx1"/>
                </a:solidFill>
                <a:latin typeface="Tahoma" pitchFamily="34" charset="0"/>
                <a:ea typeface="Tahoma" pitchFamily="34" charset="0"/>
                <a:cs typeface="Tahoma" pitchFamily="34" charset="0"/>
              </a:rPr>
              <a:t>lạnh</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theo</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sức</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chứa</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của</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kho</a:t>
            </a:r>
            <a:endParaRPr lang="en-US" sz="2400" dirty="0">
              <a:solidFill>
                <a:schemeClr val="tx1"/>
              </a:solidFill>
              <a:latin typeface="Tahoma" pitchFamily="34" charset="0"/>
              <a:ea typeface="Tahoma" pitchFamily="34" charset="0"/>
              <a:cs typeface="Tahoma" pitchFamily="34" charset="0"/>
            </a:endParaRPr>
          </a:p>
          <a:p>
            <a:pPr marL="228600" indent="-228600">
              <a:buFont typeface="Arial" pitchFamily="34" charset="0"/>
              <a:buChar char="•"/>
              <a:defRPr/>
            </a:pPr>
            <a:r>
              <a:rPr lang="en-US" sz="2400" dirty="0">
                <a:solidFill>
                  <a:schemeClr val="tx1"/>
                </a:solidFill>
                <a:latin typeface="Tahoma" pitchFamily="34" charset="0"/>
                <a:ea typeface="Tahoma" pitchFamily="34" charset="0"/>
                <a:cs typeface="Tahoma" pitchFamily="34" charset="0"/>
              </a:rPr>
              <a:t>T</a:t>
            </a:r>
            <a:r>
              <a:rPr lang="vi-VN" sz="2400" dirty="0">
                <a:solidFill>
                  <a:schemeClr val="tx1"/>
                </a:solidFill>
                <a:latin typeface="Tahoma" pitchFamily="34" charset="0"/>
                <a:ea typeface="Tahoma" pitchFamily="34" charset="0"/>
                <a:cs typeface="Tahoma" pitchFamily="34" charset="0"/>
              </a:rPr>
              <a:t>huộc sở hữu của </a:t>
            </a:r>
            <a:r>
              <a:rPr lang="en-US" sz="2400" dirty="0">
                <a:solidFill>
                  <a:schemeClr val="tx1"/>
                </a:solidFill>
                <a:latin typeface="Tahoma" pitchFamily="34" charset="0"/>
                <a:ea typeface="Tahoma" pitchFamily="34" charset="0"/>
                <a:cs typeface="Tahoma" pitchFamily="34" charset="0"/>
              </a:rPr>
              <a:t>DN </a:t>
            </a:r>
            <a:r>
              <a:rPr lang="vi-VN" sz="2400" dirty="0">
                <a:solidFill>
                  <a:schemeClr val="tx1"/>
                </a:solidFill>
                <a:latin typeface="Tahoma" pitchFamily="34" charset="0"/>
                <a:ea typeface="Tahoma" pitchFamily="34" charset="0"/>
                <a:cs typeface="Tahoma" pitchFamily="34" charset="0"/>
              </a:rPr>
              <a:t>hoặc thuê</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không</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được</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cho</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các</a:t>
            </a:r>
            <a:r>
              <a:rPr lang="en-US" sz="2400" dirty="0">
                <a:solidFill>
                  <a:schemeClr val="tx1"/>
                </a:solidFill>
                <a:latin typeface="Tahoma" pitchFamily="34" charset="0"/>
                <a:ea typeface="Tahoma" pitchFamily="34" charset="0"/>
                <a:cs typeface="Tahoma" pitchFamily="34" charset="0"/>
              </a:rPr>
              <a:t> DN </a:t>
            </a:r>
            <a:r>
              <a:rPr lang="en-US" sz="2400" dirty="0" err="1">
                <a:solidFill>
                  <a:schemeClr val="tx1"/>
                </a:solidFill>
                <a:latin typeface="Tahoma" pitchFamily="34" charset="0"/>
                <a:ea typeface="Tahoma" pitchFamily="34" charset="0"/>
                <a:cs typeface="Tahoma" pitchFamily="34" charset="0"/>
              </a:rPr>
              <a:t>khác</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thuê</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để</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xin</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cấp</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mã</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số</a:t>
            </a:r>
            <a:endParaRPr lang="en-US" sz="2400" dirty="0">
              <a:solidFill>
                <a:schemeClr val="tx1"/>
              </a:solidFill>
              <a:latin typeface="Tahoma" pitchFamily="34" charset="0"/>
              <a:ea typeface="Tahoma" pitchFamily="34" charset="0"/>
              <a:cs typeface="Tahoma" pitchFamily="34" charset="0"/>
            </a:endParaRPr>
          </a:p>
          <a:p>
            <a:pPr marL="228600" indent="-228600">
              <a:buFont typeface="Arial" pitchFamily="34" charset="0"/>
              <a:buChar char="•"/>
              <a:defRPr/>
            </a:pPr>
            <a:r>
              <a:rPr lang="en-US" sz="2400" dirty="0">
                <a:solidFill>
                  <a:schemeClr val="tx1"/>
                </a:solidFill>
                <a:latin typeface="Tahoma" pitchFamily="34" charset="0"/>
                <a:ea typeface="Tahoma" pitchFamily="34" charset="0"/>
                <a:cs typeface="Tahoma" pitchFamily="34" charset="0"/>
              </a:rPr>
              <a:t>N</a:t>
            </a:r>
            <a:r>
              <a:rPr lang="vi-VN" sz="2400" dirty="0">
                <a:solidFill>
                  <a:schemeClr val="tx1"/>
                </a:solidFill>
                <a:latin typeface="Tahoma" pitchFamily="34" charset="0"/>
                <a:ea typeface="Tahoma" pitchFamily="34" charset="0"/>
                <a:cs typeface="Tahoma" pitchFamily="34" charset="0"/>
              </a:rPr>
              <a:t>ằm trong khu </a:t>
            </a:r>
            <a:r>
              <a:rPr lang="en-US" sz="2400" dirty="0">
                <a:solidFill>
                  <a:schemeClr val="tx1"/>
                </a:solidFill>
                <a:latin typeface="Tahoma" pitchFamily="34" charset="0"/>
                <a:ea typeface="Tahoma" pitchFamily="34" charset="0"/>
                <a:cs typeface="Tahoma" pitchFamily="34" charset="0"/>
              </a:rPr>
              <a:t>v</a:t>
            </a:r>
            <a:r>
              <a:rPr lang="vi-VN" sz="2400" dirty="0">
                <a:solidFill>
                  <a:schemeClr val="tx1"/>
                </a:solidFill>
                <a:latin typeface="Tahoma" pitchFamily="34" charset="0"/>
                <a:ea typeface="Tahoma" pitchFamily="34" charset="0"/>
                <a:cs typeface="Tahoma" pitchFamily="34" charset="0"/>
              </a:rPr>
              <a:t>ực quy hoạch hoặc trong khu vực do </a:t>
            </a:r>
            <a:r>
              <a:rPr lang="en-US" sz="2400" dirty="0">
                <a:solidFill>
                  <a:schemeClr val="tx1"/>
                </a:solidFill>
                <a:latin typeface="Tahoma" pitchFamily="34" charset="0"/>
                <a:ea typeface="Tahoma" pitchFamily="34" charset="0"/>
                <a:cs typeface="Tahoma" pitchFamily="34" charset="0"/>
              </a:rPr>
              <a:t>UBND </a:t>
            </a:r>
            <a:r>
              <a:rPr lang="vi-VN" sz="2400" dirty="0">
                <a:solidFill>
                  <a:schemeClr val="tx1"/>
                </a:solidFill>
                <a:latin typeface="Tahoma" pitchFamily="34" charset="0"/>
                <a:ea typeface="Tahoma" pitchFamily="34" charset="0"/>
                <a:cs typeface="Tahoma" pitchFamily="34" charset="0"/>
              </a:rPr>
              <a:t>tỉnh biên giới</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quy</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định</a:t>
            </a:r>
            <a:endParaRPr lang="en-US" sz="2400" dirty="0">
              <a:solidFill>
                <a:schemeClr val="tx1"/>
              </a:solidFill>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17</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2" name="Title 1"/>
          <p:cNvSpPr txBox="1">
            <a:spLocks/>
          </p:cNvSpPr>
          <p:nvPr/>
        </p:nvSpPr>
        <p:spPr bwMode="auto">
          <a:xfrm>
            <a:off x="684213" y="990600"/>
            <a:ext cx="84597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err="1">
                <a:ln>
                  <a:noFill/>
                </a:ln>
                <a:solidFill>
                  <a:srgbClr val="00B050"/>
                </a:solidFill>
                <a:effectLst/>
                <a:uLnTx/>
                <a:uFillTx/>
                <a:latin typeface="+mj-lt"/>
                <a:ea typeface="+mj-ea"/>
                <a:cs typeface="+mj-cs"/>
              </a:rPr>
              <a:t>Cấp</a:t>
            </a:r>
            <a:r>
              <a:rPr kumimoji="0" lang="en-US" sz="4000" b="1" i="0" u="none" strike="noStrike" kern="1200" cap="none" spc="0" normalizeH="0" baseline="0" noProof="0" dirty="0">
                <a:ln>
                  <a:noFill/>
                </a:ln>
                <a:solidFill>
                  <a:srgbClr val="00B050"/>
                </a:solidFill>
                <a:effectLst/>
                <a:uLnTx/>
                <a:uFillTx/>
                <a:latin typeface="+mj-lt"/>
                <a:ea typeface="+mj-ea"/>
                <a:cs typeface="+mj-cs"/>
              </a:rPr>
              <a:t> </a:t>
            </a:r>
            <a:r>
              <a:rPr kumimoji="0" lang="en-US" sz="4000" b="1" i="0" u="none" strike="noStrike" kern="1200" cap="none" spc="0" normalizeH="0" baseline="0" noProof="0" dirty="0" err="1">
                <a:ln>
                  <a:noFill/>
                </a:ln>
                <a:solidFill>
                  <a:srgbClr val="00B050"/>
                </a:solidFill>
                <a:effectLst/>
                <a:uLnTx/>
                <a:uFillTx/>
                <a:latin typeface="+mj-lt"/>
                <a:ea typeface="+mj-ea"/>
                <a:cs typeface="+mj-cs"/>
              </a:rPr>
              <a:t>giấy</a:t>
            </a:r>
            <a:r>
              <a:rPr kumimoji="0" lang="en-US" sz="4000" b="1" i="0" u="none" strike="noStrike" kern="1200" cap="none" spc="0" normalizeH="0" baseline="0" noProof="0" dirty="0">
                <a:ln>
                  <a:noFill/>
                </a:ln>
                <a:solidFill>
                  <a:srgbClr val="00B050"/>
                </a:solidFill>
                <a:effectLst/>
                <a:uLnTx/>
                <a:uFillTx/>
                <a:latin typeface="+mj-lt"/>
                <a:ea typeface="+mj-ea"/>
                <a:cs typeface="+mj-cs"/>
              </a:rPr>
              <a:t> </a:t>
            </a:r>
            <a:r>
              <a:rPr kumimoji="0" lang="en-US" sz="4000" b="1" i="0" u="none" strike="noStrike" kern="1200" cap="none" spc="0" normalizeH="0" baseline="0" noProof="0" dirty="0" err="1">
                <a:ln>
                  <a:noFill/>
                </a:ln>
                <a:solidFill>
                  <a:srgbClr val="00B050"/>
                </a:solidFill>
                <a:effectLst/>
                <a:uLnTx/>
                <a:uFillTx/>
                <a:latin typeface="+mj-lt"/>
                <a:ea typeface="+mj-ea"/>
                <a:cs typeface="+mj-cs"/>
              </a:rPr>
              <a:t>chứng</a:t>
            </a:r>
            <a:r>
              <a:rPr kumimoji="0" lang="en-US" sz="4000" b="1" i="0" u="none" strike="noStrike" kern="1200" cap="none" spc="0" normalizeH="0" baseline="0" noProof="0" dirty="0">
                <a:ln>
                  <a:noFill/>
                </a:ln>
                <a:solidFill>
                  <a:srgbClr val="00B050"/>
                </a:solidFill>
                <a:effectLst/>
                <a:uLnTx/>
                <a:uFillTx/>
                <a:latin typeface="+mj-lt"/>
                <a:ea typeface="+mj-ea"/>
                <a:cs typeface="+mj-cs"/>
              </a:rPr>
              <a:t> </a:t>
            </a:r>
            <a:r>
              <a:rPr kumimoji="0" lang="en-US" sz="4000" b="1" i="0" u="none" strike="noStrike" kern="1200" cap="none" spc="0" normalizeH="0" baseline="0" noProof="0" dirty="0" err="1">
                <a:ln>
                  <a:noFill/>
                </a:ln>
                <a:solidFill>
                  <a:srgbClr val="00B050"/>
                </a:solidFill>
                <a:effectLst/>
                <a:uLnTx/>
                <a:uFillTx/>
                <a:latin typeface="+mj-lt"/>
                <a:ea typeface="+mj-ea"/>
                <a:cs typeface="+mj-cs"/>
              </a:rPr>
              <a:t>nhận</a:t>
            </a:r>
            <a:r>
              <a:rPr kumimoji="0" lang="en-US" sz="4000" b="1" i="0" u="none" strike="noStrike" kern="1200" cap="none" spc="0" normalizeH="0" baseline="0" noProof="0" dirty="0">
                <a:ln>
                  <a:noFill/>
                </a:ln>
                <a:solidFill>
                  <a:srgbClr val="00B050"/>
                </a:solidFill>
                <a:effectLst/>
                <a:uLnTx/>
                <a:uFillTx/>
                <a:latin typeface="+mj-lt"/>
                <a:ea typeface="+mj-ea"/>
                <a:cs typeface="+mj-cs"/>
              </a:rPr>
              <a:t> </a:t>
            </a:r>
            <a:r>
              <a:rPr kumimoji="0" lang="en-US" sz="4000" b="1" i="0" u="none" strike="noStrike" kern="1200" cap="none" spc="0" normalizeH="0" baseline="0" noProof="0" dirty="0" err="1">
                <a:ln>
                  <a:noFill/>
                </a:ln>
                <a:solidFill>
                  <a:srgbClr val="00B050"/>
                </a:solidFill>
                <a:effectLst/>
                <a:uLnTx/>
                <a:uFillTx/>
                <a:latin typeface="+mj-lt"/>
                <a:ea typeface="+mj-ea"/>
                <a:cs typeface="+mj-cs"/>
              </a:rPr>
              <a:t>mã</a:t>
            </a:r>
            <a:r>
              <a:rPr kumimoji="0" lang="en-US" sz="4000" b="1" i="0" u="none" strike="noStrike" kern="1200" cap="none" spc="0" normalizeH="0" baseline="0" noProof="0" dirty="0">
                <a:ln>
                  <a:noFill/>
                </a:ln>
                <a:solidFill>
                  <a:srgbClr val="00B050"/>
                </a:solidFill>
                <a:effectLst/>
                <a:uLnTx/>
                <a:uFillTx/>
                <a:latin typeface="+mj-lt"/>
                <a:ea typeface="+mj-ea"/>
                <a:cs typeface="+mj-cs"/>
              </a:rPr>
              <a:t> </a:t>
            </a:r>
            <a:r>
              <a:rPr kumimoji="0" lang="en-US" sz="4000" b="1" i="0" u="none" strike="noStrike" kern="1200" cap="none" spc="0" normalizeH="0" baseline="0" noProof="0" dirty="0" err="1">
                <a:ln>
                  <a:noFill/>
                </a:ln>
                <a:solidFill>
                  <a:srgbClr val="00B050"/>
                </a:solidFill>
                <a:effectLst/>
                <a:uLnTx/>
                <a:uFillTx/>
                <a:latin typeface="+mj-lt"/>
                <a:ea typeface="+mj-ea"/>
                <a:cs typeface="+mj-cs"/>
              </a:rPr>
              <a:t>số</a:t>
            </a:r>
            <a:endParaRPr kumimoji="0" lang="en-US" sz="4000" b="1" i="0" u="none" strike="noStrike" kern="1200" cap="none" spc="0" normalizeH="0" baseline="0" noProof="0" dirty="0">
              <a:ln>
                <a:noFill/>
              </a:ln>
              <a:solidFill>
                <a:srgbClr val="00B050"/>
              </a:solidFill>
              <a:effectLst/>
              <a:uLnTx/>
              <a:uFillTx/>
              <a:latin typeface="+mj-lt"/>
              <a:ea typeface="+mj-ea"/>
              <a:cs typeface="+mj-cs"/>
            </a:endParaRP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15" name="Diagram 14"/>
          <p:cNvGraphicFramePr/>
          <p:nvPr/>
        </p:nvGraphicFramePr>
        <p:xfrm>
          <a:off x="683568" y="1981200"/>
          <a:ext cx="769843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18</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Title 1"/>
          <p:cNvSpPr txBox="1">
            <a:spLocks/>
          </p:cNvSpPr>
          <p:nvPr/>
        </p:nvSpPr>
        <p:spPr bwMode="auto">
          <a:xfrm>
            <a:off x="609600" y="1143000"/>
            <a:ext cx="83883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Cấp</a:t>
            </a:r>
            <a:r>
              <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rPr>
              <a:t> </a:t>
            </a: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giấy</a:t>
            </a:r>
            <a:r>
              <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rPr>
              <a:t> </a:t>
            </a: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chứng</a:t>
            </a:r>
            <a:r>
              <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rPr>
              <a:t> </a:t>
            </a: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nhận</a:t>
            </a:r>
            <a:r>
              <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rPr>
              <a:t> </a:t>
            </a: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mã</a:t>
            </a:r>
            <a:r>
              <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rPr>
              <a:t> </a:t>
            </a:r>
            <a:r>
              <a:rPr kumimoji="0" lang="en-US" sz="4400" b="1" i="0" u="none" strike="noStrike" kern="1200" cap="none" spc="0" normalizeH="0" baseline="0" noProof="0" dirty="0" err="1">
                <a:ln>
                  <a:noFill/>
                </a:ln>
                <a:solidFill>
                  <a:srgbClr val="00B050"/>
                </a:solidFill>
                <a:effectLst/>
                <a:uLnTx/>
                <a:uFillTx/>
                <a:latin typeface="+mj-lt"/>
                <a:ea typeface="Tahoma" pitchFamily="34" charset="0"/>
                <a:cs typeface="Tahoma" pitchFamily="34" charset="0"/>
              </a:rPr>
              <a:t>số</a:t>
            </a:r>
            <a:endParaRPr kumimoji="0" lang="en-US" sz="4400" b="1" i="0" u="none" strike="noStrike" kern="1200" cap="none" spc="0" normalizeH="0" baseline="0" noProof="0" dirty="0">
              <a:ln>
                <a:noFill/>
              </a:ln>
              <a:solidFill>
                <a:srgbClr val="00B050"/>
              </a:solidFill>
              <a:effectLst/>
              <a:uLnTx/>
              <a:uFillTx/>
              <a:latin typeface="+mj-lt"/>
              <a:ea typeface="Tahoma" pitchFamily="34" charset="0"/>
              <a:cs typeface="Tahoma" pitchFamily="34" charset="0"/>
            </a:endParaRPr>
          </a:p>
        </p:txBody>
      </p:sp>
      <p:sp>
        <p:nvSpPr>
          <p:cNvPr id="17" name="Rounded Rectangle 16"/>
          <p:cNvSpPr/>
          <p:nvPr/>
        </p:nvSpPr>
        <p:spPr>
          <a:xfrm>
            <a:off x="381000" y="3429000"/>
            <a:ext cx="3960812" cy="28194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vi-VN" sz="2400" dirty="0">
                <a:solidFill>
                  <a:srgbClr val="0070C0"/>
                </a:solidFill>
                <a:latin typeface="Tahoma" pitchFamily="34" charset="0"/>
                <a:ea typeface="Tahoma" pitchFamily="34" charset="0"/>
                <a:cs typeface="Tahoma" pitchFamily="34" charset="0"/>
              </a:rPr>
              <a:t>Trường hợp hàng hóa g</a:t>
            </a:r>
            <a:r>
              <a:rPr lang="en-US" sz="2400" dirty="0">
                <a:solidFill>
                  <a:srgbClr val="0070C0"/>
                </a:solidFill>
                <a:latin typeface="Tahoma" pitchFamily="34" charset="0"/>
                <a:ea typeface="Tahoma" pitchFamily="34" charset="0"/>
                <a:cs typeface="Tahoma" pitchFamily="34" charset="0"/>
              </a:rPr>
              <a:t>ử</a:t>
            </a:r>
            <a:r>
              <a:rPr lang="vi-VN" sz="2400" dirty="0">
                <a:solidFill>
                  <a:srgbClr val="0070C0"/>
                </a:solidFill>
                <a:latin typeface="Tahoma" pitchFamily="34" charset="0"/>
                <a:ea typeface="Tahoma" pitchFamily="34" charset="0"/>
                <a:cs typeface="Tahoma" pitchFamily="34" charset="0"/>
              </a:rPr>
              <a:t>i </a:t>
            </a:r>
            <a:r>
              <a:rPr lang="en-US" sz="2400" dirty="0">
                <a:solidFill>
                  <a:srgbClr val="0070C0"/>
                </a:solidFill>
                <a:latin typeface="Tahoma" pitchFamily="34" charset="0"/>
                <a:ea typeface="Tahoma" pitchFamily="34" charset="0"/>
                <a:cs typeface="Tahoma" pitchFamily="34" charset="0"/>
              </a:rPr>
              <a:t>KNQ </a:t>
            </a:r>
            <a:r>
              <a:rPr lang="vi-VN" sz="2400" dirty="0">
                <a:solidFill>
                  <a:srgbClr val="0070C0"/>
                </a:solidFill>
                <a:latin typeface="Tahoma" pitchFamily="34" charset="0"/>
                <a:ea typeface="Tahoma" pitchFamily="34" charset="0"/>
                <a:cs typeface="Tahoma" pitchFamily="34" charset="0"/>
              </a:rPr>
              <a:t>đ</a:t>
            </a:r>
            <a:r>
              <a:rPr lang="en-US" sz="2400" dirty="0">
                <a:solidFill>
                  <a:srgbClr val="0070C0"/>
                </a:solidFill>
                <a:latin typeface="Tahoma" pitchFamily="34" charset="0"/>
                <a:ea typeface="Tahoma" pitchFamily="34" charset="0"/>
                <a:cs typeface="Tahoma" pitchFamily="34" charset="0"/>
              </a:rPr>
              <a:t>ể</a:t>
            </a:r>
            <a:r>
              <a:rPr lang="vi-VN" sz="2400" dirty="0">
                <a:solidFill>
                  <a:srgbClr val="0070C0"/>
                </a:solidFill>
                <a:latin typeface="Tahoma" pitchFamily="34" charset="0"/>
                <a:ea typeface="Tahoma" pitchFamily="34" charset="0"/>
                <a:cs typeface="Tahoma" pitchFamily="34" charset="0"/>
              </a:rPr>
              <a:t> tái xuất </a:t>
            </a:r>
            <a:r>
              <a:rPr lang="vi-VN" sz="2400" u="sng" dirty="0">
                <a:solidFill>
                  <a:srgbClr val="0070C0"/>
                </a:solidFill>
                <a:latin typeface="Tahoma" pitchFamily="34" charset="0"/>
                <a:ea typeface="Tahoma" pitchFamily="34" charset="0"/>
                <a:cs typeface="Tahoma" pitchFamily="34" charset="0"/>
              </a:rPr>
              <a:t>qua các tỉnh biên giới</a:t>
            </a:r>
            <a:r>
              <a:rPr lang="vi-VN" sz="2400" dirty="0">
                <a:solidFill>
                  <a:srgbClr val="0070C0"/>
                </a:solidFill>
                <a:latin typeface="Tahoma" pitchFamily="34" charset="0"/>
                <a:ea typeface="Tahoma" pitchFamily="34" charset="0"/>
                <a:cs typeface="Tahoma" pitchFamily="34" charset="0"/>
              </a:rPr>
              <a:t> thì chỉ </a:t>
            </a:r>
            <a:r>
              <a:rPr lang="en-US" sz="2400" dirty="0">
                <a:solidFill>
                  <a:srgbClr val="0070C0"/>
                </a:solidFill>
                <a:latin typeface="Tahoma" pitchFamily="34" charset="0"/>
                <a:ea typeface="Tahoma" pitchFamily="34" charset="0"/>
                <a:cs typeface="Tahoma" pitchFamily="34" charset="0"/>
              </a:rPr>
              <a:t>DN </a:t>
            </a:r>
            <a:r>
              <a:rPr lang="vi-VN" sz="2400" dirty="0">
                <a:solidFill>
                  <a:srgbClr val="0070C0"/>
                </a:solidFill>
                <a:latin typeface="Tahoma" pitchFamily="34" charset="0"/>
                <a:ea typeface="Tahoma" pitchFamily="34" charset="0"/>
                <a:cs typeface="Tahoma" pitchFamily="34" charset="0"/>
              </a:rPr>
              <a:t>có </a:t>
            </a:r>
            <a:r>
              <a:rPr lang="en-US" sz="2400" dirty="0">
                <a:solidFill>
                  <a:srgbClr val="0070C0"/>
                </a:solidFill>
                <a:latin typeface="Tahoma" pitchFamily="34" charset="0"/>
                <a:ea typeface="Tahoma" pitchFamily="34" charset="0"/>
                <a:cs typeface="Tahoma" pitchFamily="34" charset="0"/>
              </a:rPr>
              <a:t>m</a:t>
            </a:r>
            <a:r>
              <a:rPr lang="vi-VN" sz="2400" dirty="0">
                <a:solidFill>
                  <a:srgbClr val="0070C0"/>
                </a:solidFill>
                <a:latin typeface="Tahoma" pitchFamily="34" charset="0"/>
                <a:ea typeface="Tahoma" pitchFamily="34" charset="0"/>
                <a:cs typeface="Tahoma" pitchFamily="34" charset="0"/>
              </a:rPr>
              <a:t>ã số mới được đứng tên trên </a:t>
            </a:r>
            <a:r>
              <a:rPr lang="en-US" sz="2400" dirty="0">
                <a:solidFill>
                  <a:srgbClr val="0070C0"/>
                </a:solidFill>
                <a:latin typeface="Tahoma" pitchFamily="34" charset="0"/>
                <a:ea typeface="Tahoma" pitchFamily="34" charset="0"/>
                <a:cs typeface="Tahoma" pitchFamily="34" charset="0"/>
              </a:rPr>
              <a:t>TKHQ </a:t>
            </a:r>
            <a:r>
              <a:rPr lang="vi-VN" sz="2400" dirty="0">
                <a:solidFill>
                  <a:srgbClr val="0070C0"/>
                </a:solidFill>
                <a:latin typeface="Tahoma" pitchFamily="34" charset="0"/>
                <a:ea typeface="Tahoma" pitchFamily="34" charset="0"/>
                <a:cs typeface="Tahoma" pitchFamily="34" charset="0"/>
              </a:rPr>
              <a:t>nhập, xuất </a:t>
            </a:r>
            <a:r>
              <a:rPr lang="en-US" sz="2400" dirty="0">
                <a:solidFill>
                  <a:srgbClr val="0070C0"/>
                </a:solidFill>
                <a:latin typeface="Tahoma" pitchFamily="34" charset="0"/>
                <a:ea typeface="Tahoma" pitchFamily="34" charset="0"/>
                <a:cs typeface="Tahoma" pitchFamily="34" charset="0"/>
              </a:rPr>
              <a:t>KNQ </a:t>
            </a:r>
            <a:r>
              <a:rPr lang="vi-VN" sz="2400" dirty="0">
                <a:solidFill>
                  <a:srgbClr val="0070C0"/>
                </a:solidFill>
                <a:latin typeface="Tahoma" pitchFamily="34" charset="0"/>
                <a:ea typeface="Tahoma" pitchFamily="34" charset="0"/>
                <a:cs typeface="Tahoma" pitchFamily="34" charset="0"/>
              </a:rPr>
              <a:t>để tái xuất</a:t>
            </a:r>
            <a:endParaRPr lang="en-US" sz="2400" dirty="0">
              <a:solidFill>
                <a:srgbClr val="0070C0"/>
              </a:solidFill>
              <a:latin typeface="Tahoma" pitchFamily="34" charset="0"/>
              <a:ea typeface="Tahoma" pitchFamily="34" charset="0"/>
              <a:cs typeface="Tahoma" pitchFamily="34" charset="0"/>
            </a:endParaRPr>
          </a:p>
        </p:txBody>
      </p:sp>
      <p:sp>
        <p:nvSpPr>
          <p:cNvPr id="18" name="Rounded Rectangle 17"/>
          <p:cNvSpPr/>
          <p:nvPr/>
        </p:nvSpPr>
        <p:spPr>
          <a:xfrm>
            <a:off x="4787900" y="3429000"/>
            <a:ext cx="4032250" cy="28194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err="1">
                <a:solidFill>
                  <a:schemeClr val="tx1"/>
                </a:solidFill>
                <a:latin typeface="Tahoma" pitchFamily="34" charset="0"/>
                <a:ea typeface="Tahoma" pitchFamily="34" charset="0"/>
                <a:cs typeface="Tahoma" pitchFamily="34" charset="0"/>
              </a:rPr>
              <a:t>Nếu</a:t>
            </a:r>
            <a:r>
              <a:rPr lang="en-US" sz="2400" dirty="0">
                <a:solidFill>
                  <a:schemeClr val="tx1"/>
                </a:solidFill>
                <a:latin typeface="Tahoma" pitchFamily="34" charset="0"/>
                <a:ea typeface="Tahoma" pitchFamily="34" charset="0"/>
                <a:cs typeface="Tahoma" pitchFamily="34" charset="0"/>
              </a:rPr>
              <a:t> </a:t>
            </a:r>
            <a:r>
              <a:rPr lang="vi-VN" sz="2400" dirty="0">
                <a:solidFill>
                  <a:schemeClr val="tx1"/>
                </a:solidFill>
                <a:latin typeface="Tahoma" pitchFamily="34" charset="0"/>
                <a:ea typeface="Tahoma" pitchFamily="34" charset="0"/>
                <a:cs typeface="Tahoma" pitchFamily="34" charset="0"/>
              </a:rPr>
              <a:t>hàng hóa không </a:t>
            </a:r>
            <a:r>
              <a:rPr lang="en-US" sz="2400" dirty="0">
                <a:solidFill>
                  <a:schemeClr val="tx1"/>
                </a:solidFill>
                <a:latin typeface="Tahoma" pitchFamily="34" charset="0"/>
                <a:ea typeface="Tahoma" pitchFamily="34" charset="0"/>
                <a:cs typeface="Tahoma" pitchFamily="34" charset="0"/>
              </a:rPr>
              <a:t>XK</a:t>
            </a:r>
            <a:r>
              <a:rPr lang="vi-VN" sz="2400" dirty="0">
                <a:solidFill>
                  <a:schemeClr val="tx1"/>
                </a:solidFill>
                <a:latin typeface="Tahoma" pitchFamily="34" charset="0"/>
                <a:ea typeface="Tahoma" pitchFamily="34" charset="0"/>
                <a:cs typeface="Tahoma" pitchFamily="34" charset="0"/>
              </a:rPr>
              <a:t>, tái xuất qua các cửa kh</a:t>
            </a:r>
            <a:r>
              <a:rPr lang="en-US" sz="2400" dirty="0">
                <a:solidFill>
                  <a:schemeClr val="tx1"/>
                </a:solidFill>
                <a:latin typeface="Tahoma" pitchFamily="34" charset="0"/>
                <a:ea typeface="Tahoma" pitchFamily="34" charset="0"/>
                <a:cs typeface="Tahoma" pitchFamily="34" charset="0"/>
              </a:rPr>
              <a:t>ẩ</a:t>
            </a:r>
            <a:r>
              <a:rPr lang="vi-VN" sz="2400" dirty="0">
                <a:solidFill>
                  <a:schemeClr val="tx1"/>
                </a:solidFill>
                <a:latin typeface="Tahoma" pitchFamily="34" charset="0"/>
                <a:ea typeface="Tahoma" pitchFamily="34" charset="0"/>
                <a:cs typeface="Tahoma" pitchFamily="34" charset="0"/>
              </a:rPr>
              <a:t>u </a:t>
            </a:r>
            <a:r>
              <a:rPr lang="vi-VN" sz="2400" dirty="0">
                <a:solidFill>
                  <a:srgbClr val="FF0000"/>
                </a:solidFill>
                <a:latin typeface="Tahoma" pitchFamily="34" charset="0"/>
                <a:ea typeface="Tahoma" pitchFamily="34" charset="0"/>
                <a:cs typeface="Tahoma" pitchFamily="34" charset="0"/>
              </a:rPr>
              <a:t>biên giới phía Bắc</a:t>
            </a:r>
            <a:r>
              <a:rPr lang="vi-VN" sz="2400" dirty="0">
                <a:solidFill>
                  <a:schemeClr val="tx1"/>
                </a:solidFill>
                <a:latin typeface="Tahoma" pitchFamily="34" charset="0"/>
                <a:ea typeface="Tahoma" pitchFamily="34" charset="0"/>
                <a:cs typeface="Tahoma" pitchFamily="34" charset="0"/>
              </a:rPr>
              <a:t> </a:t>
            </a:r>
            <a:r>
              <a:rPr lang="en-US" sz="2400" dirty="0">
                <a:solidFill>
                  <a:schemeClr val="tx1"/>
                </a:solidFill>
                <a:latin typeface="Tahoma" pitchFamily="34" charset="0"/>
                <a:ea typeface="Tahoma" pitchFamily="34" charset="0"/>
                <a:cs typeface="Tahoma" pitchFamily="34" charset="0"/>
                <a:sym typeface="Wingdings" pitchFamily="2" charset="2"/>
              </a:rPr>
              <a:t> </a:t>
            </a:r>
            <a:r>
              <a:rPr lang="vi-VN" sz="2400" dirty="0">
                <a:solidFill>
                  <a:schemeClr val="tx1"/>
                </a:solidFill>
                <a:latin typeface="Tahoma" pitchFamily="34" charset="0"/>
                <a:ea typeface="Tahoma" pitchFamily="34" charset="0"/>
                <a:cs typeface="Tahoma" pitchFamily="34" charset="0"/>
              </a:rPr>
              <a:t>không phải có Mã số </a:t>
            </a:r>
            <a:r>
              <a:rPr lang="en-US" sz="2400" dirty="0">
                <a:solidFill>
                  <a:schemeClr val="tx1"/>
                </a:solidFill>
                <a:latin typeface="Tahoma" pitchFamily="34" charset="0"/>
                <a:ea typeface="Tahoma" pitchFamily="34" charset="0"/>
                <a:cs typeface="Tahoma" pitchFamily="34" charset="0"/>
              </a:rPr>
              <a:t>TN-TX (</a:t>
            </a:r>
            <a:r>
              <a:rPr lang="en-US" sz="2400" dirty="0" err="1">
                <a:solidFill>
                  <a:schemeClr val="tx1"/>
                </a:solidFill>
                <a:latin typeface="Tahoma" pitchFamily="34" charset="0"/>
                <a:ea typeface="Tahoma" pitchFamily="34" charset="0"/>
                <a:cs typeface="Tahoma" pitchFamily="34" charset="0"/>
              </a:rPr>
              <a:t>chỉ</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áp</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dụng</a:t>
            </a:r>
            <a:r>
              <a:rPr lang="en-US" sz="2400" dirty="0">
                <a:solidFill>
                  <a:schemeClr val="tx1"/>
                </a:solidFill>
                <a:latin typeface="Tahoma" pitchFamily="34" charset="0"/>
                <a:ea typeface="Tahoma" pitchFamily="34" charset="0"/>
                <a:cs typeface="Tahoma" pitchFamily="34" charset="0"/>
              </a:rPr>
              <a:t> t</a:t>
            </a:r>
            <a:r>
              <a:rPr lang="vi-VN" sz="2400" dirty="0">
                <a:solidFill>
                  <a:schemeClr val="tx1"/>
                </a:solidFill>
                <a:latin typeface="Tahoma" pitchFamily="34" charset="0"/>
                <a:ea typeface="Tahoma" pitchFamily="34" charset="0"/>
                <a:cs typeface="Tahoma" pitchFamily="34" charset="0"/>
              </a:rPr>
              <a:t>rong trường hợp cần thiế</a:t>
            </a:r>
            <a:r>
              <a:rPr lang="en-US" sz="2400" dirty="0">
                <a:solidFill>
                  <a:schemeClr val="tx1"/>
                </a:solidFill>
                <a:latin typeface="Tahoma" pitchFamily="34" charset="0"/>
                <a:ea typeface="Tahoma" pitchFamily="34" charset="0"/>
                <a:cs typeface="Tahoma" pitchFamily="34" charset="0"/>
              </a:rPr>
              <a:t>t do </a:t>
            </a:r>
            <a:r>
              <a:rPr lang="en-US" sz="2400" dirty="0" err="1">
                <a:solidFill>
                  <a:schemeClr val="tx1"/>
                </a:solidFill>
                <a:latin typeface="Tahoma" pitchFamily="34" charset="0"/>
                <a:ea typeface="Tahoma" pitchFamily="34" charset="0"/>
                <a:cs typeface="Tahoma" pitchFamily="34" charset="0"/>
              </a:rPr>
              <a:t>Thủ</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tướng</a:t>
            </a:r>
            <a:r>
              <a:rPr lang="en-US" sz="2400" dirty="0">
                <a:solidFill>
                  <a:schemeClr val="tx1"/>
                </a:solidFill>
                <a:latin typeface="Tahoma" pitchFamily="34" charset="0"/>
                <a:ea typeface="Tahoma" pitchFamily="34" charset="0"/>
                <a:cs typeface="Tahoma" pitchFamily="34" charset="0"/>
              </a:rPr>
              <a:t> CP </a:t>
            </a:r>
            <a:r>
              <a:rPr lang="en-US" sz="2400" dirty="0" err="1">
                <a:solidFill>
                  <a:schemeClr val="tx1"/>
                </a:solidFill>
                <a:latin typeface="Tahoma" pitchFamily="34" charset="0"/>
                <a:ea typeface="Tahoma" pitchFamily="34" charset="0"/>
                <a:cs typeface="Tahoma" pitchFamily="34" charset="0"/>
              </a:rPr>
              <a:t>quy</a:t>
            </a:r>
            <a:r>
              <a:rPr lang="en-US" sz="2400" dirty="0">
                <a:solidFill>
                  <a:schemeClr val="tx1"/>
                </a:solidFill>
                <a:latin typeface="Tahoma" pitchFamily="34" charset="0"/>
                <a:ea typeface="Tahoma" pitchFamily="34" charset="0"/>
                <a:cs typeface="Tahoma" pitchFamily="34" charset="0"/>
              </a:rPr>
              <a:t> </a:t>
            </a:r>
            <a:r>
              <a:rPr lang="en-US" sz="2400" dirty="0" err="1">
                <a:solidFill>
                  <a:schemeClr val="tx1"/>
                </a:solidFill>
                <a:latin typeface="Tahoma" pitchFamily="34" charset="0"/>
                <a:ea typeface="Tahoma" pitchFamily="34" charset="0"/>
                <a:cs typeface="Tahoma" pitchFamily="34" charset="0"/>
              </a:rPr>
              <a:t>định</a:t>
            </a:r>
            <a:r>
              <a:rPr lang="en-US" sz="2400" dirty="0">
                <a:solidFill>
                  <a:schemeClr val="tx1"/>
                </a:solidFill>
                <a:latin typeface="Tahoma" pitchFamily="34" charset="0"/>
                <a:ea typeface="Tahoma" pitchFamily="34" charset="0"/>
                <a:cs typeface="Tahoma" pitchFamily="34" charset="0"/>
              </a:rPr>
              <a:t>)</a:t>
            </a:r>
          </a:p>
        </p:txBody>
      </p:sp>
      <p:sp>
        <p:nvSpPr>
          <p:cNvPr id="19" name="Rounded Rectangle 18"/>
          <p:cNvSpPr/>
          <p:nvPr/>
        </p:nvSpPr>
        <p:spPr>
          <a:xfrm>
            <a:off x="457200" y="2286000"/>
            <a:ext cx="8229600" cy="9144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solidFill>
                  <a:srgbClr val="0070C0"/>
                </a:solidFill>
                <a:latin typeface="Tahoma" pitchFamily="34" charset="0"/>
                <a:ea typeface="Tahoma" pitchFamily="34" charset="0"/>
                <a:cs typeface="Tahoma" pitchFamily="34" charset="0"/>
              </a:rPr>
              <a:t>Mã</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số</a:t>
            </a:r>
            <a:r>
              <a:rPr lang="en-US" sz="2400" dirty="0">
                <a:solidFill>
                  <a:srgbClr val="0070C0"/>
                </a:solidFill>
                <a:latin typeface="Tahoma" pitchFamily="34" charset="0"/>
                <a:ea typeface="Tahoma" pitchFamily="34" charset="0"/>
                <a:cs typeface="Tahoma" pitchFamily="34" charset="0"/>
              </a:rPr>
              <a:t> KD TN-TX </a:t>
            </a:r>
            <a:r>
              <a:rPr lang="en-US" sz="2400" dirty="0" err="1">
                <a:solidFill>
                  <a:srgbClr val="0070C0"/>
                </a:solidFill>
                <a:latin typeface="Tahoma" pitchFamily="34" charset="0"/>
                <a:ea typeface="Tahoma" pitchFamily="34" charset="0"/>
                <a:cs typeface="Tahoma" pitchFamily="34" charset="0"/>
              </a:rPr>
              <a:t>là</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mã</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số</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riêng</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cho</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từng</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nhóm</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hàng</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hóa</a:t>
            </a:r>
            <a:r>
              <a:rPr lang="en-US" sz="2400" dirty="0">
                <a:solidFill>
                  <a:srgbClr val="0070C0"/>
                </a:solidFill>
                <a:latin typeface="Tahoma" pitchFamily="34" charset="0"/>
                <a:ea typeface="Tahoma" pitchFamily="34" charset="0"/>
                <a:cs typeface="Tahoma" pitchFamily="34" charset="0"/>
              </a:rPr>
              <a:t>. DN </a:t>
            </a:r>
            <a:r>
              <a:rPr lang="en-US" sz="2400" dirty="0" err="1">
                <a:solidFill>
                  <a:srgbClr val="0070C0"/>
                </a:solidFill>
                <a:latin typeface="Tahoma" pitchFamily="34" charset="0"/>
                <a:ea typeface="Tahoma" pitchFamily="34" charset="0"/>
                <a:cs typeface="Tahoma" pitchFamily="34" charset="0"/>
              </a:rPr>
              <a:t>chỉ</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được</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kinh</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doanh</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các</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mặt</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hàng</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được</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cấp</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mã</a:t>
            </a:r>
            <a:r>
              <a:rPr lang="en-US" sz="2400" dirty="0">
                <a:solidFill>
                  <a:srgbClr val="0070C0"/>
                </a:solidFill>
                <a:latin typeface="Tahoma" pitchFamily="34" charset="0"/>
                <a:ea typeface="Tahoma" pitchFamily="34" charset="0"/>
                <a:cs typeface="Tahoma" pitchFamily="34" charset="0"/>
              </a:rPr>
              <a:t> </a:t>
            </a:r>
            <a:r>
              <a:rPr lang="en-US" sz="2400" dirty="0" err="1">
                <a:solidFill>
                  <a:srgbClr val="0070C0"/>
                </a:solidFill>
                <a:latin typeface="Tahoma" pitchFamily="34" charset="0"/>
                <a:ea typeface="Tahoma" pitchFamily="34" charset="0"/>
                <a:cs typeface="Tahoma" pitchFamily="34" charset="0"/>
              </a:rPr>
              <a:t>số</a:t>
            </a:r>
            <a:endParaRPr lang="en-US" sz="2400" dirty="0">
              <a:solidFill>
                <a:srgbClr val="0070C0"/>
              </a:solidFill>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KINH DOANH TN-TX CÓ </a:t>
            </a:r>
            <a:r>
              <a:rPr lang="en-US" sz="2800" b="1" dirty="0">
                <a:solidFill>
                  <a:srgbClr val="FFFF00"/>
                </a:solidFill>
                <a:latin typeface="Arial" pitchFamily="34" charset="0"/>
                <a:cs typeface="Arial" pitchFamily="34" charset="0"/>
              </a:rPr>
              <a:t>ĐIỀU KIỆN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19</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Title 1"/>
          <p:cNvSpPr txBox="1">
            <a:spLocks/>
          </p:cNvSpPr>
          <p:nvPr/>
        </p:nvSpPr>
        <p:spPr bwMode="auto">
          <a:xfrm>
            <a:off x="684213" y="1143000"/>
            <a:ext cx="84597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err="1">
                <a:ln>
                  <a:noFill/>
                </a:ln>
                <a:solidFill>
                  <a:srgbClr val="C00000"/>
                </a:solidFill>
                <a:effectLst/>
                <a:uLnTx/>
                <a:uFillTx/>
                <a:latin typeface="+mj-lt"/>
                <a:ea typeface="+mj-ea"/>
                <a:cs typeface="+mj-cs"/>
              </a:rPr>
              <a:t>Vận</a:t>
            </a:r>
            <a:r>
              <a:rPr kumimoji="0" lang="en-US" sz="4000" b="1" i="0" u="none" strike="noStrike" kern="1200" cap="none" spc="0" normalizeH="0" baseline="0" noProof="0" dirty="0">
                <a:ln>
                  <a:noFill/>
                </a:ln>
                <a:solidFill>
                  <a:srgbClr val="C00000"/>
                </a:solidFill>
                <a:effectLst/>
                <a:uLnTx/>
                <a:uFillTx/>
                <a:latin typeface="+mj-lt"/>
                <a:ea typeface="+mj-ea"/>
                <a:cs typeface="+mj-cs"/>
              </a:rPr>
              <a:t> </a:t>
            </a:r>
            <a:r>
              <a:rPr kumimoji="0" lang="en-US" sz="4000" b="1" i="0" u="none" strike="noStrike" kern="1200" cap="none" spc="0" normalizeH="0" baseline="0" noProof="0" dirty="0" err="1">
                <a:ln>
                  <a:noFill/>
                </a:ln>
                <a:solidFill>
                  <a:srgbClr val="C00000"/>
                </a:solidFill>
                <a:effectLst/>
                <a:uLnTx/>
                <a:uFillTx/>
                <a:latin typeface="+mj-lt"/>
                <a:ea typeface="+mj-ea"/>
                <a:cs typeface="+mj-cs"/>
              </a:rPr>
              <a:t>đơn</a:t>
            </a:r>
            <a:r>
              <a:rPr kumimoji="0" lang="en-US" sz="4000" b="1" i="0" u="none" strike="noStrike" kern="1200" cap="none" spc="0" normalizeH="0" baseline="0" noProof="0" dirty="0">
                <a:ln>
                  <a:noFill/>
                </a:ln>
                <a:solidFill>
                  <a:srgbClr val="C00000"/>
                </a:solidFill>
                <a:effectLst/>
                <a:uLnTx/>
                <a:uFillTx/>
                <a:latin typeface="+mj-lt"/>
                <a:ea typeface="+mj-ea"/>
                <a:cs typeface="+mj-cs"/>
              </a:rPr>
              <a:t> </a:t>
            </a:r>
            <a:r>
              <a:rPr kumimoji="0" lang="en-US" sz="4000" b="1" i="0" u="none" strike="noStrike" kern="1200" cap="none" spc="0" normalizeH="0" baseline="0" noProof="0" dirty="0" err="1">
                <a:ln>
                  <a:noFill/>
                </a:ln>
                <a:solidFill>
                  <a:srgbClr val="C00000"/>
                </a:solidFill>
                <a:effectLst/>
                <a:uLnTx/>
                <a:uFillTx/>
                <a:latin typeface="+mj-lt"/>
                <a:ea typeface="+mj-ea"/>
                <a:cs typeface="+mj-cs"/>
              </a:rPr>
              <a:t>đường</a:t>
            </a:r>
            <a:r>
              <a:rPr kumimoji="0" lang="en-US" sz="4000" b="1" i="0" u="none" strike="noStrike" kern="1200" cap="none" spc="0" normalizeH="0" baseline="0" noProof="0" dirty="0">
                <a:ln>
                  <a:noFill/>
                </a:ln>
                <a:solidFill>
                  <a:srgbClr val="C00000"/>
                </a:solidFill>
                <a:effectLst/>
                <a:uLnTx/>
                <a:uFillTx/>
                <a:latin typeface="+mj-lt"/>
                <a:ea typeface="+mj-ea"/>
                <a:cs typeface="+mj-cs"/>
              </a:rPr>
              <a:t> </a:t>
            </a:r>
            <a:r>
              <a:rPr kumimoji="0" lang="en-US" sz="4000" b="1" i="0" u="none" strike="noStrike" kern="1200" cap="none" spc="0" normalizeH="0" baseline="0" noProof="0" dirty="0" err="1">
                <a:ln>
                  <a:noFill/>
                </a:ln>
                <a:solidFill>
                  <a:srgbClr val="C00000"/>
                </a:solidFill>
                <a:effectLst/>
                <a:uLnTx/>
                <a:uFillTx/>
                <a:latin typeface="+mj-lt"/>
                <a:ea typeface="+mj-ea"/>
                <a:cs typeface="+mj-cs"/>
              </a:rPr>
              <a:t>biển</a:t>
            </a:r>
            <a:endParaRPr kumimoji="0" lang="en-US" sz="4000" b="1" i="0" u="none" strike="noStrike" kern="1200" cap="none" spc="0" normalizeH="0" baseline="0" noProof="0" dirty="0">
              <a:ln>
                <a:noFill/>
              </a:ln>
              <a:solidFill>
                <a:srgbClr val="C00000"/>
              </a:solidFill>
              <a:effectLst/>
              <a:uLnTx/>
              <a:uFillTx/>
              <a:latin typeface="+mj-lt"/>
              <a:ea typeface="+mj-ea"/>
              <a:cs typeface="+mj-cs"/>
            </a:endParaRPr>
          </a:p>
        </p:txBody>
      </p:sp>
      <p:sp>
        <p:nvSpPr>
          <p:cNvPr id="15" name="Rounded Rectangle 14"/>
          <p:cNvSpPr/>
          <p:nvPr/>
        </p:nvSpPr>
        <p:spPr>
          <a:xfrm>
            <a:off x="2209800" y="2386013"/>
            <a:ext cx="4392612" cy="17287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3200" dirty="0" err="1">
                <a:solidFill>
                  <a:srgbClr val="0070C0"/>
                </a:solidFill>
              </a:rPr>
              <a:t>Phải</a:t>
            </a:r>
            <a:r>
              <a:rPr lang="en-AU" sz="3200" dirty="0">
                <a:solidFill>
                  <a:srgbClr val="0070C0"/>
                </a:solidFill>
              </a:rPr>
              <a:t> </a:t>
            </a:r>
            <a:r>
              <a:rPr lang="en-AU" sz="3200" dirty="0" err="1">
                <a:solidFill>
                  <a:srgbClr val="0070C0"/>
                </a:solidFill>
              </a:rPr>
              <a:t>là</a:t>
            </a:r>
            <a:r>
              <a:rPr lang="en-AU" sz="3200" dirty="0">
                <a:solidFill>
                  <a:srgbClr val="0070C0"/>
                </a:solidFill>
              </a:rPr>
              <a:t> </a:t>
            </a:r>
            <a:r>
              <a:rPr lang="en-AU" sz="3200" dirty="0" err="1">
                <a:solidFill>
                  <a:srgbClr val="0070C0"/>
                </a:solidFill>
              </a:rPr>
              <a:t>vận</a:t>
            </a:r>
            <a:r>
              <a:rPr lang="en-AU" sz="3200" dirty="0">
                <a:solidFill>
                  <a:srgbClr val="0070C0"/>
                </a:solidFill>
              </a:rPr>
              <a:t> </a:t>
            </a:r>
            <a:r>
              <a:rPr lang="en-AU" sz="3200" dirty="0" err="1">
                <a:solidFill>
                  <a:srgbClr val="0070C0"/>
                </a:solidFill>
              </a:rPr>
              <a:t>đơn</a:t>
            </a:r>
            <a:r>
              <a:rPr lang="en-AU" sz="3200" dirty="0">
                <a:solidFill>
                  <a:srgbClr val="0070C0"/>
                </a:solidFill>
              </a:rPr>
              <a:t> </a:t>
            </a:r>
            <a:r>
              <a:rPr lang="en-AU" sz="3200" dirty="0" err="1">
                <a:solidFill>
                  <a:srgbClr val="0070C0"/>
                </a:solidFill>
              </a:rPr>
              <a:t>đích</a:t>
            </a:r>
            <a:r>
              <a:rPr lang="en-AU" sz="3200" dirty="0">
                <a:solidFill>
                  <a:srgbClr val="0070C0"/>
                </a:solidFill>
              </a:rPr>
              <a:t> </a:t>
            </a:r>
            <a:r>
              <a:rPr lang="en-AU" sz="3200" dirty="0" err="1">
                <a:solidFill>
                  <a:srgbClr val="0070C0"/>
                </a:solidFill>
              </a:rPr>
              <a:t>danh</a:t>
            </a:r>
            <a:r>
              <a:rPr lang="en-AU" sz="3200" dirty="0">
                <a:solidFill>
                  <a:srgbClr val="0070C0"/>
                </a:solidFill>
              </a:rPr>
              <a:t>, </a:t>
            </a:r>
            <a:r>
              <a:rPr lang="en-AU" sz="3200" dirty="0" err="1">
                <a:solidFill>
                  <a:srgbClr val="0070C0"/>
                </a:solidFill>
              </a:rPr>
              <a:t>không</a:t>
            </a:r>
            <a:r>
              <a:rPr lang="en-AU" sz="3200" dirty="0">
                <a:solidFill>
                  <a:srgbClr val="0070C0"/>
                </a:solidFill>
              </a:rPr>
              <a:t> </a:t>
            </a:r>
            <a:r>
              <a:rPr lang="en-AU" sz="3200" dirty="0" err="1">
                <a:solidFill>
                  <a:srgbClr val="0070C0"/>
                </a:solidFill>
              </a:rPr>
              <a:t>được</a:t>
            </a:r>
            <a:r>
              <a:rPr lang="en-AU" sz="3200" dirty="0">
                <a:solidFill>
                  <a:srgbClr val="0070C0"/>
                </a:solidFill>
              </a:rPr>
              <a:t> </a:t>
            </a:r>
            <a:r>
              <a:rPr lang="en-AU" sz="3200" dirty="0" err="1">
                <a:solidFill>
                  <a:srgbClr val="0070C0"/>
                </a:solidFill>
              </a:rPr>
              <a:t>chuyển</a:t>
            </a:r>
            <a:r>
              <a:rPr lang="en-AU" sz="3200" dirty="0">
                <a:solidFill>
                  <a:srgbClr val="0070C0"/>
                </a:solidFill>
              </a:rPr>
              <a:t> </a:t>
            </a:r>
            <a:r>
              <a:rPr lang="en-AU" sz="3200" dirty="0" err="1">
                <a:solidFill>
                  <a:srgbClr val="0070C0"/>
                </a:solidFill>
              </a:rPr>
              <a:t>nhượng</a:t>
            </a:r>
            <a:endParaRPr lang="en-US" sz="3200" dirty="0">
              <a:solidFill>
                <a:srgbClr val="0070C0"/>
              </a:solidFill>
            </a:endParaRPr>
          </a:p>
        </p:txBody>
      </p:sp>
      <p:sp>
        <p:nvSpPr>
          <p:cNvPr id="19" name="Rounded Rectangle 18"/>
          <p:cNvSpPr/>
          <p:nvPr/>
        </p:nvSpPr>
        <p:spPr>
          <a:xfrm>
            <a:off x="4343400" y="4343400"/>
            <a:ext cx="4343399" cy="1889125"/>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3200" dirty="0" err="1">
                <a:solidFill>
                  <a:srgbClr val="7030A0"/>
                </a:solidFill>
              </a:rPr>
              <a:t>Phải</a:t>
            </a:r>
            <a:r>
              <a:rPr lang="en-AU" sz="3200" dirty="0">
                <a:solidFill>
                  <a:srgbClr val="7030A0"/>
                </a:solidFill>
              </a:rPr>
              <a:t> </a:t>
            </a:r>
            <a:r>
              <a:rPr lang="en-AU" sz="3200" dirty="0" err="1">
                <a:solidFill>
                  <a:srgbClr val="7030A0"/>
                </a:solidFill>
              </a:rPr>
              <a:t>ghi</a:t>
            </a:r>
            <a:r>
              <a:rPr lang="en-AU" sz="3200" dirty="0">
                <a:solidFill>
                  <a:srgbClr val="7030A0"/>
                </a:solidFill>
              </a:rPr>
              <a:t> </a:t>
            </a:r>
            <a:r>
              <a:rPr lang="en-AU" sz="3200" dirty="0" err="1">
                <a:solidFill>
                  <a:srgbClr val="7030A0"/>
                </a:solidFill>
              </a:rPr>
              <a:t>số</a:t>
            </a:r>
            <a:r>
              <a:rPr lang="en-AU" sz="3200" dirty="0">
                <a:solidFill>
                  <a:srgbClr val="7030A0"/>
                </a:solidFill>
              </a:rPr>
              <a:t> </a:t>
            </a:r>
            <a:r>
              <a:rPr lang="en-AU" sz="3200" dirty="0" err="1">
                <a:solidFill>
                  <a:srgbClr val="7030A0"/>
                </a:solidFill>
              </a:rPr>
              <a:t>Giấy</a:t>
            </a:r>
            <a:r>
              <a:rPr lang="en-AU" sz="3200" dirty="0">
                <a:solidFill>
                  <a:srgbClr val="7030A0"/>
                </a:solidFill>
              </a:rPr>
              <a:t> </a:t>
            </a:r>
            <a:r>
              <a:rPr lang="en-AU" sz="3200" dirty="0" err="1">
                <a:solidFill>
                  <a:srgbClr val="7030A0"/>
                </a:solidFill>
              </a:rPr>
              <a:t>phép</a:t>
            </a:r>
            <a:r>
              <a:rPr lang="en-AU" sz="3200" dirty="0">
                <a:solidFill>
                  <a:srgbClr val="7030A0"/>
                </a:solidFill>
              </a:rPr>
              <a:t> TN-TX do BCT </a:t>
            </a:r>
            <a:r>
              <a:rPr lang="en-AU" sz="3200" dirty="0" err="1">
                <a:solidFill>
                  <a:srgbClr val="7030A0"/>
                </a:solidFill>
              </a:rPr>
              <a:t>cấp</a:t>
            </a:r>
            <a:r>
              <a:rPr lang="en-AU" sz="3200" dirty="0">
                <a:solidFill>
                  <a:srgbClr val="7030A0"/>
                </a:solidFill>
              </a:rPr>
              <a:t> (</a:t>
            </a:r>
            <a:r>
              <a:rPr lang="en-AU" sz="3200" dirty="0" err="1">
                <a:solidFill>
                  <a:srgbClr val="7030A0"/>
                </a:solidFill>
              </a:rPr>
              <a:t>Hàng</a:t>
            </a:r>
            <a:r>
              <a:rPr lang="en-AU" sz="3200" dirty="0">
                <a:solidFill>
                  <a:srgbClr val="7030A0"/>
                </a:solidFill>
              </a:rPr>
              <a:t> </a:t>
            </a:r>
            <a:r>
              <a:rPr lang="en-AU" sz="3200" dirty="0" err="1">
                <a:solidFill>
                  <a:srgbClr val="7030A0"/>
                </a:solidFill>
              </a:rPr>
              <a:t>đã</a:t>
            </a:r>
            <a:r>
              <a:rPr lang="en-AU" sz="3200" dirty="0">
                <a:solidFill>
                  <a:srgbClr val="7030A0"/>
                </a:solidFill>
              </a:rPr>
              <a:t> qua </a:t>
            </a:r>
            <a:r>
              <a:rPr lang="en-AU" sz="3200" dirty="0" err="1">
                <a:solidFill>
                  <a:srgbClr val="7030A0"/>
                </a:solidFill>
              </a:rPr>
              <a:t>sử</a:t>
            </a:r>
            <a:r>
              <a:rPr lang="en-AU" sz="3200" dirty="0">
                <a:solidFill>
                  <a:srgbClr val="7030A0"/>
                </a:solidFill>
              </a:rPr>
              <a:t> </a:t>
            </a:r>
            <a:r>
              <a:rPr lang="en-AU" sz="3200" dirty="0" err="1">
                <a:solidFill>
                  <a:srgbClr val="7030A0"/>
                </a:solidFill>
              </a:rPr>
              <a:t>dụng</a:t>
            </a:r>
            <a:r>
              <a:rPr lang="en-AU" sz="3200" dirty="0">
                <a:solidFill>
                  <a:srgbClr val="7030A0"/>
                </a:solidFill>
              </a:rPr>
              <a:t>)</a:t>
            </a:r>
            <a:endParaRPr lang="en-US" sz="3200" dirty="0">
              <a:solidFill>
                <a:srgbClr val="7030A0"/>
              </a:solidFill>
            </a:endParaRPr>
          </a:p>
        </p:txBody>
      </p:sp>
      <p:sp>
        <p:nvSpPr>
          <p:cNvPr id="20" name="Rounded Rectangle 19"/>
          <p:cNvSpPr/>
          <p:nvPr/>
        </p:nvSpPr>
        <p:spPr>
          <a:xfrm>
            <a:off x="827088" y="4368800"/>
            <a:ext cx="3168650" cy="17272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3200" dirty="0" err="1">
                <a:solidFill>
                  <a:srgbClr val="00B050"/>
                </a:solidFill>
              </a:rPr>
              <a:t>Phải</a:t>
            </a:r>
            <a:r>
              <a:rPr lang="en-AU" sz="3200" dirty="0">
                <a:solidFill>
                  <a:srgbClr val="00B050"/>
                </a:solidFill>
              </a:rPr>
              <a:t> </a:t>
            </a:r>
            <a:r>
              <a:rPr lang="en-AU" sz="3200" dirty="0" err="1">
                <a:solidFill>
                  <a:srgbClr val="00B050"/>
                </a:solidFill>
              </a:rPr>
              <a:t>ghi</a:t>
            </a:r>
            <a:r>
              <a:rPr lang="en-AU" sz="3200" dirty="0">
                <a:solidFill>
                  <a:srgbClr val="00B050"/>
                </a:solidFill>
              </a:rPr>
              <a:t> </a:t>
            </a:r>
            <a:r>
              <a:rPr lang="en-AU" sz="3200" dirty="0" err="1">
                <a:solidFill>
                  <a:srgbClr val="00B050"/>
                </a:solidFill>
              </a:rPr>
              <a:t>số</a:t>
            </a:r>
            <a:r>
              <a:rPr lang="en-AU" sz="3200" dirty="0">
                <a:solidFill>
                  <a:srgbClr val="00B050"/>
                </a:solidFill>
              </a:rPr>
              <a:t> </a:t>
            </a:r>
            <a:r>
              <a:rPr lang="en-AU" sz="3200" dirty="0" err="1">
                <a:solidFill>
                  <a:srgbClr val="00B050"/>
                </a:solidFill>
              </a:rPr>
              <a:t>Mã</a:t>
            </a:r>
            <a:r>
              <a:rPr lang="en-AU" sz="3200" dirty="0">
                <a:solidFill>
                  <a:srgbClr val="00B050"/>
                </a:solidFill>
              </a:rPr>
              <a:t> </a:t>
            </a:r>
            <a:r>
              <a:rPr lang="en-AU" sz="3200" dirty="0" err="1">
                <a:solidFill>
                  <a:srgbClr val="00B050"/>
                </a:solidFill>
              </a:rPr>
              <a:t>số</a:t>
            </a:r>
            <a:r>
              <a:rPr lang="en-AU" sz="3200" dirty="0">
                <a:solidFill>
                  <a:srgbClr val="00B050"/>
                </a:solidFill>
              </a:rPr>
              <a:t> KD TN-TX </a:t>
            </a:r>
            <a:r>
              <a:rPr lang="en-AU" sz="3200" dirty="0" err="1">
                <a:solidFill>
                  <a:srgbClr val="00B050"/>
                </a:solidFill>
              </a:rPr>
              <a:t>trên</a:t>
            </a:r>
            <a:r>
              <a:rPr lang="en-AU" sz="3200" dirty="0">
                <a:solidFill>
                  <a:srgbClr val="00B050"/>
                </a:solidFill>
              </a:rPr>
              <a:t> </a:t>
            </a:r>
            <a:r>
              <a:rPr lang="en-AU" sz="3200" dirty="0" err="1">
                <a:solidFill>
                  <a:srgbClr val="00B050"/>
                </a:solidFill>
              </a:rPr>
              <a:t>vận</a:t>
            </a:r>
            <a:r>
              <a:rPr lang="en-AU" sz="3200" dirty="0">
                <a:solidFill>
                  <a:srgbClr val="00B050"/>
                </a:solidFill>
              </a:rPr>
              <a:t> </a:t>
            </a:r>
            <a:r>
              <a:rPr lang="en-AU" sz="3200" dirty="0" err="1">
                <a:solidFill>
                  <a:srgbClr val="00B050"/>
                </a:solidFill>
              </a:rPr>
              <a:t>đơn</a:t>
            </a:r>
            <a:r>
              <a:rPr lang="en-AU" sz="3200" dirty="0">
                <a:solidFill>
                  <a:srgbClr val="00B050"/>
                </a:solidFill>
              </a:rPr>
              <a:t> </a:t>
            </a:r>
            <a:endParaRPr lang="en-US" sz="3200" dirty="0">
              <a:solidFill>
                <a:srgbClr val="00B050"/>
              </a:solidFill>
            </a:endParaRP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NỘI DUNG</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3079" name="Subtitle 2"/>
          <p:cNvSpPr>
            <a:spLocks noGrp="1"/>
          </p:cNvSpPr>
          <p:nvPr>
            <p:ph type="subTitle" idx="1"/>
          </p:nvPr>
        </p:nvSpPr>
        <p:spPr>
          <a:xfrm>
            <a:off x="381000" y="1887228"/>
            <a:ext cx="8229600" cy="4800600"/>
          </a:xfrm>
        </p:spPr>
        <p:txBody>
          <a:bodyPr/>
          <a:lstStyle/>
          <a:p>
            <a:pPr marL="457200" indent="-457200" algn="just" fontAlgn="auto">
              <a:spcBef>
                <a:spcPts val="500"/>
              </a:spcBef>
              <a:spcAft>
                <a:spcPts val="500"/>
              </a:spcAft>
              <a:buFont typeface="+mj-lt"/>
              <a:buAutoNum type="arabicPeriod"/>
              <a:defRPr/>
            </a:pPr>
            <a:r>
              <a:rPr lang="vi-VN" sz="2400" b="1" dirty="0">
                <a:solidFill>
                  <a:schemeClr val="tx1"/>
                </a:solidFill>
              </a:rPr>
              <a:t>QUẢN LÝ HOẠT ĐỘNG </a:t>
            </a:r>
            <a:r>
              <a:rPr lang="en-US" sz="2400" b="1" dirty="0">
                <a:solidFill>
                  <a:schemeClr val="tx1"/>
                </a:solidFill>
                <a:latin typeface="Arial" pitchFamily="34" charset="0"/>
                <a:cs typeface="Arial" pitchFamily="34" charset="0"/>
              </a:rPr>
              <a:t>XK</a:t>
            </a:r>
            <a:r>
              <a:rPr lang="en-US" sz="2400" b="1">
                <a:solidFill>
                  <a:schemeClr val="tx1"/>
                </a:solidFill>
                <a:latin typeface="Arial" pitchFamily="34" charset="0"/>
                <a:cs typeface="Arial" pitchFamily="34" charset="0"/>
              </a:rPr>
              <a:t>, NK</a:t>
            </a:r>
          </a:p>
          <a:p>
            <a:pPr marL="457200" indent="-457200" algn="just" fontAlgn="auto">
              <a:spcBef>
                <a:spcPts val="500"/>
              </a:spcBef>
              <a:spcAft>
                <a:spcPts val="500"/>
              </a:spcAft>
              <a:buFont typeface="+mj-lt"/>
              <a:buAutoNum type="arabicPeriod"/>
              <a:defRPr/>
            </a:pPr>
            <a:endParaRPr lang="en-US" sz="2400" b="1" dirty="0">
              <a:solidFill>
                <a:schemeClr val="tx1"/>
              </a:solidFill>
              <a:latin typeface="Arial" pitchFamily="34" charset="0"/>
              <a:cs typeface="Arial" pitchFamily="34" charset="0"/>
            </a:endParaRPr>
          </a:p>
          <a:p>
            <a:pPr marL="457200" indent="-457200" algn="just" fontAlgn="auto">
              <a:spcBef>
                <a:spcPts val="500"/>
              </a:spcBef>
              <a:spcAft>
                <a:spcPts val="500"/>
              </a:spcAft>
              <a:buFont typeface="+mj-lt"/>
              <a:buAutoNum type="arabicPeriod"/>
              <a:defRPr/>
            </a:pPr>
            <a:r>
              <a:rPr lang="vi-VN" sz="2400" b="1" dirty="0">
                <a:solidFill>
                  <a:schemeClr val="tx1"/>
                </a:solidFill>
              </a:rPr>
              <a:t>TẠM NHẬP, TÁI XUẤT, TẠM XUẤT, TÁI NHẬP, CHUYỂN KHẨU </a:t>
            </a:r>
            <a:r>
              <a:rPr lang="vi-VN" sz="2400" b="1">
                <a:solidFill>
                  <a:schemeClr val="tx1"/>
                </a:solidFill>
              </a:rPr>
              <a:t>HÀNG HÓA</a:t>
            </a:r>
            <a:endParaRPr lang="en-US" sz="2400" b="1">
              <a:solidFill>
                <a:schemeClr val="tx1"/>
              </a:solidFill>
            </a:endParaRPr>
          </a:p>
          <a:p>
            <a:pPr marL="457200" indent="-457200" algn="just" fontAlgn="auto">
              <a:spcBef>
                <a:spcPts val="500"/>
              </a:spcBef>
              <a:spcAft>
                <a:spcPts val="500"/>
              </a:spcAft>
              <a:buFont typeface="+mj-lt"/>
              <a:buAutoNum type="arabicPeriod"/>
              <a:defRPr/>
            </a:pPr>
            <a:endParaRPr lang="en-US" sz="2400" b="1" dirty="0">
              <a:solidFill>
                <a:schemeClr val="tx1"/>
              </a:solidFill>
            </a:endParaRPr>
          </a:p>
          <a:p>
            <a:pPr marL="457200" indent="-457200" algn="just" fontAlgn="auto">
              <a:spcBef>
                <a:spcPts val="500"/>
              </a:spcBef>
              <a:spcAft>
                <a:spcPts val="500"/>
              </a:spcAft>
              <a:buFont typeface="+mj-lt"/>
              <a:buAutoNum type="arabicPeriod"/>
              <a:defRPr/>
            </a:pPr>
            <a:r>
              <a:rPr lang="vi-VN" sz="2400" b="1" dirty="0">
                <a:solidFill>
                  <a:schemeClr val="tx1"/>
                </a:solidFill>
              </a:rPr>
              <a:t>QUÁ CẢNH </a:t>
            </a:r>
            <a:r>
              <a:rPr lang="vi-VN" sz="2400" b="1">
                <a:solidFill>
                  <a:schemeClr val="tx1"/>
                </a:solidFill>
              </a:rPr>
              <a:t>HÀNG HÓA</a:t>
            </a:r>
            <a:endParaRPr lang="en-US" sz="2400" b="1">
              <a:solidFill>
                <a:schemeClr val="tx1"/>
              </a:solidFill>
            </a:endParaRPr>
          </a:p>
          <a:p>
            <a:pPr marL="457200" indent="-457200" algn="just" fontAlgn="auto">
              <a:spcBef>
                <a:spcPts val="500"/>
              </a:spcBef>
              <a:spcAft>
                <a:spcPts val="500"/>
              </a:spcAft>
              <a:buFont typeface="+mj-lt"/>
              <a:buAutoNum type="arabicPeriod"/>
              <a:defRPr/>
            </a:pPr>
            <a:endParaRPr lang="en-US" sz="2400" b="1" dirty="0">
              <a:solidFill>
                <a:schemeClr val="tx1"/>
              </a:solidFill>
            </a:endParaRPr>
          </a:p>
          <a:p>
            <a:pPr marL="457200" indent="-457200" algn="just" fontAlgn="auto">
              <a:spcBef>
                <a:spcPts val="500"/>
              </a:spcBef>
              <a:spcAft>
                <a:spcPts val="500"/>
              </a:spcAft>
              <a:buFont typeface="+mj-lt"/>
              <a:buAutoNum type="arabicPeriod"/>
              <a:defRPr/>
            </a:pPr>
            <a:r>
              <a:rPr lang="vi-VN" sz="2400" b="1" dirty="0">
                <a:solidFill>
                  <a:schemeClr val="tx1"/>
                </a:solidFill>
              </a:rPr>
              <a:t>GIA CÔNG HÀNG HÓA CÓ YẾU TỐ NƯỚC NGOÀI</a:t>
            </a:r>
            <a:endParaRPr lang="en-US" sz="2400" b="1" dirty="0">
              <a:solidFill>
                <a:schemeClr val="tx1"/>
              </a:solidFill>
            </a:endParaRP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a:t>
            </a:r>
            <a:r>
              <a:rPr lang="en-US" sz="2800" b="1" dirty="0">
                <a:solidFill>
                  <a:srgbClr val="FF0000"/>
                </a:solidFill>
                <a:latin typeface="Arial" pitchFamily="34" charset="0"/>
                <a:cs typeface="Arial" pitchFamily="34" charset="0"/>
              </a:rPr>
              <a:t> </a:t>
            </a:r>
            <a:r>
              <a:rPr lang="en-US" sz="2800" b="1" dirty="0">
                <a:latin typeface="Arial" pitchFamily="34" charset="0"/>
                <a:cs typeface="Arial" pitchFamily="34" charset="0"/>
              </a:rPr>
              <a:t>KD TN-TX </a:t>
            </a:r>
            <a:r>
              <a:rPr lang="en-US" sz="2800" b="1" dirty="0">
                <a:solidFill>
                  <a:srgbClr val="FFFF00"/>
                </a:solidFill>
                <a:latin typeface="Arial" pitchFamily="34" charset="0"/>
                <a:cs typeface="Arial" pitchFamily="34" charset="0"/>
              </a:rPr>
              <a:t>THÔNG THƯỜNG</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20</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935163"/>
            <a:ext cx="8686800" cy="4922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DN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được</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quyền</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KD TNTX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không</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phụ</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thuộc</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vào</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ngành</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nghề</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đăng</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err="1">
                <a:ln>
                  <a:noFill/>
                </a:ln>
                <a:effectLst/>
                <a:uLnTx/>
                <a:uFillTx/>
                <a:latin typeface="Tahoma" pitchFamily="34" charset="0"/>
                <a:ea typeface="Tahoma" pitchFamily="34" charset="0"/>
                <a:cs typeface="Tahoma" pitchFamily="34" charset="0"/>
              </a:rPr>
              <a:t>ký</a:t>
            </a:r>
            <a:r>
              <a:rPr kumimoji="0" lang="en-US" sz="2800" b="0" i="0" u="none" strike="noStrike" kern="1200" cap="none" spc="0" normalizeH="0" baseline="0" noProof="0">
                <a:ln>
                  <a:noFill/>
                </a:ln>
                <a:effectLst/>
                <a:uLnTx/>
                <a:uFillTx/>
                <a:latin typeface="Tahoma" pitchFamily="34" charset="0"/>
                <a:ea typeface="Tahoma" pitchFamily="34" charset="0"/>
                <a:cs typeface="Tahoma" pitchFamily="34" charset="0"/>
              </a:rPr>
              <a:t> KD</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Thủ</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tục</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TNTX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thực</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hiện</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tại</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Chi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cục</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HQ</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a:ln>
                  <a:noFill/>
                </a:ln>
                <a:solidFill>
                  <a:srgbClr val="FF0000"/>
                </a:solidFill>
                <a:effectLst/>
                <a:uLnTx/>
                <a:uFillTx/>
                <a:latin typeface="Tahoma" pitchFamily="34" charset="0"/>
                <a:ea typeface="Tahoma" pitchFamily="34" charset="0"/>
                <a:cs typeface="Tahoma" pitchFamily="34" charset="0"/>
              </a:rPr>
              <a:t>CỬA KHẨU</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2800" b="0"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endParaRPr>
          </a:p>
          <a:p>
            <a:pPr marL="457200" indent="-457200">
              <a:spcBef>
                <a:spcPct val="20000"/>
              </a:spcBef>
              <a:buFont typeface="Wingdings" pitchFamily="2" charset="2"/>
              <a:buChar char="v"/>
              <a:defRPr/>
            </a:pPr>
            <a:r>
              <a:rPr lang="en-US" sz="2800" dirty="0">
                <a:solidFill>
                  <a:srgbClr val="FF0000"/>
                </a:solidFill>
              </a:rPr>
              <a:t>DN </a:t>
            </a:r>
            <a:r>
              <a:rPr lang="vi-VN" sz="2800" dirty="0">
                <a:solidFill>
                  <a:srgbClr val="FF0000"/>
                </a:solidFill>
              </a:rPr>
              <a:t>có vốn đầu tư nước ngoài </a:t>
            </a:r>
            <a:r>
              <a:rPr lang="en-US" sz="2800" b="1" dirty="0">
                <a:solidFill>
                  <a:srgbClr val="FF0000"/>
                </a:solidFill>
              </a:rPr>
              <a:t>KHÔNG</a:t>
            </a:r>
            <a:r>
              <a:rPr lang="vi-VN" sz="2800" dirty="0"/>
              <a:t> được kinh doanh chuyển kh</a:t>
            </a:r>
            <a:r>
              <a:rPr lang="en-US" sz="2800" dirty="0"/>
              <a:t>ẩ</a:t>
            </a:r>
            <a:r>
              <a:rPr lang="vi-VN" sz="2800" dirty="0"/>
              <a:t>u hàng hóa</a:t>
            </a:r>
            <a:endParaRPr lang="en-US" sz="2800" dirty="0"/>
          </a:p>
          <a:p>
            <a:pPr marL="457200" marR="0" lvl="0" indent="-457200"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a:ln>
                <a:noFill/>
              </a:ln>
              <a:solidFill>
                <a:srgbClr val="FF0000"/>
              </a:solidFill>
              <a:effectLst/>
              <a:uLnTx/>
              <a:uFillTx/>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MỘT SỐ QUY ĐỊNH ĐỐI VỚI HÀNG KD TN-TX</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21</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935163"/>
            <a:ext cx="8686800" cy="4922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Không</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quá</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4000" b="1"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60</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ngày</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kể</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từ</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ngày</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hoàn</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thành</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thủ</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tục</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hải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quan</a:t>
            </a:r>
            <a:r>
              <a:rPr lang="en-US" sz="2800" dirty="0">
                <a:latin typeface="Tahoma" pitchFamily="34" charset="0"/>
                <a:ea typeface="Tahoma" pitchFamily="34" charset="0"/>
                <a:cs typeface="Tahoma" pitchFamily="34" charset="0"/>
              </a:rPr>
              <a:t> </a:t>
            </a:r>
            <a:r>
              <a:rPr lang="en-US" sz="2800" err="1">
                <a:latin typeface="Tahoma" pitchFamily="34" charset="0"/>
                <a:ea typeface="Tahoma" pitchFamily="34" charset="0"/>
                <a:cs typeface="Tahoma" pitchFamily="34" charset="0"/>
              </a:rPr>
              <a:t>tạm</a:t>
            </a:r>
            <a:r>
              <a:rPr lang="en-US" sz="2800">
                <a:latin typeface="Tahoma" pitchFamily="34" charset="0"/>
                <a:ea typeface="Tahoma" pitchFamily="34" charset="0"/>
                <a:cs typeface="Tahoma" pitchFamily="34" charset="0"/>
              </a:rPr>
              <a:t> nhập</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dirty="0">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Nếu</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có</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nhu</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cầu</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gia</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hạn</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thì</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được</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gia</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hạn</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không</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quá</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1"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rPr>
              <a:t>2 </a:t>
            </a:r>
            <a:r>
              <a:rPr kumimoji="0" lang="en-US" sz="2800" b="1" i="0" u="none" strike="noStrike" kern="1200" cap="none" spc="0" normalizeH="0" noProof="0" dirty="0" err="1">
                <a:ln>
                  <a:noFill/>
                </a:ln>
                <a:solidFill>
                  <a:srgbClr val="FF0000"/>
                </a:solidFill>
                <a:effectLst/>
                <a:uLnTx/>
                <a:uFillTx/>
                <a:latin typeface="Tahoma" pitchFamily="34" charset="0"/>
                <a:ea typeface="Tahoma" pitchFamily="34" charset="0"/>
                <a:cs typeface="Tahoma" pitchFamily="34" charset="0"/>
              </a:rPr>
              <a:t>lần</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mỗi</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lần</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không</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quá</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1" i="0" u="none" strike="noStrike" kern="1200" cap="none" spc="0" normalizeH="0" noProof="0">
                <a:ln>
                  <a:noFill/>
                </a:ln>
                <a:solidFill>
                  <a:srgbClr val="FF0000"/>
                </a:solidFill>
                <a:effectLst/>
                <a:uLnTx/>
                <a:uFillTx/>
                <a:latin typeface="Tahoma" pitchFamily="34" charset="0"/>
                <a:ea typeface="Tahoma" pitchFamily="34" charset="0"/>
                <a:cs typeface="Tahoma" pitchFamily="34" charset="0"/>
              </a:rPr>
              <a:t>30 ngày</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2800" b="1" i="0" u="none" strike="noStrike" kern="1200" cap="none" spc="0" normalizeH="0" noProof="0" dirty="0">
              <a:ln>
                <a:noFill/>
              </a:ln>
              <a:solidFill>
                <a:srgbClr val="FF0000"/>
              </a:solidFill>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en-US" sz="2800" baseline="0" dirty="0" err="1">
                <a:latin typeface="Tahoma" pitchFamily="34" charset="0"/>
                <a:ea typeface="Tahoma" pitchFamily="34" charset="0"/>
                <a:cs typeface="Tahoma" pitchFamily="34" charset="0"/>
              </a:rPr>
              <a:t>Quá</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thời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hạn</a:t>
            </a:r>
            <a:r>
              <a:rPr lang="en-US" sz="2800" dirty="0">
                <a:latin typeface="Tahoma" pitchFamily="34" charset="0"/>
                <a:ea typeface="Tahoma" pitchFamily="34" charset="0"/>
                <a:cs typeface="Tahoma" pitchFamily="34" charset="0"/>
              </a:rPr>
              <a:t> TN-TX, DN </a:t>
            </a:r>
            <a:r>
              <a:rPr lang="en-US" sz="2800" dirty="0" err="1">
                <a:latin typeface="Tahoma" pitchFamily="34" charset="0"/>
                <a:ea typeface="Tahoma" pitchFamily="34" charset="0"/>
                <a:cs typeface="Tahoma" pitchFamily="34" charset="0"/>
              </a:rPr>
              <a:t>phải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tái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xuất</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hàng</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hóa</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hoặc</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tiêu</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hủy</a:t>
            </a:r>
            <a:endPar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sp>
        <p:nvSpPr>
          <p:cNvPr id="12" name="Title 1"/>
          <p:cNvSpPr txBox="1">
            <a:spLocks/>
          </p:cNvSpPr>
          <p:nvPr/>
        </p:nvSpPr>
        <p:spPr bwMode="auto">
          <a:xfrm>
            <a:off x="684213" y="1143000"/>
            <a:ext cx="8459787"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mj-lt"/>
                <a:ea typeface="+mj-ea"/>
                <a:cs typeface="+mj-cs"/>
              </a:rPr>
              <a:t>THỜI</a:t>
            </a:r>
            <a:r>
              <a:rPr kumimoji="0" lang="en-US" sz="3200" b="1" i="0" u="none" strike="noStrike" kern="1200" cap="none" spc="0" normalizeH="0" noProof="0" dirty="0">
                <a:ln>
                  <a:noFill/>
                </a:ln>
                <a:solidFill>
                  <a:srgbClr val="C00000"/>
                </a:solidFill>
                <a:effectLst/>
                <a:uLnTx/>
                <a:uFillTx/>
                <a:latin typeface="+mj-lt"/>
                <a:ea typeface="+mj-ea"/>
                <a:cs typeface="+mj-cs"/>
              </a:rPr>
              <a:t> HẠN LƯU GIỮ HÀNG HÓA</a:t>
            </a:r>
            <a:endParaRPr kumimoji="0" lang="en-US" sz="32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MỘT SỐ QUY ĐỊNH ĐỐI VỚI HÀNG KD TN-TX</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22</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2362200"/>
            <a:ext cx="8153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Phải</a:t>
            </a:r>
            <a:r>
              <a:rPr kumimoji="0" lang="en-US" sz="2800" b="0" i="0" u="none" strike="noStrike" kern="1200" cap="none" spc="0" normalizeH="0" baseline="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baseline="0" noProof="0" dirty="0" err="1">
                <a:ln>
                  <a:noFill/>
                </a:ln>
                <a:effectLst/>
                <a:uLnTx/>
                <a:uFillTx/>
                <a:latin typeface="Tahoma" pitchFamily="34" charset="0"/>
                <a:ea typeface="Tahoma" pitchFamily="34" charset="0"/>
                <a:cs typeface="Tahoma" pitchFamily="34" charset="0"/>
              </a:rPr>
              <a:t>có</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2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Hợp</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đồng </a:t>
            </a:r>
            <a:r>
              <a:rPr kumimoji="0" lang="en-US" sz="2800" b="0" i="0" u="none" strike="noStrike" kern="1200" cap="none" spc="0" normalizeH="0" noProof="0" err="1">
                <a:ln>
                  <a:noFill/>
                </a:ln>
                <a:effectLst/>
                <a:uLnTx/>
                <a:uFillTx/>
                <a:latin typeface="Tahoma" pitchFamily="34" charset="0"/>
                <a:ea typeface="Tahoma" pitchFamily="34" charset="0"/>
                <a:cs typeface="Tahoma" pitchFamily="34" charset="0"/>
              </a:rPr>
              <a:t>riêng</a:t>
            </a:r>
            <a:r>
              <a:rPr kumimoji="0" lang="en-US" sz="2800" b="0" i="0" u="none" strike="noStrike" kern="1200" cap="none" spc="0" normalizeH="0" noProof="0">
                <a:ln>
                  <a:noFill/>
                </a:ln>
                <a:effectLst/>
                <a:uLnTx/>
                <a:uFillTx/>
                <a:latin typeface="Tahoma" pitchFamily="34" charset="0"/>
                <a:ea typeface="Tahoma" pitchFamily="34" charset="0"/>
                <a:cs typeface="Tahoma" pitchFamily="34" charset="0"/>
              </a:rPr>
              <a:t> biệt (HĐXK </a:t>
            </a:r>
            <a:r>
              <a:rPr kumimoji="0" lang="en-US" sz="2800" b="0" i="0" u="none" strike="noStrike" kern="1200" cap="none" spc="0" normalizeH="0" noProof="0" err="1">
                <a:ln>
                  <a:noFill/>
                </a:ln>
                <a:effectLst/>
                <a:uLnTx/>
                <a:uFillTx/>
                <a:latin typeface="Tahoma" pitchFamily="34" charset="0"/>
                <a:ea typeface="Tahoma" pitchFamily="34" charset="0"/>
                <a:cs typeface="Tahoma" pitchFamily="34" charset="0"/>
              </a:rPr>
              <a:t>và</a:t>
            </a:r>
            <a:r>
              <a:rPr kumimoji="0" lang="en-US" sz="2800" b="0" i="0" u="none" strike="noStrike" kern="1200" cap="none" spc="0" normalizeH="0" noProof="0">
                <a:ln>
                  <a:noFill/>
                </a:ln>
                <a:effectLst/>
                <a:uLnTx/>
                <a:uFillTx/>
                <a:latin typeface="Tahoma" pitchFamily="34" charset="0"/>
                <a:ea typeface="Tahoma" pitchFamily="34" charset="0"/>
                <a:cs typeface="Tahoma" pitchFamily="34" charset="0"/>
              </a:rPr>
              <a:t> HĐNK)</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2800" b="0" i="0" u="none" strike="noStrike" kern="1200" cap="none" spc="0" normalizeH="0" noProof="0">
                <a:ln>
                  <a:noFill/>
                </a:ln>
                <a:effectLst/>
                <a:uLnTx/>
                <a:uFillTx/>
                <a:latin typeface="Tahoma" pitchFamily="34" charset="0"/>
                <a:ea typeface="Tahoma" pitchFamily="34" charset="0"/>
                <a:cs typeface="Tahoma" pitchFamily="34" charset="0"/>
              </a:rPr>
              <a:t>HĐXK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có</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thể</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ký</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trước</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dirty="0" err="1">
                <a:ln>
                  <a:noFill/>
                </a:ln>
                <a:effectLst/>
                <a:uLnTx/>
                <a:uFillTx/>
                <a:latin typeface="Tahoma" pitchFamily="34" charset="0"/>
                <a:ea typeface="Tahoma" pitchFamily="34" charset="0"/>
                <a:cs typeface="Tahoma" pitchFamily="34" charset="0"/>
              </a:rPr>
              <a:t>hoặc</a:t>
            </a:r>
            <a:r>
              <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rPr>
              <a:t> </a:t>
            </a:r>
            <a:r>
              <a:rPr kumimoji="0" lang="en-US" sz="2800" b="0" i="0" u="none" strike="noStrike" kern="1200" cap="none" spc="0" normalizeH="0" noProof="0" err="1">
                <a:ln>
                  <a:noFill/>
                </a:ln>
                <a:effectLst/>
                <a:uLnTx/>
                <a:uFillTx/>
                <a:latin typeface="Tahoma" pitchFamily="34" charset="0"/>
                <a:ea typeface="Tahoma" pitchFamily="34" charset="0"/>
                <a:cs typeface="Tahoma" pitchFamily="34" charset="0"/>
              </a:rPr>
              <a:t>sau</a:t>
            </a:r>
            <a:r>
              <a:rPr kumimoji="0" lang="en-US" sz="2800" b="0" i="0" u="none" strike="noStrike" kern="1200" cap="none" spc="0" normalizeH="0" noProof="0">
                <a:ln>
                  <a:noFill/>
                </a:ln>
                <a:effectLst/>
                <a:uLnTx/>
                <a:uFillTx/>
                <a:latin typeface="Tahoma" pitchFamily="34" charset="0"/>
                <a:ea typeface="Tahoma" pitchFamily="34" charset="0"/>
                <a:cs typeface="Tahoma" pitchFamily="34" charset="0"/>
              </a:rPr>
              <a:t> HĐNK</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en-US" sz="2800" dirty="0">
                <a:latin typeface="Tahoma" pitchFamily="34" charset="0"/>
                <a:ea typeface="Tahoma" pitchFamily="34" charset="0"/>
                <a:cs typeface="Tahoma" pitchFamily="34" charset="0"/>
              </a:rPr>
              <a:t>DN </a:t>
            </a:r>
            <a:r>
              <a:rPr lang="en-US" sz="2800" dirty="0" err="1">
                <a:latin typeface="Tahoma" pitchFamily="34" charset="0"/>
                <a:ea typeface="Tahoma" pitchFamily="34" charset="0"/>
                <a:cs typeface="Tahoma" pitchFamily="34" charset="0"/>
              </a:rPr>
              <a:t>nộp</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bản</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chụp</a:t>
            </a:r>
            <a:r>
              <a:rPr lang="en-US" sz="2800" dirty="0">
                <a:latin typeface="Tahoma" pitchFamily="34" charset="0"/>
                <a:ea typeface="Tahoma" pitchFamily="34" charset="0"/>
                <a:cs typeface="Tahoma" pitchFamily="34" charset="0"/>
              </a:rPr>
              <a:t> HĐNK </a:t>
            </a:r>
            <a:r>
              <a:rPr lang="en-US" sz="2800" dirty="0" err="1">
                <a:latin typeface="Tahoma" pitchFamily="34" charset="0"/>
                <a:ea typeface="Tahoma" pitchFamily="34" charset="0"/>
                <a:cs typeface="Tahoma" pitchFamily="34" charset="0"/>
              </a:rPr>
              <a:t>khi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làm</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thủ</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tục</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tạm</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nhập</a:t>
            </a:r>
            <a:endPar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dirty="0">
              <a:latin typeface="Tahoma" pitchFamily="34" charset="0"/>
              <a:ea typeface="Tahoma" pitchFamily="34" charset="0"/>
              <a:cs typeface="Tahoma" pitchFamily="34" charset="0"/>
            </a:endParaRPr>
          </a:p>
        </p:txBody>
      </p:sp>
      <p:sp>
        <p:nvSpPr>
          <p:cNvPr id="12" name="Title 1"/>
          <p:cNvSpPr txBox="1">
            <a:spLocks/>
          </p:cNvSpPr>
          <p:nvPr/>
        </p:nvSpPr>
        <p:spPr bwMode="auto">
          <a:xfrm>
            <a:off x="684213" y="1143000"/>
            <a:ext cx="8459787"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3200" b="1">
              <a:solidFill>
                <a:srgbClr val="C00000"/>
              </a:solidFill>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a:solidFill>
                  <a:srgbClr val="C00000"/>
                </a:solidFill>
                <a:latin typeface="+mj-lt"/>
                <a:ea typeface="+mj-ea"/>
                <a:cs typeface="+mj-cs"/>
              </a:rPr>
              <a:t>HƠP </a:t>
            </a:r>
            <a:r>
              <a:rPr lang="en-US" sz="3200" b="1" dirty="0">
                <a:solidFill>
                  <a:srgbClr val="C00000"/>
                </a:solidFill>
                <a:latin typeface="+mj-lt"/>
                <a:ea typeface="+mj-ea"/>
                <a:cs typeface="+mj-cs"/>
              </a:rPr>
              <a:t>ĐỒNG </a:t>
            </a:r>
            <a:endParaRPr kumimoji="0" lang="en-US" sz="32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MỘT SỐ QUY ĐỊNH ĐỐI VỚI HÀNG KD TN-TX</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23</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935163"/>
            <a:ext cx="8686800" cy="4922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vi-VN" sz="2800" dirty="0">
                <a:latin typeface="Tahoma" pitchFamily="34" charset="0"/>
                <a:ea typeface="Tahoma" pitchFamily="34" charset="0"/>
                <a:cs typeface="Tahoma" pitchFamily="34" charset="0"/>
              </a:rPr>
              <a:t>Hàng hóa chịu sự kiểm tra, giám sát của </a:t>
            </a:r>
            <a:r>
              <a:rPr lang="en-US" sz="2800" dirty="0">
                <a:latin typeface="Tahoma" pitchFamily="34" charset="0"/>
                <a:ea typeface="Tahoma" pitchFamily="34" charset="0"/>
                <a:cs typeface="Tahoma" pitchFamily="34" charset="0"/>
              </a:rPr>
              <a:t>CQHQ</a:t>
            </a:r>
            <a:r>
              <a:rPr lang="vi-VN" sz="2800" dirty="0">
                <a:latin typeface="Tahoma" pitchFamily="34" charset="0"/>
                <a:ea typeface="Tahoma" pitchFamily="34" charset="0"/>
                <a:cs typeface="Tahoma" pitchFamily="34" charset="0"/>
              </a:rPr>
              <a:t> từ khi tạm nhập </a:t>
            </a:r>
            <a:r>
              <a:rPr lang="en-US" sz="2800" dirty="0" err="1">
                <a:latin typeface="Tahoma" pitchFamily="34" charset="0"/>
                <a:ea typeface="Tahoma" pitchFamily="34" charset="0"/>
                <a:cs typeface="Tahoma" pitchFamily="34" charset="0"/>
              </a:rPr>
              <a:t>đến</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khi thực tái xuất ra khỏi V</a:t>
            </a:r>
            <a:r>
              <a:rPr lang="en-US" sz="2800" dirty="0">
                <a:latin typeface="Tahoma" pitchFamily="34" charset="0"/>
                <a:ea typeface="Tahoma" pitchFamily="34" charset="0"/>
                <a:cs typeface="Tahoma" pitchFamily="34" charset="0"/>
              </a:rPr>
              <a:t>N</a:t>
            </a:r>
            <a:r>
              <a:rPr lang="vi-VN" sz="2800" dirty="0">
                <a:latin typeface="Tahoma" pitchFamily="34" charset="0"/>
                <a:ea typeface="Tahoma" pitchFamily="34" charset="0"/>
                <a:cs typeface="Tahoma" pitchFamily="34" charset="0"/>
              </a:rPr>
              <a:t> </a:t>
            </a:r>
            <a:endParaRPr lang="en-US" sz="2800" dirty="0">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vi-VN" sz="2800" dirty="0">
                <a:latin typeface="Tahoma" pitchFamily="34" charset="0"/>
                <a:ea typeface="Tahoma" pitchFamily="34" charset="0"/>
                <a:cs typeface="Tahoma" pitchFamily="34" charset="0"/>
              </a:rPr>
              <a:t>Không chia nhỏ hàng hóa vận chuyển bằng </a:t>
            </a:r>
            <a:r>
              <a:rPr lang="en-US" sz="2800" dirty="0">
                <a:latin typeface="Tahoma" pitchFamily="34" charset="0"/>
                <a:ea typeface="Tahoma" pitchFamily="34" charset="0"/>
                <a:cs typeface="Tahoma" pitchFamily="34" charset="0"/>
              </a:rPr>
              <a:t>container</a:t>
            </a:r>
            <a:r>
              <a:rPr lang="vi-VN" sz="2800" dirty="0">
                <a:latin typeface="Tahoma" pitchFamily="34" charset="0"/>
                <a:ea typeface="Tahoma" pitchFamily="34" charset="0"/>
                <a:cs typeface="Tahoma" pitchFamily="34" charset="0"/>
              </a:rPr>
              <a:t> trong suốt quá trình vận chuyển hàng hóa từ cửa khẩu tạm nhập đến khu vực chịu sự giám sát của </a:t>
            </a:r>
            <a:r>
              <a:rPr lang="en-US" sz="2800" dirty="0">
                <a:latin typeface="Tahoma" pitchFamily="34" charset="0"/>
                <a:ea typeface="Tahoma" pitchFamily="34" charset="0"/>
                <a:cs typeface="Tahoma" pitchFamily="34" charset="0"/>
              </a:rPr>
              <a:t>CQHQ</a:t>
            </a:r>
            <a:r>
              <a:rPr lang="vi-VN" sz="2800" dirty="0">
                <a:latin typeface="Tahoma" pitchFamily="34" charset="0"/>
                <a:ea typeface="Tahoma" pitchFamily="34" charset="0"/>
                <a:cs typeface="Tahoma" pitchFamily="34" charset="0"/>
              </a:rPr>
              <a:t>, địa </a:t>
            </a:r>
            <a:r>
              <a:rPr lang="en-US" sz="2800" dirty="0">
                <a:latin typeface="Tahoma" pitchFamily="34" charset="0"/>
                <a:ea typeface="Tahoma" pitchFamily="34" charset="0"/>
                <a:cs typeface="Tahoma" pitchFamily="34" charset="0"/>
              </a:rPr>
              <a:t>đ</a:t>
            </a:r>
            <a:r>
              <a:rPr lang="vi-VN" sz="2800" dirty="0">
                <a:latin typeface="Tahoma" pitchFamily="34" charset="0"/>
                <a:ea typeface="Tahoma" pitchFamily="34" charset="0"/>
                <a:cs typeface="Tahoma" pitchFamily="34" charset="0"/>
              </a:rPr>
              <a:t>iểm tái xuất thuộc cửa khẩu, lối mở biên giới theo quy định</a:t>
            </a:r>
            <a:endParaRPr lang="en-US" sz="2800" dirty="0">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vi-VN" sz="2800" dirty="0">
                <a:latin typeface="Tahoma" pitchFamily="34" charset="0"/>
                <a:ea typeface="Tahoma" pitchFamily="34" charset="0"/>
                <a:cs typeface="Tahoma" pitchFamily="34" charset="0"/>
              </a:rPr>
              <a:t>Trường hợp </a:t>
            </a:r>
            <a:r>
              <a:rPr lang="en-US" sz="2800" dirty="0" err="1">
                <a:latin typeface="Tahoma" pitchFamily="34" charset="0"/>
                <a:ea typeface="Tahoma" pitchFamily="34" charset="0"/>
                <a:cs typeface="Tahoma" pitchFamily="34" charset="0"/>
              </a:rPr>
              <a:t>phải</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chia</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nhỏ</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do yêu cầu vận </a:t>
            </a:r>
            <a:r>
              <a:rPr lang="en-US" sz="2800" dirty="0" err="1">
                <a:latin typeface="Tahoma" pitchFamily="34" charset="0"/>
                <a:ea typeface="Tahoma" pitchFamily="34" charset="0"/>
                <a:cs typeface="Tahoma" pitchFamily="34" charset="0"/>
              </a:rPr>
              <a:t>chuyển</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thì thực hiện theo quy định của </a:t>
            </a:r>
            <a:r>
              <a:rPr lang="en-US" sz="2800" dirty="0">
                <a:latin typeface="Tahoma" pitchFamily="34" charset="0"/>
                <a:ea typeface="Tahoma" pitchFamily="34" charset="0"/>
                <a:cs typeface="Tahoma" pitchFamily="34" charset="0"/>
              </a:rPr>
              <a:t>CQHQ</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2800" b="0" i="0" u="none" strike="noStrike" kern="1200" cap="none" spc="0" normalizeH="0" noProof="0" dirty="0">
              <a:ln>
                <a:noFill/>
              </a:ln>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dirty="0">
              <a:latin typeface="Tahoma" pitchFamily="34" charset="0"/>
              <a:ea typeface="Tahoma" pitchFamily="34" charset="0"/>
              <a:cs typeface="Tahoma" pitchFamily="34" charset="0"/>
            </a:endParaRPr>
          </a:p>
        </p:txBody>
      </p:sp>
      <p:sp>
        <p:nvSpPr>
          <p:cNvPr id="12" name="Title 1"/>
          <p:cNvSpPr txBox="1">
            <a:spLocks/>
          </p:cNvSpPr>
          <p:nvPr/>
        </p:nvSpPr>
        <p:spPr bwMode="auto">
          <a:xfrm>
            <a:off x="684213" y="1143000"/>
            <a:ext cx="8459787"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noProof="0" dirty="0">
                <a:solidFill>
                  <a:srgbClr val="C00000"/>
                </a:solidFill>
                <a:latin typeface="+mj-lt"/>
                <a:ea typeface="+mj-ea"/>
                <a:cs typeface="+mj-cs"/>
              </a:rPr>
              <a:t>GIÁM SÁT HẢI QUAN</a:t>
            </a:r>
            <a:endParaRPr kumimoji="0" lang="en-US" sz="32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TN-TX</a:t>
            </a:r>
            <a:r>
              <a:rPr lang="en-US" sz="2800" b="1">
                <a:latin typeface="Arial" pitchFamily="34" charset="0"/>
                <a:cs typeface="Arial" pitchFamily="34" charset="0"/>
              </a:rPr>
              <a:t>, TX-TN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24</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1752600" y="2362200"/>
            <a:ext cx="63246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en-US" sz="2800" b="1" dirty="0">
                <a:latin typeface="Tahoma" pitchFamily="34" charset="0"/>
                <a:ea typeface="Tahoma" pitchFamily="34" charset="0"/>
                <a:cs typeface="Tahoma" pitchFamily="34" charset="0"/>
              </a:rPr>
              <a:t>TN-TX (</a:t>
            </a:r>
            <a:r>
              <a:rPr lang="en-US" sz="2800" b="1" err="1">
                <a:latin typeface="Tahoma" pitchFamily="34" charset="0"/>
                <a:ea typeface="Tahoma" pitchFamily="34" charset="0"/>
                <a:cs typeface="Tahoma" pitchFamily="34" charset="0"/>
              </a:rPr>
              <a:t>Điều</a:t>
            </a:r>
            <a:r>
              <a:rPr lang="en-US" sz="2800" b="1">
                <a:latin typeface="Tahoma" pitchFamily="34" charset="0"/>
                <a:ea typeface="Tahoma" pitchFamily="34" charset="0"/>
                <a:cs typeface="Tahoma" pitchFamily="34" charset="0"/>
              </a:rPr>
              <a:t> 15- NĐ 69)</a:t>
            </a: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b="1">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b="1" dirty="0">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r>
              <a:rPr lang="en-US" sz="2800" b="1" dirty="0">
                <a:latin typeface="Tahoma" pitchFamily="34" charset="0"/>
                <a:ea typeface="Tahoma" pitchFamily="34" charset="0"/>
                <a:cs typeface="Tahoma" pitchFamily="34" charset="0"/>
              </a:rPr>
              <a:t>TX-TN (</a:t>
            </a:r>
            <a:r>
              <a:rPr lang="en-US" sz="2800" b="1" err="1">
                <a:latin typeface="Tahoma" pitchFamily="34" charset="0"/>
                <a:ea typeface="Tahoma" pitchFamily="34" charset="0"/>
                <a:cs typeface="Tahoma" pitchFamily="34" charset="0"/>
              </a:rPr>
              <a:t>Điều</a:t>
            </a:r>
            <a:r>
              <a:rPr lang="en-US" sz="2800" b="1">
                <a:latin typeface="Tahoma" pitchFamily="34" charset="0"/>
                <a:ea typeface="Tahoma" pitchFamily="34" charset="0"/>
                <a:cs typeface="Tahoma" pitchFamily="34" charset="0"/>
              </a:rPr>
              <a:t> 17 – NĐ 69)</a:t>
            </a:r>
            <a:endParaRPr kumimoji="0" lang="en-US" sz="2800" b="1" i="0" u="none" strike="noStrike" kern="1200" cap="none" spc="0" normalizeH="0" noProof="0" dirty="0">
              <a:ln>
                <a:noFill/>
              </a:ln>
              <a:effectLst/>
              <a:uLnTx/>
              <a:uFillTx/>
              <a:latin typeface="Tahoma" pitchFamily="34" charset="0"/>
              <a:ea typeface="Tahoma" pitchFamily="34" charset="0"/>
              <a:cs typeface="Tahoma" pitchFamily="34" charset="0"/>
            </a:endParaRPr>
          </a:p>
          <a:p>
            <a:pPr marL="457200" marR="0" lvl="0" indent="-457200" defTabSz="914400" rtl="0" eaLnBrk="1" fontAlgn="base" latinLnBrk="0" hangingPunct="1">
              <a:lnSpc>
                <a:spcPct val="100000"/>
              </a:lnSpc>
              <a:spcBef>
                <a:spcPct val="20000"/>
              </a:spcBef>
              <a:spcAft>
                <a:spcPct val="0"/>
              </a:spcAft>
              <a:buClrTx/>
              <a:buSzTx/>
              <a:buFont typeface="Wingdings" pitchFamily="2" charset="2"/>
              <a:buChar char="v"/>
              <a:tabLst/>
              <a:defRPr/>
            </a:pPr>
            <a:endParaRPr lang="en-US" sz="2800" b="1" dirty="0">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a:t>
            </a:r>
            <a:r>
              <a:rPr lang="en-US" sz="2800" b="1">
                <a:latin typeface="Arial" pitchFamily="34" charset="0"/>
                <a:cs typeface="Arial" pitchFamily="34" charset="0"/>
              </a:rPr>
              <a:t>HÓA TN-TX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25</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04800" y="1695510"/>
            <a:ext cx="8422966" cy="4857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lvl="0" indent="-514350" algn="just">
              <a:spcBef>
                <a:spcPct val="20000"/>
              </a:spcBef>
              <a:buFont typeface="+mj-lt"/>
              <a:buAutoNum type="arabicPeriod"/>
              <a:defRPr/>
            </a:pPr>
            <a:r>
              <a:rPr lang="en-US" sz="2800" dirty="0" err="1"/>
              <a:t>Hàng</a:t>
            </a:r>
            <a:r>
              <a:rPr lang="en-US" sz="2800" dirty="0"/>
              <a:t> </a:t>
            </a:r>
            <a:r>
              <a:rPr lang="en-US" sz="2800" dirty="0" err="1"/>
              <a:t>hóa</a:t>
            </a:r>
            <a:r>
              <a:rPr lang="en-US" sz="2800" dirty="0"/>
              <a:t> </a:t>
            </a:r>
            <a:r>
              <a:rPr lang="vi-VN" sz="2800" dirty="0"/>
              <a:t>bảo hành, bảo dưỡng, thuê, mượn hoặc để sử dụng vì </a:t>
            </a:r>
            <a:r>
              <a:rPr lang="en-US" sz="2800" dirty="0"/>
              <a:t>m</a:t>
            </a:r>
            <a:r>
              <a:rPr lang="vi-VN" sz="2800" dirty="0"/>
              <a:t>ục đích khác trong một </a:t>
            </a:r>
            <a:r>
              <a:rPr lang="en-US" sz="2800" dirty="0"/>
              <a:t>k</a:t>
            </a:r>
            <a:r>
              <a:rPr lang="vi-VN" sz="2800" dirty="0"/>
              <a:t>hoảng thời gian nhất định rồi tái xuất ra khỏi </a:t>
            </a:r>
            <a:r>
              <a:rPr lang="vi-VN" sz="2800"/>
              <a:t>V</a:t>
            </a:r>
            <a:r>
              <a:rPr lang="en-US" sz="2800"/>
              <a:t>N</a:t>
            </a:r>
          </a:p>
          <a:p>
            <a:pPr marL="514350" lvl="0" indent="-514350" algn="just">
              <a:spcBef>
                <a:spcPct val="20000"/>
              </a:spcBef>
              <a:buFont typeface="+mj-lt"/>
              <a:buAutoNum type="arabicPeriod"/>
              <a:defRPr/>
            </a:pPr>
            <a:endParaRPr lang="en-US" sz="2800" dirty="0"/>
          </a:p>
          <a:p>
            <a:pPr marL="514350" lvl="0" indent="-514350" algn="just">
              <a:spcBef>
                <a:spcPct val="20000"/>
              </a:spcBef>
              <a:buFont typeface="+mj-lt"/>
              <a:buAutoNum type="arabicPeriod"/>
              <a:defRPr/>
            </a:pPr>
            <a:r>
              <a:rPr lang="en-US" sz="2800" dirty="0"/>
              <a:t>H</a:t>
            </a:r>
            <a:r>
              <a:rPr lang="vi-VN" sz="2800" dirty="0"/>
              <a:t>àng hóa </a:t>
            </a:r>
            <a:r>
              <a:rPr lang="en-US" sz="2800" dirty="0"/>
              <a:t>XK</a:t>
            </a:r>
            <a:r>
              <a:rPr lang="vi-VN" sz="2800" dirty="0"/>
              <a:t> </a:t>
            </a:r>
            <a:r>
              <a:rPr lang="en-US" sz="2800" dirty="0" err="1"/>
              <a:t>tái</a:t>
            </a:r>
            <a:r>
              <a:rPr lang="en-US" sz="2800" dirty="0"/>
              <a:t> </a:t>
            </a:r>
            <a:r>
              <a:rPr lang="en-US" sz="2800" dirty="0" err="1"/>
              <a:t>nhập</a:t>
            </a:r>
            <a:r>
              <a:rPr lang="en-US" sz="2800" dirty="0"/>
              <a:t> </a:t>
            </a:r>
            <a:r>
              <a:rPr lang="vi-VN" sz="2800" dirty="0"/>
              <a:t>để tái chế, bảo hành và tá</a:t>
            </a:r>
            <a:r>
              <a:rPr lang="en-US" sz="2800" dirty="0" err="1"/>
              <a:t>i</a:t>
            </a:r>
            <a:r>
              <a:rPr lang="en-US" sz="2800" dirty="0"/>
              <a:t> </a:t>
            </a:r>
            <a:r>
              <a:rPr lang="en-US" sz="2800" dirty="0" err="1"/>
              <a:t>xuất</a:t>
            </a:r>
            <a:r>
              <a:rPr lang="vi-VN" sz="2800" dirty="0"/>
              <a:t> trả lại </a:t>
            </a:r>
            <a:r>
              <a:rPr lang="en-US" sz="2800" dirty="0" err="1"/>
              <a:t>cho</a:t>
            </a:r>
            <a:r>
              <a:rPr lang="en-US" sz="2800" dirty="0"/>
              <a:t> </a:t>
            </a:r>
            <a:r>
              <a:rPr lang="vi-VN" sz="2800" dirty="0"/>
              <a:t>thương nhân </a:t>
            </a:r>
            <a:r>
              <a:rPr lang="vi-VN" sz="2800"/>
              <a:t>nước ngoài</a:t>
            </a:r>
            <a:endParaRPr lang="en-US" sz="2800"/>
          </a:p>
          <a:p>
            <a:pPr marL="514350" lvl="0" indent="-514350" algn="just">
              <a:spcBef>
                <a:spcPct val="20000"/>
              </a:spcBef>
              <a:buFont typeface="+mj-lt"/>
              <a:buAutoNum type="arabicPeriod"/>
              <a:defRPr/>
            </a:pPr>
            <a:endParaRPr lang="en-US" sz="2800" dirty="0"/>
          </a:p>
          <a:p>
            <a:pPr marL="514350" indent="-514350" algn="just">
              <a:spcBef>
                <a:spcPct val="20000"/>
              </a:spcBef>
              <a:buFont typeface="+mj-lt"/>
              <a:buAutoNum type="arabicPeriod"/>
              <a:defRPr/>
            </a:pPr>
            <a:r>
              <a:rPr lang="en-US" sz="2800" dirty="0" err="1"/>
              <a:t>Hàng</a:t>
            </a:r>
            <a:r>
              <a:rPr lang="en-US" sz="2800" dirty="0"/>
              <a:t> </a:t>
            </a:r>
            <a:r>
              <a:rPr lang="en-US" sz="2800" dirty="0" err="1"/>
              <a:t>hóa</a:t>
            </a:r>
            <a:r>
              <a:rPr lang="en-US" sz="2800" dirty="0"/>
              <a:t> t</a:t>
            </a:r>
            <a:r>
              <a:rPr lang="vi-VN" sz="2800" dirty="0"/>
              <a:t>rưng bày, giới thiệu, tham gia hội chợ, triển </a:t>
            </a:r>
            <a:r>
              <a:rPr lang="en-US" sz="2800" dirty="0"/>
              <a:t>l</a:t>
            </a:r>
            <a:r>
              <a:rPr lang="vi-VN" sz="2800" dirty="0"/>
              <a:t>ãm</a:t>
            </a:r>
            <a:r>
              <a:rPr lang="en-US" sz="2800" dirty="0"/>
              <a:t> </a:t>
            </a:r>
            <a:r>
              <a:rPr lang="en-US" sz="2800" dirty="0" err="1"/>
              <a:t>thương</a:t>
            </a:r>
            <a:r>
              <a:rPr lang="en-US" sz="2800" dirty="0"/>
              <a:t> </a:t>
            </a:r>
            <a:r>
              <a:rPr lang="en-US" sz="2800" dirty="0" err="1"/>
              <a:t>mại</a:t>
            </a: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a:t>
            </a:r>
            <a:r>
              <a:rPr lang="en-US" sz="2800" b="1">
                <a:latin typeface="Arial" pitchFamily="34" charset="0"/>
                <a:cs typeface="Arial" pitchFamily="34" charset="0"/>
              </a:rPr>
              <a:t>HÓA TN-TX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26</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81000" y="1695510"/>
            <a:ext cx="8305800" cy="4857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gn="just">
              <a:spcBef>
                <a:spcPct val="20000"/>
              </a:spcBef>
              <a:buFont typeface="+mj-lt"/>
              <a:buAutoNum type="arabicPeriod" startAt="4"/>
              <a:defRPr/>
            </a:pPr>
            <a:r>
              <a:rPr lang="en-US" sz="2800" dirty="0"/>
              <a:t>M</a:t>
            </a:r>
            <a:r>
              <a:rPr lang="vi-VN" sz="2800" dirty="0"/>
              <a:t>áy móc, trang thiết bị, dụng cụ khám chữa bệnh của các tổ chức nước ngoài để khám, chữa bệnh tại V</a:t>
            </a:r>
            <a:r>
              <a:rPr lang="en-US" sz="2800" dirty="0"/>
              <a:t>N</a:t>
            </a:r>
            <a:r>
              <a:rPr lang="vi-VN" sz="2800" dirty="0"/>
              <a:t> v</a:t>
            </a:r>
            <a:r>
              <a:rPr lang="en-US" sz="2800" dirty="0"/>
              <a:t>ì m</a:t>
            </a:r>
            <a:r>
              <a:rPr lang="vi-VN" sz="2800" dirty="0"/>
              <a:t>ục đích nhân đạo; </a:t>
            </a:r>
            <a:r>
              <a:rPr lang="en-US" sz="2800" dirty="0"/>
              <a:t>TN-TX </a:t>
            </a:r>
            <a:r>
              <a:rPr lang="vi-VN" sz="2800" dirty="0"/>
              <a:t>dụng cụ biểu diễn, trang thiết bị tập luyện, thi đấu của các đoàn nghệ thuật, đoàn thi đấu, biểu diễn </a:t>
            </a:r>
            <a:r>
              <a:rPr lang="vi-VN" sz="2800"/>
              <a:t>thể thao</a:t>
            </a:r>
            <a:endParaRPr lang="en-US" sz="2800"/>
          </a:p>
          <a:p>
            <a:pPr marL="514350" indent="-514350" algn="just">
              <a:spcBef>
                <a:spcPct val="20000"/>
              </a:spcBef>
              <a:buFont typeface="+mj-lt"/>
              <a:buAutoNum type="arabicPeriod" startAt="4"/>
              <a:defRPr/>
            </a:pPr>
            <a:endParaRPr lang="en-US" sz="2800" dirty="0"/>
          </a:p>
          <a:p>
            <a:pPr marL="514350" indent="-514350" algn="just">
              <a:spcBef>
                <a:spcPct val="20000"/>
              </a:spcBef>
              <a:buFont typeface="+mj-lt"/>
              <a:buAutoNum type="arabicPeriod" startAt="4"/>
              <a:defRPr/>
            </a:pPr>
            <a:r>
              <a:rPr lang="en-US" sz="2800" dirty="0"/>
              <a:t>V</a:t>
            </a:r>
            <a:r>
              <a:rPr lang="vi-VN" sz="2800" dirty="0"/>
              <a:t>ũ khí, khí tài, trang thiết bị quân sự, an ninh để sửa chữa phục vụ </a:t>
            </a:r>
            <a:r>
              <a:rPr lang="en-US" sz="2800" dirty="0"/>
              <a:t>m</a:t>
            </a:r>
            <a:r>
              <a:rPr lang="vi-VN" sz="2800" dirty="0"/>
              <a:t>ục đích quốc phòng, an ninh</a:t>
            </a:r>
            <a:endParaRPr lang="en-US" sz="2800" dirty="0"/>
          </a:p>
          <a:p>
            <a:pPr marL="514350" indent="-514350">
              <a:spcBef>
                <a:spcPct val="20000"/>
              </a:spcBef>
              <a:defRPr/>
            </a:pPr>
            <a:endParaRPr lang="en-US" sz="2800" dirty="0"/>
          </a:p>
          <a:p>
            <a:pPr marL="457200" lvl="0" indent="-457200">
              <a:spcBef>
                <a:spcPct val="20000"/>
              </a:spcBef>
              <a:buFont typeface="Wingdings" pitchFamily="2" charset="2"/>
              <a:buChar char="v"/>
              <a:defRPr/>
            </a:pPr>
            <a:endParaRPr lang="en-US" sz="2800" dirty="0">
              <a:latin typeface="Tahoma" pitchFamily="34" charset="0"/>
              <a:ea typeface="Tahoma" pitchFamily="34" charset="0"/>
              <a:cs typeface="Tahoma" pitchFamily="34" charset="0"/>
            </a:endParaRP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a:t>
            </a:r>
            <a:r>
              <a:rPr lang="en-US" sz="2800" b="1">
                <a:latin typeface="Arial" pitchFamily="34" charset="0"/>
                <a:cs typeface="Arial" pitchFamily="34" charset="0"/>
              </a:rPr>
              <a:t>HÓA TN-TX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27</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228600" y="1695510"/>
            <a:ext cx="8610600" cy="5524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lvl="0" indent="-514350" algn="just">
              <a:spcBef>
                <a:spcPct val="20000"/>
              </a:spcBef>
              <a:buFont typeface="+mj-lt"/>
              <a:buAutoNum type="arabicPeriod" startAt="6"/>
              <a:defRPr/>
            </a:pPr>
            <a:r>
              <a:rPr lang="en-US" sz="2800" dirty="0" err="1"/>
              <a:t>Hàng</a:t>
            </a:r>
            <a:r>
              <a:rPr lang="en-US" sz="2800" dirty="0"/>
              <a:t> </a:t>
            </a:r>
            <a:r>
              <a:rPr lang="en-US" sz="2800" dirty="0" err="1"/>
              <a:t>hóa</a:t>
            </a:r>
            <a:r>
              <a:rPr lang="en-US" sz="2800" dirty="0"/>
              <a:t> </a:t>
            </a:r>
            <a:r>
              <a:rPr lang="en-US" sz="2800" dirty="0" err="1"/>
              <a:t>khác</a:t>
            </a:r>
            <a:r>
              <a:rPr lang="en-US" sz="2800" dirty="0"/>
              <a:t>:</a:t>
            </a:r>
          </a:p>
          <a:p>
            <a:pPr marL="514350" lvl="0" indent="-514350" algn="just">
              <a:spcBef>
                <a:spcPct val="20000"/>
              </a:spcBef>
              <a:buFont typeface="Wingdings" pitchFamily="2" charset="2"/>
              <a:buChar char="v"/>
              <a:defRPr/>
            </a:pPr>
            <a:r>
              <a:rPr lang="en-US" sz="2800" dirty="0" err="1"/>
              <a:t>Hàng</a:t>
            </a:r>
            <a:r>
              <a:rPr lang="en-US" sz="2800" dirty="0"/>
              <a:t> </a:t>
            </a:r>
            <a:r>
              <a:rPr lang="en-US" sz="2800" dirty="0" err="1"/>
              <a:t>hóa</a:t>
            </a:r>
            <a:r>
              <a:rPr lang="en-US" sz="2800" dirty="0"/>
              <a:t> </a:t>
            </a:r>
            <a:r>
              <a:rPr lang="en-US" sz="2800" dirty="0" err="1"/>
              <a:t>để</a:t>
            </a:r>
            <a:r>
              <a:rPr lang="en-US" sz="2800" dirty="0"/>
              <a:t> </a:t>
            </a:r>
            <a:r>
              <a:rPr lang="vi-VN" sz="2800" dirty="0"/>
              <a:t>phục vụ đo kiểm, khảo nghiệm</a:t>
            </a:r>
            <a:endParaRPr lang="en-US" sz="2800" dirty="0"/>
          </a:p>
          <a:p>
            <a:pPr marL="514350" lvl="0" indent="-514350" algn="just">
              <a:spcBef>
                <a:spcPct val="20000"/>
              </a:spcBef>
              <a:buFont typeface="Wingdings" pitchFamily="2" charset="2"/>
              <a:buChar char="v"/>
              <a:defRPr/>
            </a:pPr>
            <a:r>
              <a:rPr lang="en-US" sz="2800" dirty="0"/>
              <a:t>L</a:t>
            </a:r>
            <a:r>
              <a:rPr lang="vi-VN" sz="2800" dirty="0"/>
              <a:t>inh kiện, phụ tùng để phục vụ thay thế, sửa chữa tàu biển, tàu bay nước ngoài</a:t>
            </a:r>
            <a:r>
              <a:rPr lang="en-US" sz="2800" dirty="0"/>
              <a:t> (</a:t>
            </a:r>
            <a:r>
              <a:rPr lang="vi-VN" sz="2800" dirty="0"/>
              <a:t>không có hợp đồng</a:t>
            </a:r>
            <a:r>
              <a:rPr lang="en-US" sz="2800" dirty="0"/>
              <a:t>)</a:t>
            </a:r>
            <a:r>
              <a:rPr lang="vi-VN" sz="2800" dirty="0"/>
              <a:t>; linh kiện, phụ tùng tạm nhập để sửa chữa tàu biển, tàu bay </a:t>
            </a:r>
            <a:r>
              <a:rPr lang="en-US" sz="2800" dirty="0"/>
              <a:t>(</a:t>
            </a:r>
            <a:r>
              <a:rPr lang="vi-VN" sz="2800" dirty="0"/>
              <a:t>theo hợp đồng ký giữa chủ tàu nước ngoài với nhà máy sửa chữa tại V</a:t>
            </a:r>
            <a:r>
              <a:rPr lang="en-US" sz="2800" dirty="0"/>
              <a:t>N)</a:t>
            </a:r>
          </a:p>
          <a:p>
            <a:pPr marL="514350" lvl="0" indent="-514350" algn="just">
              <a:spcBef>
                <a:spcPct val="20000"/>
              </a:spcBef>
              <a:buFont typeface="Wingdings" pitchFamily="2" charset="2"/>
              <a:buChar char="v"/>
              <a:defRPr/>
            </a:pPr>
            <a:r>
              <a:rPr lang="en-US" sz="2800" dirty="0"/>
              <a:t>P</a:t>
            </a:r>
            <a:r>
              <a:rPr lang="vi-VN" sz="2800" dirty="0"/>
              <a:t>hương tiện chứa hàng hóa </a:t>
            </a:r>
            <a:r>
              <a:rPr lang="en-US" sz="2800" dirty="0"/>
              <a:t>XK, NK </a:t>
            </a:r>
            <a:r>
              <a:rPr lang="vi-VN" sz="2800" dirty="0"/>
              <a:t>theo phương thức quay vòng</a:t>
            </a:r>
            <a:endParaRPr lang="en-US" sz="2800" dirty="0">
              <a:latin typeface="Tahoma" pitchFamily="34" charset="0"/>
              <a:ea typeface="Tahoma" pitchFamily="34" charset="0"/>
              <a:cs typeface="Tahoma" pitchFamily="34" charset="0"/>
            </a:endParaRP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BẢO HÀNH, BẢO DƯỠNG, THUÊ MƯỢN HOẶC SỬ DỤNG MỤC ĐÍCH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28</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04800" y="1752600"/>
            <a:ext cx="8422966"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lgn="just">
              <a:spcBef>
                <a:spcPct val="20000"/>
              </a:spcBef>
              <a:buFont typeface="Wingdings" pitchFamily="2" charset="2"/>
              <a:buChar char="v"/>
              <a:defRPr/>
            </a:pPr>
            <a:r>
              <a:rPr lang="en-US" sz="2800" dirty="0"/>
              <a:t>KHÔNG </a:t>
            </a:r>
            <a:r>
              <a:rPr lang="en-US" sz="2800" dirty="0" err="1"/>
              <a:t>thuộc</a:t>
            </a:r>
            <a:r>
              <a:rPr lang="en-US" sz="2800" dirty="0"/>
              <a:t> </a:t>
            </a:r>
            <a:r>
              <a:rPr lang="vi-VN" sz="2800" dirty="0"/>
              <a:t>hàng hóa cấm;</a:t>
            </a:r>
            <a:r>
              <a:rPr lang="en-US" sz="2800" dirty="0"/>
              <a:t> </a:t>
            </a:r>
            <a:r>
              <a:rPr lang="vi-VN" sz="2800" dirty="0"/>
              <a:t>tạm ngừng </a:t>
            </a:r>
            <a:r>
              <a:rPr lang="en-US" sz="2800" dirty="0"/>
              <a:t>XK, NK</a:t>
            </a:r>
          </a:p>
          <a:p>
            <a:pPr marL="396875" lvl="0" indent="-396875" algn="just">
              <a:spcBef>
                <a:spcPct val="20000"/>
              </a:spcBef>
              <a:buFont typeface="Wingdings" pitchFamily="2" charset="2"/>
              <a:buChar char="v"/>
              <a:defRPr/>
            </a:pPr>
            <a:r>
              <a:rPr lang="en-US" sz="2800" dirty="0">
                <a:solidFill>
                  <a:srgbClr val="FF0000"/>
                </a:solidFill>
              </a:rPr>
              <a:t>BCT </a:t>
            </a:r>
            <a:r>
              <a:rPr lang="en-US" sz="2800" dirty="0" err="1">
                <a:solidFill>
                  <a:srgbClr val="FF0000"/>
                </a:solidFill>
              </a:rPr>
              <a:t>cấp</a:t>
            </a:r>
            <a:r>
              <a:rPr lang="en-US" sz="2800" dirty="0">
                <a:solidFill>
                  <a:srgbClr val="FF0000"/>
                </a:solidFill>
              </a:rPr>
              <a:t> </a:t>
            </a:r>
            <a:r>
              <a:rPr lang="en-US" sz="2800" dirty="0" err="1">
                <a:solidFill>
                  <a:srgbClr val="FF0000"/>
                </a:solidFill>
              </a:rPr>
              <a:t>giấy</a:t>
            </a:r>
            <a:r>
              <a:rPr lang="en-US" sz="2800" dirty="0">
                <a:solidFill>
                  <a:srgbClr val="FF0000"/>
                </a:solidFill>
              </a:rPr>
              <a:t> </a:t>
            </a:r>
            <a:r>
              <a:rPr lang="en-US" sz="2800" dirty="0" err="1">
                <a:solidFill>
                  <a:srgbClr val="FF0000"/>
                </a:solidFill>
              </a:rPr>
              <a:t>phép</a:t>
            </a:r>
            <a:r>
              <a:rPr lang="en-US" sz="2800" dirty="0">
                <a:solidFill>
                  <a:srgbClr val="FF0000"/>
                </a:solidFill>
              </a:rPr>
              <a:t> TN-TX</a:t>
            </a:r>
            <a:r>
              <a:rPr lang="en-US" sz="2800" dirty="0"/>
              <a:t>: </a:t>
            </a:r>
            <a:r>
              <a:rPr lang="vi-VN" sz="2800" dirty="0"/>
              <a:t>hàng hóa thuộc diện quản lý bằng biện pháp hạn ngạch </a:t>
            </a:r>
            <a:r>
              <a:rPr lang="en-US" sz="2800" dirty="0"/>
              <a:t>XK</a:t>
            </a:r>
            <a:r>
              <a:rPr lang="vi-VN" sz="2800" dirty="0"/>
              <a:t>, </a:t>
            </a:r>
            <a:r>
              <a:rPr lang="en-US" sz="2800" dirty="0"/>
              <a:t>NK; </a:t>
            </a:r>
            <a:r>
              <a:rPr lang="vi-VN" sz="2800" dirty="0"/>
              <a:t>hạn ngạch thuế quan</a:t>
            </a:r>
            <a:r>
              <a:rPr lang="en-US" sz="2800" dirty="0"/>
              <a:t>;</a:t>
            </a:r>
            <a:r>
              <a:rPr lang="vi-VN" sz="2800" dirty="0"/>
              <a:t> giấy phép </a:t>
            </a:r>
            <a:r>
              <a:rPr lang="en-US" sz="2800" dirty="0"/>
              <a:t>XK, NK</a:t>
            </a:r>
            <a:r>
              <a:rPr lang="vi-VN" sz="2800" dirty="0"/>
              <a:t> </a:t>
            </a:r>
            <a:r>
              <a:rPr lang="en-US" sz="2800" dirty="0"/>
              <a:t>(</a:t>
            </a:r>
            <a:r>
              <a:rPr lang="vi-VN" sz="2800" dirty="0"/>
              <a:t>trừ Giấy phép </a:t>
            </a:r>
            <a:r>
              <a:rPr lang="en-US" sz="2800" dirty="0"/>
              <a:t>XK, NK </a:t>
            </a:r>
            <a:r>
              <a:rPr lang="vi-VN" sz="2800" dirty="0"/>
              <a:t>tự động</a:t>
            </a:r>
            <a:r>
              <a:rPr lang="en-US" sz="2800" dirty="0"/>
              <a:t>)</a:t>
            </a:r>
          </a:p>
          <a:p>
            <a:pPr marL="396875" indent="-396875" algn="just">
              <a:spcBef>
                <a:spcPct val="20000"/>
              </a:spcBef>
              <a:buFont typeface="Wingdings" pitchFamily="2" charset="2"/>
              <a:buChar char="v"/>
              <a:defRPr/>
            </a:pPr>
            <a:r>
              <a:rPr lang="en-US" sz="2800" dirty="0">
                <a:solidFill>
                  <a:srgbClr val="FF0000"/>
                </a:solidFill>
              </a:rPr>
              <a:t>BCT </a:t>
            </a:r>
            <a:r>
              <a:rPr lang="en-US" sz="2800" dirty="0" err="1">
                <a:solidFill>
                  <a:srgbClr val="FF0000"/>
                </a:solidFill>
              </a:rPr>
              <a:t>cấp</a:t>
            </a:r>
            <a:r>
              <a:rPr lang="en-US" sz="2800" dirty="0">
                <a:solidFill>
                  <a:srgbClr val="FF0000"/>
                </a:solidFill>
              </a:rPr>
              <a:t> </a:t>
            </a:r>
            <a:r>
              <a:rPr lang="en-US" sz="2800" dirty="0" err="1">
                <a:solidFill>
                  <a:srgbClr val="FF0000"/>
                </a:solidFill>
              </a:rPr>
              <a:t>giấy</a:t>
            </a:r>
            <a:r>
              <a:rPr lang="en-US" sz="2800" dirty="0">
                <a:solidFill>
                  <a:srgbClr val="FF0000"/>
                </a:solidFill>
              </a:rPr>
              <a:t> </a:t>
            </a:r>
            <a:r>
              <a:rPr lang="en-US" sz="2800" dirty="0" err="1">
                <a:solidFill>
                  <a:srgbClr val="FF0000"/>
                </a:solidFill>
              </a:rPr>
              <a:t>phép</a:t>
            </a:r>
            <a:r>
              <a:rPr lang="en-US" sz="2800" dirty="0">
                <a:solidFill>
                  <a:srgbClr val="FF0000"/>
                </a:solidFill>
              </a:rPr>
              <a:t> TN-TX </a:t>
            </a:r>
            <a:r>
              <a:rPr lang="en-US" sz="2800" dirty="0">
                <a:solidFill>
                  <a:schemeClr val="accent6">
                    <a:lumMod val="75000"/>
                  </a:schemeClr>
                </a:solidFill>
              </a:rPr>
              <a:t>(</a:t>
            </a:r>
            <a:r>
              <a:rPr lang="vi-VN" sz="2800" dirty="0">
                <a:solidFill>
                  <a:schemeClr val="accent6">
                    <a:lumMod val="75000"/>
                  </a:schemeClr>
                </a:solidFill>
              </a:rPr>
              <a:t>trên cơ sở văn bản chấp thuận của bộ, cơ quan ngang bộ có thẩm quyền quản lý</a:t>
            </a:r>
            <a:r>
              <a:rPr lang="en-US" sz="2800" dirty="0">
                <a:solidFill>
                  <a:schemeClr val="accent6">
                    <a:lumMod val="75000"/>
                  </a:schemeClr>
                </a:solidFill>
              </a:rPr>
              <a:t>)</a:t>
            </a:r>
            <a:r>
              <a:rPr lang="en-US" sz="2800" dirty="0"/>
              <a:t>: </a:t>
            </a:r>
            <a:r>
              <a:rPr lang="vi-VN" sz="2800" dirty="0"/>
              <a:t>hàng hóa chưa được phép lưu hành, sử dụng tại V</a:t>
            </a:r>
            <a:r>
              <a:rPr lang="en-US" sz="2800" dirty="0"/>
              <a:t>N</a:t>
            </a: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BẢO HÀNH, BẢO DƯỠNG, THUÊ MƯỢN HOẶC SỬ DỤNG MỤC ĐÍCH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29</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205740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lgn="just">
              <a:spcBef>
                <a:spcPct val="20000"/>
              </a:spcBef>
              <a:buFont typeface="Wingdings" pitchFamily="2" charset="2"/>
              <a:buChar char="v"/>
              <a:defRPr/>
            </a:pPr>
            <a:r>
              <a:rPr lang="vi-VN" sz="2800" dirty="0"/>
              <a:t>Hàng hóa sử dụng tại V</a:t>
            </a:r>
            <a:r>
              <a:rPr lang="en-US" sz="2800" dirty="0"/>
              <a:t>N</a:t>
            </a:r>
            <a:r>
              <a:rPr lang="vi-VN" sz="2800" dirty="0"/>
              <a:t> phải tuân thủ quy định của bộ, cơ quan ngang bộ có th</a:t>
            </a:r>
            <a:r>
              <a:rPr lang="en-US" sz="2800" dirty="0"/>
              <a:t>ẩ</a:t>
            </a:r>
            <a:r>
              <a:rPr lang="vi-VN" sz="2800" dirty="0"/>
              <a:t>m quyền </a:t>
            </a:r>
            <a:r>
              <a:rPr lang="vi-VN" sz="2800"/>
              <a:t>quản lý</a:t>
            </a:r>
            <a:endParaRPr lang="en-US" sz="2800"/>
          </a:p>
          <a:p>
            <a:pPr lvl="0" algn="just">
              <a:spcBef>
                <a:spcPct val="20000"/>
              </a:spcBef>
              <a:defRPr/>
            </a:pPr>
            <a:endParaRPr lang="en-US" sz="2800" dirty="0"/>
          </a:p>
          <a:p>
            <a:pPr marL="396875" lvl="0" indent="-396875" algn="just">
              <a:spcBef>
                <a:spcPct val="20000"/>
              </a:spcBef>
              <a:buFont typeface="Wingdings" pitchFamily="2" charset="2"/>
              <a:buChar char="v"/>
              <a:defRPr/>
            </a:pPr>
            <a:r>
              <a:rPr lang="en-US" sz="2800" dirty="0" err="1"/>
              <a:t>Nếu</a:t>
            </a:r>
            <a:r>
              <a:rPr lang="vi-VN" sz="2800" dirty="0"/>
              <a:t> hàng hóa</a:t>
            </a:r>
            <a:r>
              <a:rPr lang="en-US" sz="2800" dirty="0"/>
              <a:t> </a:t>
            </a:r>
            <a:r>
              <a:rPr lang="en-US" sz="2800" dirty="0" err="1"/>
              <a:t>không</a:t>
            </a:r>
            <a:r>
              <a:rPr lang="en-US" sz="2800" dirty="0"/>
              <a:t> </a:t>
            </a:r>
            <a:r>
              <a:rPr lang="en-US" sz="2800" dirty="0" err="1"/>
              <a:t>thuộc</a:t>
            </a:r>
            <a:r>
              <a:rPr lang="en-US" sz="2800" dirty="0"/>
              <a:t> </a:t>
            </a:r>
            <a:r>
              <a:rPr lang="en-US" sz="2800" dirty="0" err="1"/>
              <a:t>các</a:t>
            </a:r>
            <a:r>
              <a:rPr lang="en-US" sz="2800" dirty="0"/>
              <a:t> </a:t>
            </a:r>
            <a:r>
              <a:rPr lang="en-US" sz="2800" dirty="0" err="1"/>
              <a:t>trường</a:t>
            </a:r>
            <a:r>
              <a:rPr lang="en-US" sz="2800" dirty="0"/>
              <a:t> </a:t>
            </a:r>
            <a:r>
              <a:rPr lang="en-US" sz="2800" dirty="0" err="1"/>
              <a:t>hợp</a:t>
            </a:r>
            <a:r>
              <a:rPr lang="en-US" sz="2800" dirty="0"/>
              <a:t> </a:t>
            </a:r>
            <a:r>
              <a:rPr lang="en-US" sz="2800" dirty="0" err="1"/>
              <a:t>trên</a:t>
            </a:r>
            <a:r>
              <a:rPr lang="vi-VN" sz="2800" dirty="0"/>
              <a:t>, thương nhân thực hiện thủ tục </a:t>
            </a:r>
            <a:r>
              <a:rPr lang="en-US" sz="2800" dirty="0"/>
              <a:t>TN, TX </a:t>
            </a:r>
            <a:r>
              <a:rPr lang="vi-VN" sz="2800" dirty="0"/>
              <a:t>tại </a:t>
            </a:r>
            <a:r>
              <a:rPr lang="en-US" sz="2800" dirty="0"/>
              <a:t>CQHQ</a:t>
            </a:r>
            <a:r>
              <a:rPr lang="vi-VN" sz="2800" dirty="0"/>
              <a:t>, không phải có Giấy phép </a:t>
            </a:r>
            <a:r>
              <a:rPr lang="en-US" sz="2800" dirty="0"/>
              <a:t>TN-TX</a:t>
            </a: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094" y="7620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ate Placeholder 6"/>
          <p:cNvSpPr>
            <a:spLocks noGrp="1"/>
          </p:cNvSpPr>
          <p:nvPr>
            <p:ph type="dt" sz="quarter" idx="10"/>
          </p:nvPr>
        </p:nvSpPr>
        <p:spPr/>
        <p:txBody>
          <a:bodyPr/>
          <a:lstStyle/>
          <a:p>
            <a:pPr>
              <a:defRPr/>
            </a:pPr>
            <a:fld id="{F9A6BC9E-95DD-4F45-98FF-DA2D19A09890}"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56D50EE6-74D9-46DB-94D9-E62028EA01DA}" type="slidenum">
              <a:rPr lang="en-US"/>
              <a:pPr>
                <a:defRPr/>
              </a:pPr>
              <a:t>3</a:t>
            </a:fld>
            <a:endParaRPr lang="en-US"/>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3" name="Subtitle 2"/>
          <p:cNvSpPr>
            <a:spLocks noGrp="1"/>
          </p:cNvSpPr>
          <p:nvPr>
            <p:ph type="subTitle" idx="1"/>
          </p:nvPr>
        </p:nvSpPr>
        <p:spPr>
          <a:xfrm>
            <a:off x="95992" y="139534"/>
            <a:ext cx="8610600" cy="1994065"/>
          </a:xfrm>
        </p:spPr>
        <p:txBody>
          <a:bodyPr rtlCol="0">
            <a:noAutofit/>
          </a:bodyPr>
          <a:lstStyle/>
          <a:p>
            <a:pPr fontAlgn="auto">
              <a:spcAft>
                <a:spcPts val="0"/>
              </a:spcAft>
              <a:buFont typeface="Arial" pitchFamily="34" charset="0"/>
              <a:buNone/>
              <a:defRPr/>
            </a:pPr>
            <a:r>
              <a:rPr lang="en-US" sz="4000" b="1" dirty="0">
                <a:solidFill>
                  <a:schemeClr val="tx1"/>
                </a:solidFill>
                <a:latin typeface="+mj-lt"/>
                <a:cs typeface="Arial" pitchFamily="34" charset="0"/>
              </a:rPr>
              <a:t>PHẦN 1</a:t>
            </a:r>
          </a:p>
          <a:p>
            <a:pPr fontAlgn="auto">
              <a:spcAft>
                <a:spcPts val="0"/>
              </a:spcAft>
              <a:buFont typeface="Arial" pitchFamily="34" charset="0"/>
              <a:buNone/>
              <a:defRPr/>
            </a:pPr>
            <a:r>
              <a:rPr lang="en-US" sz="4000" b="1">
                <a:solidFill>
                  <a:schemeClr val="tx1"/>
                </a:solidFill>
                <a:latin typeface="+mj-lt"/>
                <a:cs typeface="Arial" pitchFamily="34" charset="0"/>
              </a:rPr>
              <a:t> </a:t>
            </a:r>
          </a:p>
          <a:p>
            <a:pPr fontAlgn="auto">
              <a:spcAft>
                <a:spcPts val="0"/>
              </a:spcAft>
              <a:buFont typeface="Arial" pitchFamily="34" charset="0"/>
              <a:buNone/>
              <a:defRPr/>
            </a:pPr>
            <a:r>
              <a:rPr lang="en-US" sz="4000" b="1">
                <a:solidFill>
                  <a:schemeClr val="tx1"/>
                </a:solidFill>
                <a:latin typeface="+mj-lt"/>
                <a:cs typeface="Arial" pitchFamily="34" charset="0"/>
              </a:rPr>
              <a:t>QUẢN </a:t>
            </a:r>
            <a:r>
              <a:rPr lang="en-US" sz="4000" b="1" dirty="0">
                <a:solidFill>
                  <a:schemeClr val="tx1"/>
                </a:solidFill>
                <a:latin typeface="+mj-lt"/>
                <a:cs typeface="Arial" pitchFamily="34" charset="0"/>
              </a:rPr>
              <a:t>LÝ HOẠT ĐỘNG XK, NK</a:t>
            </a:r>
          </a:p>
        </p:txBody>
      </p:sp>
      <p:pic>
        <p:nvPicPr>
          <p:cNvPr id="4103" name="Picture 3" descr="C:\Users\Long\Desktop\Hinh link\slideshow.jpg"/>
          <p:cNvPicPr>
            <a:picLocks noChangeAspect="1" noChangeArrowheads="1"/>
          </p:cNvPicPr>
          <p:nvPr/>
        </p:nvPicPr>
        <p:blipFill>
          <a:blip r:embed="rId2" cstate="print"/>
          <a:srcRect/>
          <a:stretch>
            <a:fillRect/>
          </a:stretch>
        </p:blipFill>
        <p:spPr bwMode="auto">
          <a:xfrm>
            <a:off x="533400" y="2514600"/>
            <a:ext cx="8154988" cy="3357563"/>
          </a:xfrm>
          <a:prstGeom prst="rect">
            <a:avLst/>
          </a:prstGeom>
          <a:noFill/>
          <a:ln w="9525">
            <a:noFill/>
            <a:miter lim="800000"/>
            <a:headEnd/>
            <a:tailEnd/>
          </a:ln>
        </p:spPr>
      </p:pic>
    </p:spTree>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TÁI NHẬP ĐỂ TÁI CHẾ VÀ XUẤT TRẢ</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30</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1219200" y="2286000"/>
            <a:ext cx="7010400" cy="297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v"/>
              <a:defRPr/>
            </a:pPr>
            <a:r>
              <a:rPr lang="en-US" sz="2800" dirty="0" err="1"/>
              <a:t>Thực</a:t>
            </a:r>
            <a:r>
              <a:rPr lang="en-US" sz="2800" dirty="0"/>
              <a:t> </a:t>
            </a:r>
            <a:r>
              <a:rPr lang="en-US" sz="2800" dirty="0" err="1"/>
              <a:t>hiện</a:t>
            </a:r>
            <a:r>
              <a:rPr lang="en-US" sz="2800" dirty="0"/>
              <a:t> t</a:t>
            </a:r>
            <a:r>
              <a:rPr lang="vi-VN" sz="2800" dirty="0"/>
              <a:t>hủ tục </a:t>
            </a:r>
            <a:r>
              <a:rPr lang="en-US" sz="2800" dirty="0"/>
              <a:t>TN, TX </a:t>
            </a:r>
            <a:r>
              <a:rPr lang="vi-VN" sz="2800"/>
              <a:t>tại </a:t>
            </a:r>
            <a:r>
              <a:rPr lang="en-US" sz="2800"/>
              <a:t>CQHQ</a:t>
            </a:r>
          </a:p>
          <a:p>
            <a:pPr marL="396875" lvl="0" indent="-396875">
              <a:spcBef>
                <a:spcPct val="20000"/>
              </a:spcBef>
              <a:buFont typeface="Wingdings" pitchFamily="2" charset="2"/>
              <a:buChar char="v"/>
              <a:defRPr/>
            </a:pPr>
            <a:endParaRPr lang="en-US" sz="2800"/>
          </a:p>
          <a:p>
            <a:pPr marL="396875" lvl="0" indent="-396875">
              <a:spcBef>
                <a:spcPct val="20000"/>
              </a:spcBef>
              <a:buFont typeface="Wingdings" pitchFamily="2" charset="2"/>
              <a:buChar char="v"/>
              <a:defRPr/>
            </a:pPr>
            <a:endParaRPr lang="en-US" sz="2800" dirty="0"/>
          </a:p>
          <a:p>
            <a:pPr marL="396875" lvl="0" indent="-396875">
              <a:spcBef>
                <a:spcPct val="20000"/>
              </a:spcBef>
              <a:buFont typeface="Wingdings" pitchFamily="2" charset="2"/>
              <a:buChar char="v"/>
              <a:defRPr/>
            </a:pPr>
            <a:r>
              <a:rPr lang="en-US" sz="2800" dirty="0"/>
              <a:t>KHÔNG</a:t>
            </a:r>
            <a:r>
              <a:rPr lang="vi-VN" sz="2800" dirty="0"/>
              <a:t> phải có Giấy phép </a:t>
            </a:r>
            <a:r>
              <a:rPr lang="en-US" sz="2800" dirty="0"/>
              <a:t>TN-TX</a:t>
            </a: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9144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TRƯNG BÀY, GIỚI THIỆU, THAM DỰ HỘI CHỢ, TRIỂN LÃM</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31</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914400" y="23622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indent="-396875">
              <a:spcBef>
                <a:spcPct val="20000"/>
              </a:spcBef>
              <a:buFont typeface="Wingdings" pitchFamily="2" charset="2"/>
              <a:buChar char="v"/>
              <a:defRPr/>
            </a:pPr>
            <a:r>
              <a:rPr lang="en-US" sz="2800" dirty="0"/>
              <a:t>TRỪ </a:t>
            </a:r>
            <a:r>
              <a:rPr lang="vi-VN" sz="2800" dirty="0"/>
              <a:t>hàng </a:t>
            </a:r>
            <a:r>
              <a:rPr lang="en-US" sz="2800" dirty="0" err="1"/>
              <a:t>hóa</a:t>
            </a:r>
            <a:r>
              <a:rPr lang="en-US" sz="2800" dirty="0"/>
              <a:t> </a:t>
            </a:r>
            <a:r>
              <a:rPr lang="vi-VN" sz="2800" dirty="0"/>
              <a:t>cấm;</a:t>
            </a:r>
            <a:r>
              <a:rPr lang="en-US" sz="2800" dirty="0"/>
              <a:t> </a:t>
            </a:r>
            <a:r>
              <a:rPr lang="vi-VN" sz="2800" dirty="0"/>
              <a:t>tạm ngừng </a:t>
            </a:r>
            <a:r>
              <a:rPr lang="en-US" sz="2800" dirty="0"/>
              <a:t>XK</a:t>
            </a:r>
            <a:r>
              <a:rPr lang="en-US" sz="2800"/>
              <a:t>, NK</a:t>
            </a:r>
          </a:p>
          <a:p>
            <a:pPr marL="396875" indent="-396875">
              <a:spcBef>
                <a:spcPct val="20000"/>
              </a:spcBef>
              <a:buFont typeface="Wingdings" pitchFamily="2" charset="2"/>
              <a:buChar char="v"/>
              <a:defRPr/>
            </a:pPr>
            <a:endParaRPr lang="en-US" sz="2800" dirty="0"/>
          </a:p>
          <a:p>
            <a:pPr marL="396875" lvl="0" indent="-396875">
              <a:spcBef>
                <a:spcPct val="20000"/>
              </a:spcBef>
              <a:buFont typeface="Wingdings" pitchFamily="2" charset="2"/>
              <a:buChar char="v"/>
              <a:defRPr/>
            </a:pPr>
            <a:r>
              <a:rPr lang="en-US" sz="2800" dirty="0" err="1"/>
              <a:t>Thực</a:t>
            </a:r>
            <a:r>
              <a:rPr lang="en-US" sz="2800" dirty="0"/>
              <a:t> </a:t>
            </a:r>
            <a:r>
              <a:rPr lang="en-US" sz="2800" dirty="0" err="1"/>
              <a:t>hiện</a:t>
            </a:r>
            <a:r>
              <a:rPr lang="en-US" sz="2800" dirty="0"/>
              <a:t> t</a:t>
            </a:r>
            <a:r>
              <a:rPr lang="vi-VN" sz="2800" dirty="0"/>
              <a:t>hủ tục </a:t>
            </a:r>
            <a:r>
              <a:rPr lang="en-US" sz="2800" dirty="0"/>
              <a:t>TN, TX </a:t>
            </a:r>
            <a:r>
              <a:rPr lang="vi-VN" sz="2800"/>
              <a:t>tại </a:t>
            </a:r>
            <a:r>
              <a:rPr lang="en-US" sz="2800"/>
              <a:t>CQHQ</a:t>
            </a:r>
          </a:p>
          <a:p>
            <a:pPr marL="396875" lvl="0" indent="-396875">
              <a:spcBef>
                <a:spcPct val="20000"/>
              </a:spcBef>
              <a:buFont typeface="Wingdings" pitchFamily="2" charset="2"/>
              <a:buChar char="v"/>
              <a:defRPr/>
            </a:pPr>
            <a:endParaRPr lang="en-US" sz="2800" dirty="0"/>
          </a:p>
          <a:p>
            <a:pPr marL="396875" lvl="0" indent="-396875">
              <a:spcBef>
                <a:spcPct val="20000"/>
              </a:spcBef>
              <a:buFont typeface="Wingdings" pitchFamily="2" charset="2"/>
              <a:buChar char="v"/>
              <a:defRPr/>
            </a:pPr>
            <a:r>
              <a:rPr lang="en-US" sz="2800" dirty="0"/>
              <a:t>KHÔNG</a:t>
            </a:r>
            <a:r>
              <a:rPr lang="vi-VN" sz="2800" dirty="0"/>
              <a:t> phải có Giấy phép </a:t>
            </a:r>
            <a:r>
              <a:rPr lang="en-US" sz="2800" dirty="0"/>
              <a:t>TN-TX</a:t>
            </a: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pitchFamily="34" charset="0"/>
                <a:cs typeface="Arial" pitchFamily="34" charset="0"/>
              </a:rPr>
              <a:t>MÁY MÓC, TRANG THIẾT BỊ, DỤNG CỤ KHÁM CHỮA BỆNH; DỤNG CỤ BIỂU DIỄN, TRANG THIẾT BỊ TẬP LUYỆN, THI ĐẤU THỂ THAO</a:t>
            </a:r>
            <a:endParaRPr lang="en-US" sz="20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32</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695510"/>
            <a:ext cx="8382000" cy="4781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lgn="just">
              <a:spcBef>
                <a:spcPct val="20000"/>
              </a:spcBef>
              <a:buFont typeface="Wingdings" pitchFamily="2" charset="2"/>
              <a:buChar char="v"/>
              <a:defRPr/>
            </a:pPr>
            <a:r>
              <a:rPr lang="en-US" sz="2800" dirty="0" err="1"/>
              <a:t>Thực</a:t>
            </a:r>
            <a:r>
              <a:rPr lang="en-US" sz="2800" dirty="0"/>
              <a:t> </a:t>
            </a:r>
            <a:r>
              <a:rPr lang="en-US" sz="2800" dirty="0" err="1"/>
              <a:t>hiện</a:t>
            </a:r>
            <a:r>
              <a:rPr lang="en-US" sz="2800" dirty="0"/>
              <a:t> t</a:t>
            </a:r>
            <a:r>
              <a:rPr lang="vi-VN" sz="2800" dirty="0"/>
              <a:t>hủ tục </a:t>
            </a:r>
            <a:r>
              <a:rPr lang="en-US" sz="2800" dirty="0"/>
              <a:t>TN, TX </a:t>
            </a:r>
            <a:r>
              <a:rPr lang="vi-VN" sz="2800" dirty="0"/>
              <a:t>tại </a:t>
            </a:r>
            <a:r>
              <a:rPr lang="en-US" sz="2800" dirty="0"/>
              <a:t>CQHQ</a:t>
            </a:r>
          </a:p>
          <a:p>
            <a:pPr marL="396875" lvl="0" indent="-396875" algn="just">
              <a:spcBef>
                <a:spcPct val="20000"/>
              </a:spcBef>
              <a:buFont typeface="Wingdings" pitchFamily="2" charset="2"/>
              <a:buChar char="v"/>
              <a:defRPr/>
            </a:pPr>
            <a:r>
              <a:rPr lang="en-US" sz="2800" dirty="0"/>
              <a:t>KHÔNG</a:t>
            </a:r>
            <a:r>
              <a:rPr lang="vi-VN" sz="2800" dirty="0"/>
              <a:t> phải có Giấy phép </a:t>
            </a:r>
            <a:r>
              <a:rPr lang="en-US" sz="2800" dirty="0"/>
              <a:t>TN-TX</a:t>
            </a:r>
          </a:p>
          <a:p>
            <a:pPr marL="396875" indent="-396875" algn="just">
              <a:spcBef>
                <a:spcPct val="20000"/>
              </a:spcBef>
              <a:buFont typeface="Wingdings" pitchFamily="2" charset="2"/>
              <a:buChar char="v"/>
              <a:defRPr/>
            </a:pPr>
            <a:r>
              <a:rPr lang="en-US" sz="2800" dirty="0" err="1"/>
              <a:t>Nếu</a:t>
            </a:r>
            <a:r>
              <a:rPr lang="en-US" sz="2800" dirty="0"/>
              <a:t> </a:t>
            </a:r>
            <a:r>
              <a:rPr lang="en-US" sz="2800" dirty="0" err="1"/>
              <a:t>thuộc</a:t>
            </a:r>
            <a:r>
              <a:rPr lang="en-US" sz="2800" dirty="0"/>
              <a:t> </a:t>
            </a:r>
            <a:r>
              <a:rPr lang="vi-VN" sz="2800" dirty="0"/>
              <a:t>hàng </a:t>
            </a:r>
            <a:r>
              <a:rPr lang="en-US" sz="2800" dirty="0" err="1"/>
              <a:t>hóa</a:t>
            </a:r>
            <a:r>
              <a:rPr lang="en-US" sz="2800" dirty="0"/>
              <a:t> </a:t>
            </a:r>
            <a:r>
              <a:rPr lang="vi-VN" sz="2800" dirty="0"/>
              <a:t>cấm;</a:t>
            </a:r>
            <a:r>
              <a:rPr lang="en-US" sz="2800" dirty="0"/>
              <a:t> </a:t>
            </a:r>
            <a:r>
              <a:rPr lang="vi-VN" sz="2800" dirty="0"/>
              <a:t>tạm ngừng </a:t>
            </a:r>
            <a:r>
              <a:rPr lang="en-US" sz="2800" dirty="0"/>
              <a:t>XK, NK </a:t>
            </a:r>
            <a:r>
              <a:rPr lang="vi-VN" sz="2800" dirty="0"/>
              <a:t>hoặc hàng hóa </a:t>
            </a:r>
            <a:r>
              <a:rPr lang="en-US" sz="2800" dirty="0"/>
              <a:t>XK, NK </a:t>
            </a:r>
            <a:r>
              <a:rPr lang="vi-VN" sz="2800" dirty="0"/>
              <a:t>theo giấy phép, </a:t>
            </a:r>
            <a:r>
              <a:rPr lang="en-US" sz="2800" dirty="0"/>
              <a:t>đ</a:t>
            </a:r>
            <a:r>
              <a:rPr lang="vi-VN" sz="2800" dirty="0"/>
              <a:t>iều kiện, khi thực hiện thủ tục </a:t>
            </a:r>
            <a:r>
              <a:rPr lang="en-US" sz="2800" dirty="0"/>
              <a:t>TN, TX </a:t>
            </a:r>
            <a:r>
              <a:rPr lang="vi-VN" sz="2800" dirty="0"/>
              <a:t>cần nộp </a:t>
            </a:r>
            <a:r>
              <a:rPr lang="en-US" sz="2800" dirty="0" err="1"/>
              <a:t>thêm</a:t>
            </a:r>
            <a:r>
              <a:rPr lang="en-US" sz="2800" dirty="0"/>
              <a:t>:</a:t>
            </a:r>
          </a:p>
          <a:p>
            <a:pPr marL="396875" indent="-396875" algn="just">
              <a:spcBef>
                <a:spcPct val="20000"/>
              </a:spcBef>
              <a:buFont typeface="Wingdings" pitchFamily="2" charset="2"/>
              <a:buChar char="§"/>
              <a:defRPr/>
            </a:pPr>
            <a:r>
              <a:rPr lang="vi-VN" sz="2400" dirty="0">
                <a:solidFill>
                  <a:schemeClr val="accent6">
                    <a:lumMod val="75000"/>
                  </a:schemeClr>
                </a:solidFill>
              </a:rPr>
              <a:t>Văn bản cho phép tiếp nhận đoàn khám chữa bệnh hoặc tổ chức sự kiện của cơ quan, tổ chức có thẩm quyền</a:t>
            </a:r>
            <a:endParaRPr lang="en-US" sz="2400" dirty="0">
              <a:solidFill>
                <a:schemeClr val="accent6">
                  <a:lumMod val="75000"/>
                </a:schemeClr>
              </a:solidFill>
            </a:endParaRPr>
          </a:p>
          <a:p>
            <a:pPr marL="396875" indent="-396875" algn="just">
              <a:spcBef>
                <a:spcPct val="20000"/>
              </a:spcBef>
              <a:buFont typeface="Wingdings" pitchFamily="2" charset="2"/>
              <a:buChar char="§"/>
              <a:defRPr/>
            </a:pPr>
            <a:r>
              <a:rPr lang="vi-VN" sz="2400" dirty="0">
                <a:solidFill>
                  <a:schemeClr val="accent6">
                    <a:lumMod val="75000"/>
                  </a:schemeClr>
                </a:solidFill>
              </a:rPr>
              <a:t>Văn bản cam kết sử dụng đúng </a:t>
            </a:r>
            <a:r>
              <a:rPr lang="en-US" sz="2400" dirty="0">
                <a:solidFill>
                  <a:schemeClr val="accent6">
                    <a:lumMod val="75000"/>
                  </a:schemeClr>
                </a:solidFill>
              </a:rPr>
              <a:t>m</a:t>
            </a:r>
            <a:r>
              <a:rPr lang="vi-VN" sz="2400" dirty="0">
                <a:solidFill>
                  <a:schemeClr val="accent6">
                    <a:lumMod val="75000"/>
                  </a:schemeClr>
                </a:solidFill>
              </a:rPr>
              <a:t>ục đích và theo quy định pháp luật của cơ quan, tổ chức được cho phép tiếp nhận đoàn khám chữa bệnh hoặc tổ chức sự kiện</a:t>
            </a:r>
            <a:endParaRPr lang="en-US" sz="2400" dirty="0">
              <a:solidFill>
                <a:schemeClr val="accent6">
                  <a:lumMod val="75000"/>
                </a:schemeClr>
              </a:solidFill>
            </a:endParaRPr>
          </a:p>
          <a:p>
            <a:pPr marL="396875" lvl="0" indent="-396875">
              <a:spcBef>
                <a:spcPct val="20000"/>
              </a:spcBef>
              <a:buFont typeface="Wingdings" pitchFamily="2" charset="2"/>
              <a:buChar char="v"/>
              <a:defRPr/>
            </a:pP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33</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228600" y="1676400"/>
            <a:ext cx="8499166"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q"/>
              <a:defRPr/>
            </a:pPr>
            <a:r>
              <a:rPr lang="en-US" sz="2800" dirty="0" err="1"/>
              <a:t>Hàng</a:t>
            </a:r>
            <a:r>
              <a:rPr lang="en-US" sz="2800" dirty="0"/>
              <a:t> </a:t>
            </a:r>
            <a:r>
              <a:rPr lang="en-US" sz="2800" dirty="0" err="1"/>
              <a:t>hóa</a:t>
            </a:r>
            <a:r>
              <a:rPr lang="en-US" sz="2800" dirty="0"/>
              <a:t> </a:t>
            </a:r>
            <a:r>
              <a:rPr lang="en-US" sz="2800" dirty="0" err="1"/>
              <a:t>để</a:t>
            </a:r>
            <a:r>
              <a:rPr lang="en-US" sz="2800" dirty="0"/>
              <a:t> </a:t>
            </a:r>
            <a:r>
              <a:rPr lang="vi-VN" sz="2800" dirty="0"/>
              <a:t>phục vụ đo kiểm, khảo nghiệm</a:t>
            </a:r>
            <a:endParaRPr lang="en-US" sz="2800" dirty="0"/>
          </a:p>
          <a:p>
            <a:pPr marL="396875" lvl="0" indent="-396875">
              <a:spcBef>
                <a:spcPct val="20000"/>
              </a:spcBef>
              <a:buFont typeface="Wingdings" pitchFamily="2" charset="2"/>
              <a:buChar char="q"/>
              <a:defRPr/>
            </a:pPr>
            <a:r>
              <a:rPr lang="en-US" sz="2800" dirty="0"/>
              <a:t>L</a:t>
            </a:r>
            <a:r>
              <a:rPr lang="vi-VN" sz="2800" dirty="0"/>
              <a:t>inh kiện, phụ tùng để phục vụ thay thế, sửa chữa tàu biển, tàu bay nước ngoài</a:t>
            </a:r>
            <a:r>
              <a:rPr lang="en-US" sz="2800" dirty="0"/>
              <a:t> (</a:t>
            </a:r>
            <a:r>
              <a:rPr lang="vi-VN" sz="2800" dirty="0"/>
              <a:t>không có hợp đồng</a:t>
            </a:r>
            <a:r>
              <a:rPr lang="en-US" sz="2800" dirty="0"/>
              <a:t>)</a:t>
            </a:r>
            <a:r>
              <a:rPr lang="vi-VN" sz="2800" dirty="0"/>
              <a:t>; linh kiện, phụ tùng tạm nhập để sửa chữa tàu biển, tàu bay </a:t>
            </a:r>
            <a:r>
              <a:rPr lang="en-US" sz="2800" dirty="0"/>
              <a:t>(</a:t>
            </a:r>
            <a:r>
              <a:rPr lang="vi-VN" sz="2800" dirty="0"/>
              <a:t>theo hợp đồng ký giữa chủ tàu nước ngoài với nhà máy sửa chữa tại V</a:t>
            </a:r>
            <a:r>
              <a:rPr lang="en-US" sz="2800" dirty="0"/>
              <a:t>N)</a:t>
            </a:r>
          </a:p>
          <a:p>
            <a:pPr marL="396875" lvl="0" indent="-396875">
              <a:spcBef>
                <a:spcPct val="20000"/>
              </a:spcBef>
              <a:buFont typeface="Wingdings" pitchFamily="2" charset="2"/>
              <a:buChar char="q"/>
              <a:defRPr/>
            </a:pPr>
            <a:r>
              <a:rPr lang="en-US" sz="2800" dirty="0"/>
              <a:t>P</a:t>
            </a:r>
            <a:r>
              <a:rPr lang="vi-VN" sz="2800" dirty="0"/>
              <a:t>hương tiện chứa hàng hóa </a:t>
            </a:r>
            <a:r>
              <a:rPr lang="en-US" sz="2800" dirty="0"/>
              <a:t>XK, NK </a:t>
            </a:r>
            <a:r>
              <a:rPr lang="vi-VN" sz="2800" dirty="0"/>
              <a:t>theo phương thức quay vòng</a:t>
            </a:r>
            <a:endParaRPr lang="en-US" sz="2800" dirty="0">
              <a:latin typeface="Tahoma" pitchFamily="34" charset="0"/>
              <a:ea typeface="Tahoma" pitchFamily="34" charset="0"/>
              <a:cs typeface="Tahoma" pitchFamily="34" charset="0"/>
            </a:endParaRPr>
          </a:p>
          <a:p>
            <a:pPr marL="396875" lvl="0" indent="-396875">
              <a:spcBef>
                <a:spcPct val="20000"/>
              </a:spcBef>
              <a:buFont typeface="Wingdings" pitchFamily="2" charset="2"/>
              <a:buChar char="v"/>
              <a:defRPr/>
            </a:pPr>
            <a:r>
              <a:rPr lang="en-US" sz="2800" dirty="0" err="1"/>
              <a:t>Thực</a:t>
            </a:r>
            <a:r>
              <a:rPr lang="en-US" sz="2800" dirty="0"/>
              <a:t> </a:t>
            </a:r>
            <a:r>
              <a:rPr lang="en-US" sz="2800" dirty="0" err="1"/>
              <a:t>hiện</a:t>
            </a:r>
            <a:r>
              <a:rPr lang="en-US" sz="2800" dirty="0"/>
              <a:t> t</a:t>
            </a:r>
            <a:r>
              <a:rPr lang="vi-VN" sz="2800" dirty="0"/>
              <a:t>hủ tục </a:t>
            </a:r>
            <a:r>
              <a:rPr lang="en-US" sz="2800" dirty="0"/>
              <a:t>TN, TX </a:t>
            </a:r>
            <a:r>
              <a:rPr lang="vi-VN" sz="2800" dirty="0"/>
              <a:t>tại </a:t>
            </a:r>
            <a:r>
              <a:rPr lang="en-US" sz="2800" dirty="0"/>
              <a:t>CQHQ</a:t>
            </a:r>
          </a:p>
          <a:p>
            <a:pPr marL="396875" lvl="0" indent="-396875">
              <a:spcBef>
                <a:spcPct val="20000"/>
              </a:spcBef>
              <a:buFont typeface="Wingdings" pitchFamily="2" charset="2"/>
              <a:buChar char="v"/>
              <a:defRPr/>
            </a:pPr>
            <a:r>
              <a:rPr lang="en-US" sz="2800" dirty="0"/>
              <a:t>KHÔNG</a:t>
            </a:r>
            <a:r>
              <a:rPr lang="vi-VN" sz="2800" dirty="0"/>
              <a:t> phải có Giấy phép </a:t>
            </a:r>
            <a:r>
              <a:rPr lang="en-US" sz="2800" dirty="0"/>
              <a:t>TN-TX</a:t>
            </a:r>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15)</a:t>
            </a:r>
            <a:endParaRPr lang="en-US" sz="2000" b="1" dirty="0"/>
          </a:p>
        </p:txBody>
      </p:sp>
    </p:spTree>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CỬA KHẨU TN-TX</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34</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04800" y="1619310"/>
            <a:ext cx="8229600" cy="4629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q"/>
              <a:defRPr/>
            </a:pPr>
            <a:r>
              <a:rPr lang="en-US" sz="2600" dirty="0"/>
              <a:t>TN-TX qua c</a:t>
            </a:r>
            <a:r>
              <a:rPr lang="vi-VN" sz="2600" dirty="0"/>
              <a:t>ác cửa khẩu quốc tế, cửa </a:t>
            </a:r>
            <a:r>
              <a:rPr lang="vi-VN" sz="2600"/>
              <a:t>khẩu chính</a:t>
            </a:r>
            <a:endParaRPr lang="en-US" sz="2600"/>
          </a:p>
          <a:p>
            <a:pPr marL="396875" lvl="0" indent="-396875">
              <a:spcBef>
                <a:spcPct val="20000"/>
              </a:spcBef>
              <a:buFont typeface="Wingdings" pitchFamily="2" charset="2"/>
              <a:buChar char="q"/>
              <a:defRPr/>
            </a:pPr>
            <a:endParaRPr lang="en-US" sz="2600" dirty="0"/>
          </a:p>
          <a:p>
            <a:pPr marL="396875" lvl="0" indent="-396875">
              <a:spcBef>
                <a:spcPct val="20000"/>
              </a:spcBef>
              <a:buFont typeface="Wingdings" pitchFamily="2" charset="2"/>
              <a:buChar char="q"/>
              <a:defRPr/>
            </a:pPr>
            <a:r>
              <a:rPr lang="en-US" sz="2600" dirty="0"/>
              <a:t>T</a:t>
            </a:r>
            <a:r>
              <a:rPr lang="vi-VN" sz="2600" dirty="0"/>
              <a:t>ái xuất qua các cửa khẩu phụ, lối mở biên </a:t>
            </a:r>
            <a:r>
              <a:rPr lang="vi-VN" sz="2600"/>
              <a:t>giới</a:t>
            </a:r>
            <a:r>
              <a:rPr lang="en-US" sz="2600"/>
              <a:t>:</a:t>
            </a:r>
            <a:endParaRPr lang="en-US" sz="2600" dirty="0"/>
          </a:p>
          <a:p>
            <a:pPr marL="396875" indent="-396875" algn="just">
              <a:buFont typeface="+mj-lt"/>
              <a:buAutoNum type="alphaLcPeriod"/>
            </a:pPr>
            <a:r>
              <a:rPr lang="en-US" sz="2400" dirty="0"/>
              <a:t>T</a:t>
            </a:r>
            <a:r>
              <a:rPr lang="vi-VN" sz="2400" dirty="0"/>
              <a:t>rong khu kinh tế cửa khẩu </a:t>
            </a:r>
            <a:r>
              <a:rPr lang="vi-VN" sz="2400"/>
              <a:t>và ngoài </a:t>
            </a:r>
            <a:r>
              <a:rPr lang="vi-VN" sz="2400" dirty="0"/>
              <a:t>khu kinh tế cửa khẩu đã có đầy đủ cơ quan kiểm soát chuyên </a:t>
            </a:r>
            <a:r>
              <a:rPr lang="vi-VN" sz="2400"/>
              <a:t>ngành c</a:t>
            </a:r>
            <a:r>
              <a:rPr lang="en-US" sz="2400" dirty="0"/>
              <a:t>; </a:t>
            </a:r>
            <a:r>
              <a:rPr lang="vi-VN" sz="2400" dirty="0"/>
              <a:t>được </a:t>
            </a:r>
            <a:r>
              <a:rPr lang="en-US" sz="2400" dirty="0"/>
              <a:t>UBND</a:t>
            </a:r>
            <a:r>
              <a:rPr lang="vi-VN" sz="2400" dirty="0"/>
              <a:t> tỉnh biên giới công bố đủ </a:t>
            </a:r>
            <a:r>
              <a:rPr lang="en-US" sz="2400" dirty="0"/>
              <a:t>đ</a:t>
            </a:r>
            <a:r>
              <a:rPr lang="vi-VN" sz="2400" dirty="0"/>
              <a:t>iều kiện </a:t>
            </a:r>
            <a:r>
              <a:rPr lang="vi-VN" sz="2400"/>
              <a:t>tái xuất</a:t>
            </a:r>
            <a:endParaRPr lang="en-US" sz="2400" dirty="0"/>
          </a:p>
          <a:p>
            <a:pPr marL="396875" indent="-396875" algn="just">
              <a:buFont typeface="+mj-lt"/>
              <a:buAutoNum type="alphaLcPeriod"/>
            </a:pPr>
            <a:r>
              <a:rPr lang="en-US" sz="2400" dirty="0"/>
              <a:t>UBND </a:t>
            </a:r>
            <a:r>
              <a:rPr lang="vi-VN" sz="2400" dirty="0"/>
              <a:t>các tỉnh biên </a:t>
            </a:r>
            <a:r>
              <a:rPr lang="vi-VN" sz="2400"/>
              <a:t>giới ban </a:t>
            </a:r>
            <a:r>
              <a:rPr lang="vi-VN" sz="2400" dirty="0"/>
              <a:t>hành Quy chế lựa chọn thương nhân được phép tái xuất hàng hóa tạm nhập, tái xuất có </a:t>
            </a:r>
            <a:r>
              <a:rPr lang="vi-VN" sz="2400"/>
              <a:t>Điều kiện</a:t>
            </a:r>
            <a:r>
              <a:rPr lang="en-US" sz="2400"/>
              <a:t> </a:t>
            </a:r>
            <a:r>
              <a:rPr lang="vi-VN" sz="2400"/>
              <a:t>và hàng hóa</a:t>
            </a:r>
            <a:r>
              <a:rPr lang="en-US" sz="2400"/>
              <a:t> TNTX </a:t>
            </a:r>
            <a:r>
              <a:rPr lang="vi-VN" sz="2400"/>
              <a:t> </a:t>
            </a:r>
            <a:r>
              <a:rPr lang="vi-VN" sz="2400" dirty="0"/>
              <a:t>theo </a:t>
            </a:r>
            <a:r>
              <a:rPr lang="vi-VN" sz="2400"/>
              <a:t>Giấy phép</a:t>
            </a:r>
            <a:endParaRPr lang="en-US" sz="2400" dirty="0"/>
          </a:p>
          <a:p>
            <a:pPr marL="396875" indent="-396875" algn="just">
              <a:buFont typeface="+mj-lt"/>
              <a:buAutoNum type="alphaLcPeriod"/>
            </a:pPr>
            <a:r>
              <a:rPr lang="en-US" sz="2400"/>
              <a:t>H</a:t>
            </a:r>
            <a:r>
              <a:rPr lang="vi-VN" sz="2400"/>
              <a:t>àng hóa </a:t>
            </a:r>
            <a:r>
              <a:rPr lang="en-US" sz="2400"/>
              <a:t>KHÁC</a:t>
            </a:r>
            <a:r>
              <a:rPr lang="vi-VN" sz="2400"/>
              <a:t>, </a:t>
            </a:r>
            <a:r>
              <a:rPr lang="vi-VN" sz="2400" dirty="0"/>
              <a:t>thương nhân được phép tái xuất qua các cửa kh</a:t>
            </a:r>
            <a:r>
              <a:rPr lang="en-US" sz="2400" dirty="0"/>
              <a:t>ẩ</a:t>
            </a:r>
            <a:r>
              <a:rPr lang="vi-VN" sz="2400" dirty="0"/>
              <a:t>u phụ, l</a:t>
            </a:r>
            <a:r>
              <a:rPr lang="en-US" sz="2400" dirty="0"/>
              <a:t>ố</a:t>
            </a:r>
            <a:r>
              <a:rPr lang="vi-VN" sz="2400" dirty="0"/>
              <a:t>i </a:t>
            </a:r>
            <a:r>
              <a:rPr lang="vi-VN" sz="2400"/>
              <a:t>mở đã </a:t>
            </a:r>
            <a:r>
              <a:rPr lang="vi-VN" sz="2400" dirty="0"/>
              <a:t>được công bố đ</a:t>
            </a:r>
            <a:r>
              <a:rPr lang="en-US" sz="2400"/>
              <a:t>ủ đ</a:t>
            </a:r>
            <a:r>
              <a:rPr lang="vi-VN" sz="2400"/>
              <a:t>iều kiện</a:t>
            </a:r>
            <a:endParaRPr lang="en-US" sz="2400" dirty="0"/>
          </a:p>
          <a:p>
            <a:pPr marL="396875" lvl="0" indent="-396875">
              <a:spcBef>
                <a:spcPct val="20000"/>
              </a:spcBef>
              <a:buFont typeface="Wingdings" pitchFamily="2" charset="2"/>
              <a:buChar char="q"/>
              <a:defRPr/>
            </a:pP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16)</a:t>
            </a:r>
            <a:endParaRPr lang="en-US" sz="2000" b="1" dirty="0"/>
          </a:p>
        </p:txBody>
      </p:sp>
    </p:spTree>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CỬA KHẨU TN-TX</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35</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81001" y="1981199"/>
            <a:ext cx="8305800" cy="43430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indent="-396875">
              <a:buFont typeface="Wingdings" pitchFamily="2" charset="2"/>
              <a:buChar char="q"/>
            </a:pPr>
            <a:r>
              <a:rPr lang="en-US" sz="2800" dirty="0"/>
              <a:t>T</a:t>
            </a:r>
            <a:r>
              <a:rPr lang="vi-VN" sz="2800" dirty="0"/>
              <a:t>ái xuất qua các cửa khẩu, địa </a:t>
            </a:r>
            <a:r>
              <a:rPr lang="en-US" sz="2800" dirty="0"/>
              <a:t>đ</a:t>
            </a:r>
            <a:r>
              <a:rPr lang="vi-VN" sz="2800" dirty="0"/>
              <a:t>iểm khác</a:t>
            </a:r>
            <a:r>
              <a:rPr lang="en-US" sz="2800" dirty="0"/>
              <a:t>:</a:t>
            </a:r>
            <a:r>
              <a:rPr lang="vi-VN" sz="2800" dirty="0"/>
              <a:t> thực hiện theo quyết định của Thủ tướng </a:t>
            </a:r>
            <a:r>
              <a:rPr lang="vi-VN" sz="2800"/>
              <a:t>Chính phủ</a:t>
            </a:r>
            <a:endParaRPr lang="en-US" sz="2800"/>
          </a:p>
          <a:p>
            <a:pPr marL="396875" indent="-396875">
              <a:buFont typeface="Wingdings" pitchFamily="2" charset="2"/>
              <a:buChar char="q"/>
            </a:pPr>
            <a:endParaRPr lang="en-US" sz="2800"/>
          </a:p>
          <a:p>
            <a:pPr marL="396875" indent="-396875">
              <a:buFont typeface="Wingdings" pitchFamily="2" charset="2"/>
              <a:buChar char="q"/>
            </a:pPr>
            <a:endParaRPr lang="en-US" sz="2800" dirty="0"/>
          </a:p>
          <a:p>
            <a:pPr marL="396875" indent="-396875">
              <a:buFont typeface="Wingdings" pitchFamily="2" charset="2"/>
              <a:buChar char="q"/>
            </a:pPr>
            <a:r>
              <a:rPr lang="vi-VN" sz="2800" dirty="0"/>
              <a:t>Trường hợp hàng hóa nước ngoài gửi vào </a:t>
            </a:r>
            <a:r>
              <a:rPr lang="en-US" sz="2800" dirty="0"/>
              <a:t>KNQ</a:t>
            </a:r>
            <a:r>
              <a:rPr lang="vi-VN" sz="2800" dirty="0"/>
              <a:t> để </a:t>
            </a:r>
            <a:r>
              <a:rPr lang="en-US" sz="2800" dirty="0"/>
              <a:t>XK</a:t>
            </a:r>
            <a:r>
              <a:rPr lang="vi-VN" sz="2800" dirty="0"/>
              <a:t>, tái xuất qua các tỉnh biên giới thì cửa khẩu tạm nhập để gửi </a:t>
            </a:r>
            <a:r>
              <a:rPr lang="en-US" sz="2800" dirty="0"/>
              <a:t>KNQ </a:t>
            </a:r>
            <a:r>
              <a:rPr lang="vi-VN" sz="2800" dirty="0"/>
              <a:t>và cửa khẩu </a:t>
            </a:r>
            <a:r>
              <a:rPr lang="en-US" sz="2800" dirty="0"/>
              <a:t>XK</a:t>
            </a:r>
            <a:r>
              <a:rPr lang="vi-VN" sz="2800" dirty="0"/>
              <a:t>, tái xuất hàng hóa qua các tỉnh biên giới thực hiện theo quy định t</a:t>
            </a:r>
            <a:r>
              <a:rPr lang="en-US" sz="2800" dirty="0" err="1"/>
              <a:t>rên</a:t>
            </a:r>
            <a:endParaRPr lang="en-US" sz="2800" dirty="0"/>
          </a:p>
          <a:p>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16)</a:t>
            </a:r>
            <a:endParaRPr lang="en-US" sz="2000" b="1" dirty="0"/>
          </a:p>
        </p:txBody>
      </p:sp>
    </p:spTree>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a:t>
            </a:r>
            <a:r>
              <a:rPr lang="en-US" sz="2800" b="1">
                <a:latin typeface="Arial" pitchFamily="34" charset="0"/>
                <a:cs typeface="Arial" pitchFamily="34" charset="0"/>
              </a:rPr>
              <a:t>HÓA TX-TN </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36</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Rectangle 11"/>
          <p:cNvSpPr/>
          <p:nvPr/>
        </p:nvSpPr>
        <p:spPr>
          <a:xfrm>
            <a:off x="7010400" y="609600"/>
            <a:ext cx="1412566" cy="400110"/>
          </a:xfrm>
          <a:prstGeom prst="rect">
            <a:avLst/>
          </a:prstGeom>
        </p:spPr>
        <p:txBody>
          <a:bodyPr wrap="none">
            <a:spAutoFit/>
          </a:bodyPr>
          <a:lstStyle/>
          <a:p>
            <a:r>
              <a:rPr lang="en-US" sz="2000" b="1" dirty="0">
                <a:solidFill>
                  <a:schemeClr val="bg1"/>
                </a:solidFill>
                <a:latin typeface="Tahoma" pitchFamily="34" charset="0"/>
                <a:ea typeface="Tahoma" pitchFamily="34" charset="0"/>
                <a:cs typeface="Tahoma" pitchFamily="34" charset="0"/>
              </a:rPr>
              <a:t>(</a:t>
            </a:r>
            <a:r>
              <a:rPr lang="en-US" sz="2000" b="1" dirty="0" err="1">
                <a:solidFill>
                  <a:schemeClr val="bg1"/>
                </a:solidFill>
                <a:latin typeface="Tahoma" pitchFamily="34" charset="0"/>
                <a:ea typeface="Tahoma" pitchFamily="34" charset="0"/>
                <a:cs typeface="Tahoma" pitchFamily="34" charset="0"/>
              </a:rPr>
              <a:t>Điều</a:t>
            </a:r>
            <a:r>
              <a:rPr lang="en-US" sz="2000" b="1" dirty="0">
                <a:solidFill>
                  <a:schemeClr val="bg1"/>
                </a:solidFill>
                <a:latin typeface="Tahoma" pitchFamily="34" charset="0"/>
                <a:ea typeface="Tahoma" pitchFamily="34" charset="0"/>
                <a:cs typeface="Tahoma" pitchFamily="34" charset="0"/>
              </a:rPr>
              <a:t> 17)</a:t>
            </a:r>
            <a:endParaRPr lang="en-US" sz="2000" b="1" dirty="0">
              <a:solidFill>
                <a:schemeClr val="bg1"/>
              </a:solidFill>
            </a:endParaRPr>
          </a:p>
        </p:txBody>
      </p:sp>
      <p:sp>
        <p:nvSpPr>
          <p:cNvPr id="15" name="Rounded Rectangle 14"/>
          <p:cNvSpPr/>
          <p:nvPr/>
        </p:nvSpPr>
        <p:spPr>
          <a:xfrm>
            <a:off x="228600" y="1295400"/>
            <a:ext cx="4724400" cy="1447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2"/>
                </a:solidFill>
                <a:latin typeface="Tahoma" pitchFamily="34" charset="0"/>
                <a:ea typeface="Tahoma" pitchFamily="34" charset="0"/>
                <a:cs typeface="Tahoma" pitchFamily="34" charset="0"/>
              </a:rPr>
              <a:t>S</a:t>
            </a:r>
            <a:r>
              <a:rPr lang="vi-VN" sz="2800" dirty="0">
                <a:solidFill>
                  <a:schemeClr val="tx2"/>
                </a:solidFill>
                <a:latin typeface="Tahoma" pitchFamily="34" charset="0"/>
                <a:ea typeface="Tahoma" pitchFamily="34" charset="0"/>
                <a:cs typeface="Tahoma" pitchFamily="34" charset="0"/>
              </a:rPr>
              <a:t>ản xuất, thi công, cho thuê, cho mượn hoặc để sử dụng </a:t>
            </a:r>
            <a:r>
              <a:rPr lang="en-US" sz="2800" dirty="0" err="1">
                <a:solidFill>
                  <a:schemeClr val="tx2"/>
                </a:solidFill>
                <a:latin typeface="Tahoma" pitchFamily="34" charset="0"/>
                <a:ea typeface="Tahoma" pitchFamily="34" charset="0"/>
                <a:cs typeface="Tahoma" pitchFamily="34" charset="0"/>
              </a:rPr>
              <a:t>cho</a:t>
            </a:r>
            <a:r>
              <a:rPr lang="en-US" sz="2800" dirty="0">
                <a:solidFill>
                  <a:schemeClr val="tx2"/>
                </a:solidFill>
                <a:latin typeface="Tahoma" pitchFamily="34" charset="0"/>
                <a:ea typeface="Tahoma" pitchFamily="34" charset="0"/>
                <a:cs typeface="Tahoma" pitchFamily="34" charset="0"/>
              </a:rPr>
              <a:t> m</a:t>
            </a:r>
            <a:r>
              <a:rPr lang="vi-VN" sz="2800" dirty="0">
                <a:solidFill>
                  <a:schemeClr val="tx2"/>
                </a:solidFill>
                <a:latin typeface="Tahoma" pitchFamily="34" charset="0"/>
                <a:ea typeface="Tahoma" pitchFamily="34" charset="0"/>
                <a:cs typeface="Tahoma" pitchFamily="34" charset="0"/>
              </a:rPr>
              <a:t>ục đích khác</a:t>
            </a:r>
            <a:endParaRPr lang="en-US" sz="2800" dirty="0">
              <a:solidFill>
                <a:schemeClr val="tx2"/>
              </a:solidFill>
              <a:latin typeface="Tahoma" pitchFamily="34" charset="0"/>
              <a:ea typeface="Tahoma" pitchFamily="34" charset="0"/>
              <a:cs typeface="Tahoma" pitchFamily="34" charset="0"/>
            </a:endParaRPr>
          </a:p>
        </p:txBody>
      </p:sp>
      <p:sp>
        <p:nvSpPr>
          <p:cNvPr id="17" name="Rounded Rectangle 16"/>
          <p:cNvSpPr/>
          <p:nvPr/>
        </p:nvSpPr>
        <p:spPr>
          <a:xfrm>
            <a:off x="5410200" y="1295400"/>
            <a:ext cx="3048000" cy="1447800"/>
          </a:xfrm>
          <a:prstGeom prst="roundRect">
            <a:avLst/>
          </a:prstGeom>
          <a:solidFill>
            <a:schemeClr val="bg1"/>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7030A0"/>
                </a:solidFill>
              </a:rPr>
              <a:t>D</a:t>
            </a:r>
            <a:r>
              <a:rPr lang="vi-VN" sz="2800" dirty="0">
                <a:solidFill>
                  <a:srgbClr val="7030A0"/>
                </a:solidFill>
              </a:rPr>
              <a:t>ự hội chợ, triển lãm thương mại</a:t>
            </a:r>
            <a:endParaRPr lang="en-US" sz="2800" dirty="0">
              <a:solidFill>
                <a:srgbClr val="7030A0"/>
              </a:solidFill>
              <a:latin typeface="Tahoma" pitchFamily="34" charset="0"/>
              <a:ea typeface="Tahoma" pitchFamily="34" charset="0"/>
              <a:cs typeface="Tahoma" pitchFamily="34" charset="0"/>
            </a:endParaRPr>
          </a:p>
        </p:txBody>
      </p:sp>
      <p:sp>
        <p:nvSpPr>
          <p:cNvPr id="18" name="Rounded Rectangle 17"/>
          <p:cNvSpPr/>
          <p:nvPr/>
        </p:nvSpPr>
        <p:spPr>
          <a:xfrm>
            <a:off x="228600" y="3124200"/>
            <a:ext cx="2895600" cy="31242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00B050"/>
                </a:solidFill>
                <a:latin typeface="Tahoma" pitchFamily="34" charset="0"/>
                <a:ea typeface="Tahoma" pitchFamily="34" charset="0"/>
                <a:cs typeface="Tahoma" pitchFamily="34" charset="0"/>
              </a:rPr>
              <a:t>B</a:t>
            </a:r>
            <a:r>
              <a:rPr lang="vi-VN" sz="2800" dirty="0">
                <a:solidFill>
                  <a:srgbClr val="00B050"/>
                </a:solidFill>
                <a:latin typeface="Tahoma" pitchFamily="34" charset="0"/>
                <a:ea typeface="Tahoma" pitchFamily="34" charset="0"/>
                <a:cs typeface="Tahoma" pitchFamily="34" charset="0"/>
              </a:rPr>
              <a:t>ảo hành, bảo dưỡng, sửa chữa </a:t>
            </a:r>
            <a:r>
              <a:rPr lang="en-US" sz="2800" dirty="0">
                <a:solidFill>
                  <a:srgbClr val="00B050"/>
                </a:solidFill>
                <a:latin typeface="Tahoma" pitchFamily="34" charset="0"/>
                <a:ea typeface="Tahoma" pitchFamily="34" charset="0"/>
                <a:cs typeface="Tahoma" pitchFamily="34" charset="0"/>
              </a:rPr>
              <a:t>(</a:t>
            </a:r>
            <a:r>
              <a:rPr lang="vi-VN" sz="2800" dirty="0">
                <a:solidFill>
                  <a:srgbClr val="00B050"/>
                </a:solidFill>
                <a:latin typeface="Tahoma" pitchFamily="34" charset="0"/>
                <a:ea typeface="Tahoma" pitchFamily="34" charset="0"/>
                <a:cs typeface="Tahoma" pitchFamily="34" charset="0"/>
              </a:rPr>
              <a:t>trong thời hạn bảo hành hoặc theo h</a:t>
            </a:r>
            <a:r>
              <a:rPr lang="en-US" sz="2800" dirty="0">
                <a:solidFill>
                  <a:srgbClr val="00B050"/>
                </a:solidFill>
                <a:latin typeface="Tahoma" pitchFamily="34" charset="0"/>
                <a:ea typeface="Tahoma" pitchFamily="34" charset="0"/>
                <a:cs typeface="Tahoma" pitchFamily="34" charset="0"/>
              </a:rPr>
              <a:t>ợ</a:t>
            </a:r>
            <a:r>
              <a:rPr lang="vi-VN" sz="2800" dirty="0">
                <a:solidFill>
                  <a:srgbClr val="00B050"/>
                </a:solidFill>
                <a:latin typeface="Tahoma" pitchFamily="34" charset="0"/>
                <a:ea typeface="Tahoma" pitchFamily="34" charset="0"/>
                <a:cs typeface="Tahoma" pitchFamily="34" charset="0"/>
              </a:rPr>
              <a:t>p đồng</a:t>
            </a:r>
            <a:r>
              <a:rPr lang="en-US" sz="2800" dirty="0">
                <a:solidFill>
                  <a:srgbClr val="00B050"/>
                </a:solidFill>
                <a:latin typeface="Tahoma" pitchFamily="34" charset="0"/>
                <a:ea typeface="Tahoma" pitchFamily="34" charset="0"/>
                <a:cs typeface="Tahoma" pitchFamily="34" charset="0"/>
              </a:rPr>
              <a:t> </a:t>
            </a:r>
            <a:r>
              <a:rPr lang="en-US" sz="2800" dirty="0" err="1">
                <a:solidFill>
                  <a:srgbClr val="00B050"/>
                </a:solidFill>
                <a:latin typeface="Tahoma" pitchFamily="34" charset="0"/>
                <a:ea typeface="Tahoma" pitchFamily="34" charset="0"/>
                <a:cs typeface="Tahoma" pitchFamily="34" charset="0"/>
              </a:rPr>
              <a:t>bảo</a:t>
            </a:r>
            <a:r>
              <a:rPr lang="en-US" sz="2800" dirty="0">
                <a:solidFill>
                  <a:srgbClr val="00B050"/>
                </a:solidFill>
                <a:latin typeface="Tahoma" pitchFamily="34" charset="0"/>
                <a:ea typeface="Tahoma" pitchFamily="34" charset="0"/>
                <a:cs typeface="Tahoma" pitchFamily="34" charset="0"/>
              </a:rPr>
              <a:t> </a:t>
            </a:r>
            <a:r>
              <a:rPr lang="en-US" sz="2800" dirty="0" err="1">
                <a:solidFill>
                  <a:srgbClr val="00B050"/>
                </a:solidFill>
                <a:latin typeface="Tahoma" pitchFamily="34" charset="0"/>
                <a:ea typeface="Tahoma" pitchFamily="34" charset="0"/>
                <a:cs typeface="Tahoma" pitchFamily="34" charset="0"/>
              </a:rPr>
              <a:t>hành</a:t>
            </a:r>
            <a:r>
              <a:rPr lang="en-US" sz="2800" dirty="0">
                <a:solidFill>
                  <a:srgbClr val="00B050"/>
                </a:solidFill>
                <a:latin typeface="Tahoma" pitchFamily="34" charset="0"/>
                <a:ea typeface="Tahoma" pitchFamily="34" charset="0"/>
                <a:cs typeface="Tahoma" pitchFamily="34" charset="0"/>
              </a:rPr>
              <a:t>)</a:t>
            </a:r>
          </a:p>
        </p:txBody>
      </p:sp>
      <p:sp>
        <p:nvSpPr>
          <p:cNvPr id="19" name="Rounded Rectangle 18"/>
          <p:cNvSpPr/>
          <p:nvPr/>
        </p:nvSpPr>
        <p:spPr>
          <a:xfrm>
            <a:off x="4191000" y="2895600"/>
            <a:ext cx="4724400" cy="167640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20000"/>
              </a:spcBef>
              <a:defRPr/>
            </a:pPr>
            <a:r>
              <a:rPr lang="en-US" sz="2800" dirty="0">
                <a:solidFill>
                  <a:schemeClr val="accent6">
                    <a:lumMod val="75000"/>
                  </a:schemeClr>
                </a:solidFill>
              </a:rPr>
              <a:t>D</a:t>
            </a:r>
            <a:r>
              <a:rPr lang="vi-VN" sz="2800" dirty="0">
                <a:solidFill>
                  <a:schemeClr val="accent6">
                    <a:lumMod val="75000"/>
                  </a:schemeClr>
                </a:solidFill>
              </a:rPr>
              <a:t>i vật, cổ vật, bảo vật quốc gia để trưng bày, triển lãm, nghiên cứu hoặc bảo quản</a:t>
            </a:r>
            <a:endParaRPr lang="en-US" sz="2800" dirty="0">
              <a:solidFill>
                <a:schemeClr val="accent6">
                  <a:lumMod val="75000"/>
                </a:schemeClr>
              </a:solidFill>
            </a:endParaRPr>
          </a:p>
        </p:txBody>
      </p:sp>
      <p:sp>
        <p:nvSpPr>
          <p:cNvPr id="20" name="Rounded Rectangle 19"/>
          <p:cNvSpPr/>
          <p:nvPr/>
        </p:nvSpPr>
        <p:spPr>
          <a:xfrm>
            <a:off x="3505200" y="4800600"/>
            <a:ext cx="5410200" cy="1447800"/>
          </a:xfrm>
          <a:prstGeom prst="round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20000"/>
              </a:spcBef>
              <a:defRPr/>
            </a:pPr>
            <a:r>
              <a:rPr lang="en-US" sz="2800" dirty="0">
                <a:solidFill>
                  <a:schemeClr val="tx2"/>
                </a:solidFill>
              </a:rPr>
              <a:t>V</a:t>
            </a:r>
            <a:r>
              <a:rPr lang="vi-VN" sz="2800" dirty="0">
                <a:solidFill>
                  <a:schemeClr val="tx2"/>
                </a:solidFill>
              </a:rPr>
              <a:t>ũ khí, khí tài, trang thiết bị quân sự, an ninh để sửa chữa phục vụ </a:t>
            </a:r>
            <a:r>
              <a:rPr lang="en-US" sz="2800" dirty="0">
                <a:solidFill>
                  <a:schemeClr val="tx2"/>
                </a:solidFill>
              </a:rPr>
              <a:t>QPAN</a:t>
            </a:r>
          </a:p>
        </p:txBody>
      </p:sp>
      <p:sp>
        <p:nvSpPr>
          <p:cNvPr id="21" name="Oval 20"/>
          <p:cNvSpPr/>
          <p:nvPr/>
        </p:nvSpPr>
        <p:spPr>
          <a:xfrm>
            <a:off x="0" y="1066800"/>
            <a:ext cx="609600" cy="609600"/>
          </a:xfrm>
          <a:prstGeom prst="ellips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22" name="Oval 21"/>
          <p:cNvSpPr/>
          <p:nvPr/>
        </p:nvSpPr>
        <p:spPr>
          <a:xfrm>
            <a:off x="0" y="2819400"/>
            <a:ext cx="609600" cy="6096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23" name="Oval 22"/>
          <p:cNvSpPr/>
          <p:nvPr/>
        </p:nvSpPr>
        <p:spPr>
          <a:xfrm>
            <a:off x="5029200" y="1143000"/>
            <a:ext cx="609600" cy="6096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24" name="Oval 23"/>
          <p:cNvSpPr/>
          <p:nvPr/>
        </p:nvSpPr>
        <p:spPr>
          <a:xfrm>
            <a:off x="3810000" y="2743200"/>
            <a:ext cx="609600" cy="6096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25" name="Oval 24"/>
          <p:cNvSpPr/>
          <p:nvPr/>
        </p:nvSpPr>
        <p:spPr>
          <a:xfrm>
            <a:off x="3124200" y="4495800"/>
            <a:ext cx="609600" cy="609600"/>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Tree>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9144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SẢN XUẤT, THI CÔNG, CHO THUÊ, CHO MƯỢN HOẶC SỬ DỤNG MỤC ĐÍCH KHÁC</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37</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905000"/>
            <a:ext cx="8270566"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lgn="just">
              <a:spcBef>
                <a:spcPct val="20000"/>
              </a:spcBef>
              <a:buFont typeface="Wingdings" pitchFamily="2" charset="2"/>
              <a:buChar char="v"/>
              <a:defRPr/>
            </a:pPr>
            <a:r>
              <a:rPr lang="en-US" sz="2800" dirty="0">
                <a:solidFill>
                  <a:srgbClr val="FF0000"/>
                </a:solidFill>
              </a:rPr>
              <a:t>BCT </a:t>
            </a:r>
            <a:r>
              <a:rPr lang="en-US" sz="2800" dirty="0" err="1">
                <a:solidFill>
                  <a:srgbClr val="FF0000"/>
                </a:solidFill>
              </a:rPr>
              <a:t>cấp</a:t>
            </a:r>
            <a:r>
              <a:rPr lang="en-US" sz="2800" dirty="0">
                <a:solidFill>
                  <a:srgbClr val="FF0000"/>
                </a:solidFill>
              </a:rPr>
              <a:t> </a:t>
            </a:r>
            <a:r>
              <a:rPr lang="en-US" sz="2800" dirty="0" err="1">
                <a:solidFill>
                  <a:srgbClr val="FF0000"/>
                </a:solidFill>
              </a:rPr>
              <a:t>giấy</a:t>
            </a:r>
            <a:r>
              <a:rPr lang="en-US" sz="2800" dirty="0">
                <a:solidFill>
                  <a:srgbClr val="FF0000"/>
                </a:solidFill>
              </a:rPr>
              <a:t> </a:t>
            </a:r>
            <a:r>
              <a:rPr lang="en-US" sz="2800" dirty="0" err="1">
                <a:solidFill>
                  <a:srgbClr val="FF0000"/>
                </a:solidFill>
              </a:rPr>
              <a:t>phép</a:t>
            </a:r>
            <a:r>
              <a:rPr lang="en-US" sz="2800" dirty="0">
                <a:solidFill>
                  <a:srgbClr val="FF0000"/>
                </a:solidFill>
              </a:rPr>
              <a:t> TX-TN</a:t>
            </a:r>
            <a:r>
              <a:rPr lang="en-US" sz="2800" dirty="0"/>
              <a:t>: </a:t>
            </a:r>
            <a:r>
              <a:rPr lang="en-US" sz="2800" dirty="0" err="1"/>
              <a:t>Hàng</a:t>
            </a:r>
            <a:r>
              <a:rPr lang="en-US" sz="2800" dirty="0"/>
              <a:t> </a:t>
            </a:r>
            <a:r>
              <a:rPr lang="en-US" sz="2800" dirty="0" err="1"/>
              <a:t>hóa</a:t>
            </a:r>
            <a:r>
              <a:rPr lang="en-US" sz="2800" dirty="0"/>
              <a:t> </a:t>
            </a:r>
            <a:r>
              <a:rPr lang="en-US" sz="2800" dirty="0" err="1"/>
              <a:t>cấm</a:t>
            </a:r>
            <a:r>
              <a:rPr lang="en-US" sz="2800" dirty="0"/>
              <a:t>, </a:t>
            </a:r>
            <a:r>
              <a:rPr lang="en-US" sz="2800" dirty="0" err="1"/>
              <a:t>tạm</a:t>
            </a:r>
            <a:r>
              <a:rPr lang="en-US" sz="2800" dirty="0"/>
              <a:t> </a:t>
            </a:r>
            <a:r>
              <a:rPr lang="en-US" sz="2800" dirty="0" err="1"/>
              <a:t>ngừng</a:t>
            </a:r>
            <a:r>
              <a:rPr lang="en-US" sz="2800" dirty="0"/>
              <a:t> XK, NK; </a:t>
            </a:r>
            <a:r>
              <a:rPr lang="vi-VN" sz="2800" dirty="0"/>
              <a:t>hàng hóa thuộc diện quản lý bằng biện pháp hạn ngạch </a:t>
            </a:r>
            <a:r>
              <a:rPr lang="en-US" sz="2800" dirty="0"/>
              <a:t>XK</a:t>
            </a:r>
            <a:r>
              <a:rPr lang="vi-VN" sz="2800" dirty="0"/>
              <a:t>, </a:t>
            </a:r>
            <a:r>
              <a:rPr lang="en-US" sz="2800" dirty="0"/>
              <a:t>NK; </a:t>
            </a:r>
            <a:r>
              <a:rPr lang="vi-VN" sz="2800" dirty="0"/>
              <a:t>hạn ngạch thuế quan</a:t>
            </a:r>
            <a:r>
              <a:rPr lang="en-US" sz="2800" dirty="0"/>
              <a:t>;</a:t>
            </a:r>
            <a:r>
              <a:rPr lang="vi-VN" sz="2800" dirty="0"/>
              <a:t> giấy phép </a:t>
            </a:r>
            <a:r>
              <a:rPr lang="en-US" sz="2800" dirty="0"/>
              <a:t>XK, NK</a:t>
            </a:r>
            <a:r>
              <a:rPr lang="vi-VN" sz="2800" dirty="0"/>
              <a:t> </a:t>
            </a:r>
            <a:r>
              <a:rPr lang="en-US" sz="2800" dirty="0"/>
              <a:t>(</a:t>
            </a:r>
            <a:r>
              <a:rPr lang="vi-VN" sz="2800" dirty="0"/>
              <a:t>trừ Giấy phép </a:t>
            </a:r>
            <a:r>
              <a:rPr lang="en-US" sz="2800" dirty="0"/>
              <a:t>XK, NK </a:t>
            </a:r>
            <a:r>
              <a:rPr lang="vi-VN" sz="2800" dirty="0"/>
              <a:t>tự </a:t>
            </a:r>
            <a:r>
              <a:rPr lang="vi-VN" sz="2800"/>
              <a:t>động</a:t>
            </a:r>
            <a:r>
              <a:rPr lang="en-US" sz="2800"/>
              <a:t>)</a:t>
            </a:r>
          </a:p>
          <a:p>
            <a:pPr marL="396875" lvl="0" indent="-396875" algn="just">
              <a:spcBef>
                <a:spcPct val="20000"/>
              </a:spcBef>
              <a:buFont typeface="Wingdings" pitchFamily="2" charset="2"/>
              <a:buChar char="v"/>
              <a:defRPr/>
            </a:pPr>
            <a:endParaRPr lang="en-US" sz="2800" dirty="0"/>
          </a:p>
          <a:p>
            <a:pPr marL="396875" lvl="0" indent="-396875" algn="just">
              <a:spcBef>
                <a:spcPct val="20000"/>
              </a:spcBef>
              <a:buFont typeface="Wingdings" pitchFamily="2" charset="2"/>
              <a:buChar char="v"/>
              <a:defRPr/>
            </a:pPr>
            <a:r>
              <a:rPr lang="en-US" sz="2800" dirty="0" err="1"/>
              <a:t>Hàng</a:t>
            </a:r>
            <a:r>
              <a:rPr lang="en-US" sz="2800" dirty="0"/>
              <a:t> </a:t>
            </a:r>
            <a:r>
              <a:rPr lang="en-US" sz="2800" dirty="0" err="1"/>
              <a:t>hóa</a:t>
            </a:r>
            <a:r>
              <a:rPr lang="en-US" sz="2800" dirty="0"/>
              <a:t> </a:t>
            </a:r>
            <a:r>
              <a:rPr lang="en-US" sz="2800" dirty="0" err="1"/>
              <a:t>khác</a:t>
            </a:r>
            <a:r>
              <a:rPr lang="en-US" sz="2800" dirty="0"/>
              <a:t>: </a:t>
            </a:r>
            <a:r>
              <a:rPr lang="vi-VN" sz="2800" dirty="0"/>
              <a:t>thực hiện thủ tục </a:t>
            </a:r>
            <a:r>
              <a:rPr lang="en-US" sz="2800" dirty="0"/>
              <a:t>TX-TN</a:t>
            </a:r>
            <a:r>
              <a:rPr lang="vi-VN" sz="2800" dirty="0"/>
              <a:t> tại </a:t>
            </a:r>
            <a:r>
              <a:rPr lang="en-US" sz="2800" dirty="0"/>
              <a:t>CQHQ</a:t>
            </a:r>
            <a:r>
              <a:rPr lang="vi-VN" sz="2800" dirty="0"/>
              <a:t>, không phải có Giấy phép </a:t>
            </a:r>
            <a:r>
              <a:rPr lang="en-US" sz="2800" dirty="0"/>
              <a:t>TX-TN</a:t>
            </a:r>
          </a:p>
          <a:p>
            <a:pPr marL="514350" indent="-514350">
              <a:spcBef>
                <a:spcPct val="20000"/>
              </a:spcBef>
              <a:buFont typeface="+mj-lt"/>
              <a:buAutoNum type="arabicPeriod"/>
              <a:defRPr/>
            </a:pP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17)</a:t>
            </a:r>
            <a:endParaRPr lang="en-US" sz="2000" b="1" dirty="0"/>
          </a:p>
        </p:txBody>
      </p:sp>
    </p:spTree>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BẢO HÀNH, BẢO DƯỠNG, </a:t>
            </a:r>
          </a:p>
          <a:p>
            <a:pPr algn="ctr" fontAlgn="auto">
              <a:spcBef>
                <a:spcPts val="0"/>
              </a:spcBef>
              <a:spcAft>
                <a:spcPts val="0"/>
              </a:spcAft>
              <a:defRPr/>
            </a:pPr>
            <a:r>
              <a:rPr lang="en-US" sz="2800" b="1" dirty="0">
                <a:latin typeface="Arial" pitchFamily="34" charset="0"/>
                <a:cs typeface="Arial" pitchFamily="34" charset="0"/>
              </a:rPr>
              <a:t>SỬA CHỮA</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38</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600200"/>
            <a:ext cx="8686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v"/>
              <a:defRPr/>
            </a:pPr>
            <a:r>
              <a:rPr lang="en-US" sz="2800" dirty="0"/>
              <a:t>T</a:t>
            </a:r>
            <a:r>
              <a:rPr lang="vi-VN" sz="2800" dirty="0"/>
              <a:t>hực hiện thủ tục </a:t>
            </a:r>
            <a:r>
              <a:rPr lang="en-US" sz="2800" dirty="0"/>
              <a:t>TX-TN</a:t>
            </a:r>
            <a:r>
              <a:rPr lang="vi-VN" sz="2800" dirty="0"/>
              <a:t> </a:t>
            </a:r>
            <a:r>
              <a:rPr lang="vi-VN" sz="2800"/>
              <a:t>tại </a:t>
            </a:r>
            <a:r>
              <a:rPr lang="en-US" sz="2800"/>
              <a:t>CQHQ</a:t>
            </a:r>
            <a:endParaRPr lang="en-US" sz="2800" dirty="0"/>
          </a:p>
          <a:p>
            <a:pPr marL="396875" lvl="0" indent="-396875">
              <a:spcBef>
                <a:spcPct val="20000"/>
              </a:spcBef>
              <a:buFont typeface="Wingdings" pitchFamily="2" charset="2"/>
              <a:buChar char="v"/>
              <a:defRPr/>
            </a:pPr>
            <a:r>
              <a:rPr lang="en-US" sz="2800" dirty="0"/>
              <a:t>KHÔNG</a:t>
            </a:r>
            <a:r>
              <a:rPr lang="vi-VN" sz="2800" dirty="0"/>
              <a:t> phải có Giấy phép </a:t>
            </a:r>
            <a:r>
              <a:rPr lang="en-US" sz="2800" dirty="0"/>
              <a:t>TX-TN</a:t>
            </a:r>
          </a:p>
          <a:p>
            <a:pPr marL="396875" lvl="0" indent="-396875">
              <a:spcBef>
                <a:spcPct val="20000"/>
              </a:spcBef>
              <a:buFont typeface="Wingdings" pitchFamily="2" charset="2"/>
              <a:buChar char="v"/>
              <a:defRPr/>
            </a:pPr>
            <a:r>
              <a:rPr lang="en-US" sz="2800" dirty="0"/>
              <a:t>TRƯỜNG HỢP HẾT HẠN BẢO HÀNH:</a:t>
            </a:r>
          </a:p>
          <a:p>
            <a:pPr marL="396875" lvl="0" indent="-396875">
              <a:spcBef>
                <a:spcPct val="20000"/>
              </a:spcBef>
              <a:buFont typeface="Wingdings" pitchFamily="2" charset="2"/>
              <a:buChar char="ü"/>
              <a:defRPr/>
            </a:pPr>
            <a:r>
              <a:rPr lang="en-US" sz="2100" b="1" dirty="0" err="1"/>
              <a:t>Hàng</a:t>
            </a:r>
            <a:r>
              <a:rPr lang="en-US" sz="2100" b="1" dirty="0"/>
              <a:t> </a:t>
            </a:r>
            <a:r>
              <a:rPr lang="en-US" sz="2100" b="1" dirty="0" err="1"/>
              <a:t>hóa</a:t>
            </a:r>
            <a:r>
              <a:rPr lang="en-US" sz="2100" b="1" dirty="0"/>
              <a:t> </a:t>
            </a:r>
            <a:r>
              <a:rPr lang="en-US" sz="2100" b="1" dirty="0" err="1"/>
              <a:t>cấm</a:t>
            </a:r>
            <a:r>
              <a:rPr lang="en-US" sz="2100" b="1" dirty="0"/>
              <a:t>, </a:t>
            </a:r>
            <a:r>
              <a:rPr lang="en-US" sz="2100" b="1" dirty="0" err="1"/>
              <a:t>tạm</a:t>
            </a:r>
            <a:r>
              <a:rPr lang="en-US" sz="2100" b="1" dirty="0"/>
              <a:t> </a:t>
            </a:r>
            <a:r>
              <a:rPr lang="en-US" sz="2100" b="1" dirty="0" err="1"/>
              <a:t>ngừng</a:t>
            </a:r>
            <a:r>
              <a:rPr lang="en-US" sz="2100" b="1" dirty="0"/>
              <a:t> XK, NK</a:t>
            </a:r>
            <a:r>
              <a:rPr lang="en-US" sz="2100" dirty="0"/>
              <a:t>; </a:t>
            </a:r>
            <a:r>
              <a:rPr lang="vi-VN" sz="2100" b="1" dirty="0"/>
              <a:t>hàng hóa thuộc diện quản lý bằng biện pháp hạn ngạch </a:t>
            </a:r>
            <a:r>
              <a:rPr lang="en-US" sz="2100" b="1" dirty="0"/>
              <a:t>XK</a:t>
            </a:r>
            <a:r>
              <a:rPr lang="vi-VN" sz="2100" b="1" dirty="0"/>
              <a:t>, </a:t>
            </a:r>
            <a:r>
              <a:rPr lang="en-US" sz="2100" b="1" dirty="0"/>
              <a:t>NK; </a:t>
            </a:r>
            <a:r>
              <a:rPr lang="vi-VN" sz="2100" b="1" dirty="0"/>
              <a:t>hạn ngạch thuế quan</a:t>
            </a:r>
            <a:r>
              <a:rPr lang="en-US" sz="2100" b="1" dirty="0"/>
              <a:t>;</a:t>
            </a:r>
            <a:r>
              <a:rPr lang="vi-VN" sz="2100" b="1" dirty="0"/>
              <a:t> giấy phép </a:t>
            </a:r>
            <a:r>
              <a:rPr lang="en-US" sz="2100" b="1" dirty="0"/>
              <a:t>XK, NK</a:t>
            </a:r>
            <a:r>
              <a:rPr lang="vi-VN" sz="2100" b="1" dirty="0"/>
              <a:t> </a:t>
            </a:r>
            <a:r>
              <a:rPr lang="en-US" sz="2100" b="1" dirty="0"/>
              <a:t>(</a:t>
            </a:r>
            <a:r>
              <a:rPr lang="vi-VN" sz="2100" b="1" dirty="0"/>
              <a:t>trừ Giấy phép </a:t>
            </a:r>
            <a:r>
              <a:rPr lang="en-US" sz="2100" b="1" dirty="0"/>
              <a:t>XK, NK </a:t>
            </a:r>
            <a:r>
              <a:rPr lang="vi-VN" sz="2100" b="1" dirty="0"/>
              <a:t>tự động</a:t>
            </a:r>
            <a:r>
              <a:rPr lang="en-US" sz="2100" b="1" dirty="0"/>
              <a:t>): </a:t>
            </a:r>
            <a:r>
              <a:rPr lang="en-US" sz="2100" dirty="0" err="1"/>
              <a:t>Phải</a:t>
            </a:r>
            <a:r>
              <a:rPr lang="en-US" sz="2100" dirty="0"/>
              <a:t> </a:t>
            </a:r>
            <a:r>
              <a:rPr lang="en-US" sz="2100" dirty="0" err="1"/>
              <a:t>có</a:t>
            </a:r>
            <a:r>
              <a:rPr lang="en-US" sz="2100" dirty="0"/>
              <a:t> </a:t>
            </a:r>
            <a:r>
              <a:rPr lang="en-US" sz="2100" dirty="0" err="1"/>
              <a:t>giấy</a:t>
            </a:r>
            <a:r>
              <a:rPr lang="en-US" sz="2100" dirty="0"/>
              <a:t> </a:t>
            </a:r>
            <a:r>
              <a:rPr lang="en-US" sz="2100" dirty="0" err="1"/>
              <a:t>phép</a:t>
            </a:r>
            <a:r>
              <a:rPr lang="en-US" sz="2100" dirty="0"/>
              <a:t> TX-TN </a:t>
            </a:r>
            <a:r>
              <a:rPr lang="en-US" sz="2100" dirty="0" err="1"/>
              <a:t>của</a:t>
            </a:r>
            <a:r>
              <a:rPr lang="en-US" sz="2100" dirty="0"/>
              <a:t> BCT</a:t>
            </a:r>
          </a:p>
          <a:p>
            <a:pPr marL="396875" lvl="0" indent="-396875">
              <a:spcBef>
                <a:spcPct val="20000"/>
              </a:spcBef>
              <a:buFont typeface="Wingdings" pitchFamily="2" charset="2"/>
              <a:buChar char="ü"/>
              <a:defRPr/>
            </a:pPr>
            <a:r>
              <a:rPr lang="vi-VN" sz="2100" b="1" dirty="0"/>
              <a:t>Hàng tiêu dùng đã qua sử dụng; linh kiện, phụ tùng đã qua sử dụng thuộc Danh </a:t>
            </a:r>
            <a:r>
              <a:rPr lang="en-US" sz="2100" b="1" dirty="0"/>
              <a:t>m</a:t>
            </a:r>
            <a:r>
              <a:rPr lang="vi-VN" sz="2100" b="1" dirty="0"/>
              <a:t>ục hàng hóa cấm </a:t>
            </a:r>
            <a:r>
              <a:rPr lang="en-US" sz="2100" b="1" dirty="0"/>
              <a:t>NK</a:t>
            </a:r>
            <a:r>
              <a:rPr lang="vi-VN" sz="2100" b="1" dirty="0"/>
              <a:t> </a:t>
            </a:r>
            <a:r>
              <a:rPr lang="vi-VN" sz="2100" dirty="0"/>
              <a:t>không được phép tạm xuất ra nước ngoài để bảo hành, bảo dưỡng, sửa chữa</a:t>
            </a:r>
            <a:endParaRPr lang="en-US" sz="2100" dirty="0"/>
          </a:p>
          <a:p>
            <a:pPr marL="396875" lvl="0" indent="-396875">
              <a:spcBef>
                <a:spcPct val="20000"/>
              </a:spcBef>
              <a:buFont typeface="Wingdings" pitchFamily="2" charset="2"/>
              <a:buChar char="ü"/>
              <a:defRPr/>
            </a:pPr>
            <a:r>
              <a:rPr lang="en-US" sz="2100" b="1" dirty="0"/>
              <a:t>H</a:t>
            </a:r>
            <a:r>
              <a:rPr lang="vi-VN" sz="2100" b="1" dirty="0"/>
              <a:t>àng hóa k</a:t>
            </a:r>
            <a:r>
              <a:rPr lang="en-US" sz="2100" b="1" dirty="0" err="1"/>
              <a:t>hác</a:t>
            </a:r>
            <a:r>
              <a:rPr lang="en-US" sz="2100" b="1"/>
              <a:t>: </a:t>
            </a:r>
            <a:r>
              <a:rPr lang="vi-VN" sz="2100"/>
              <a:t>không </a:t>
            </a:r>
            <a:r>
              <a:rPr lang="vi-VN" sz="2100" dirty="0"/>
              <a:t>phải có Giấy phép tạm xuất, tái nhập</a:t>
            </a:r>
            <a:endParaRPr lang="en-US" sz="2100" dirty="0"/>
          </a:p>
          <a:p>
            <a:pPr marL="396875" lvl="0" indent="-396875">
              <a:spcBef>
                <a:spcPct val="20000"/>
              </a:spcBef>
              <a:buFont typeface="Wingdings" pitchFamily="2" charset="2"/>
              <a:buChar char="v"/>
              <a:defRPr/>
            </a:pPr>
            <a:endParaRPr lang="en-US" sz="2800" dirty="0"/>
          </a:p>
          <a:p>
            <a:pPr marL="514350" indent="-514350">
              <a:spcBef>
                <a:spcPct val="20000"/>
              </a:spcBef>
              <a:buFont typeface="+mj-lt"/>
              <a:buAutoNum type="arabicPeriod"/>
              <a:defRPr/>
            </a:pP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17)</a:t>
            </a:r>
            <a:endParaRPr lang="en-US" sz="2000" b="1" dirty="0"/>
          </a:p>
        </p:txBody>
      </p:sp>
    </p:spTree>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THAM DỰ HỘI CHỢ, TRIỂN LÃM</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39</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695510"/>
            <a:ext cx="8270566" cy="4476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v"/>
              <a:defRPr/>
            </a:pPr>
            <a:r>
              <a:rPr lang="en-US" sz="2800" dirty="0"/>
              <a:t>T</a:t>
            </a:r>
            <a:r>
              <a:rPr lang="vi-VN" sz="2800" dirty="0"/>
              <a:t>hực hiện thủ tục </a:t>
            </a:r>
            <a:r>
              <a:rPr lang="en-US" sz="2800" dirty="0"/>
              <a:t>TX-TN</a:t>
            </a:r>
            <a:r>
              <a:rPr lang="vi-VN" sz="2800" dirty="0"/>
              <a:t> tại </a:t>
            </a:r>
            <a:r>
              <a:rPr lang="en-US" sz="2800" dirty="0"/>
              <a:t>CQHQ</a:t>
            </a:r>
          </a:p>
          <a:p>
            <a:pPr marL="396875" lvl="0" indent="-396875">
              <a:spcBef>
                <a:spcPct val="20000"/>
              </a:spcBef>
              <a:buFont typeface="Wingdings" pitchFamily="2" charset="2"/>
              <a:buChar char="v"/>
              <a:defRPr/>
            </a:pPr>
            <a:r>
              <a:rPr lang="en-US" sz="2800" dirty="0"/>
              <a:t>KHÔNG</a:t>
            </a:r>
            <a:r>
              <a:rPr lang="vi-VN" sz="2800" dirty="0"/>
              <a:t> phải có Giấy phép </a:t>
            </a:r>
            <a:r>
              <a:rPr lang="en-US" sz="2800" dirty="0"/>
              <a:t>TX-TN</a:t>
            </a:r>
          </a:p>
          <a:p>
            <a:pPr marL="396875" lvl="0" indent="-396875">
              <a:spcBef>
                <a:spcPct val="20000"/>
              </a:spcBef>
              <a:buFont typeface="Wingdings" pitchFamily="2" charset="2"/>
              <a:buChar char="v"/>
              <a:defRPr/>
            </a:pPr>
            <a:r>
              <a:rPr lang="en-US" sz="2800" dirty="0"/>
              <a:t>RIÊNG h</a:t>
            </a:r>
            <a:r>
              <a:rPr lang="vi-VN" sz="2800" dirty="0"/>
              <a:t>àng hóa </a:t>
            </a:r>
            <a:r>
              <a:rPr lang="vi-VN" sz="2800" dirty="0">
                <a:solidFill>
                  <a:schemeClr val="accent6">
                    <a:lumMod val="75000"/>
                  </a:schemeClr>
                </a:solidFill>
              </a:rPr>
              <a:t>cấm </a:t>
            </a:r>
            <a:r>
              <a:rPr lang="en-US" sz="2800" dirty="0">
                <a:solidFill>
                  <a:schemeClr val="accent6">
                    <a:lumMod val="75000"/>
                  </a:schemeClr>
                </a:solidFill>
              </a:rPr>
              <a:t>XK</a:t>
            </a:r>
            <a:r>
              <a:rPr lang="vi-VN" sz="2800" dirty="0">
                <a:solidFill>
                  <a:schemeClr val="accent6">
                    <a:lumMod val="75000"/>
                  </a:schemeClr>
                </a:solidFill>
              </a:rPr>
              <a:t> </a:t>
            </a:r>
            <a:r>
              <a:rPr lang="vi-VN" sz="2800" dirty="0"/>
              <a:t>chỉ được tham gia hội chợ, triển lãm thương mại ở nước ngoài khi được sự </a:t>
            </a:r>
            <a:r>
              <a:rPr lang="vi-VN" sz="2800" dirty="0">
                <a:solidFill>
                  <a:schemeClr val="accent6">
                    <a:lumMod val="75000"/>
                  </a:schemeClr>
                </a:solidFill>
              </a:rPr>
              <a:t>chấp thuận của Thủ tướng </a:t>
            </a:r>
            <a:r>
              <a:rPr lang="vi-VN" sz="2800" dirty="0"/>
              <a:t>Chính phủ</a:t>
            </a:r>
            <a:endParaRPr lang="en-US" sz="2800" dirty="0"/>
          </a:p>
          <a:p>
            <a:pPr marL="396875" lvl="0" indent="-396875">
              <a:spcBef>
                <a:spcPct val="20000"/>
              </a:spcBef>
              <a:buFont typeface="Wingdings" pitchFamily="2" charset="2"/>
              <a:buChar char="v"/>
              <a:defRPr/>
            </a:pPr>
            <a:r>
              <a:rPr lang="en-US" sz="2800" dirty="0"/>
              <a:t>D</a:t>
            </a:r>
            <a:r>
              <a:rPr lang="vi-VN" sz="2800" dirty="0"/>
              <a:t>i vật, cổ vật, bảo vật quốc gia </a:t>
            </a:r>
            <a:r>
              <a:rPr lang="en-US" sz="2800" dirty="0" err="1"/>
              <a:t>đưa</a:t>
            </a:r>
            <a:r>
              <a:rPr lang="en-US" sz="2800" dirty="0"/>
              <a:t> </a:t>
            </a:r>
            <a:r>
              <a:rPr lang="vi-VN" sz="2800" dirty="0"/>
              <a:t>ra nước ngoài để trưng bày, triển lãm, nghiên cứu hoặc bảo quản thực hiện theo quy định của Luật di sản văn hóa</a:t>
            </a:r>
            <a:endParaRPr lang="en-US" sz="2800" dirty="0"/>
          </a:p>
          <a:p>
            <a:pPr marL="514350" indent="-514350">
              <a:spcBef>
                <a:spcPct val="20000"/>
              </a:spcBef>
              <a:buFont typeface="+mj-lt"/>
              <a:buAutoNum type="arabicPeriod"/>
              <a:defRPr/>
            </a:pPr>
            <a:endParaRPr lang="en-US" sz="28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17)</a:t>
            </a:r>
            <a:endParaRPr lang="en-US" sz="2000" b="1" dirty="0"/>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NỘI DUNG</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3079" name="Subtitle 2"/>
          <p:cNvSpPr>
            <a:spLocks noGrp="1"/>
          </p:cNvSpPr>
          <p:nvPr>
            <p:ph type="subTitle" idx="1"/>
          </p:nvPr>
        </p:nvSpPr>
        <p:spPr>
          <a:xfrm>
            <a:off x="381000" y="1752600"/>
            <a:ext cx="8610600" cy="4724400"/>
          </a:xfrm>
        </p:spPr>
        <p:txBody>
          <a:bodyPr/>
          <a:lstStyle/>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THỦ TỤC XK, NK</a:t>
            </a:r>
          </a:p>
          <a:p>
            <a:pPr marL="457200" indent="-457200" algn="just" fontAlgn="auto">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HÀNG HÓA XK, NK THEO QUY ĐỊNH RIÊNG</a:t>
            </a:r>
          </a:p>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HÀNG HÓA CẤM XK, CẤM NK (</a:t>
            </a:r>
            <a:r>
              <a:rPr lang="en-US" altLang="ko-KR" sz="2400" dirty="0" err="1">
                <a:ln w="11430"/>
                <a:solidFill>
                  <a:schemeClr val="tx1"/>
                </a:solidFill>
                <a:latin typeface="Arial" pitchFamily="34" charset="0"/>
                <a:ea typeface="Gulim" pitchFamily="34" charset="-127"/>
                <a:cs typeface="Arial" pitchFamily="34" charset="0"/>
              </a:rPr>
              <a:t>Phụ</a:t>
            </a:r>
            <a:r>
              <a:rPr lang="en-US" altLang="ko-KR" sz="2400" dirty="0">
                <a:ln w="11430"/>
                <a:solidFill>
                  <a:schemeClr val="tx1"/>
                </a:solidFill>
                <a:latin typeface="Arial" pitchFamily="34" charset="0"/>
                <a:ea typeface="Gulim" pitchFamily="34" charset="-127"/>
                <a:cs typeface="Arial" pitchFamily="34" charset="0"/>
              </a:rPr>
              <a:t> </a:t>
            </a:r>
            <a:r>
              <a:rPr lang="en-US" altLang="ko-KR" sz="2400" dirty="0" err="1">
                <a:ln w="11430"/>
                <a:solidFill>
                  <a:schemeClr val="tx1"/>
                </a:solidFill>
                <a:latin typeface="Arial" pitchFamily="34" charset="0"/>
                <a:ea typeface="Gulim" pitchFamily="34" charset="-127"/>
                <a:cs typeface="Arial" pitchFamily="34" charset="0"/>
              </a:rPr>
              <a:t>lục</a:t>
            </a:r>
            <a:r>
              <a:rPr lang="en-US" altLang="ko-KR" sz="2400" dirty="0">
                <a:ln w="11430"/>
                <a:solidFill>
                  <a:schemeClr val="tx1"/>
                </a:solidFill>
                <a:latin typeface="Arial" pitchFamily="34" charset="0"/>
                <a:ea typeface="Gulim" pitchFamily="34" charset="-127"/>
                <a:cs typeface="Arial" pitchFamily="34" charset="0"/>
              </a:rPr>
              <a:t> I)</a:t>
            </a:r>
          </a:p>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CHỈ ĐỊNH THƯƠNG NHÂN XK, NK (</a:t>
            </a:r>
            <a:r>
              <a:rPr lang="en-US" altLang="ko-KR" sz="2400" dirty="0" err="1">
                <a:ln w="11430"/>
                <a:solidFill>
                  <a:schemeClr val="tx1"/>
                </a:solidFill>
                <a:latin typeface="Arial" pitchFamily="34" charset="0"/>
                <a:ea typeface="Gulim" pitchFamily="34" charset="-127"/>
                <a:cs typeface="Arial" pitchFamily="34" charset="0"/>
              </a:rPr>
              <a:t>Phụ</a:t>
            </a:r>
            <a:r>
              <a:rPr lang="en-US" altLang="ko-KR" sz="2400" dirty="0">
                <a:ln w="11430"/>
                <a:solidFill>
                  <a:schemeClr val="tx1"/>
                </a:solidFill>
                <a:latin typeface="Arial" pitchFamily="34" charset="0"/>
                <a:ea typeface="Gulim" pitchFamily="34" charset="-127"/>
                <a:cs typeface="Arial" pitchFamily="34" charset="0"/>
              </a:rPr>
              <a:t> </a:t>
            </a:r>
            <a:r>
              <a:rPr lang="en-US" altLang="ko-KR" sz="2400" dirty="0" err="1">
                <a:ln w="11430"/>
                <a:solidFill>
                  <a:schemeClr val="tx1"/>
                </a:solidFill>
                <a:latin typeface="Arial" pitchFamily="34" charset="0"/>
                <a:ea typeface="Gulim" pitchFamily="34" charset="-127"/>
                <a:cs typeface="Arial" pitchFamily="34" charset="0"/>
              </a:rPr>
              <a:t>lục</a:t>
            </a:r>
            <a:r>
              <a:rPr lang="en-US" altLang="ko-KR" sz="2400" dirty="0">
                <a:ln w="11430"/>
                <a:solidFill>
                  <a:schemeClr val="tx1"/>
                </a:solidFill>
                <a:latin typeface="Arial" pitchFamily="34" charset="0"/>
                <a:ea typeface="Gulim" pitchFamily="34" charset="-127"/>
                <a:cs typeface="Arial" pitchFamily="34" charset="0"/>
              </a:rPr>
              <a:t> II)</a:t>
            </a:r>
          </a:p>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HÀNG HÓA XK, NK THEO GIẤY PHÉP, ĐIỀU KIỆN (PL III)</a:t>
            </a:r>
          </a:p>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HÀNG HÓA CÓ ẢNH HƯỞNG ĐẾN QUỐC PHÒNG, AN NINH (</a:t>
            </a:r>
            <a:r>
              <a:rPr lang="en-US" altLang="ko-KR" sz="2400" dirty="0" err="1">
                <a:ln w="11430"/>
                <a:solidFill>
                  <a:schemeClr val="tx1"/>
                </a:solidFill>
                <a:latin typeface="Arial" pitchFamily="34" charset="0"/>
                <a:ea typeface="Gulim" pitchFamily="34" charset="-127"/>
                <a:cs typeface="Arial" pitchFamily="34" charset="0"/>
              </a:rPr>
              <a:t>Phụ</a:t>
            </a:r>
            <a:r>
              <a:rPr lang="en-US" altLang="ko-KR" sz="2400" dirty="0">
                <a:ln w="11430"/>
                <a:solidFill>
                  <a:schemeClr val="tx1"/>
                </a:solidFill>
                <a:latin typeface="Arial" pitchFamily="34" charset="0"/>
                <a:ea typeface="Gulim" pitchFamily="34" charset="-127"/>
                <a:cs typeface="Arial" pitchFamily="34" charset="0"/>
              </a:rPr>
              <a:t> </a:t>
            </a:r>
            <a:r>
              <a:rPr lang="en-US" altLang="ko-KR" sz="2400" dirty="0" err="1">
                <a:ln w="11430"/>
                <a:solidFill>
                  <a:schemeClr val="tx1"/>
                </a:solidFill>
                <a:latin typeface="Arial" pitchFamily="34" charset="0"/>
                <a:ea typeface="Gulim" pitchFamily="34" charset="-127"/>
                <a:cs typeface="Arial" pitchFamily="34" charset="0"/>
              </a:rPr>
              <a:t>lục</a:t>
            </a:r>
            <a:r>
              <a:rPr lang="en-US" altLang="ko-KR" sz="2400" dirty="0">
                <a:ln w="11430"/>
                <a:solidFill>
                  <a:schemeClr val="tx1"/>
                </a:solidFill>
                <a:latin typeface="Arial" pitchFamily="34" charset="0"/>
                <a:ea typeface="Gulim" pitchFamily="34" charset="-127"/>
                <a:cs typeface="Arial" pitchFamily="34" charset="0"/>
              </a:rPr>
              <a:t> IV)</a:t>
            </a:r>
          </a:p>
          <a:p>
            <a:pPr marL="457200" indent="-457200" algn="just" eaLnBrk="1" fontAlgn="auto" hangingPunct="1">
              <a:spcBef>
                <a:spcPts val="500"/>
              </a:spcBef>
              <a:spcAft>
                <a:spcPts val="500"/>
              </a:spcAft>
              <a:buFont typeface="+mj-lt"/>
              <a:buAutoNum type="arabicPeriod"/>
              <a:defRPr/>
            </a:pPr>
            <a:r>
              <a:rPr lang="en-US" altLang="ko-KR" sz="2400" dirty="0">
                <a:ln w="11430"/>
                <a:solidFill>
                  <a:schemeClr val="tx1"/>
                </a:solidFill>
                <a:latin typeface="Arial" pitchFamily="34" charset="0"/>
                <a:ea typeface="Gulim" pitchFamily="34" charset="-127"/>
                <a:cs typeface="Arial" pitchFamily="34" charset="0"/>
              </a:rPr>
              <a:t>GIẤY CHỨNG NHẬN LƯU HÀNH TỰ DO (CFS) (PL V)</a:t>
            </a:r>
          </a:p>
        </p:txBody>
      </p:sp>
    </p:spTree>
    <p:extLst>
      <p:ext uri="{BB962C8B-B14F-4D97-AF65-F5344CB8AC3E}">
        <p14:creationId xmlns:p14="http://schemas.microsoft.com/office/powerpoint/2010/main" val="2508236024"/>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9144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VŨ KHÍ, KHÍ TÀI, TRANG THIẾT BỊ QUÂN SỰ</a:t>
            </a:r>
            <a:r>
              <a:rPr lang="en-US" sz="2800" b="1">
                <a:latin typeface="Arial" pitchFamily="34" charset="0"/>
                <a:cs typeface="Arial" pitchFamily="34" charset="0"/>
              </a:rPr>
              <a:t>, </a:t>
            </a:r>
          </a:p>
          <a:p>
            <a:pPr algn="ctr" fontAlgn="auto">
              <a:spcBef>
                <a:spcPts val="0"/>
              </a:spcBef>
              <a:spcAft>
                <a:spcPts val="0"/>
              </a:spcAft>
              <a:defRPr/>
            </a:pPr>
            <a:r>
              <a:rPr lang="en-US" sz="2800" b="1">
                <a:latin typeface="Arial" pitchFamily="34" charset="0"/>
                <a:cs typeface="Arial" pitchFamily="34" charset="0"/>
              </a:rPr>
              <a:t>AN </a:t>
            </a:r>
            <a:r>
              <a:rPr lang="en-US" sz="2800" b="1" dirty="0">
                <a:latin typeface="Arial" pitchFamily="34" charset="0"/>
                <a:cs typeface="Arial" pitchFamily="34" charset="0"/>
              </a:rPr>
              <a:t>NINH SỬA CHỮA PHỤC </a:t>
            </a:r>
            <a:r>
              <a:rPr lang="en-US" sz="2800" b="1">
                <a:latin typeface="Arial" pitchFamily="34" charset="0"/>
                <a:cs typeface="Arial" pitchFamily="34" charset="0"/>
              </a:rPr>
              <a:t>VỤ QP, AN</a:t>
            </a:r>
            <a:endParaRPr lang="en-US" sz="2800" b="1" dirty="0">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40</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1143000" y="2286000"/>
            <a:ext cx="8001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spcBef>
                <a:spcPct val="20000"/>
              </a:spcBef>
              <a:buFont typeface="Wingdings" pitchFamily="2" charset="2"/>
              <a:buChar char="v"/>
              <a:defRPr/>
            </a:pPr>
            <a:r>
              <a:rPr lang="vi-VN" sz="3200" dirty="0"/>
              <a:t>Bộ </a:t>
            </a:r>
            <a:r>
              <a:rPr lang="vi-VN" sz="3200"/>
              <a:t>Quốc phòng</a:t>
            </a:r>
            <a:endParaRPr lang="en-US" sz="3200"/>
          </a:p>
          <a:p>
            <a:pPr marL="396875" lvl="0" indent="-396875">
              <a:spcBef>
                <a:spcPct val="20000"/>
              </a:spcBef>
              <a:buFont typeface="Wingdings" pitchFamily="2" charset="2"/>
              <a:buChar char="v"/>
              <a:defRPr/>
            </a:pPr>
            <a:endParaRPr lang="en-US" sz="3200"/>
          </a:p>
          <a:p>
            <a:pPr marL="396875" lvl="0" indent="-396875">
              <a:spcBef>
                <a:spcPct val="20000"/>
              </a:spcBef>
              <a:buFont typeface="Wingdings" pitchFamily="2" charset="2"/>
              <a:buChar char="v"/>
              <a:defRPr/>
            </a:pPr>
            <a:r>
              <a:rPr lang="vi-VN" sz="3200"/>
              <a:t>Bộ </a:t>
            </a:r>
            <a:r>
              <a:rPr lang="vi-VN" sz="3200" dirty="0"/>
              <a:t>Công </a:t>
            </a:r>
            <a:r>
              <a:rPr lang="vi-VN" sz="3200"/>
              <a:t>an </a:t>
            </a:r>
            <a:endParaRPr lang="en-US" sz="3200"/>
          </a:p>
          <a:p>
            <a:pPr marL="396875" lvl="0" indent="-396875">
              <a:spcBef>
                <a:spcPct val="20000"/>
              </a:spcBef>
              <a:buFont typeface="Wingdings" pitchFamily="2" charset="2"/>
              <a:buChar char="v"/>
              <a:defRPr/>
            </a:pPr>
            <a:endParaRPr lang="en-US" sz="3200"/>
          </a:p>
          <a:p>
            <a:pPr lvl="0">
              <a:spcBef>
                <a:spcPct val="20000"/>
              </a:spcBef>
              <a:defRPr/>
            </a:pPr>
            <a:r>
              <a:rPr lang="en-US" sz="3200"/>
              <a:t>= &gt; </a:t>
            </a:r>
            <a:r>
              <a:rPr lang="vi-VN" sz="3200"/>
              <a:t>xem </a:t>
            </a:r>
            <a:r>
              <a:rPr lang="vi-VN" sz="3200" dirty="0"/>
              <a:t>xét, cho phép tạm xuất, tái nhập</a:t>
            </a:r>
            <a:endParaRPr lang="en-US" sz="3200" dirty="0"/>
          </a:p>
        </p:txBody>
      </p:sp>
      <p:sp>
        <p:nvSpPr>
          <p:cNvPr id="12" name="Rectangle 11"/>
          <p:cNvSpPr/>
          <p:nvPr/>
        </p:nvSpPr>
        <p:spPr>
          <a:xfrm>
            <a:off x="7315200" y="1219200"/>
            <a:ext cx="1412566" cy="400110"/>
          </a:xfrm>
          <a:prstGeom prst="rect">
            <a:avLst/>
          </a:prstGeom>
        </p:spPr>
        <p:txBody>
          <a:bodyPr wrap="none">
            <a:spAutoFit/>
          </a:bodyPr>
          <a:lstStyle/>
          <a:p>
            <a:r>
              <a:rPr lang="en-US" sz="2000" b="1" dirty="0">
                <a:latin typeface="Tahoma" pitchFamily="34" charset="0"/>
                <a:ea typeface="Tahoma" pitchFamily="34" charset="0"/>
                <a:cs typeface="Tahoma" pitchFamily="34" charset="0"/>
              </a:rPr>
              <a:t>(</a:t>
            </a:r>
            <a:r>
              <a:rPr lang="en-US" sz="2000" b="1" dirty="0" err="1">
                <a:latin typeface="Tahoma" pitchFamily="34" charset="0"/>
                <a:ea typeface="Tahoma" pitchFamily="34" charset="0"/>
                <a:cs typeface="Tahoma" pitchFamily="34" charset="0"/>
              </a:rPr>
              <a:t>Điều</a:t>
            </a:r>
            <a:r>
              <a:rPr lang="en-US" sz="2000" b="1" dirty="0">
                <a:latin typeface="Tahoma" pitchFamily="34" charset="0"/>
                <a:ea typeface="Tahoma" pitchFamily="34" charset="0"/>
                <a:cs typeface="Tahoma" pitchFamily="34" charset="0"/>
              </a:rPr>
              <a:t> 17)</a:t>
            </a:r>
            <a:endParaRPr lang="en-US" sz="2000" b="1" dirty="0"/>
          </a:p>
        </p:txBody>
      </p:sp>
    </p:spTree>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THỦ TỤC HẢI QUAN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41</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381000" y="2362200"/>
            <a:ext cx="84582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lvl="0" indent="-396875" algn="just">
              <a:spcBef>
                <a:spcPct val="20000"/>
              </a:spcBef>
              <a:buFont typeface="Wingdings" pitchFamily="2" charset="2"/>
              <a:buChar char="v"/>
              <a:defRPr/>
            </a:pPr>
            <a:r>
              <a:rPr lang="en-US" sz="2800" dirty="0" err="1"/>
              <a:t>Thực</a:t>
            </a:r>
            <a:r>
              <a:rPr lang="en-US" sz="2800" dirty="0"/>
              <a:t> </a:t>
            </a:r>
            <a:r>
              <a:rPr lang="en-US" sz="2800" dirty="0" err="1"/>
              <a:t>hiện</a:t>
            </a:r>
            <a:r>
              <a:rPr lang="en-US" sz="2800" dirty="0"/>
              <a:t> </a:t>
            </a:r>
            <a:r>
              <a:rPr lang="en-US" sz="2800" dirty="0" err="1"/>
              <a:t>theo</a:t>
            </a:r>
            <a:r>
              <a:rPr lang="en-US" sz="2800" dirty="0"/>
              <a:t> </a:t>
            </a:r>
            <a:r>
              <a:rPr lang="en-US" sz="2800" dirty="0" err="1"/>
              <a:t>Điều</a:t>
            </a:r>
            <a:r>
              <a:rPr lang="en-US" sz="2800" dirty="0"/>
              <a:t> 49-55 </a:t>
            </a:r>
            <a:r>
              <a:rPr lang="en-US" sz="2800" dirty="0" err="1"/>
              <a:t>Nghị</a:t>
            </a:r>
            <a:r>
              <a:rPr lang="en-US" sz="2800" dirty="0"/>
              <a:t> </a:t>
            </a:r>
            <a:r>
              <a:rPr lang="en-US" sz="2800" err="1"/>
              <a:t>định</a:t>
            </a:r>
            <a:r>
              <a:rPr lang="en-US" sz="2800"/>
              <a:t> 08/2015/CP</a:t>
            </a:r>
          </a:p>
          <a:p>
            <a:pPr marL="396875" lvl="0" indent="-396875" algn="just">
              <a:spcBef>
                <a:spcPct val="20000"/>
              </a:spcBef>
              <a:buFont typeface="Wingdings" pitchFamily="2" charset="2"/>
              <a:buChar char="v"/>
              <a:defRPr/>
            </a:pPr>
            <a:endParaRPr lang="en-US" sz="2800"/>
          </a:p>
          <a:p>
            <a:pPr marL="396875" lvl="0" indent="-396875" algn="just">
              <a:spcBef>
                <a:spcPct val="20000"/>
              </a:spcBef>
              <a:buFont typeface="Wingdings" pitchFamily="2" charset="2"/>
              <a:buChar char="v"/>
              <a:defRPr/>
            </a:pPr>
            <a:endParaRPr lang="en-US" sz="2800"/>
          </a:p>
          <a:p>
            <a:pPr marL="396875" indent="-396875" algn="just">
              <a:spcBef>
                <a:spcPct val="20000"/>
              </a:spcBef>
              <a:buFont typeface="Wingdings" pitchFamily="2" charset="2"/>
              <a:buChar char="v"/>
              <a:defRPr/>
            </a:pPr>
            <a:r>
              <a:rPr lang="en-US" sz="2800"/>
              <a:t>Và Nghị </a:t>
            </a:r>
            <a:r>
              <a:rPr lang="en-US" sz="2800" err="1"/>
              <a:t>định</a:t>
            </a:r>
            <a:r>
              <a:rPr lang="en-US" sz="2800"/>
              <a:t> 59/2018/CP sửa đổi Nghị định 08/2015/CP</a:t>
            </a:r>
          </a:p>
          <a:p>
            <a:pPr marL="396875" lvl="0" indent="-396875">
              <a:spcBef>
                <a:spcPct val="20000"/>
              </a:spcBef>
              <a:buFont typeface="Wingdings" pitchFamily="2" charset="2"/>
              <a:buChar char="v"/>
              <a:defRPr/>
            </a:pPr>
            <a:endParaRPr lang="en-US" sz="2800" dirty="0"/>
          </a:p>
          <a:p>
            <a:pPr marL="396875" lvl="0" indent="-396875">
              <a:spcBef>
                <a:spcPct val="20000"/>
              </a:spcBef>
              <a:buFont typeface="Wingdings" pitchFamily="2" charset="2"/>
              <a:buChar char="v"/>
              <a:defRPr/>
            </a:pPr>
            <a:endParaRPr lang="en-US" sz="2800" dirty="0"/>
          </a:p>
        </p:txBody>
      </p:sp>
    </p:spTree>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ĐỊA ĐIỂM LÀM THỦ TỤC HẢI QUAN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42</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5" name="Rounded Rectangle 14"/>
          <p:cNvSpPr/>
          <p:nvPr/>
        </p:nvSpPr>
        <p:spPr>
          <a:xfrm>
            <a:off x="533401" y="1371600"/>
            <a:ext cx="6000750" cy="4953000"/>
          </a:xfrm>
          <a:prstGeom prst="roundRect">
            <a:avLst/>
          </a:prstGeom>
          <a:solidFill>
            <a:schemeClr val="bg2">
              <a:lumMod val="9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88925" indent="-288925">
              <a:buFontTx/>
              <a:buAutoNum type="arabicPeriod"/>
              <a:defRPr/>
            </a:pPr>
            <a:r>
              <a:rPr lang="en-US" sz="2200" dirty="0" err="1">
                <a:solidFill>
                  <a:schemeClr val="tx1"/>
                </a:solidFill>
                <a:latin typeface="Tahoma" pitchFamily="34" charset="0"/>
                <a:ea typeface="Tahoma" pitchFamily="34" charset="0"/>
                <a:cs typeface="Tahoma" pitchFamily="34" charset="0"/>
              </a:rPr>
              <a:t>Phương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tiện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chứa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hàng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hóa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theo</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phương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thức</a:t>
            </a:r>
            <a:r>
              <a:rPr lang="en-US" sz="2200" dirty="0">
                <a:solidFill>
                  <a:schemeClr val="tx1"/>
                </a:solidFill>
                <a:latin typeface="Tahoma" pitchFamily="34" charset="0"/>
                <a:ea typeface="Tahoma" pitchFamily="34" charset="0"/>
                <a:cs typeface="Tahoma" pitchFamily="34" charset="0"/>
              </a:rPr>
              <a:t> quay </a:t>
            </a:r>
            <a:r>
              <a:rPr lang="en-US" sz="2200" dirty="0" err="1">
                <a:solidFill>
                  <a:schemeClr val="tx1"/>
                </a:solidFill>
                <a:latin typeface="Tahoma" pitchFamily="34" charset="0"/>
                <a:ea typeface="Tahoma" pitchFamily="34" charset="0"/>
                <a:cs typeface="Tahoma" pitchFamily="34" charset="0"/>
              </a:rPr>
              <a:t>vòng</a:t>
            </a:r>
            <a:r>
              <a:rPr lang="en-US" sz="2200" dirty="0">
                <a:solidFill>
                  <a:schemeClr val="tx1"/>
                </a:solidFill>
                <a:latin typeface="Tahoma" pitchFamily="34" charset="0"/>
                <a:ea typeface="Tahoma" pitchFamily="34" charset="0"/>
                <a:cs typeface="Tahoma" pitchFamily="34" charset="0"/>
              </a:rPr>
              <a:t> (container </a:t>
            </a:r>
            <a:r>
              <a:rPr lang="en-US" sz="2200" dirty="0" err="1">
                <a:solidFill>
                  <a:schemeClr val="tx1"/>
                </a:solidFill>
                <a:latin typeface="Tahoma" pitchFamily="34" charset="0"/>
                <a:ea typeface="Tahoma" pitchFamily="34" charset="0"/>
                <a:cs typeface="Tahoma" pitchFamily="34" charset="0"/>
              </a:rPr>
              <a:t>rỗng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bồn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mềm</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bồn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chứa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khí</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chất</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lỏng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chuyên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dùng</a:t>
            </a:r>
            <a:r>
              <a:rPr lang="en-US" sz="2200" dirty="0">
                <a:solidFill>
                  <a:schemeClr val="tx1"/>
                </a:solidFill>
                <a:latin typeface="Tahoma" pitchFamily="34" charset="0"/>
                <a:ea typeface="Tahoma" pitchFamily="34" charset="0"/>
                <a:cs typeface="Tahoma" pitchFamily="34" charset="0"/>
              </a:rPr>
              <a:t>)</a:t>
            </a:r>
          </a:p>
          <a:p>
            <a:pPr marL="288925" indent="-288925">
              <a:buFontTx/>
              <a:buAutoNum type="arabicPeriod"/>
              <a:defRPr/>
            </a:pP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biển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bay TN-TX, TX-TN </a:t>
            </a:r>
            <a:r>
              <a:rPr lang="en-US" sz="2200" dirty="0" err="1">
                <a:solidFill>
                  <a:schemeClr val="tx1"/>
                </a:solidFill>
                <a:latin typeface="Tahoma" pitchFamily="34" charset="0"/>
                <a:ea typeface="Tahoma" pitchFamily="34" charset="0"/>
                <a:cs typeface="Tahoma" pitchFamily="34" charset="0"/>
              </a:rPr>
              <a:t>để</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sửa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chữa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bảo</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dưỡng</a:t>
            </a:r>
            <a:endParaRPr lang="en-US" sz="2200" dirty="0">
              <a:solidFill>
                <a:schemeClr val="tx1"/>
              </a:solidFill>
              <a:latin typeface="Tahoma" pitchFamily="34" charset="0"/>
              <a:ea typeface="Tahoma" pitchFamily="34" charset="0"/>
              <a:cs typeface="Tahoma" pitchFamily="34" charset="0"/>
            </a:endParaRPr>
          </a:p>
          <a:p>
            <a:pPr marL="288925" indent="-288925">
              <a:buFontTx/>
              <a:buAutoNum type="arabicPeriod"/>
              <a:defRPr/>
            </a:pPr>
            <a:r>
              <a:rPr lang="en-US" sz="2200" dirty="0" err="1">
                <a:solidFill>
                  <a:schemeClr val="tx1"/>
                </a:solidFill>
                <a:latin typeface="Tahoma" pitchFamily="34" charset="0"/>
                <a:ea typeface="Tahoma" pitchFamily="34" charset="0"/>
                <a:cs typeface="Tahoma" pitchFamily="34" charset="0"/>
              </a:rPr>
              <a:t>Máy</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móc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thiết</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bị</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linh</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kiện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phụ</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tùng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vật</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dụng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tạm</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nhập</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để</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thay</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thế</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sửa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chữa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biển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bay </a:t>
            </a:r>
            <a:r>
              <a:rPr lang="en-US" sz="2200" dirty="0" err="1">
                <a:solidFill>
                  <a:schemeClr val="tx1"/>
                </a:solidFill>
                <a:latin typeface="Tahoma" pitchFamily="34" charset="0"/>
                <a:ea typeface="Tahoma" pitchFamily="34" charset="0"/>
                <a:cs typeface="Tahoma" pitchFamily="34" charset="0"/>
              </a:rPr>
              <a:t>nước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ngoài</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hoặc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tạm</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xuất</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để</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thay</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thế</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sửa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chữa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biển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tàu</a:t>
            </a:r>
            <a:r>
              <a:rPr lang="en-US" sz="2200" dirty="0">
                <a:solidFill>
                  <a:schemeClr val="tx1"/>
                </a:solidFill>
                <a:latin typeface="Tahoma" pitchFamily="34" charset="0"/>
                <a:ea typeface="Tahoma" pitchFamily="34" charset="0"/>
                <a:cs typeface="Tahoma" pitchFamily="34" charset="0"/>
              </a:rPr>
              <a:t> bay VN ở </a:t>
            </a:r>
            <a:r>
              <a:rPr lang="en-US" sz="2200" dirty="0" err="1">
                <a:solidFill>
                  <a:schemeClr val="tx1"/>
                </a:solidFill>
                <a:latin typeface="Tahoma" pitchFamily="34" charset="0"/>
                <a:ea typeface="Tahoma" pitchFamily="34" charset="0"/>
                <a:cs typeface="Tahoma" pitchFamily="34" charset="0"/>
              </a:rPr>
              <a:t>nước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ngoài</a:t>
            </a:r>
            <a:r>
              <a:rPr lang="en-US" sz="2200" dirty="0">
                <a:solidFill>
                  <a:schemeClr val="tx1"/>
                </a:solidFill>
                <a:latin typeface="Tahoma" pitchFamily="34" charset="0"/>
                <a:ea typeface="Tahoma" pitchFamily="34" charset="0"/>
                <a:cs typeface="Tahoma" pitchFamily="34" charset="0"/>
              </a:rPr>
              <a:t> (CPN)</a:t>
            </a:r>
          </a:p>
          <a:p>
            <a:pPr marL="288925" indent="-288925">
              <a:buFontTx/>
              <a:buAutoNum type="arabicPeriod"/>
              <a:defRPr/>
            </a:pPr>
            <a:r>
              <a:rPr lang="en-US" sz="2200" dirty="0" err="1">
                <a:solidFill>
                  <a:schemeClr val="tx1"/>
                </a:solidFill>
                <a:latin typeface="Tahoma" pitchFamily="34" charset="0"/>
                <a:ea typeface="Tahoma" pitchFamily="34" charset="0"/>
                <a:cs typeface="Tahoma" pitchFamily="34" charset="0"/>
              </a:rPr>
              <a:t>Hàng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hóa</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phục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vụ</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công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việc</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trong</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thời</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hạn</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nhất</a:t>
            </a:r>
            <a:r>
              <a:rPr lang="en-US" sz="2200" dirty="0">
                <a:solidFill>
                  <a:schemeClr val="tx1"/>
                </a:solidFill>
                <a:latin typeface="Tahoma" pitchFamily="34" charset="0"/>
                <a:ea typeface="Tahoma" pitchFamily="34" charset="0"/>
                <a:cs typeface="Tahoma" pitchFamily="34" charset="0"/>
              </a:rPr>
              <a:t> </a:t>
            </a:r>
            <a:r>
              <a:rPr lang="en-US" sz="2200" dirty="0" err="1">
                <a:solidFill>
                  <a:schemeClr val="tx1"/>
                </a:solidFill>
                <a:latin typeface="Tahoma" pitchFamily="34" charset="0"/>
                <a:ea typeface="Tahoma" pitchFamily="34" charset="0"/>
                <a:cs typeface="Tahoma" pitchFamily="34" charset="0"/>
              </a:rPr>
              <a:t>định</a:t>
            </a:r>
            <a:r>
              <a:rPr lang="en-US" sz="2200" dirty="0">
                <a:solidFill>
                  <a:schemeClr val="tx1"/>
                </a:solidFill>
                <a:latin typeface="Tahoma" pitchFamily="34" charset="0"/>
                <a:ea typeface="Tahoma" pitchFamily="34" charset="0"/>
                <a:cs typeface="Tahoma" pitchFamily="34" charset="0"/>
              </a:rPr>
              <a:t> (CPN)</a:t>
            </a:r>
          </a:p>
        </p:txBody>
      </p:sp>
      <p:sp>
        <p:nvSpPr>
          <p:cNvPr id="17" name="Rectangle 2"/>
          <p:cNvSpPr txBox="1">
            <a:spLocks noChangeArrowheads="1"/>
          </p:cNvSpPr>
          <p:nvPr/>
        </p:nvSpPr>
        <p:spPr bwMode="auto">
          <a:xfrm>
            <a:off x="6858000" y="3352800"/>
            <a:ext cx="1828800" cy="1066800"/>
          </a:xfrm>
          <a:prstGeom prst="rect">
            <a:avLst/>
          </a:prstGeom>
          <a:solidFill>
            <a:schemeClr val="bg1">
              <a:lumMod val="85000"/>
            </a:schemeClr>
          </a:solidFill>
          <a:ln w="9525">
            <a:noFill/>
            <a:miter lim="800000"/>
            <a:headEnd/>
            <a:tailEnd/>
          </a:ln>
          <a:effectLst>
            <a:outerShdw blurRad="107950" dist="12700" dir="5400000" algn="ctr">
              <a:srgbClr val="000000"/>
            </a:outerShdw>
          </a:effectLst>
        </p:spPr>
        <p:txBody>
          <a:bodyPr anchor="ctr"/>
          <a:lstStyle/>
          <a:p>
            <a:pPr algn="ctr">
              <a:defRPr/>
            </a:pPr>
            <a:r>
              <a:rPr lang="en-US" b="1" kern="0" dirty="0">
                <a:solidFill>
                  <a:srgbClr val="7030A0"/>
                </a:solidFill>
                <a:latin typeface="Arial Narrow" pitchFamily="34" charset="0"/>
                <a:ea typeface="+mj-ea"/>
                <a:cs typeface="+mj-cs"/>
              </a:rPr>
              <a:t>CHI CỤC HQ CỬA KHẨU</a:t>
            </a:r>
          </a:p>
        </p:txBody>
      </p:sp>
    </p:spTree>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ĐỊA ĐIỂM LÀM THỦ TỤC HẢI QUAN</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43</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Rectangle 2"/>
          <p:cNvSpPr txBox="1">
            <a:spLocks noChangeArrowheads="1"/>
          </p:cNvSpPr>
          <p:nvPr/>
        </p:nvSpPr>
        <p:spPr bwMode="auto">
          <a:xfrm>
            <a:off x="1181100" y="2637706"/>
            <a:ext cx="3581400" cy="609600"/>
          </a:xfrm>
          <a:prstGeom prst="rect">
            <a:avLst/>
          </a:prstGeom>
          <a:noFill/>
          <a:ln w="9525">
            <a:noFill/>
            <a:miter lim="800000"/>
            <a:headEnd/>
            <a:tailEnd/>
          </a:ln>
          <a:effectLst/>
        </p:spPr>
        <p:txBody>
          <a:bodyPr anchor="ctr"/>
          <a:lstStyle/>
          <a:p>
            <a:pPr>
              <a:defRPr/>
            </a:pPr>
            <a:endParaRPr lang="en-US" b="1" kern="0" dirty="0">
              <a:solidFill>
                <a:srgbClr val="C00000"/>
              </a:solidFill>
              <a:latin typeface="Arial Narrow" pitchFamily="34" charset="0"/>
              <a:cs typeface="+mn-cs"/>
            </a:endParaRPr>
          </a:p>
        </p:txBody>
      </p:sp>
      <p:sp>
        <p:nvSpPr>
          <p:cNvPr id="16" name="Rectangle 15"/>
          <p:cNvSpPr/>
          <p:nvPr/>
        </p:nvSpPr>
        <p:spPr>
          <a:xfrm>
            <a:off x="800026" y="1419225"/>
            <a:ext cx="3308350" cy="630237"/>
          </a:xfrm>
          <a:prstGeom prst="rect">
            <a:avLst/>
          </a:prstGeom>
          <a:solidFill>
            <a:schemeClr val="accent5">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kern="0" dirty="0" err="1">
                <a:solidFill>
                  <a:schemeClr val="tx1"/>
                </a:solidFill>
                <a:latin typeface="Arial Narrow" pitchFamily="34" charset="0"/>
              </a:rPr>
              <a:t>Phương</a:t>
            </a:r>
            <a:r>
              <a:rPr lang="en-US" b="1" kern="0" dirty="0">
                <a:solidFill>
                  <a:schemeClr val="tx1"/>
                </a:solidFill>
                <a:latin typeface="Arial Narrow" pitchFamily="34" charset="0"/>
              </a:rPr>
              <a:t> </a:t>
            </a:r>
            <a:r>
              <a:rPr lang="en-US" b="1" kern="0" dirty="0" err="1">
                <a:solidFill>
                  <a:schemeClr val="tx1"/>
                </a:solidFill>
                <a:latin typeface="Arial Narrow" pitchFamily="34" charset="0"/>
              </a:rPr>
              <a:t>tiện</a:t>
            </a:r>
            <a:r>
              <a:rPr lang="en-US" b="1" kern="0" dirty="0">
                <a:solidFill>
                  <a:schemeClr val="tx1"/>
                </a:solidFill>
                <a:latin typeface="Arial Narrow" pitchFamily="34" charset="0"/>
              </a:rPr>
              <a:t> </a:t>
            </a:r>
            <a:r>
              <a:rPr lang="en-US" b="1" kern="0" dirty="0" err="1">
                <a:solidFill>
                  <a:schemeClr val="tx1"/>
                </a:solidFill>
                <a:latin typeface="Arial Narrow" pitchFamily="34" charset="0"/>
              </a:rPr>
              <a:t>chứa</a:t>
            </a:r>
            <a:r>
              <a:rPr lang="en-US" b="1" kern="0" dirty="0">
                <a:solidFill>
                  <a:schemeClr val="tx1"/>
                </a:solidFill>
                <a:latin typeface="Arial Narrow" pitchFamily="34" charset="0"/>
              </a:rPr>
              <a:t> </a:t>
            </a:r>
            <a:r>
              <a:rPr lang="en-US" b="1" kern="0" dirty="0" err="1">
                <a:solidFill>
                  <a:schemeClr val="tx1"/>
                </a:solidFill>
                <a:latin typeface="Arial Narrow" pitchFamily="34" charset="0"/>
              </a:rPr>
              <a:t>hàng</a:t>
            </a:r>
            <a:r>
              <a:rPr lang="en-US" b="1" kern="0" dirty="0">
                <a:solidFill>
                  <a:schemeClr val="tx1"/>
                </a:solidFill>
                <a:latin typeface="Arial Narrow" pitchFamily="34" charset="0"/>
              </a:rPr>
              <a:t> </a:t>
            </a:r>
            <a:r>
              <a:rPr lang="en-US" b="1" kern="0" dirty="0" err="1">
                <a:solidFill>
                  <a:schemeClr val="tx1"/>
                </a:solidFill>
                <a:latin typeface="Arial Narrow" pitchFamily="34" charset="0"/>
              </a:rPr>
              <a:t>hóa</a:t>
            </a:r>
            <a:r>
              <a:rPr lang="en-US" b="1" kern="0" dirty="0">
                <a:solidFill>
                  <a:schemeClr val="tx1"/>
                </a:solidFill>
                <a:latin typeface="Arial Narrow" pitchFamily="34" charset="0"/>
              </a:rPr>
              <a:t> </a:t>
            </a:r>
            <a:r>
              <a:rPr lang="en-US" b="1" kern="0" dirty="0" err="1">
                <a:solidFill>
                  <a:schemeClr val="tx1"/>
                </a:solidFill>
                <a:latin typeface="Arial Narrow" pitchFamily="34" charset="0"/>
              </a:rPr>
              <a:t>khác</a:t>
            </a:r>
            <a:endParaRPr lang="en-US" b="1" kern="0" dirty="0">
              <a:solidFill>
                <a:schemeClr val="tx1"/>
              </a:solidFill>
              <a:latin typeface="Arial Narrow" pitchFamily="34" charset="0"/>
            </a:endParaRPr>
          </a:p>
        </p:txBody>
      </p:sp>
      <p:sp>
        <p:nvSpPr>
          <p:cNvPr id="18" name="Rectangle 17"/>
          <p:cNvSpPr/>
          <p:nvPr/>
        </p:nvSpPr>
        <p:spPr>
          <a:xfrm>
            <a:off x="4717976" y="1371600"/>
            <a:ext cx="3581400" cy="685800"/>
          </a:xfrm>
          <a:prstGeom prst="rect">
            <a:avLst/>
          </a:prstGeom>
          <a:solidFill>
            <a:schemeClr val="accent5">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defRPr/>
            </a:pPr>
            <a:r>
              <a:rPr lang="en-US" b="1" kern="0" dirty="0">
                <a:solidFill>
                  <a:schemeClr val="tx1"/>
                </a:solidFill>
                <a:latin typeface="Arial Narrow" pitchFamily="34" charset="0"/>
              </a:rPr>
              <a:t>CHI CỤC HQ CỬA KHẨU</a:t>
            </a:r>
          </a:p>
          <a:p>
            <a:pPr marL="457200" indent="-457200" algn="ctr">
              <a:defRPr/>
            </a:pPr>
            <a:r>
              <a:rPr lang="en-US" b="1" kern="0" dirty="0">
                <a:solidFill>
                  <a:schemeClr val="tx1"/>
                </a:solidFill>
                <a:latin typeface="Arial Narrow" pitchFamily="34" charset="0"/>
              </a:rPr>
              <a:t>CHI CỤC HQ QL HÀNG GC, SXXK</a:t>
            </a:r>
          </a:p>
        </p:txBody>
      </p:sp>
      <p:sp>
        <p:nvSpPr>
          <p:cNvPr id="19" name="Rectangle 18"/>
          <p:cNvSpPr/>
          <p:nvPr/>
        </p:nvSpPr>
        <p:spPr>
          <a:xfrm>
            <a:off x="755576" y="2206625"/>
            <a:ext cx="3352800" cy="1527175"/>
          </a:xfrm>
          <a:prstGeom prst="rect">
            <a:avLst/>
          </a:prstGeom>
          <a:solidFill>
            <a:schemeClr val="accent3">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err="1">
                <a:solidFill>
                  <a:schemeClr val="tx1"/>
                </a:solidFill>
                <a:latin typeface="Arial Narrow" pitchFamily="34" charset="0"/>
              </a:rPr>
              <a:t>Thiết</a:t>
            </a:r>
            <a:r>
              <a:rPr lang="en-US" b="1" dirty="0">
                <a:solidFill>
                  <a:schemeClr val="tx1"/>
                </a:solidFill>
                <a:latin typeface="Arial Narrow" pitchFamily="34" charset="0"/>
              </a:rPr>
              <a:t> </a:t>
            </a:r>
            <a:r>
              <a:rPr lang="en-US" b="1" dirty="0" err="1">
                <a:solidFill>
                  <a:schemeClr val="tx1"/>
                </a:solidFill>
                <a:latin typeface="Arial Narrow" pitchFamily="34" charset="0"/>
              </a:rPr>
              <a:t>bị</a:t>
            </a:r>
            <a:r>
              <a:rPr lang="en-US" b="1" dirty="0">
                <a:solidFill>
                  <a:schemeClr val="tx1"/>
                </a:solidFill>
                <a:latin typeface="Arial Narrow" pitchFamily="34" charset="0"/>
              </a:rPr>
              <a:t>, </a:t>
            </a:r>
            <a:r>
              <a:rPr lang="en-US" b="1" dirty="0" err="1">
                <a:solidFill>
                  <a:schemeClr val="tx1"/>
                </a:solidFill>
                <a:latin typeface="Arial Narrow" pitchFamily="34" charset="0"/>
              </a:rPr>
              <a:t>máy</a:t>
            </a:r>
            <a:r>
              <a:rPr lang="en-US" b="1" dirty="0">
                <a:solidFill>
                  <a:schemeClr val="tx1"/>
                </a:solidFill>
                <a:latin typeface="Arial Narrow" pitchFamily="34" charset="0"/>
              </a:rPr>
              <a:t> </a:t>
            </a:r>
            <a:r>
              <a:rPr lang="en-US" b="1" dirty="0" err="1">
                <a:solidFill>
                  <a:schemeClr val="tx1"/>
                </a:solidFill>
                <a:latin typeface="Arial Narrow" pitchFamily="34" charset="0"/>
              </a:rPr>
              <a:t>móc</a:t>
            </a:r>
            <a:r>
              <a:rPr lang="en-US" b="1" dirty="0">
                <a:solidFill>
                  <a:schemeClr val="tx1"/>
                </a:solidFill>
                <a:latin typeface="Arial Narrow" pitchFamily="34" charset="0"/>
              </a:rPr>
              <a:t>, </a:t>
            </a:r>
            <a:r>
              <a:rPr lang="en-US" b="1" dirty="0" err="1">
                <a:solidFill>
                  <a:schemeClr val="tx1"/>
                </a:solidFill>
                <a:latin typeface="Arial Narrow" pitchFamily="34" charset="0"/>
              </a:rPr>
              <a:t>phương</a:t>
            </a:r>
            <a:r>
              <a:rPr lang="en-US" b="1" dirty="0">
                <a:solidFill>
                  <a:schemeClr val="tx1"/>
                </a:solidFill>
                <a:latin typeface="Arial Narrow" pitchFamily="34" charset="0"/>
              </a:rPr>
              <a:t> </a:t>
            </a:r>
            <a:r>
              <a:rPr lang="en-US" b="1" dirty="0" err="1">
                <a:solidFill>
                  <a:schemeClr val="tx1"/>
                </a:solidFill>
                <a:latin typeface="Arial Narrow" pitchFamily="34" charset="0"/>
              </a:rPr>
              <a:t>tiện</a:t>
            </a:r>
            <a:r>
              <a:rPr lang="en-US" b="1" dirty="0">
                <a:solidFill>
                  <a:schemeClr val="tx1"/>
                </a:solidFill>
                <a:latin typeface="Arial Narrow" pitchFamily="34" charset="0"/>
              </a:rPr>
              <a:t> </a:t>
            </a:r>
            <a:r>
              <a:rPr lang="en-US" b="1" dirty="0" err="1">
                <a:solidFill>
                  <a:schemeClr val="tx1"/>
                </a:solidFill>
                <a:latin typeface="Arial Narrow" pitchFamily="34" charset="0"/>
              </a:rPr>
              <a:t>thi</a:t>
            </a:r>
            <a:r>
              <a:rPr lang="en-US" b="1" dirty="0">
                <a:solidFill>
                  <a:schemeClr val="tx1"/>
                </a:solidFill>
                <a:latin typeface="Arial Narrow" pitchFamily="34" charset="0"/>
              </a:rPr>
              <a:t> </a:t>
            </a:r>
            <a:r>
              <a:rPr lang="en-US" b="1" dirty="0" err="1">
                <a:solidFill>
                  <a:schemeClr val="tx1"/>
                </a:solidFill>
                <a:latin typeface="Arial Narrow" pitchFamily="34" charset="0"/>
              </a:rPr>
              <a:t>công</a:t>
            </a:r>
            <a:r>
              <a:rPr lang="en-US" b="1" dirty="0">
                <a:solidFill>
                  <a:schemeClr val="tx1"/>
                </a:solidFill>
                <a:latin typeface="Arial Narrow" pitchFamily="34" charset="0"/>
              </a:rPr>
              <a:t>, PTVC, </a:t>
            </a:r>
            <a:r>
              <a:rPr lang="en-US" b="1" dirty="0" err="1">
                <a:solidFill>
                  <a:schemeClr val="tx1"/>
                </a:solidFill>
                <a:latin typeface="Arial Narrow" pitchFamily="34" charset="0"/>
              </a:rPr>
              <a:t>khuôn</a:t>
            </a:r>
            <a:r>
              <a:rPr lang="en-US" b="1" dirty="0">
                <a:solidFill>
                  <a:schemeClr val="tx1"/>
                </a:solidFill>
                <a:latin typeface="Arial Narrow" pitchFamily="34" charset="0"/>
              </a:rPr>
              <a:t>, </a:t>
            </a:r>
            <a:r>
              <a:rPr lang="en-US" b="1" dirty="0" err="1">
                <a:solidFill>
                  <a:schemeClr val="tx1"/>
                </a:solidFill>
                <a:latin typeface="Arial Narrow" pitchFamily="34" charset="0"/>
              </a:rPr>
              <a:t>mẫu</a:t>
            </a:r>
            <a:r>
              <a:rPr lang="en-US" b="1" dirty="0">
                <a:solidFill>
                  <a:schemeClr val="tx1"/>
                </a:solidFill>
                <a:latin typeface="Arial Narrow" pitchFamily="34" charset="0"/>
              </a:rPr>
              <a:t> TN-TX, TX-TN </a:t>
            </a:r>
            <a:r>
              <a:rPr lang="en-US" b="1" dirty="0" err="1">
                <a:solidFill>
                  <a:schemeClr val="tx1"/>
                </a:solidFill>
                <a:latin typeface="Arial Narrow" pitchFamily="34" charset="0"/>
              </a:rPr>
              <a:t>để</a:t>
            </a:r>
            <a:r>
              <a:rPr lang="en-US" b="1" dirty="0">
                <a:solidFill>
                  <a:schemeClr val="tx1"/>
                </a:solidFill>
                <a:latin typeface="Arial Narrow" pitchFamily="34" charset="0"/>
              </a:rPr>
              <a:t> </a:t>
            </a:r>
            <a:r>
              <a:rPr lang="en-US" b="1" dirty="0" err="1">
                <a:solidFill>
                  <a:schemeClr val="tx1"/>
                </a:solidFill>
                <a:latin typeface="Arial Narrow" pitchFamily="34" charset="0"/>
              </a:rPr>
              <a:t>sản</a:t>
            </a:r>
            <a:r>
              <a:rPr lang="en-US" b="1" dirty="0">
                <a:solidFill>
                  <a:schemeClr val="tx1"/>
                </a:solidFill>
                <a:latin typeface="Arial Narrow" pitchFamily="34" charset="0"/>
              </a:rPr>
              <a:t> </a:t>
            </a:r>
            <a:r>
              <a:rPr lang="en-US" b="1" dirty="0" err="1">
                <a:solidFill>
                  <a:schemeClr val="tx1"/>
                </a:solidFill>
                <a:latin typeface="Arial Narrow" pitchFamily="34" charset="0"/>
              </a:rPr>
              <a:t>xuất</a:t>
            </a:r>
            <a:r>
              <a:rPr lang="en-US" b="1" dirty="0">
                <a:solidFill>
                  <a:schemeClr val="tx1"/>
                </a:solidFill>
                <a:latin typeface="Arial Narrow" pitchFamily="34" charset="0"/>
              </a:rPr>
              <a:t>, </a:t>
            </a:r>
            <a:r>
              <a:rPr lang="en-US" b="1" dirty="0" err="1">
                <a:solidFill>
                  <a:schemeClr val="tx1"/>
                </a:solidFill>
                <a:latin typeface="Arial Narrow" pitchFamily="34" charset="0"/>
              </a:rPr>
              <a:t>thi</a:t>
            </a:r>
            <a:r>
              <a:rPr lang="en-US" b="1" dirty="0">
                <a:solidFill>
                  <a:schemeClr val="tx1"/>
                </a:solidFill>
                <a:latin typeface="Arial Narrow" pitchFamily="34" charset="0"/>
              </a:rPr>
              <a:t> </a:t>
            </a:r>
            <a:r>
              <a:rPr lang="en-US" b="1" dirty="0" err="1">
                <a:solidFill>
                  <a:schemeClr val="tx1"/>
                </a:solidFill>
                <a:latin typeface="Arial Narrow" pitchFamily="34" charset="0"/>
              </a:rPr>
              <a:t>công</a:t>
            </a:r>
            <a:r>
              <a:rPr lang="en-US" b="1" dirty="0">
                <a:solidFill>
                  <a:schemeClr val="tx1"/>
                </a:solidFill>
                <a:latin typeface="Arial Narrow" pitchFamily="34" charset="0"/>
              </a:rPr>
              <a:t> </a:t>
            </a:r>
            <a:r>
              <a:rPr lang="en-US" b="1" dirty="0" err="1">
                <a:solidFill>
                  <a:schemeClr val="tx1"/>
                </a:solidFill>
                <a:latin typeface="Arial Narrow" pitchFamily="34" charset="0"/>
              </a:rPr>
              <a:t>xây</a:t>
            </a:r>
            <a:r>
              <a:rPr lang="en-US" b="1" dirty="0">
                <a:solidFill>
                  <a:schemeClr val="tx1"/>
                </a:solidFill>
                <a:latin typeface="Arial Narrow" pitchFamily="34" charset="0"/>
              </a:rPr>
              <a:t> </a:t>
            </a:r>
            <a:r>
              <a:rPr lang="en-US" b="1" dirty="0" err="1">
                <a:solidFill>
                  <a:schemeClr val="tx1"/>
                </a:solidFill>
                <a:latin typeface="Arial Narrow" pitchFamily="34" charset="0"/>
              </a:rPr>
              <a:t>dựng</a:t>
            </a:r>
            <a:r>
              <a:rPr lang="en-US" b="1" dirty="0">
                <a:solidFill>
                  <a:schemeClr val="tx1"/>
                </a:solidFill>
                <a:latin typeface="Arial Narrow" pitchFamily="34" charset="0"/>
              </a:rPr>
              <a:t>, </a:t>
            </a:r>
            <a:r>
              <a:rPr lang="en-US" b="1" dirty="0" err="1">
                <a:solidFill>
                  <a:schemeClr val="tx1"/>
                </a:solidFill>
                <a:latin typeface="Arial Narrow" pitchFamily="34" charset="0"/>
              </a:rPr>
              <a:t>lắp</a:t>
            </a:r>
            <a:r>
              <a:rPr lang="en-US" b="1" dirty="0">
                <a:solidFill>
                  <a:schemeClr val="tx1"/>
                </a:solidFill>
                <a:latin typeface="Arial Narrow" pitchFamily="34" charset="0"/>
              </a:rPr>
              <a:t> </a:t>
            </a:r>
            <a:r>
              <a:rPr lang="en-US" b="1" dirty="0" err="1">
                <a:solidFill>
                  <a:schemeClr val="tx1"/>
                </a:solidFill>
                <a:latin typeface="Arial Narrow" pitchFamily="34" charset="0"/>
              </a:rPr>
              <a:t>đặt</a:t>
            </a:r>
            <a:r>
              <a:rPr lang="en-US" b="1" dirty="0">
                <a:solidFill>
                  <a:schemeClr val="tx1"/>
                </a:solidFill>
                <a:latin typeface="Arial Narrow" pitchFamily="34" charset="0"/>
              </a:rPr>
              <a:t> </a:t>
            </a:r>
            <a:r>
              <a:rPr lang="en-US" b="1" dirty="0" err="1">
                <a:solidFill>
                  <a:schemeClr val="tx1"/>
                </a:solidFill>
                <a:latin typeface="Arial Narrow" pitchFamily="34" charset="0"/>
              </a:rPr>
              <a:t>công</a:t>
            </a:r>
            <a:r>
              <a:rPr lang="en-US" b="1" dirty="0">
                <a:solidFill>
                  <a:schemeClr val="tx1"/>
                </a:solidFill>
                <a:latin typeface="Arial Narrow" pitchFamily="34" charset="0"/>
              </a:rPr>
              <a:t> </a:t>
            </a:r>
            <a:r>
              <a:rPr lang="en-US" b="1" dirty="0" err="1">
                <a:solidFill>
                  <a:schemeClr val="tx1"/>
                </a:solidFill>
                <a:latin typeface="Arial Narrow" pitchFamily="34" charset="0"/>
              </a:rPr>
              <a:t>trình</a:t>
            </a:r>
            <a:r>
              <a:rPr lang="en-US" b="1" dirty="0">
                <a:solidFill>
                  <a:schemeClr val="tx1"/>
                </a:solidFill>
                <a:latin typeface="Arial Narrow" pitchFamily="34" charset="0"/>
              </a:rPr>
              <a:t>, </a:t>
            </a:r>
            <a:r>
              <a:rPr lang="en-US" b="1" dirty="0" err="1">
                <a:solidFill>
                  <a:schemeClr val="tx1"/>
                </a:solidFill>
                <a:latin typeface="Arial Narrow" pitchFamily="34" charset="0"/>
              </a:rPr>
              <a:t>thực</a:t>
            </a:r>
            <a:r>
              <a:rPr lang="en-US" b="1" dirty="0">
                <a:solidFill>
                  <a:schemeClr val="tx1"/>
                </a:solidFill>
                <a:latin typeface="Arial Narrow" pitchFamily="34" charset="0"/>
              </a:rPr>
              <a:t> </a:t>
            </a:r>
            <a:r>
              <a:rPr lang="en-US" b="1" dirty="0" err="1">
                <a:solidFill>
                  <a:schemeClr val="tx1"/>
                </a:solidFill>
                <a:latin typeface="Arial Narrow" pitchFamily="34" charset="0"/>
              </a:rPr>
              <a:t>hiện</a:t>
            </a:r>
            <a:r>
              <a:rPr lang="en-US" b="1" dirty="0">
                <a:solidFill>
                  <a:schemeClr val="tx1"/>
                </a:solidFill>
                <a:latin typeface="Arial Narrow" pitchFamily="34" charset="0"/>
              </a:rPr>
              <a:t> </a:t>
            </a:r>
            <a:r>
              <a:rPr lang="en-US" b="1" dirty="0" err="1">
                <a:solidFill>
                  <a:schemeClr val="tx1"/>
                </a:solidFill>
                <a:latin typeface="Arial Narrow" pitchFamily="34" charset="0"/>
              </a:rPr>
              <a:t>dự</a:t>
            </a:r>
            <a:r>
              <a:rPr lang="en-US" b="1" dirty="0">
                <a:solidFill>
                  <a:schemeClr val="tx1"/>
                </a:solidFill>
                <a:latin typeface="Arial Narrow" pitchFamily="34" charset="0"/>
              </a:rPr>
              <a:t> </a:t>
            </a:r>
            <a:r>
              <a:rPr lang="en-US" b="1" dirty="0" err="1">
                <a:solidFill>
                  <a:schemeClr val="tx1"/>
                </a:solidFill>
                <a:latin typeface="Arial Narrow" pitchFamily="34" charset="0"/>
              </a:rPr>
              <a:t>án</a:t>
            </a:r>
            <a:r>
              <a:rPr lang="en-US" b="1" dirty="0">
                <a:solidFill>
                  <a:schemeClr val="tx1"/>
                </a:solidFill>
                <a:latin typeface="Arial Narrow" pitchFamily="34" charset="0"/>
              </a:rPr>
              <a:t>, </a:t>
            </a:r>
            <a:r>
              <a:rPr lang="en-US" b="1" dirty="0" err="1">
                <a:solidFill>
                  <a:schemeClr val="tx1"/>
                </a:solidFill>
                <a:latin typeface="Arial Narrow" pitchFamily="34" charset="0"/>
              </a:rPr>
              <a:t>thử</a:t>
            </a:r>
            <a:r>
              <a:rPr lang="en-US" b="1" dirty="0">
                <a:solidFill>
                  <a:schemeClr val="tx1"/>
                </a:solidFill>
                <a:latin typeface="Arial Narrow" pitchFamily="34" charset="0"/>
              </a:rPr>
              <a:t> </a:t>
            </a:r>
            <a:r>
              <a:rPr lang="en-US" b="1" dirty="0" err="1">
                <a:solidFill>
                  <a:schemeClr val="tx1"/>
                </a:solidFill>
                <a:latin typeface="Arial Narrow" pitchFamily="34" charset="0"/>
              </a:rPr>
              <a:t>nghiệm</a:t>
            </a:r>
            <a:endParaRPr lang="en-US" b="1" dirty="0">
              <a:solidFill>
                <a:schemeClr val="tx1"/>
              </a:solidFill>
              <a:latin typeface="Arial Narrow" pitchFamily="34" charset="0"/>
            </a:endParaRPr>
          </a:p>
        </p:txBody>
      </p:sp>
      <p:sp>
        <p:nvSpPr>
          <p:cNvPr id="20" name="Rectangle 19"/>
          <p:cNvSpPr/>
          <p:nvPr/>
        </p:nvSpPr>
        <p:spPr>
          <a:xfrm>
            <a:off x="4670351" y="2470150"/>
            <a:ext cx="3581400" cy="1143000"/>
          </a:xfrm>
          <a:prstGeom prst="rect">
            <a:avLst/>
          </a:prstGeom>
          <a:solidFill>
            <a:schemeClr val="accent3">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defRPr/>
            </a:pPr>
            <a:r>
              <a:rPr lang="en-US" b="1" kern="0" dirty="0">
                <a:solidFill>
                  <a:schemeClr val="tx1"/>
                </a:solidFill>
                <a:latin typeface="Arial Narrow" pitchFamily="34" charset="0"/>
              </a:rPr>
              <a:t>CHI CỤC HQ CỬA KHẨU, CPN</a:t>
            </a:r>
          </a:p>
          <a:p>
            <a:pPr marL="457200" indent="-457200" algn="ctr">
              <a:defRPr/>
            </a:pPr>
            <a:r>
              <a:rPr lang="en-US" b="1" kern="0" dirty="0">
                <a:solidFill>
                  <a:schemeClr val="tx1"/>
                </a:solidFill>
                <a:latin typeface="Arial Narrow" pitchFamily="34" charset="0"/>
              </a:rPr>
              <a:t>CHI CỤC HQ NƠI CÓ CSSX, DỰ ÁN</a:t>
            </a:r>
          </a:p>
          <a:p>
            <a:pPr marL="457200" indent="-457200" algn="ctr">
              <a:defRPr/>
            </a:pPr>
            <a:r>
              <a:rPr lang="en-US" b="1" kern="0" dirty="0">
                <a:solidFill>
                  <a:schemeClr val="tx1"/>
                </a:solidFill>
                <a:latin typeface="Arial Narrow" pitchFamily="34" charset="0"/>
              </a:rPr>
              <a:t>CHI CỤC HQ THUẬN TIỆN</a:t>
            </a:r>
          </a:p>
        </p:txBody>
      </p:sp>
      <p:sp>
        <p:nvSpPr>
          <p:cNvPr id="21" name="Rectangle 20"/>
          <p:cNvSpPr/>
          <p:nvPr/>
        </p:nvSpPr>
        <p:spPr>
          <a:xfrm>
            <a:off x="755576" y="3922712"/>
            <a:ext cx="3352800" cy="838200"/>
          </a:xfrm>
          <a:prstGeom prst="rect">
            <a:avLst/>
          </a:prstGeom>
          <a:solidFill>
            <a:schemeClr val="accent3">
              <a:lumMod val="20000"/>
              <a:lumOff val="8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err="1">
                <a:solidFill>
                  <a:schemeClr val="tx1"/>
                </a:solidFill>
                <a:latin typeface="Arial Narrow" pitchFamily="34" charset="0"/>
              </a:rPr>
              <a:t>Hàng</a:t>
            </a:r>
            <a:r>
              <a:rPr lang="en-US" b="1" dirty="0">
                <a:solidFill>
                  <a:schemeClr val="tx1"/>
                </a:solidFill>
                <a:latin typeface="Arial Narrow" pitchFamily="34" charset="0"/>
              </a:rPr>
              <a:t> </a:t>
            </a:r>
            <a:r>
              <a:rPr lang="en-US" b="1" dirty="0" err="1">
                <a:solidFill>
                  <a:schemeClr val="tx1"/>
                </a:solidFill>
                <a:latin typeface="Arial Narrow" pitchFamily="34" charset="0"/>
              </a:rPr>
              <a:t>hóa</a:t>
            </a:r>
            <a:r>
              <a:rPr lang="en-US" b="1" dirty="0">
                <a:solidFill>
                  <a:schemeClr val="tx1"/>
                </a:solidFill>
                <a:latin typeface="Arial Narrow" pitchFamily="34" charset="0"/>
              </a:rPr>
              <a:t> </a:t>
            </a:r>
            <a:r>
              <a:rPr lang="en-US" b="1" dirty="0" err="1">
                <a:solidFill>
                  <a:schemeClr val="tx1"/>
                </a:solidFill>
                <a:latin typeface="Arial Narrow" pitchFamily="34" charset="0"/>
              </a:rPr>
              <a:t>dự</a:t>
            </a:r>
            <a:r>
              <a:rPr lang="en-US" b="1" dirty="0">
                <a:solidFill>
                  <a:schemeClr val="tx1"/>
                </a:solidFill>
                <a:latin typeface="Arial Narrow" pitchFamily="34" charset="0"/>
              </a:rPr>
              <a:t> </a:t>
            </a:r>
            <a:r>
              <a:rPr lang="en-US" b="1" dirty="0" err="1">
                <a:solidFill>
                  <a:schemeClr val="tx1"/>
                </a:solidFill>
                <a:latin typeface="Arial Narrow" pitchFamily="34" charset="0"/>
              </a:rPr>
              <a:t>hội</a:t>
            </a:r>
            <a:r>
              <a:rPr lang="en-US" b="1" dirty="0">
                <a:solidFill>
                  <a:schemeClr val="tx1"/>
                </a:solidFill>
                <a:latin typeface="Arial Narrow" pitchFamily="34" charset="0"/>
              </a:rPr>
              <a:t> </a:t>
            </a:r>
            <a:r>
              <a:rPr lang="en-US" b="1" dirty="0" err="1">
                <a:solidFill>
                  <a:schemeClr val="tx1"/>
                </a:solidFill>
                <a:latin typeface="Arial Narrow" pitchFamily="34" charset="0"/>
              </a:rPr>
              <a:t>chợ</a:t>
            </a:r>
            <a:r>
              <a:rPr lang="en-US" b="1" dirty="0">
                <a:solidFill>
                  <a:schemeClr val="tx1"/>
                </a:solidFill>
                <a:latin typeface="Arial Narrow" pitchFamily="34" charset="0"/>
              </a:rPr>
              <a:t>, </a:t>
            </a:r>
            <a:r>
              <a:rPr lang="en-US" b="1" dirty="0" err="1">
                <a:solidFill>
                  <a:schemeClr val="tx1"/>
                </a:solidFill>
                <a:latin typeface="Arial Narrow" pitchFamily="34" charset="0"/>
              </a:rPr>
              <a:t>triển</a:t>
            </a:r>
            <a:r>
              <a:rPr lang="en-US" b="1" dirty="0">
                <a:solidFill>
                  <a:schemeClr val="tx1"/>
                </a:solidFill>
                <a:latin typeface="Arial Narrow" pitchFamily="34" charset="0"/>
              </a:rPr>
              <a:t> </a:t>
            </a:r>
            <a:r>
              <a:rPr lang="en-US" b="1" dirty="0" err="1">
                <a:solidFill>
                  <a:schemeClr val="tx1"/>
                </a:solidFill>
                <a:latin typeface="Arial Narrow" pitchFamily="34" charset="0"/>
              </a:rPr>
              <a:t>lãm</a:t>
            </a:r>
            <a:r>
              <a:rPr lang="en-US" b="1" dirty="0">
                <a:solidFill>
                  <a:schemeClr val="tx1"/>
                </a:solidFill>
                <a:latin typeface="Arial Narrow" pitchFamily="34" charset="0"/>
              </a:rPr>
              <a:t>, </a:t>
            </a:r>
            <a:r>
              <a:rPr lang="en-US" b="1" dirty="0" err="1">
                <a:solidFill>
                  <a:schemeClr val="tx1"/>
                </a:solidFill>
                <a:latin typeface="Arial Narrow" pitchFamily="34" charset="0"/>
              </a:rPr>
              <a:t>giới</a:t>
            </a:r>
            <a:r>
              <a:rPr lang="en-US" b="1" dirty="0">
                <a:solidFill>
                  <a:schemeClr val="tx1"/>
                </a:solidFill>
                <a:latin typeface="Arial Narrow" pitchFamily="34" charset="0"/>
              </a:rPr>
              <a:t> </a:t>
            </a:r>
            <a:r>
              <a:rPr lang="en-US" b="1" dirty="0" err="1">
                <a:solidFill>
                  <a:schemeClr val="tx1"/>
                </a:solidFill>
                <a:latin typeface="Arial Narrow" pitchFamily="34" charset="0"/>
              </a:rPr>
              <a:t>thiệu</a:t>
            </a:r>
            <a:r>
              <a:rPr lang="en-US" b="1" dirty="0">
                <a:solidFill>
                  <a:schemeClr val="tx1"/>
                </a:solidFill>
                <a:latin typeface="Arial Narrow" pitchFamily="34" charset="0"/>
              </a:rPr>
              <a:t> </a:t>
            </a:r>
            <a:r>
              <a:rPr lang="en-US" b="1" dirty="0" err="1">
                <a:solidFill>
                  <a:schemeClr val="tx1"/>
                </a:solidFill>
                <a:latin typeface="Arial Narrow" pitchFamily="34" charset="0"/>
              </a:rPr>
              <a:t>sản</a:t>
            </a:r>
            <a:r>
              <a:rPr lang="en-US" b="1" dirty="0">
                <a:solidFill>
                  <a:schemeClr val="tx1"/>
                </a:solidFill>
                <a:latin typeface="Arial Narrow" pitchFamily="34" charset="0"/>
              </a:rPr>
              <a:t> </a:t>
            </a:r>
            <a:r>
              <a:rPr lang="en-US" b="1" dirty="0" err="1">
                <a:solidFill>
                  <a:schemeClr val="tx1"/>
                </a:solidFill>
                <a:latin typeface="Arial Narrow" pitchFamily="34" charset="0"/>
              </a:rPr>
              <a:t>phẩm</a:t>
            </a:r>
            <a:endParaRPr lang="en-US" dirty="0">
              <a:solidFill>
                <a:schemeClr val="tx1"/>
              </a:solidFill>
              <a:latin typeface="Arial Narrow" pitchFamily="34" charset="0"/>
            </a:endParaRPr>
          </a:p>
        </p:txBody>
      </p:sp>
      <p:sp>
        <p:nvSpPr>
          <p:cNvPr id="22" name="Rectangle 21"/>
          <p:cNvSpPr/>
          <p:nvPr/>
        </p:nvSpPr>
        <p:spPr>
          <a:xfrm>
            <a:off x="4717976" y="3886200"/>
            <a:ext cx="3581400" cy="838200"/>
          </a:xfrm>
          <a:prstGeom prst="rect">
            <a:avLst/>
          </a:prstGeom>
          <a:solidFill>
            <a:schemeClr val="bg1">
              <a:lumMod val="9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defRPr/>
            </a:pPr>
            <a:r>
              <a:rPr lang="en-US" sz="1600" b="1" kern="0" dirty="0">
                <a:solidFill>
                  <a:schemeClr val="tx1"/>
                </a:solidFill>
                <a:latin typeface="Arial Narrow" pitchFamily="34" charset="0"/>
              </a:rPr>
              <a:t>CHI CỤC HQ CỬA KHẨU. CPN</a:t>
            </a:r>
          </a:p>
          <a:p>
            <a:pPr algn="ctr">
              <a:defRPr/>
            </a:pPr>
            <a:r>
              <a:rPr lang="en-US" sz="1600" b="1" kern="0" dirty="0">
                <a:solidFill>
                  <a:schemeClr val="tx1"/>
                </a:solidFill>
                <a:latin typeface="Arial Narrow" pitchFamily="34" charset="0"/>
              </a:rPr>
              <a:t>CHI CỤC HQ NƠI CÓ HỘI CHỢ, TRIỂN LÃM, GIỚI THIỆU SP; HQ QL DNCX</a:t>
            </a:r>
          </a:p>
        </p:txBody>
      </p:sp>
      <p:sp>
        <p:nvSpPr>
          <p:cNvPr id="23" name="Right Arrow 22"/>
          <p:cNvSpPr/>
          <p:nvPr/>
        </p:nvSpPr>
        <p:spPr>
          <a:xfrm>
            <a:off x="4256088" y="1555031"/>
            <a:ext cx="304800" cy="3810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ight Arrow 23"/>
          <p:cNvSpPr/>
          <p:nvPr/>
        </p:nvSpPr>
        <p:spPr>
          <a:xfrm>
            <a:off x="4232275" y="2810743"/>
            <a:ext cx="304800" cy="381000"/>
          </a:xfrm>
          <a:prstGeom prst="right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ight Arrow 24"/>
          <p:cNvSpPr/>
          <p:nvPr/>
        </p:nvSpPr>
        <p:spPr>
          <a:xfrm>
            <a:off x="4229100" y="4106143"/>
            <a:ext cx="304800" cy="381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762000" y="4913312"/>
            <a:ext cx="3352800" cy="8382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err="1">
                <a:solidFill>
                  <a:srgbClr val="7030A0"/>
                </a:solidFill>
                <a:latin typeface="Arial Narrow" pitchFamily="34" charset="0"/>
              </a:rPr>
              <a:t>Hàng</a:t>
            </a:r>
            <a:r>
              <a:rPr lang="en-US" b="1" dirty="0">
                <a:solidFill>
                  <a:srgbClr val="7030A0"/>
                </a:solidFill>
                <a:latin typeface="Arial Narrow" pitchFamily="34" charset="0"/>
              </a:rPr>
              <a:t> </a:t>
            </a:r>
            <a:r>
              <a:rPr lang="en-US" b="1" dirty="0" err="1">
                <a:solidFill>
                  <a:srgbClr val="7030A0"/>
                </a:solidFill>
                <a:latin typeface="Arial Narrow" pitchFamily="34" charset="0"/>
              </a:rPr>
              <a:t>hóa</a:t>
            </a:r>
            <a:r>
              <a:rPr lang="en-US" b="1" dirty="0">
                <a:solidFill>
                  <a:srgbClr val="7030A0"/>
                </a:solidFill>
                <a:latin typeface="Arial Narrow" pitchFamily="34" charset="0"/>
              </a:rPr>
              <a:t> </a:t>
            </a:r>
            <a:r>
              <a:rPr lang="en-US" b="1" dirty="0" err="1">
                <a:solidFill>
                  <a:srgbClr val="7030A0"/>
                </a:solidFill>
                <a:latin typeface="Arial Narrow" pitchFamily="34" charset="0"/>
              </a:rPr>
              <a:t>bảo</a:t>
            </a:r>
            <a:r>
              <a:rPr lang="en-US" b="1" dirty="0">
                <a:solidFill>
                  <a:srgbClr val="7030A0"/>
                </a:solidFill>
                <a:latin typeface="Arial Narrow" pitchFamily="34" charset="0"/>
              </a:rPr>
              <a:t> </a:t>
            </a:r>
            <a:r>
              <a:rPr lang="en-US" b="1" dirty="0" err="1">
                <a:solidFill>
                  <a:srgbClr val="7030A0"/>
                </a:solidFill>
                <a:latin typeface="Arial Narrow" pitchFamily="34" charset="0"/>
              </a:rPr>
              <a:t>hành</a:t>
            </a:r>
            <a:r>
              <a:rPr lang="en-US" b="1" dirty="0">
                <a:solidFill>
                  <a:srgbClr val="7030A0"/>
                </a:solidFill>
                <a:latin typeface="Arial Narrow" pitchFamily="34" charset="0"/>
              </a:rPr>
              <a:t>, </a:t>
            </a:r>
            <a:r>
              <a:rPr lang="en-US" b="1" dirty="0" err="1">
                <a:solidFill>
                  <a:srgbClr val="7030A0"/>
                </a:solidFill>
                <a:latin typeface="Arial Narrow" pitchFamily="34" charset="0"/>
              </a:rPr>
              <a:t>sửa</a:t>
            </a:r>
            <a:r>
              <a:rPr lang="en-US" b="1" dirty="0">
                <a:solidFill>
                  <a:srgbClr val="7030A0"/>
                </a:solidFill>
                <a:latin typeface="Arial Narrow" pitchFamily="34" charset="0"/>
              </a:rPr>
              <a:t> </a:t>
            </a:r>
            <a:r>
              <a:rPr lang="en-US" b="1" dirty="0" err="1">
                <a:solidFill>
                  <a:srgbClr val="7030A0"/>
                </a:solidFill>
                <a:latin typeface="Arial Narrow" pitchFamily="34" charset="0"/>
              </a:rPr>
              <a:t>chữa</a:t>
            </a:r>
            <a:r>
              <a:rPr lang="en-US" b="1" dirty="0">
                <a:solidFill>
                  <a:srgbClr val="7030A0"/>
                </a:solidFill>
                <a:latin typeface="Arial Narrow" pitchFamily="34" charset="0"/>
              </a:rPr>
              <a:t>, </a:t>
            </a:r>
            <a:r>
              <a:rPr lang="en-US" b="1" dirty="0" err="1">
                <a:solidFill>
                  <a:srgbClr val="7030A0"/>
                </a:solidFill>
                <a:latin typeface="Arial Narrow" pitchFamily="34" charset="0"/>
              </a:rPr>
              <a:t>thay</a:t>
            </a:r>
            <a:r>
              <a:rPr lang="en-US" b="1" dirty="0">
                <a:solidFill>
                  <a:srgbClr val="7030A0"/>
                </a:solidFill>
                <a:latin typeface="Arial Narrow" pitchFamily="34" charset="0"/>
              </a:rPr>
              <a:t> </a:t>
            </a:r>
            <a:r>
              <a:rPr lang="en-US" b="1" dirty="0" err="1">
                <a:solidFill>
                  <a:srgbClr val="7030A0"/>
                </a:solidFill>
                <a:latin typeface="Arial Narrow" pitchFamily="34" charset="0"/>
              </a:rPr>
              <a:t>thế</a:t>
            </a:r>
            <a:endParaRPr lang="en-US" dirty="0">
              <a:solidFill>
                <a:srgbClr val="7030A0"/>
              </a:solidFill>
              <a:latin typeface="Arial Narrow" pitchFamily="34" charset="0"/>
            </a:endParaRPr>
          </a:p>
        </p:txBody>
      </p:sp>
      <p:sp>
        <p:nvSpPr>
          <p:cNvPr id="27" name="Rectangle 26"/>
          <p:cNvSpPr/>
          <p:nvPr/>
        </p:nvSpPr>
        <p:spPr>
          <a:xfrm>
            <a:off x="4724400" y="4876800"/>
            <a:ext cx="3581400" cy="838200"/>
          </a:xfrm>
          <a:prstGeom prst="rect">
            <a:avLst/>
          </a:prstGeom>
          <a:solidFill>
            <a:schemeClr val="accent4">
              <a:lumMod val="20000"/>
              <a:lumOff val="8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defRPr/>
            </a:pPr>
            <a:r>
              <a:rPr lang="en-US" sz="1600" b="1" kern="0" dirty="0">
                <a:solidFill>
                  <a:schemeClr val="tx1"/>
                </a:solidFill>
                <a:latin typeface="Arial Narrow" pitchFamily="34" charset="0"/>
              </a:rPr>
              <a:t>CHI CỤC HQ CỬA KHẨU, CPN</a:t>
            </a:r>
          </a:p>
          <a:p>
            <a:pPr marL="457200" indent="-457200" algn="ctr">
              <a:defRPr/>
            </a:pPr>
            <a:r>
              <a:rPr lang="en-US" sz="1600" b="1" kern="0" dirty="0">
                <a:solidFill>
                  <a:schemeClr val="tx1"/>
                </a:solidFill>
                <a:latin typeface="Arial Narrow" pitchFamily="34" charset="0"/>
              </a:rPr>
              <a:t>CHI CỤC HQ NƠI CÓ CSSX, DỰ ÁN</a:t>
            </a:r>
          </a:p>
          <a:p>
            <a:pPr marL="457200" indent="-457200" algn="ctr">
              <a:defRPr/>
            </a:pPr>
            <a:r>
              <a:rPr lang="en-US" sz="1600" b="1" kern="0" dirty="0">
                <a:solidFill>
                  <a:schemeClr val="tx1"/>
                </a:solidFill>
                <a:latin typeface="Arial Narrow" pitchFamily="34" charset="0"/>
              </a:rPr>
              <a:t>CHI CỤC HQ THUẬN TIỆN</a:t>
            </a:r>
          </a:p>
        </p:txBody>
      </p:sp>
      <p:sp>
        <p:nvSpPr>
          <p:cNvPr id="28" name="Right Arrow 27"/>
          <p:cNvSpPr/>
          <p:nvPr/>
        </p:nvSpPr>
        <p:spPr>
          <a:xfrm>
            <a:off x="4235524" y="5096743"/>
            <a:ext cx="304800" cy="381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p:nvSpPr>
        <p:spPr>
          <a:xfrm>
            <a:off x="762000" y="5903912"/>
            <a:ext cx="3352800" cy="496888"/>
          </a:xfrm>
          <a:prstGeom prst="rect">
            <a:avLst/>
          </a:prstGeom>
          <a:solidFill>
            <a:schemeClr val="accent6">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err="1">
                <a:solidFill>
                  <a:schemeClr val="accent6">
                    <a:lumMod val="75000"/>
                  </a:schemeClr>
                </a:solidFill>
                <a:latin typeface="Arial Narrow" pitchFamily="34" charset="0"/>
              </a:rPr>
              <a:t>Hàng</a:t>
            </a:r>
            <a:r>
              <a:rPr lang="en-US" b="1" dirty="0">
                <a:solidFill>
                  <a:schemeClr val="accent6">
                    <a:lumMod val="75000"/>
                  </a:schemeClr>
                </a:solidFill>
                <a:latin typeface="Arial Narrow" pitchFamily="34" charset="0"/>
              </a:rPr>
              <a:t> </a:t>
            </a:r>
            <a:r>
              <a:rPr lang="en-US" b="1" dirty="0" err="1">
                <a:solidFill>
                  <a:schemeClr val="accent6">
                    <a:lumMod val="75000"/>
                  </a:schemeClr>
                </a:solidFill>
                <a:latin typeface="Arial Narrow" pitchFamily="34" charset="0"/>
              </a:rPr>
              <a:t>hóa</a:t>
            </a:r>
            <a:r>
              <a:rPr lang="en-US" b="1" dirty="0">
                <a:solidFill>
                  <a:schemeClr val="accent6">
                    <a:lumMod val="75000"/>
                  </a:schemeClr>
                </a:solidFill>
                <a:latin typeface="Arial Narrow" pitchFamily="34" charset="0"/>
              </a:rPr>
              <a:t> </a:t>
            </a:r>
            <a:r>
              <a:rPr lang="en-US" b="1" dirty="0" err="1">
                <a:solidFill>
                  <a:schemeClr val="accent6">
                    <a:lumMod val="75000"/>
                  </a:schemeClr>
                </a:solidFill>
                <a:latin typeface="Arial Narrow" pitchFamily="34" charset="0"/>
              </a:rPr>
              <a:t>khác</a:t>
            </a:r>
            <a:endParaRPr lang="en-US" dirty="0">
              <a:solidFill>
                <a:schemeClr val="accent6">
                  <a:lumMod val="75000"/>
                </a:schemeClr>
              </a:solidFill>
              <a:latin typeface="Arial Narrow" pitchFamily="34" charset="0"/>
            </a:endParaRPr>
          </a:p>
        </p:txBody>
      </p:sp>
      <p:sp>
        <p:nvSpPr>
          <p:cNvPr id="30" name="Rectangle 29"/>
          <p:cNvSpPr/>
          <p:nvPr/>
        </p:nvSpPr>
        <p:spPr>
          <a:xfrm>
            <a:off x="4724400" y="5867400"/>
            <a:ext cx="3581400" cy="496888"/>
          </a:xfrm>
          <a:prstGeom prst="rect">
            <a:avLst/>
          </a:prstGeom>
          <a:solidFill>
            <a:schemeClr val="accent6">
              <a:lumMod val="60000"/>
              <a:lumOff val="4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defRPr/>
            </a:pPr>
            <a:r>
              <a:rPr lang="en-US" sz="1600" b="1" kern="0" dirty="0">
                <a:solidFill>
                  <a:schemeClr val="tx1"/>
                </a:solidFill>
                <a:latin typeface="Arial Narrow" pitchFamily="34" charset="0"/>
              </a:rPr>
              <a:t>CHI CỤC HQ CỬA KHẨU</a:t>
            </a:r>
          </a:p>
          <a:p>
            <a:pPr marL="457200" indent="-457200" algn="ctr">
              <a:defRPr/>
            </a:pPr>
            <a:r>
              <a:rPr lang="en-US" sz="1600" b="1" kern="0" dirty="0">
                <a:solidFill>
                  <a:schemeClr val="tx1"/>
                </a:solidFill>
                <a:latin typeface="Arial Narrow" pitchFamily="34" charset="0"/>
              </a:rPr>
              <a:t>CHI CỤC HQ NƠI CÓ CSSX, DỰ ÁN</a:t>
            </a:r>
          </a:p>
        </p:txBody>
      </p:sp>
      <p:sp>
        <p:nvSpPr>
          <p:cNvPr id="32" name="Right Arrow 31"/>
          <p:cNvSpPr/>
          <p:nvPr/>
        </p:nvSpPr>
        <p:spPr>
          <a:xfrm>
            <a:off x="4267200" y="5943600"/>
            <a:ext cx="304800" cy="381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KINH DOANH CHUYỂN KHẨU</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44</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228600" y="1600201"/>
            <a:ext cx="8458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96875" indent="-396875" algn="just">
              <a:buFont typeface="Wingdings" pitchFamily="2" charset="2"/>
              <a:buChar char="v"/>
            </a:pPr>
            <a:r>
              <a:rPr lang="en-US" sz="2800" dirty="0" err="1"/>
              <a:t>Hàng</a:t>
            </a:r>
            <a:r>
              <a:rPr lang="en-US" sz="2800" dirty="0"/>
              <a:t> </a:t>
            </a:r>
            <a:r>
              <a:rPr lang="vi-VN" sz="2800" dirty="0"/>
              <a:t>hóa cấm </a:t>
            </a:r>
            <a:r>
              <a:rPr lang="en-US" sz="2800" dirty="0"/>
              <a:t>XK, NK</a:t>
            </a:r>
            <a:r>
              <a:rPr lang="vi-VN" sz="2800" dirty="0"/>
              <a:t>; hàng hóa tạm ngừng </a:t>
            </a:r>
            <a:r>
              <a:rPr lang="en-US" sz="2800" dirty="0"/>
              <a:t>XK, NK</a:t>
            </a:r>
            <a:r>
              <a:rPr lang="vi-VN" sz="2800" dirty="0"/>
              <a:t>; hàng hóa chưa được phép lưu hành, sử dụng tại V</a:t>
            </a:r>
            <a:r>
              <a:rPr lang="en-US" sz="2800" dirty="0"/>
              <a:t>N</a:t>
            </a:r>
            <a:r>
              <a:rPr lang="vi-VN" sz="2800" dirty="0"/>
              <a:t>; hàng hóa quản lý hạn ngạch </a:t>
            </a:r>
            <a:r>
              <a:rPr lang="en-US" sz="2800" dirty="0"/>
              <a:t>XK, NK,</a:t>
            </a:r>
            <a:r>
              <a:rPr lang="vi-VN" sz="2800" dirty="0"/>
              <a:t> hạn ngạch thuế quan</a:t>
            </a:r>
            <a:r>
              <a:rPr lang="en-US" sz="2800" dirty="0"/>
              <a:t>; </a:t>
            </a:r>
            <a:r>
              <a:rPr lang="vi-VN" sz="2800" dirty="0"/>
              <a:t>giấy phép </a:t>
            </a:r>
            <a:r>
              <a:rPr lang="en-US" sz="2800" dirty="0"/>
              <a:t>XK, NK (</a:t>
            </a:r>
            <a:r>
              <a:rPr lang="en-US" sz="2800" dirty="0" err="1"/>
              <a:t>tr</a:t>
            </a:r>
            <a:r>
              <a:rPr lang="vi-VN" sz="2800" dirty="0"/>
              <a:t>ừ </a:t>
            </a:r>
            <a:r>
              <a:rPr lang="vi-VN" sz="2800"/>
              <a:t>Giấy phép</a:t>
            </a:r>
            <a:r>
              <a:rPr lang="en-US" sz="2800"/>
              <a:t> XK</a:t>
            </a:r>
            <a:r>
              <a:rPr lang="en-US" sz="2800" dirty="0"/>
              <a:t>, NK </a:t>
            </a:r>
            <a:r>
              <a:rPr lang="vi-VN" sz="2800"/>
              <a:t>tự động</a:t>
            </a:r>
            <a:r>
              <a:rPr lang="en-US" sz="2800"/>
              <a:t>): </a:t>
            </a:r>
            <a:r>
              <a:rPr lang="en-US" sz="2800" dirty="0" err="1"/>
              <a:t>Phải</a:t>
            </a:r>
            <a:r>
              <a:rPr lang="en-US" sz="2800" dirty="0"/>
              <a:t> </a:t>
            </a:r>
            <a:r>
              <a:rPr lang="en-US" sz="2800" dirty="0" err="1"/>
              <a:t>có</a:t>
            </a:r>
            <a:r>
              <a:rPr lang="en-US" sz="2800" dirty="0"/>
              <a:t> </a:t>
            </a:r>
            <a:r>
              <a:rPr lang="en-US" sz="2800" dirty="0" err="1"/>
              <a:t>Giấy</a:t>
            </a:r>
            <a:r>
              <a:rPr lang="en-US" sz="2800" dirty="0"/>
              <a:t> </a:t>
            </a:r>
            <a:r>
              <a:rPr lang="en-US" sz="2800" dirty="0" err="1"/>
              <a:t>phép</a:t>
            </a:r>
            <a:r>
              <a:rPr lang="en-US" sz="2800" dirty="0"/>
              <a:t> </a:t>
            </a:r>
            <a:r>
              <a:rPr lang="en-US" sz="2800" dirty="0" err="1"/>
              <a:t>của</a:t>
            </a:r>
            <a:r>
              <a:rPr lang="en-US" sz="2800" dirty="0"/>
              <a:t> </a:t>
            </a:r>
            <a:r>
              <a:rPr lang="vi-VN" sz="2800" dirty="0"/>
              <a:t>B</a:t>
            </a:r>
            <a:r>
              <a:rPr lang="en-US" sz="2800"/>
              <a:t>CT</a:t>
            </a:r>
            <a:r>
              <a:rPr lang="vi-VN" sz="2800"/>
              <a:t>.</a:t>
            </a:r>
            <a:endParaRPr lang="en-US" sz="2800"/>
          </a:p>
          <a:p>
            <a:pPr algn="just"/>
            <a:endParaRPr lang="en-US" sz="2800" dirty="0"/>
          </a:p>
          <a:p>
            <a:pPr marL="396875" indent="-396875" algn="just">
              <a:buFont typeface="Wingdings" pitchFamily="2" charset="2"/>
              <a:buChar char="v"/>
            </a:pPr>
            <a:r>
              <a:rPr lang="en-US" sz="2800" dirty="0"/>
              <a:t>H</a:t>
            </a:r>
            <a:r>
              <a:rPr lang="vi-VN" sz="2800" dirty="0"/>
              <a:t>àng hóa được vận chuyển thẳng từ nước </a:t>
            </a:r>
            <a:r>
              <a:rPr lang="en-US" sz="2800" dirty="0"/>
              <a:t>XK </a:t>
            </a:r>
            <a:r>
              <a:rPr lang="vi-VN" sz="2800" dirty="0"/>
              <a:t>đến nước </a:t>
            </a:r>
            <a:r>
              <a:rPr lang="en-US" sz="2800" dirty="0"/>
              <a:t>NK</a:t>
            </a:r>
            <a:r>
              <a:rPr lang="vi-VN" sz="2800" dirty="0"/>
              <a:t>, không qua cửa khẩu </a:t>
            </a:r>
            <a:r>
              <a:rPr lang="en-US" sz="2800" dirty="0"/>
              <a:t>VN; </a:t>
            </a:r>
            <a:r>
              <a:rPr lang="en-US" sz="2800" dirty="0" err="1"/>
              <a:t>hàng</a:t>
            </a:r>
            <a:r>
              <a:rPr lang="en-US" sz="2800" dirty="0"/>
              <a:t> </a:t>
            </a:r>
            <a:r>
              <a:rPr lang="en-US" sz="2800" dirty="0" err="1"/>
              <a:t>hóa</a:t>
            </a:r>
            <a:r>
              <a:rPr lang="en-US" sz="2800" dirty="0"/>
              <a:t> </a:t>
            </a:r>
            <a:r>
              <a:rPr lang="en-US" sz="2800" dirty="0" err="1"/>
              <a:t>khác</a:t>
            </a:r>
            <a:r>
              <a:rPr lang="en-US" sz="2800" dirty="0"/>
              <a:t>: </a:t>
            </a:r>
            <a:r>
              <a:rPr lang="vi-VN" sz="2800" dirty="0"/>
              <a:t>không phải có Giấy phép</a:t>
            </a:r>
            <a:endParaRPr lang="en-US" sz="2800" dirty="0"/>
          </a:p>
        </p:txBody>
      </p:sp>
    </p:spTree>
  </p:cSld>
  <p:clrMapOvr>
    <a:masterClrMapping/>
  </p:clrMapOvr>
  <p:transition spd="slow">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KINH DOANH CHUYỂN KHẨU</a:t>
            </a:r>
            <a:endParaRPr lang="en-US" sz="2800" b="1" dirty="0">
              <a:solidFill>
                <a:srgbClr val="FFFF00"/>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45</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04BAB79D-F6AF-4C29-AE9E-9E8E48BE2113}" type="datetime1">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4"/>
          <p:cNvSpPr txBox="1">
            <a:spLocks/>
          </p:cNvSpPr>
          <p:nvPr/>
        </p:nvSpPr>
        <p:spPr>
          <a:xfrm>
            <a:off x="7924800" y="6356350"/>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F663457-2E68-424D-A6A8-5CF03265DD4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6" name="Content Placeholder 2"/>
          <p:cNvSpPr txBox="1">
            <a:spLocks/>
          </p:cNvSpPr>
          <p:nvPr/>
        </p:nvSpPr>
        <p:spPr bwMode="auto">
          <a:xfrm>
            <a:off x="457200" y="1447800"/>
            <a:ext cx="8229600" cy="5410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50838" indent="-350838" algn="just">
              <a:buFont typeface="Wingdings" pitchFamily="2" charset="2"/>
              <a:buChar char="v"/>
            </a:pPr>
            <a:r>
              <a:rPr lang="en-US" sz="2600" dirty="0">
                <a:solidFill>
                  <a:srgbClr val="0070C0"/>
                </a:solidFill>
              </a:rPr>
              <a:t>DN </a:t>
            </a:r>
            <a:r>
              <a:rPr lang="vi-VN" sz="2600" dirty="0">
                <a:solidFill>
                  <a:srgbClr val="0070C0"/>
                </a:solidFill>
              </a:rPr>
              <a:t>có vốn đầu tư nước ngoài </a:t>
            </a:r>
            <a:r>
              <a:rPr lang="en-US" sz="2600" b="1" dirty="0">
                <a:solidFill>
                  <a:srgbClr val="0070C0"/>
                </a:solidFill>
              </a:rPr>
              <a:t>KHÔNG</a:t>
            </a:r>
            <a:r>
              <a:rPr lang="vi-VN" sz="2600" dirty="0">
                <a:solidFill>
                  <a:srgbClr val="0070C0"/>
                </a:solidFill>
              </a:rPr>
              <a:t> được kinh doanh chuyển kh</a:t>
            </a:r>
            <a:r>
              <a:rPr lang="en-US" sz="2600" dirty="0">
                <a:solidFill>
                  <a:srgbClr val="0070C0"/>
                </a:solidFill>
              </a:rPr>
              <a:t>ẩ</a:t>
            </a:r>
            <a:r>
              <a:rPr lang="vi-VN" sz="2600" dirty="0">
                <a:solidFill>
                  <a:srgbClr val="0070C0"/>
                </a:solidFill>
              </a:rPr>
              <a:t>u </a:t>
            </a:r>
            <a:r>
              <a:rPr lang="vi-VN" sz="2600">
                <a:solidFill>
                  <a:srgbClr val="0070C0"/>
                </a:solidFill>
              </a:rPr>
              <a:t>hàng hóa</a:t>
            </a:r>
            <a:endParaRPr lang="en-US" sz="2600">
              <a:solidFill>
                <a:srgbClr val="0070C0"/>
              </a:solidFill>
            </a:endParaRPr>
          </a:p>
          <a:p>
            <a:pPr marL="350838" indent="-350838" algn="just">
              <a:buFont typeface="Wingdings" pitchFamily="2" charset="2"/>
              <a:buChar char="v"/>
            </a:pPr>
            <a:endParaRPr lang="en-US" sz="2600" dirty="0">
              <a:solidFill>
                <a:srgbClr val="FF0000"/>
              </a:solidFill>
            </a:endParaRPr>
          </a:p>
          <a:p>
            <a:pPr marL="350838" indent="-350838" algn="just">
              <a:buFont typeface="Wingdings" pitchFamily="2" charset="2"/>
              <a:buChar char="v"/>
            </a:pPr>
            <a:r>
              <a:rPr lang="en-US" sz="2600" dirty="0" err="1"/>
              <a:t>Hợp</a:t>
            </a:r>
            <a:r>
              <a:rPr lang="en-US" sz="2600" dirty="0"/>
              <a:t> đồng</a:t>
            </a:r>
            <a:r>
              <a:rPr lang="vi-VN" sz="2600" dirty="0"/>
              <a:t>: Hợp đồng mua hàng và h</a:t>
            </a:r>
            <a:r>
              <a:rPr lang="en-US" sz="2600" dirty="0"/>
              <a:t>ợ</a:t>
            </a:r>
            <a:r>
              <a:rPr lang="vi-VN" sz="2600" dirty="0"/>
              <a:t>p đồng bán hàng. Hợp đồng mua hàng có thể ký trước hoặc sau hợp đồng bán </a:t>
            </a:r>
            <a:r>
              <a:rPr lang="vi-VN" sz="2600"/>
              <a:t>hàng,</a:t>
            </a:r>
            <a:endParaRPr lang="en-US" sz="2600"/>
          </a:p>
          <a:p>
            <a:pPr marL="350838" indent="-350838" algn="just">
              <a:buFont typeface="Wingdings" pitchFamily="2" charset="2"/>
              <a:buChar char="v"/>
            </a:pPr>
            <a:endParaRPr lang="en-US" sz="2600" dirty="0"/>
          </a:p>
          <a:p>
            <a:pPr marL="350838" indent="-350838" algn="just">
              <a:buFont typeface="Wingdings" pitchFamily="2" charset="2"/>
              <a:buChar char="v"/>
            </a:pPr>
            <a:r>
              <a:rPr lang="vi-VN" sz="2600" dirty="0"/>
              <a:t>Hàng hóa kinh doanh chuyển khẩu phải được đưa vào, đưa ra khỏi V</a:t>
            </a:r>
            <a:r>
              <a:rPr lang="en-US" sz="2600" dirty="0"/>
              <a:t>N</a:t>
            </a:r>
            <a:r>
              <a:rPr lang="vi-VN" sz="2600" dirty="0"/>
              <a:t> tại cùng một khu vực cửa khẩu và chịu sự kiểm tra, giám sát của </a:t>
            </a:r>
            <a:r>
              <a:rPr lang="en-US" sz="2600" dirty="0"/>
              <a:t>CQHQ </a:t>
            </a:r>
            <a:r>
              <a:rPr lang="vi-VN" sz="2600" dirty="0"/>
              <a:t>từ khi đưa vào V</a:t>
            </a:r>
            <a:r>
              <a:rPr lang="en-US" sz="2600" dirty="0"/>
              <a:t>N</a:t>
            </a:r>
            <a:r>
              <a:rPr lang="vi-VN" sz="2600" dirty="0"/>
              <a:t> cho tới khi được đưa ra khỏi V</a:t>
            </a:r>
            <a:r>
              <a:rPr lang="en-US" sz="2600" dirty="0"/>
              <a:t>N</a:t>
            </a:r>
          </a:p>
        </p:txBody>
      </p:sp>
    </p:spTree>
  </p:cSld>
  <p:clrMapOvr>
    <a:masterClrMapping/>
  </p:clrMapOvr>
  <p:transition spd="slow">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ate Placeholder 6"/>
          <p:cNvSpPr>
            <a:spLocks noGrp="1"/>
          </p:cNvSpPr>
          <p:nvPr>
            <p:ph type="dt" sz="quarter" idx="10"/>
          </p:nvPr>
        </p:nvSpPr>
        <p:spPr/>
        <p:txBody>
          <a:bodyPr/>
          <a:lstStyle/>
          <a:p>
            <a:pPr>
              <a:defRPr/>
            </a:pPr>
            <a:fld id="{C7FEA441-0A80-4EDB-9382-64A7205862A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56C8BA3B-20A5-4C6F-9BF6-B0007C235CD4}" type="slidenum">
              <a:rPr lang="en-US"/>
              <a:pPr>
                <a:defRPr/>
              </a:pPr>
              <a:t>46</a:t>
            </a:fld>
            <a:endParaRPr lang="en-US"/>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20486" name="Subtitle 2"/>
          <p:cNvSpPr>
            <a:spLocks noGrp="1"/>
          </p:cNvSpPr>
          <p:nvPr>
            <p:ph type="subTitle" idx="1"/>
          </p:nvPr>
        </p:nvSpPr>
        <p:spPr>
          <a:xfrm>
            <a:off x="1143000" y="609600"/>
            <a:ext cx="7467600" cy="2209800"/>
          </a:xfrm>
        </p:spPr>
        <p:txBody>
          <a:bodyPr/>
          <a:lstStyle/>
          <a:p>
            <a:r>
              <a:rPr lang="en-US" sz="4000" b="1" dirty="0">
                <a:solidFill>
                  <a:schemeClr val="tx1"/>
                </a:solidFill>
                <a:cs typeface="Arial" charset="0"/>
              </a:rPr>
              <a:t>PHẦN 3</a:t>
            </a:r>
          </a:p>
          <a:p>
            <a:r>
              <a:rPr lang="en-US" sz="4000" b="1" dirty="0">
                <a:solidFill>
                  <a:schemeClr val="tx1"/>
                </a:solidFill>
                <a:cs typeface="Arial" charset="0"/>
              </a:rPr>
              <a:t>QUÁ CẢNH HÀNG HÓA</a:t>
            </a:r>
          </a:p>
          <a:p>
            <a:endParaRPr lang="en-US" b="1" dirty="0">
              <a:solidFill>
                <a:schemeClr val="tx1"/>
              </a:solidFill>
              <a:latin typeface="Arial" charset="0"/>
              <a:cs typeface="Arial" charset="0"/>
            </a:endParaRPr>
          </a:p>
        </p:txBody>
      </p:sp>
      <p:pic>
        <p:nvPicPr>
          <p:cNvPr id="3074" name="Picture 2" descr="C:\Users\Long\Desktop\Link\xnk-59e1b.jpg"/>
          <p:cNvPicPr>
            <a:picLocks noChangeAspect="1" noChangeArrowheads="1"/>
          </p:cNvPicPr>
          <p:nvPr/>
        </p:nvPicPr>
        <p:blipFill>
          <a:blip r:embed="rId2" cstate="print"/>
          <a:srcRect/>
          <a:stretch>
            <a:fillRect/>
          </a:stretch>
        </p:blipFill>
        <p:spPr bwMode="auto">
          <a:xfrm>
            <a:off x="2362200" y="2286000"/>
            <a:ext cx="4762500" cy="3362325"/>
          </a:xfrm>
          <a:prstGeom prst="rect">
            <a:avLst/>
          </a:prstGeom>
          <a:noFill/>
        </p:spPr>
      </p:pic>
    </p:spTree>
  </p:cSld>
  <p:clrMapOvr>
    <a:masterClrMapping/>
  </p:clrMapOvr>
  <p:transition spd="slow">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QUÁ CẢNH HÀNG HÓA</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47</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457200" y="1752600"/>
            <a:ext cx="5257800" cy="243840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C00000"/>
                </a:solidFill>
                <a:latin typeface="Tahoma" pitchFamily="34" charset="0"/>
                <a:ea typeface="Tahoma" pitchFamily="34" charset="0"/>
                <a:cs typeface="Tahoma" pitchFamily="34" charset="0"/>
              </a:rPr>
              <a:t>V</a:t>
            </a:r>
            <a:r>
              <a:rPr lang="vi-VN" sz="2400" b="1" dirty="0">
                <a:solidFill>
                  <a:srgbClr val="C00000"/>
                </a:solidFill>
                <a:latin typeface="Tahoma" pitchFamily="34" charset="0"/>
                <a:ea typeface="Tahoma" pitchFamily="34" charset="0"/>
                <a:cs typeface="Tahoma" pitchFamily="34" charset="0"/>
              </a:rPr>
              <a:t>ũ khí, vật liệu nổ, tiền chất thuốc nổ, công cụ hỗ trợ</a:t>
            </a:r>
            <a:r>
              <a:rPr lang="en-US" sz="2400" b="1" dirty="0">
                <a:solidFill>
                  <a:srgbClr val="C00000"/>
                </a:solidFill>
                <a:latin typeface="Tahoma" pitchFamily="34" charset="0"/>
                <a:ea typeface="Tahoma" pitchFamily="34" charset="0"/>
                <a:cs typeface="Tahoma" pitchFamily="34" charset="0"/>
              </a:rPr>
              <a:t>: </a:t>
            </a:r>
            <a:r>
              <a:rPr lang="vi-VN" sz="2400" dirty="0">
                <a:solidFill>
                  <a:srgbClr val="C00000"/>
                </a:solidFill>
                <a:latin typeface="Tahoma" pitchFamily="34" charset="0"/>
                <a:ea typeface="Tahoma" pitchFamily="34" charset="0"/>
                <a:cs typeface="Tahoma" pitchFamily="34" charset="0"/>
              </a:rPr>
              <a:t>B</a:t>
            </a:r>
            <a:r>
              <a:rPr lang="en-US" sz="2400" dirty="0">
                <a:solidFill>
                  <a:srgbClr val="C00000"/>
                </a:solidFill>
                <a:latin typeface="Tahoma" pitchFamily="34" charset="0"/>
                <a:ea typeface="Tahoma" pitchFamily="34" charset="0"/>
                <a:cs typeface="Tahoma" pitchFamily="34" charset="0"/>
              </a:rPr>
              <a:t>CT</a:t>
            </a:r>
            <a:r>
              <a:rPr lang="vi-VN" sz="2400" dirty="0">
                <a:solidFill>
                  <a:srgbClr val="C00000"/>
                </a:solidFill>
                <a:latin typeface="Tahoma" pitchFamily="34" charset="0"/>
                <a:ea typeface="Tahoma" pitchFamily="34" charset="0"/>
                <a:cs typeface="Tahoma" pitchFamily="34" charset="0"/>
              </a:rPr>
              <a:t> chủ trì, phối h</a:t>
            </a:r>
            <a:r>
              <a:rPr lang="en-US" sz="2400" dirty="0">
                <a:solidFill>
                  <a:srgbClr val="C00000"/>
                </a:solidFill>
                <a:latin typeface="Tahoma" pitchFamily="34" charset="0"/>
                <a:ea typeface="Tahoma" pitchFamily="34" charset="0"/>
                <a:cs typeface="Tahoma" pitchFamily="34" charset="0"/>
              </a:rPr>
              <a:t>ợ</a:t>
            </a:r>
            <a:r>
              <a:rPr lang="vi-VN" sz="2400" dirty="0">
                <a:solidFill>
                  <a:srgbClr val="C00000"/>
                </a:solidFill>
                <a:latin typeface="Tahoma" pitchFamily="34" charset="0"/>
                <a:ea typeface="Tahoma" pitchFamily="34" charset="0"/>
                <a:cs typeface="Tahoma" pitchFamily="34" charset="0"/>
              </a:rPr>
              <a:t>p với B</a:t>
            </a:r>
            <a:r>
              <a:rPr lang="en-US" sz="2400" dirty="0">
                <a:solidFill>
                  <a:srgbClr val="C00000"/>
                </a:solidFill>
                <a:latin typeface="Tahoma" pitchFamily="34" charset="0"/>
                <a:ea typeface="Tahoma" pitchFamily="34" charset="0"/>
                <a:cs typeface="Tahoma" pitchFamily="34" charset="0"/>
              </a:rPr>
              <a:t>QP</a:t>
            </a:r>
            <a:r>
              <a:rPr lang="vi-VN" sz="2400" dirty="0">
                <a:solidFill>
                  <a:srgbClr val="C00000"/>
                </a:solidFill>
                <a:latin typeface="Tahoma" pitchFamily="34" charset="0"/>
                <a:ea typeface="Tahoma" pitchFamily="34" charset="0"/>
                <a:cs typeface="Tahoma" pitchFamily="34" charset="0"/>
              </a:rPr>
              <a:t>, B</a:t>
            </a:r>
            <a:r>
              <a:rPr lang="en-US" sz="2400" dirty="0">
                <a:solidFill>
                  <a:srgbClr val="C00000"/>
                </a:solidFill>
                <a:latin typeface="Tahoma" pitchFamily="34" charset="0"/>
                <a:ea typeface="Tahoma" pitchFamily="34" charset="0"/>
                <a:cs typeface="Tahoma" pitchFamily="34" charset="0"/>
              </a:rPr>
              <a:t>CA</a:t>
            </a:r>
            <a:r>
              <a:rPr lang="vi-VN" sz="2400" dirty="0">
                <a:solidFill>
                  <a:srgbClr val="C00000"/>
                </a:solidFill>
                <a:latin typeface="Tahoma" pitchFamily="34" charset="0"/>
                <a:ea typeface="Tahoma" pitchFamily="34" charset="0"/>
                <a:cs typeface="Tahoma" pitchFamily="34" charset="0"/>
              </a:rPr>
              <a:t> báo cáo Thủ tướng Chính phủ xem xét, quyết định việc cho phép quá cảnh</a:t>
            </a:r>
            <a:endParaRPr lang="en-US" sz="2400" dirty="0">
              <a:solidFill>
                <a:srgbClr val="C00000"/>
              </a:solidFill>
              <a:latin typeface="Tahoma" pitchFamily="34" charset="0"/>
              <a:ea typeface="Tahoma" pitchFamily="34" charset="0"/>
              <a:cs typeface="Tahoma" pitchFamily="34" charset="0"/>
            </a:endParaRPr>
          </a:p>
        </p:txBody>
      </p:sp>
      <p:sp>
        <p:nvSpPr>
          <p:cNvPr id="12" name="Rounded Rectangle 11"/>
          <p:cNvSpPr/>
          <p:nvPr/>
        </p:nvSpPr>
        <p:spPr>
          <a:xfrm>
            <a:off x="1066800" y="4419600"/>
            <a:ext cx="4724400" cy="182880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accent3">
                    <a:lumMod val="75000"/>
                  </a:schemeClr>
                </a:solidFill>
                <a:latin typeface="Tahoma" pitchFamily="34" charset="0"/>
                <a:ea typeface="Tahoma" pitchFamily="34" charset="0"/>
                <a:cs typeface="Tahoma" pitchFamily="34" charset="0"/>
              </a:rPr>
              <a:t>H</a:t>
            </a:r>
            <a:r>
              <a:rPr lang="vi-VN" sz="2400" b="1" dirty="0">
                <a:solidFill>
                  <a:schemeClr val="accent3">
                    <a:lumMod val="75000"/>
                  </a:schemeClr>
                </a:solidFill>
                <a:latin typeface="Tahoma" pitchFamily="34" charset="0"/>
                <a:ea typeface="Tahoma" pitchFamily="34" charset="0"/>
                <a:cs typeface="Tahoma" pitchFamily="34" charset="0"/>
              </a:rPr>
              <a:t>àng hóa cấm </a:t>
            </a:r>
            <a:r>
              <a:rPr lang="en-US" sz="2400" b="1" dirty="0">
                <a:solidFill>
                  <a:schemeClr val="accent3">
                    <a:lumMod val="75000"/>
                  </a:schemeClr>
                </a:solidFill>
                <a:latin typeface="Tahoma" pitchFamily="34" charset="0"/>
                <a:ea typeface="Tahoma" pitchFamily="34" charset="0"/>
                <a:cs typeface="Tahoma" pitchFamily="34" charset="0"/>
              </a:rPr>
              <a:t>XK, NK</a:t>
            </a:r>
            <a:r>
              <a:rPr lang="vi-VN" sz="2400" b="1" dirty="0">
                <a:solidFill>
                  <a:schemeClr val="accent3">
                    <a:lumMod val="75000"/>
                  </a:schemeClr>
                </a:solidFill>
                <a:latin typeface="Tahoma" pitchFamily="34" charset="0"/>
                <a:ea typeface="Tahoma" pitchFamily="34" charset="0"/>
                <a:cs typeface="Tahoma" pitchFamily="34" charset="0"/>
              </a:rPr>
              <a:t>; hàng hóa tạm ngừng </a:t>
            </a:r>
            <a:r>
              <a:rPr lang="en-US" sz="2400" b="1" dirty="0">
                <a:solidFill>
                  <a:schemeClr val="accent3">
                    <a:lumMod val="75000"/>
                  </a:schemeClr>
                </a:solidFill>
                <a:latin typeface="Tahoma" pitchFamily="34" charset="0"/>
                <a:ea typeface="Tahoma" pitchFamily="34" charset="0"/>
                <a:cs typeface="Tahoma" pitchFamily="34" charset="0"/>
              </a:rPr>
              <a:t>XK, NK</a:t>
            </a:r>
            <a:r>
              <a:rPr lang="vi-VN" sz="2400" b="1" dirty="0">
                <a:solidFill>
                  <a:schemeClr val="accent3">
                    <a:lumMod val="75000"/>
                  </a:schemeClr>
                </a:solidFill>
                <a:latin typeface="Tahoma" pitchFamily="34" charset="0"/>
                <a:ea typeface="Tahoma" pitchFamily="34" charset="0"/>
                <a:cs typeface="Tahoma" pitchFamily="34" charset="0"/>
              </a:rPr>
              <a:t>; hàng hóa cấm kinh doanh</a:t>
            </a:r>
            <a:r>
              <a:rPr lang="en-US" sz="2400" b="1" dirty="0">
                <a:solidFill>
                  <a:schemeClr val="accent3">
                    <a:lumMod val="75000"/>
                  </a:schemeClr>
                </a:solidFill>
                <a:latin typeface="Tahoma" pitchFamily="34" charset="0"/>
                <a:ea typeface="Tahoma" pitchFamily="34" charset="0"/>
                <a:cs typeface="Tahoma" pitchFamily="34" charset="0"/>
              </a:rPr>
              <a:t>: </a:t>
            </a:r>
            <a:r>
              <a:rPr lang="en-US" sz="2400" dirty="0">
                <a:solidFill>
                  <a:schemeClr val="accent3">
                    <a:lumMod val="75000"/>
                  </a:schemeClr>
                </a:solidFill>
                <a:latin typeface="Tahoma" pitchFamily="34" charset="0"/>
                <a:ea typeface="Tahoma" pitchFamily="34" charset="0"/>
                <a:cs typeface="Tahoma" pitchFamily="34" charset="0"/>
              </a:rPr>
              <a:t>BCT</a:t>
            </a:r>
            <a:r>
              <a:rPr lang="vi-VN" sz="2400" dirty="0">
                <a:solidFill>
                  <a:schemeClr val="accent3">
                    <a:lumMod val="75000"/>
                  </a:schemeClr>
                </a:solidFill>
                <a:latin typeface="Tahoma" pitchFamily="34" charset="0"/>
                <a:ea typeface="Tahoma" pitchFamily="34" charset="0"/>
                <a:cs typeface="Tahoma" pitchFamily="34" charset="0"/>
              </a:rPr>
              <a:t> cấp Giấy phép quá cảnh</a:t>
            </a:r>
            <a:endParaRPr lang="en-US" sz="2400" dirty="0">
              <a:solidFill>
                <a:schemeClr val="accent3">
                  <a:lumMod val="75000"/>
                </a:schemeClr>
              </a:solidFill>
              <a:latin typeface="Tahoma" pitchFamily="34" charset="0"/>
              <a:ea typeface="Tahoma" pitchFamily="34" charset="0"/>
              <a:cs typeface="Tahoma" pitchFamily="34" charset="0"/>
            </a:endParaRPr>
          </a:p>
        </p:txBody>
      </p:sp>
      <p:sp>
        <p:nvSpPr>
          <p:cNvPr id="13" name="Rounded Rectangle 12"/>
          <p:cNvSpPr/>
          <p:nvPr/>
        </p:nvSpPr>
        <p:spPr>
          <a:xfrm>
            <a:off x="6019800" y="2667000"/>
            <a:ext cx="2514600" cy="2362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2"/>
                </a:solidFill>
                <a:latin typeface="Tahoma" pitchFamily="34" charset="0"/>
                <a:ea typeface="Tahoma" pitchFamily="34" charset="0"/>
                <a:cs typeface="Tahoma" pitchFamily="34" charset="0"/>
              </a:rPr>
              <a:t>H</a:t>
            </a:r>
            <a:r>
              <a:rPr lang="vi-VN" sz="2400" b="1" dirty="0">
                <a:solidFill>
                  <a:schemeClr val="tx2"/>
                </a:solidFill>
                <a:latin typeface="Tahoma" pitchFamily="34" charset="0"/>
                <a:ea typeface="Tahoma" pitchFamily="34" charset="0"/>
                <a:cs typeface="Tahoma" pitchFamily="34" charset="0"/>
              </a:rPr>
              <a:t>àng hóa </a:t>
            </a:r>
            <a:r>
              <a:rPr lang="en-US" sz="2400" b="1" dirty="0">
                <a:solidFill>
                  <a:schemeClr val="tx2"/>
                </a:solidFill>
                <a:latin typeface="Tahoma" pitchFamily="34" charset="0"/>
                <a:ea typeface="Tahoma" pitchFamily="34" charset="0"/>
                <a:cs typeface="Tahoma" pitchFamily="34" charset="0"/>
              </a:rPr>
              <a:t>KHÁC:</a:t>
            </a:r>
            <a:r>
              <a:rPr lang="vi-VN" sz="2400" b="1" dirty="0">
                <a:solidFill>
                  <a:schemeClr val="tx2"/>
                </a:solidFill>
                <a:latin typeface="Tahoma" pitchFamily="34" charset="0"/>
                <a:ea typeface="Tahoma" pitchFamily="34" charset="0"/>
                <a:cs typeface="Tahoma" pitchFamily="34" charset="0"/>
              </a:rPr>
              <a:t> </a:t>
            </a:r>
            <a:r>
              <a:rPr lang="vi-VN" sz="2400" dirty="0">
                <a:solidFill>
                  <a:schemeClr val="tx2"/>
                </a:solidFill>
                <a:latin typeface="Tahoma" pitchFamily="34" charset="0"/>
                <a:ea typeface="Tahoma" pitchFamily="34" charset="0"/>
                <a:cs typeface="Tahoma" pitchFamily="34" charset="0"/>
              </a:rPr>
              <a:t>thủ tục quá cảnh thực hiện tại </a:t>
            </a:r>
            <a:r>
              <a:rPr lang="en-US" sz="2400" dirty="0">
                <a:solidFill>
                  <a:schemeClr val="tx2"/>
                </a:solidFill>
                <a:latin typeface="Tahoma" pitchFamily="34" charset="0"/>
                <a:ea typeface="Tahoma" pitchFamily="34" charset="0"/>
                <a:cs typeface="Tahoma" pitchFamily="34" charset="0"/>
              </a:rPr>
              <a:t>CQHQ</a:t>
            </a:r>
          </a:p>
        </p:txBody>
      </p:sp>
      <p:sp>
        <p:nvSpPr>
          <p:cNvPr id="15" name="Oval 14"/>
          <p:cNvSpPr/>
          <p:nvPr/>
        </p:nvSpPr>
        <p:spPr>
          <a:xfrm>
            <a:off x="228600" y="1524000"/>
            <a:ext cx="609600" cy="6096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16" name="Oval 15"/>
          <p:cNvSpPr/>
          <p:nvPr/>
        </p:nvSpPr>
        <p:spPr>
          <a:xfrm>
            <a:off x="685800" y="4267200"/>
            <a:ext cx="609600" cy="6096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7" name="Oval 16"/>
          <p:cNvSpPr/>
          <p:nvPr/>
        </p:nvSpPr>
        <p:spPr>
          <a:xfrm>
            <a:off x="5791200" y="2438400"/>
            <a:ext cx="609600" cy="609600"/>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Tree>
  </p:cSld>
  <p:clrMapOvr>
    <a:masterClrMapping/>
  </p:clrMapOvr>
  <p:transition spd="slow">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QUÁ CẢNH HÀNG HÓA</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48</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609600" y="1676400"/>
            <a:ext cx="4114800" cy="220980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1">
                    <a:lumMod val="75000"/>
                  </a:schemeClr>
                </a:solidFill>
              </a:rPr>
              <a:t>Đối với các Hiệp định quá cảnh hàng hóa qua lãnh </a:t>
            </a:r>
            <a:r>
              <a:rPr lang="vi-VN" sz="2400">
                <a:solidFill>
                  <a:schemeClr val="accent1">
                    <a:lumMod val="75000"/>
                  </a:schemeClr>
                </a:solidFill>
              </a:rPr>
              <a:t>thổ V</a:t>
            </a:r>
            <a:r>
              <a:rPr lang="en-US" sz="2400">
                <a:solidFill>
                  <a:schemeClr val="accent1">
                    <a:lumMod val="75000"/>
                  </a:schemeClr>
                </a:solidFill>
              </a:rPr>
              <a:t>N</a:t>
            </a:r>
            <a:r>
              <a:rPr lang="vi-VN" sz="2400">
                <a:solidFill>
                  <a:schemeClr val="accent1">
                    <a:lumMod val="75000"/>
                  </a:schemeClr>
                </a:solidFill>
              </a:rPr>
              <a:t> </a:t>
            </a:r>
            <a:r>
              <a:rPr lang="vi-VN" sz="2400" dirty="0">
                <a:solidFill>
                  <a:schemeClr val="accent1">
                    <a:lumMod val="75000"/>
                  </a:schemeClr>
                </a:solidFill>
              </a:rPr>
              <a:t>ký </a:t>
            </a:r>
            <a:r>
              <a:rPr lang="vi-VN" sz="2400">
                <a:solidFill>
                  <a:schemeClr val="accent1">
                    <a:lumMod val="75000"/>
                  </a:schemeClr>
                </a:solidFill>
              </a:rPr>
              <a:t>giữa V</a:t>
            </a:r>
            <a:r>
              <a:rPr lang="en-US" sz="2400">
                <a:solidFill>
                  <a:schemeClr val="accent1">
                    <a:lumMod val="75000"/>
                  </a:schemeClr>
                </a:solidFill>
              </a:rPr>
              <a:t>N</a:t>
            </a:r>
            <a:r>
              <a:rPr lang="vi-VN" sz="2400">
                <a:solidFill>
                  <a:schemeClr val="accent1">
                    <a:lumMod val="75000"/>
                  </a:schemeClr>
                </a:solidFill>
              </a:rPr>
              <a:t> </a:t>
            </a:r>
            <a:r>
              <a:rPr lang="vi-VN" sz="2400" dirty="0">
                <a:solidFill>
                  <a:schemeClr val="accent1">
                    <a:lumMod val="75000"/>
                  </a:schemeClr>
                </a:solidFill>
              </a:rPr>
              <a:t>và </a:t>
            </a:r>
            <a:r>
              <a:rPr lang="vi-VN" sz="2400">
                <a:solidFill>
                  <a:schemeClr val="accent1">
                    <a:lumMod val="75000"/>
                  </a:schemeClr>
                </a:solidFill>
              </a:rPr>
              <a:t>các nước</a:t>
            </a:r>
            <a:r>
              <a:rPr lang="en-US" sz="2400">
                <a:solidFill>
                  <a:schemeClr val="accent1">
                    <a:lumMod val="75000"/>
                  </a:schemeClr>
                </a:solidFill>
              </a:rPr>
              <a:t> có </a:t>
            </a:r>
            <a:r>
              <a:rPr lang="vi-VN" sz="2400">
                <a:solidFill>
                  <a:schemeClr val="accent1">
                    <a:lumMod val="75000"/>
                  </a:schemeClr>
                </a:solidFill>
              </a:rPr>
              <a:t>chung</a:t>
            </a:r>
            <a:r>
              <a:rPr lang="en-US" sz="2400">
                <a:solidFill>
                  <a:schemeClr val="accent1">
                    <a:lumMod val="75000"/>
                  </a:schemeClr>
                </a:solidFill>
              </a:rPr>
              <a:t> </a:t>
            </a:r>
            <a:r>
              <a:rPr lang="vi-VN" sz="2400">
                <a:solidFill>
                  <a:schemeClr val="accent1">
                    <a:lumMod val="75000"/>
                  </a:schemeClr>
                </a:solidFill>
              </a:rPr>
              <a:t>biên </a:t>
            </a:r>
            <a:r>
              <a:rPr lang="vi-VN" sz="2400" dirty="0">
                <a:solidFill>
                  <a:schemeClr val="accent1">
                    <a:lumMod val="75000"/>
                  </a:schemeClr>
                </a:solidFill>
              </a:rPr>
              <a:t>giới</a:t>
            </a:r>
            <a:endParaRPr lang="en-US" sz="2400" dirty="0">
              <a:solidFill>
                <a:schemeClr val="accent1">
                  <a:lumMod val="75000"/>
                </a:schemeClr>
              </a:solidFill>
              <a:latin typeface="Tahoma" pitchFamily="34" charset="0"/>
              <a:ea typeface="Tahoma" pitchFamily="34" charset="0"/>
              <a:cs typeface="Tahoma" pitchFamily="34" charset="0"/>
            </a:endParaRPr>
          </a:p>
        </p:txBody>
      </p:sp>
      <p:sp>
        <p:nvSpPr>
          <p:cNvPr id="12" name="Rounded Rectangle 11"/>
          <p:cNvSpPr/>
          <p:nvPr/>
        </p:nvSpPr>
        <p:spPr>
          <a:xfrm>
            <a:off x="5562600" y="2057400"/>
            <a:ext cx="3200400" cy="144780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accent1">
                    <a:lumMod val="75000"/>
                  </a:schemeClr>
                </a:solidFill>
              </a:rPr>
              <a:t>T</a:t>
            </a:r>
            <a:r>
              <a:rPr lang="vi-VN" sz="2400" dirty="0">
                <a:solidFill>
                  <a:schemeClr val="accent1">
                    <a:lumMod val="75000"/>
                  </a:schemeClr>
                </a:solidFill>
              </a:rPr>
              <a:t>hực hiện theo hướng dẫn của B</a:t>
            </a:r>
            <a:r>
              <a:rPr lang="en-US" sz="2400" dirty="0">
                <a:solidFill>
                  <a:schemeClr val="accent1">
                    <a:lumMod val="75000"/>
                  </a:schemeClr>
                </a:solidFill>
              </a:rPr>
              <a:t>CT</a:t>
            </a:r>
            <a:endParaRPr lang="en-US" sz="2400" dirty="0">
              <a:solidFill>
                <a:schemeClr val="accent3">
                  <a:lumMod val="75000"/>
                </a:schemeClr>
              </a:solidFill>
              <a:latin typeface="Tahoma" pitchFamily="34" charset="0"/>
              <a:ea typeface="Tahoma" pitchFamily="34" charset="0"/>
              <a:cs typeface="Tahoma" pitchFamily="34" charset="0"/>
            </a:endParaRPr>
          </a:p>
        </p:txBody>
      </p:sp>
      <p:sp>
        <p:nvSpPr>
          <p:cNvPr id="18" name="Right Arrow 17"/>
          <p:cNvSpPr/>
          <p:nvPr/>
        </p:nvSpPr>
        <p:spPr>
          <a:xfrm>
            <a:off x="4953000" y="2057400"/>
            <a:ext cx="381000" cy="1447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990600" y="4267200"/>
            <a:ext cx="6781800" cy="19812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1">
                    <a:lumMod val="75000"/>
                  </a:schemeClr>
                </a:solidFill>
              </a:rPr>
              <a:t>Thương nhân có đăng ký kinh doanh ngành nghề giao nhận, vận tải được làm dịch vụ vận chuyển hàng hóa cho chủ hàng nước ngoài quá cảnh lãnh thổ V</a:t>
            </a:r>
            <a:r>
              <a:rPr lang="en-US" sz="2400" dirty="0">
                <a:solidFill>
                  <a:schemeClr val="accent1">
                    <a:lumMod val="75000"/>
                  </a:schemeClr>
                </a:solidFill>
              </a:rPr>
              <a:t>N</a:t>
            </a:r>
          </a:p>
        </p:txBody>
      </p:sp>
    </p:spTree>
  </p:cSld>
  <p:clrMapOvr>
    <a:masterClrMapping/>
  </p:clrMapOvr>
  <p:transition spd="slow">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a:solidFill>
                  <a:schemeClr val="bg1"/>
                </a:solidFill>
                <a:latin typeface="Arial" pitchFamily="34" charset="0"/>
                <a:cs typeface="Arial" pitchFamily="34" charset="0"/>
              </a:rPr>
              <a:t>QUẢN LÝ HOẠT ĐỘNG QUÁ CẢNH</a:t>
            </a:r>
            <a:endParaRPr lang="en-US" sz="2600" b="1" dirty="0">
              <a:solidFill>
                <a:schemeClr val="bg1"/>
              </a:solidFill>
              <a:latin typeface="Arial" pitchFamily="34" charset="0"/>
              <a:cs typeface="Arial" pitchFamily="34" charset="0"/>
            </a:endParaRP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49</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3" name="Content Placeholder 2"/>
          <p:cNvSpPr txBox="1">
            <a:spLocks/>
          </p:cNvSpPr>
          <p:nvPr/>
        </p:nvSpPr>
        <p:spPr bwMode="auto">
          <a:xfrm>
            <a:off x="457200" y="1447800"/>
            <a:ext cx="8458200" cy="5410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2800"/>
              <a:t>1. Hàng hóa quá c</a:t>
            </a:r>
            <a:r>
              <a:rPr lang="vi-VN" sz="2800"/>
              <a:t>ảnh khi </a:t>
            </a:r>
            <a:r>
              <a:rPr lang="en-US" sz="2800"/>
              <a:t>XK</a:t>
            </a:r>
            <a:r>
              <a:rPr lang="vi-VN" sz="2800"/>
              <a:t> phải l</a:t>
            </a:r>
            <a:r>
              <a:rPr lang="en-US" sz="2800"/>
              <a:t>à toàn b</a:t>
            </a:r>
            <a:r>
              <a:rPr lang="vi-VN" sz="2800"/>
              <a:t>ộ h</a:t>
            </a:r>
            <a:r>
              <a:rPr lang="en-US" sz="2800"/>
              <a:t>àng hóa đã NK</a:t>
            </a:r>
          </a:p>
          <a:p>
            <a:pPr algn="just"/>
            <a:r>
              <a:rPr lang="en-US" sz="2800"/>
              <a:t>2. Hàng hóa quá c</a:t>
            </a:r>
            <a:r>
              <a:rPr lang="vi-VN" sz="2800"/>
              <a:t>ảnh phải chịu sự gi</a:t>
            </a:r>
            <a:r>
              <a:rPr lang="en-US" sz="2800"/>
              <a:t>ám sát c</a:t>
            </a:r>
            <a:r>
              <a:rPr lang="vi-VN" sz="2800"/>
              <a:t>ủa </a:t>
            </a:r>
            <a:r>
              <a:rPr lang="en-US" sz="2800"/>
              <a:t>CQHQ</a:t>
            </a:r>
            <a:r>
              <a:rPr lang="vi-VN" sz="2800"/>
              <a:t> trong to</a:t>
            </a:r>
            <a:r>
              <a:rPr lang="en-US" sz="2800"/>
              <a:t>àn b</a:t>
            </a:r>
            <a:r>
              <a:rPr lang="vi-VN" sz="2800"/>
              <a:t>ộ thời gian qu</a:t>
            </a:r>
            <a:r>
              <a:rPr lang="en-US" sz="2800"/>
              <a:t>á c</a:t>
            </a:r>
            <a:r>
              <a:rPr lang="vi-VN" sz="2800"/>
              <a:t>ảnh, v</a:t>
            </a:r>
            <a:r>
              <a:rPr lang="en-US" sz="2800"/>
              <a:t>ào và ra theo đúng c</a:t>
            </a:r>
            <a:r>
              <a:rPr lang="vi-VN" sz="2800"/>
              <a:t>ửa khẩu đ</a:t>
            </a:r>
            <a:r>
              <a:rPr lang="en-US" sz="2800"/>
              <a:t>ã quy đ</a:t>
            </a:r>
            <a:r>
              <a:rPr lang="vi-VN" sz="2800"/>
              <a:t>ịnh.</a:t>
            </a:r>
            <a:endParaRPr lang="en-US" sz="2800"/>
          </a:p>
          <a:p>
            <a:pPr algn="just"/>
            <a:r>
              <a:rPr lang="en-US" sz="2800"/>
              <a:t>3. Hàng hóa ch</a:t>
            </a:r>
            <a:r>
              <a:rPr lang="vi-VN" sz="2800"/>
              <a:t>ỉ được qu</a:t>
            </a:r>
            <a:r>
              <a:rPr lang="en-US" sz="2800"/>
              <a:t>á c</a:t>
            </a:r>
            <a:r>
              <a:rPr lang="vi-VN" sz="2800"/>
              <a:t>ảnh qua c</a:t>
            </a:r>
            <a:r>
              <a:rPr lang="en-US" sz="2800"/>
              <a:t>ác c</a:t>
            </a:r>
            <a:r>
              <a:rPr lang="vi-VN" sz="2800"/>
              <a:t>ửa khẩu quốc tế v</a:t>
            </a:r>
            <a:r>
              <a:rPr lang="en-US" sz="2800"/>
              <a:t>à theo nh</a:t>
            </a:r>
            <a:r>
              <a:rPr lang="vi-VN" sz="2800"/>
              <a:t>ững tuyến đường </a:t>
            </a:r>
            <a:r>
              <a:rPr lang="en-US" sz="2800"/>
              <a:t>quy định</a:t>
            </a:r>
          </a:p>
          <a:p>
            <a:pPr algn="just"/>
            <a:r>
              <a:rPr lang="en-US" sz="2800"/>
              <a:t>4. T</a:t>
            </a:r>
            <a:r>
              <a:rPr lang="vi-VN" sz="2800"/>
              <a:t>hay đổi tuyến đường được vận chuyển h</a:t>
            </a:r>
            <a:r>
              <a:rPr lang="en-US" sz="2800"/>
              <a:t>àng hóa quá c</a:t>
            </a:r>
            <a:r>
              <a:rPr lang="vi-VN" sz="2800"/>
              <a:t>ảnh phải được Bộ </a:t>
            </a:r>
            <a:r>
              <a:rPr lang="en-US" sz="2800"/>
              <a:t>GTVT v</a:t>
            </a:r>
            <a:r>
              <a:rPr lang="vi-VN" sz="2800"/>
              <a:t>ận tải cho ph</a:t>
            </a:r>
            <a:r>
              <a:rPr lang="en-US" sz="2800"/>
              <a:t>ép.</a:t>
            </a:r>
          </a:p>
          <a:p>
            <a:pPr algn="just"/>
            <a:r>
              <a:rPr lang="en-US" sz="2800"/>
              <a:t>5. Thời gian quá cảnh lãnh thổ VN tối đa là 30 ngày</a:t>
            </a:r>
          </a:p>
          <a:p>
            <a:pPr algn="just"/>
            <a:endParaRPr lang="en-US" sz="2800"/>
          </a:p>
          <a:p>
            <a:endParaRPr lang="en-US" sz="2800"/>
          </a:p>
          <a:p>
            <a:endParaRPr lang="en-US" sz="2600" dirty="0"/>
          </a:p>
        </p:txBody>
      </p:sp>
    </p:spTree>
    <p:extLst>
      <p:ext uri="{BB962C8B-B14F-4D97-AF65-F5344CB8AC3E}">
        <p14:creationId xmlns:p14="http://schemas.microsoft.com/office/powerpoint/2010/main" val="2516165142"/>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800" b="1"/>
              <a:t>Quyền tự do kinh doanh xuất khẩu, nhập khẩu</a:t>
            </a:r>
            <a:endParaRPr lang="en-US" sz="2800"/>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5</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3079" name="Subtitle 2"/>
          <p:cNvSpPr>
            <a:spLocks noGrp="1"/>
          </p:cNvSpPr>
          <p:nvPr>
            <p:ph type="subTitle" idx="1"/>
          </p:nvPr>
        </p:nvSpPr>
        <p:spPr>
          <a:xfrm>
            <a:off x="381000" y="1524000"/>
            <a:ext cx="8610600" cy="4953000"/>
          </a:xfrm>
        </p:spPr>
        <p:txBody>
          <a:bodyPr/>
          <a:lstStyle/>
          <a:p>
            <a:pPr algn="just"/>
            <a:r>
              <a:rPr lang="vi-VN" sz="2000">
                <a:solidFill>
                  <a:srgbClr val="002060"/>
                </a:solidFill>
              </a:rPr>
              <a:t>1. Thương nhân </a:t>
            </a:r>
            <a:r>
              <a:rPr lang="en-US" sz="2000">
                <a:solidFill>
                  <a:srgbClr val="002060"/>
                </a:solidFill>
              </a:rPr>
              <a:t>VN</a:t>
            </a:r>
            <a:r>
              <a:rPr lang="vi-VN" sz="2000">
                <a:solidFill>
                  <a:srgbClr val="002060"/>
                </a:solidFill>
              </a:rPr>
              <a:t> không có vốn </a:t>
            </a:r>
            <a:r>
              <a:rPr lang="en-US" sz="2000">
                <a:solidFill>
                  <a:srgbClr val="002060"/>
                </a:solidFill>
              </a:rPr>
              <a:t>ĐTNN</a:t>
            </a:r>
            <a:r>
              <a:rPr lang="vi-VN" sz="2000">
                <a:solidFill>
                  <a:srgbClr val="002060"/>
                </a:solidFill>
              </a:rPr>
              <a:t> được </a:t>
            </a:r>
            <a:r>
              <a:rPr lang="en-US" sz="2000">
                <a:solidFill>
                  <a:srgbClr val="002060"/>
                </a:solidFill>
              </a:rPr>
              <a:t>XK, NK</a:t>
            </a:r>
            <a:r>
              <a:rPr lang="vi-VN" sz="2000">
                <a:solidFill>
                  <a:srgbClr val="002060"/>
                </a:solidFill>
              </a:rPr>
              <a:t> không phụ thuộc vào ngành, nghề</a:t>
            </a:r>
            <a:r>
              <a:rPr lang="en-US" sz="2000">
                <a:solidFill>
                  <a:srgbClr val="002060"/>
                </a:solidFill>
              </a:rPr>
              <a:t> ĐKKD</a:t>
            </a:r>
            <a:r>
              <a:rPr lang="vi-VN" sz="2000">
                <a:solidFill>
                  <a:srgbClr val="002060"/>
                </a:solidFill>
              </a:rPr>
              <a:t>, trừ hàng hóa thuộc Danh mục cấm </a:t>
            </a:r>
            <a:r>
              <a:rPr lang="en-US" sz="2000">
                <a:solidFill>
                  <a:srgbClr val="002060"/>
                </a:solidFill>
              </a:rPr>
              <a:t>XK</a:t>
            </a:r>
            <a:r>
              <a:rPr lang="vi-VN" sz="2000">
                <a:solidFill>
                  <a:srgbClr val="002060"/>
                </a:solidFill>
              </a:rPr>
              <a:t>, cấm </a:t>
            </a:r>
            <a:r>
              <a:rPr lang="en-US" sz="2000">
                <a:solidFill>
                  <a:srgbClr val="002060"/>
                </a:solidFill>
              </a:rPr>
              <a:t>NK</a:t>
            </a:r>
            <a:r>
              <a:rPr lang="vi-VN" sz="2000">
                <a:solidFill>
                  <a:srgbClr val="002060"/>
                </a:solidFill>
              </a:rPr>
              <a:t>; hàng hóa tạm ngừng </a:t>
            </a:r>
            <a:r>
              <a:rPr lang="en-US" sz="2000">
                <a:solidFill>
                  <a:srgbClr val="002060"/>
                </a:solidFill>
              </a:rPr>
              <a:t>XK</a:t>
            </a:r>
            <a:r>
              <a:rPr lang="vi-VN" sz="2000">
                <a:solidFill>
                  <a:srgbClr val="002060"/>
                </a:solidFill>
              </a:rPr>
              <a:t>, tạm ngừng</a:t>
            </a:r>
            <a:r>
              <a:rPr lang="en-US" sz="2000">
                <a:solidFill>
                  <a:srgbClr val="002060"/>
                </a:solidFill>
              </a:rPr>
              <a:t> NK</a:t>
            </a:r>
            <a:r>
              <a:rPr lang="vi-VN" sz="2000">
                <a:solidFill>
                  <a:srgbClr val="002060"/>
                </a:solidFill>
              </a:rPr>
              <a:t>.</a:t>
            </a:r>
            <a:endParaRPr lang="en-US" sz="2000">
              <a:solidFill>
                <a:srgbClr val="002060"/>
              </a:solidFill>
            </a:endParaRPr>
          </a:p>
          <a:p>
            <a:pPr algn="just"/>
            <a:r>
              <a:rPr lang="vi-VN" sz="2000">
                <a:solidFill>
                  <a:srgbClr val="002060"/>
                </a:solidFill>
              </a:rPr>
              <a:t>Chi nhánh của thương nhân V</a:t>
            </a:r>
            <a:r>
              <a:rPr lang="en-US" sz="2000">
                <a:solidFill>
                  <a:srgbClr val="002060"/>
                </a:solidFill>
              </a:rPr>
              <a:t>N</a:t>
            </a:r>
            <a:r>
              <a:rPr lang="vi-VN" sz="2000">
                <a:solidFill>
                  <a:srgbClr val="002060"/>
                </a:solidFill>
              </a:rPr>
              <a:t> được thực hiện hoạt động ngoại thương theo ủy quyền của thương nhân.</a:t>
            </a:r>
            <a:endParaRPr lang="en-US" sz="2000">
              <a:solidFill>
                <a:srgbClr val="002060"/>
              </a:solidFill>
            </a:endParaRPr>
          </a:p>
          <a:p>
            <a:pPr algn="just"/>
            <a:r>
              <a:rPr lang="vi-VN" sz="2000">
                <a:solidFill>
                  <a:srgbClr val="002060"/>
                </a:solidFill>
              </a:rPr>
              <a:t>2. Tổ chức kinh tế có vốn</a:t>
            </a:r>
            <a:r>
              <a:rPr lang="en-US" sz="2000">
                <a:solidFill>
                  <a:srgbClr val="002060"/>
                </a:solidFill>
              </a:rPr>
              <a:t> ĐTNN</a:t>
            </a:r>
            <a:r>
              <a:rPr lang="vi-VN" sz="2000">
                <a:solidFill>
                  <a:srgbClr val="002060"/>
                </a:solidFill>
              </a:rPr>
              <a:t>, chi nhánh của thương nhân nước ngoài tại V</a:t>
            </a:r>
            <a:r>
              <a:rPr lang="en-US" sz="2000">
                <a:solidFill>
                  <a:srgbClr val="002060"/>
                </a:solidFill>
              </a:rPr>
              <a:t>N</a:t>
            </a:r>
            <a:r>
              <a:rPr lang="vi-VN" sz="2000">
                <a:solidFill>
                  <a:srgbClr val="002060"/>
                </a:solidFill>
              </a:rPr>
              <a:t> khi </a:t>
            </a:r>
            <a:r>
              <a:rPr lang="en-US" sz="2000">
                <a:solidFill>
                  <a:srgbClr val="002060"/>
                </a:solidFill>
              </a:rPr>
              <a:t>XK, NK</a:t>
            </a:r>
            <a:r>
              <a:rPr lang="vi-VN" sz="2000">
                <a:solidFill>
                  <a:srgbClr val="002060"/>
                </a:solidFill>
              </a:rPr>
              <a:t> thuộc phạm vi điều chỉnh của Nghị định này phải thực hiện các cam kết của V</a:t>
            </a:r>
            <a:r>
              <a:rPr lang="en-US" sz="2000">
                <a:solidFill>
                  <a:srgbClr val="002060"/>
                </a:solidFill>
              </a:rPr>
              <a:t>N </a:t>
            </a:r>
            <a:r>
              <a:rPr lang="vi-VN" sz="2000">
                <a:solidFill>
                  <a:srgbClr val="002060"/>
                </a:solidFill>
              </a:rPr>
              <a:t>trong các Điều ước quốc tế, Danh mục hàng hóa và lộ trình do Bộ Công Thương công bố, đồng thời thực hiện các quy định tại Nghị định này</a:t>
            </a:r>
            <a:endParaRPr lang="en-US" sz="2000">
              <a:solidFill>
                <a:srgbClr val="002060"/>
              </a:solidFill>
            </a:endParaRPr>
          </a:p>
          <a:p>
            <a:pPr algn="just"/>
            <a:r>
              <a:rPr lang="vi-VN" sz="2000">
                <a:solidFill>
                  <a:srgbClr val="002060"/>
                </a:solidFill>
              </a:rPr>
              <a:t>3. Hoạt động </a:t>
            </a:r>
            <a:r>
              <a:rPr lang="en-US" sz="2000">
                <a:solidFill>
                  <a:srgbClr val="002060"/>
                </a:solidFill>
              </a:rPr>
              <a:t>XK, NK </a:t>
            </a:r>
            <a:r>
              <a:rPr lang="vi-VN" sz="2000">
                <a:solidFill>
                  <a:srgbClr val="002060"/>
                </a:solidFill>
              </a:rPr>
              <a:t>của thương nhân nước ngoài không có hiện diện tại V</a:t>
            </a:r>
            <a:r>
              <a:rPr lang="en-US" sz="2000">
                <a:solidFill>
                  <a:srgbClr val="002060"/>
                </a:solidFill>
              </a:rPr>
              <a:t>N</a:t>
            </a:r>
            <a:r>
              <a:rPr lang="vi-VN" sz="2000">
                <a:solidFill>
                  <a:srgbClr val="002060"/>
                </a:solidFill>
              </a:rPr>
              <a:t>, tổ chức, cá nhân khác có liên quan thuộc các nước, vùng lãnh thổ là thành viên của </a:t>
            </a:r>
            <a:r>
              <a:rPr lang="en-US" sz="2000">
                <a:solidFill>
                  <a:srgbClr val="002060"/>
                </a:solidFill>
              </a:rPr>
              <a:t>WTO </a:t>
            </a:r>
            <a:r>
              <a:rPr lang="vi-VN" sz="2000">
                <a:solidFill>
                  <a:srgbClr val="002060"/>
                </a:solidFill>
              </a:rPr>
              <a:t>và các nước có thỏa thuận song phương với V</a:t>
            </a:r>
            <a:r>
              <a:rPr lang="en-US" sz="2000">
                <a:solidFill>
                  <a:srgbClr val="002060"/>
                </a:solidFill>
              </a:rPr>
              <a:t>N</a:t>
            </a:r>
            <a:r>
              <a:rPr lang="vi-VN" sz="2000">
                <a:solidFill>
                  <a:srgbClr val="002060"/>
                </a:solidFill>
              </a:rPr>
              <a:t> thực hiện theo quy định của Chính phủ.</a:t>
            </a:r>
            <a:endParaRPr lang="en-US" sz="2000">
              <a:solidFill>
                <a:srgbClr val="002060"/>
              </a:solidFill>
            </a:endParaRPr>
          </a:p>
          <a:p>
            <a:pPr marL="457200" indent="-457200" algn="just" eaLnBrk="1" fontAlgn="auto" hangingPunct="1">
              <a:spcBef>
                <a:spcPts val="500"/>
              </a:spcBef>
              <a:spcAft>
                <a:spcPts val="500"/>
              </a:spcAft>
              <a:buFont typeface="+mj-lt"/>
              <a:buAutoNum type="arabicPeriod"/>
              <a:defRPr/>
            </a:pPr>
            <a:endParaRPr lang="en-US" altLang="ko-KR" sz="2000" dirty="0">
              <a:ln w="11430"/>
              <a:solidFill>
                <a:srgbClr val="002060"/>
              </a:solidFill>
              <a:ea typeface="Gulim" pitchFamily="34" charset="-127"/>
              <a:cs typeface="Arial" pitchFamily="34" charset="0"/>
            </a:endParaRPr>
          </a:p>
        </p:txBody>
      </p:sp>
    </p:spTree>
    <p:extLst>
      <p:ext uri="{BB962C8B-B14F-4D97-AF65-F5344CB8AC3E}">
        <p14:creationId xmlns:p14="http://schemas.microsoft.com/office/powerpoint/2010/main" val="2702522421"/>
      </p:ext>
    </p:extLst>
  </p:cSld>
  <p:clrMapOvr>
    <a:masterClrMapping/>
  </p:clrMapOvr>
  <p:transition spd="slow">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TRUNG CHUYỂN HÀNG HÓA</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50</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304800" y="2209800"/>
            <a:ext cx="5029200" cy="27432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accent1"/>
                </a:solidFill>
                <a:latin typeface="Tahoma" pitchFamily="34" charset="0"/>
                <a:ea typeface="Tahoma" pitchFamily="34" charset="0"/>
                <a:cs typeface="Tahoma" pitchFamily="34" charset="0"/>
              </a:rPr>
              <a:t>H</a:t>
            </a:r>
            <a:r>
              <a:rPr lang="vi-VN" sz="2400" dirty="0">
                <a:solidFill>
                  <a:schemeClr val="accent1"/>
                </a:solidFill>
                <a:latin typeface="Tahoma" pitchFamily="34" charset="0"/>
                <a:ea typeface="Tahoma" pitchFamily="34" charset="0"/>
                <a:cs typeface="Tahoma" pitchFamily="34" charset="0"/>
              </a:rPr>
              <a:t>àng hóa</a:t>
            </a:r>
            <a:r>
              <a:rPr lang="en-US" sz="2400" dirty="0">
                <a:solidFill>
                  <a:schemeClr val="accent1"/>
                </a:solidFill>
                <a:latin typeface="Tahoma" pitchFamily="34" charset="0"/>
                <a:ea typeface="Tahoma" pitchFamily="34" charset="0"/>
                <a:cs typeface="Tahoma" pitchFamily="34" charset="0"/>
              </a:rPr>
              <a:t> TRUNG CHUYỂN </a:t>
            </a:r>
            <a:r>
              <a:rPr lang="en-US" sz="2400" dirty="0" err="1">
                <a:solidFill>
                  <a:schemeClr val="accent1"/>
                </a:solidFill>
                <a:latin typeface="Tahoma" pitchFamily="34" charset="0"/>
                <a:ea typeface="Tahoma" pitchFamily="34" charset="0"/>
                <a:cs typeface="Tahoma" pitchFamily="34" charset="0"/>
              </a:rPr>
              <a:t>là</a:t>
            </a:r>
            <a:r>
              <a:rPr lang="en-US" sz="2400" dirty="0">
                <a:solidFill>
                  <a:schemeClr val="accent1"/>
                </a:solidFill>
                <a:latin typeface="Tahoma" pitchFamily="34" charset="0"/>
                <a:ea typeface="Tahoma" pitchFamily="34" charset="0"/>
                <a:cs typeface="Tahoma" pitchFamily="34" charset="0"/>
              </a:rPr>
              <a:t> </a:t>
            </a:r>
            <a:r>
              <a:rPr lang="en-US" sz="2400" dirty="0" err="1">
                <a:solidFill>
                  <a:schemeClr val="accent1"/>
                </a:solidFill>
                <a:latin typeface="Tahoma" pitchFamily="34" charset="0"/>
                <a:ea typeface="Tahoma" pitchFamily="34" charset="0"/>
                <a:cs typeface="Tahoma" pitchFamily="34" charset="0"/>
              </a:rPr>
              <a:t>hàng</a:t>
            </a:r>
            <a:r>
              <a:rPr lang="vi-VN" sz="2400" dirty="0">
                <a:solidFill>
                  <a:schemeClr val="accent1"/>
                </a:solidFill>
                <a:latin typeface="Tahoma" pitchFamily="34" charset="0"/>
                <a:ea typeface="Tahoma" pitchFamily="34" charset="0"/>
                <a:cs typeface="Tahoma" pitchFamily="34" charset="0"/>
              </a:rPr>
              <a:t> </a:t>
            </a:r>
            <a:r>
              <a:rPr lang="vi-VN" sz="2400" dirty="0">
                <a:solidFill>
                  <a:schemeClr val="accent1">
                    <a:lumMod val="75000"/>
                  </a:schemeClr>
                </a:solidFill>
                <a:latin typeface="Tahoma" pitchFamily="34" charset="0"/>
                <a:ea typeface="Tahoma" pitchFamily="34" charset="0"/>
                <a:cs typeface="Tahoma" pitchFamily="34" charset="0"/>
              </a:rPr>
              <a:t>cấm </a:t>
            </a:r>
            <a:r>
              <a:rPr lang="en-US" sz="2400" dirty="0">
                <a:solidFill>
                  <a:schemeClr val="accent1">
                    <a:lumMod val="75000"/>
                  </a:schemeClr>
                </a:solidFill>
                <a:latin typeface="Tahoma" pitchFamily="34" charset="0"/>
                <a:ea typeface="Tahoma" pitchFamily="34" charset="0"/>
                <a:cs typeface="Tahoma" pitchFamily="34" charset="0"/>
              </a:rPr>
              <a:t>XK, NK</a:t>
            </a:r>
            <a:r>
              <a:rPr lang="vi-VN" sz="2400" dirty="0">
                <a:solidFill>
                  <a:schemeClr val="accent1">
                    <a:lumMod val="75000"/>
                  </a:schemeClr>
                </a:solidFill>
                <a:latin typeface="Tahoma" pitchFamily="34" charset="0"/>
                <a:ea typeface="Tahoma" pitchFamily="34" charset="0"/>
                <a:cs typeface="Tahoma" pitchFamily="34" charset="0"/>
              </a:rPr>
              <a:t>; hàng hóa tạm ngừng </a:t>
            </a:r>
            <a:r>
              <a:rPr lang="en-US" sz="2400" dirty="0">
                <a:solidFill>
                  <a:schemeClr val="accent1">
                    <a:lumMod val="75000"/>
                  </a:schemeClr>
                </a:solidFill>
                <a:latin typeface="Tahoma" pitchFamily="34" charset="0"/>
                <a:ea typeface="Tahoma" pitchFamily="34" charset="0"/>
                <a:cs typeface="Tahoma" pitchFamily="34" charset="0"/>
              </a:rPr>
              <a:t>XK, NK</a:t>
            </a:r>
            <a:r>
              <a:rPr lang="vi-VN" sz="2400" dirty="0">
                <a:solidFill>
                  <a:schemeClr val="accent1">
                    <a:lumMod val="75000"/>
                  </a:schemeClr>
                </a:solidFill>
                <a:latin typeface="Tahoma" pitchFamily="34" charset="0"/>
                <a:ea typeface="Tahoma" pitchFamily="34" charset="0"/>
                <a:cs typeface="Tahoma" pitchFamily="34" charset="0"/>
              </a:rPr>
              <a:t>; hàng hóa cấm kinh doanh </a:t>
            </a:r>
            <a:r>
              <a:rPr lang="en-US" sz="2400" dirty="0" err="1">
                <a:solidFill>
                  <a:schemeClr val="accent1">
                    <a:lumMod val="75000"/>
                  </a:schemeClr>
                </a:solidFill>
                <a:latin typeface="Tahoma" pitchFamily="34" charset="0"/>
                <a:ea typeface="Tahoma" pitchFamily="34" charset="0"/>
                <a:cs typeface="Tahoma" pitchFamily="34" charset="0"/>
              </a:rPr>
              <a:t>đưa</a:t>
            </a:r>
            <a:r>
              <a:rPr lang="en-US" sz="2400" dirty="0">
                <a:solidFill>
                  <a:schemeClr val="accent1">
                    <a:lumMod val="75000"/>
                  </a:schemeClr>
                </a:solidFill>
                <a:latin typeface="Tahoma" pitchFamily="34" charset="0"/>
                <a:ea typeface="Tahoma" pitchFamily="34" charset="0"/>
                <a:cs typeface="Tahoma" pitchFamily="34" charset="0"/>
              </a:rPr>
              <a:t> </a:t>
            </a:r>
            <a:r>
              <a:rPr lang="en-US" sz="2400" dirty="0" err="1">
                <a:solidFill>
                  <a:schemeClr val="accent1">
                    <a:lumMod val="75000"/>
                  </a:schemeClr>
                </a:solidFill>
                <a:latin typeface="Tahoma" pitchFamily="34" charset="0"/>
                <a:ea typeface="Tahoma" pitchFamily="34" charset="0"/>
                <a:cs typeface="Tahoma" pitchFamily="34" charset="0"/>
              </a:rPr>
              <a:t>vào</a:t>
            </a:r>
            <a:r>
              <a:rPr lang="en-US" sz="2400" dirty="0">
                <a:solidFill>
                  <a:schemeClr val="accent1">
                    <a:lumMod val="75000"/>
                  </a:schemeClr>
                </a:solidFill>
                <a:latin typeface="Tahoma" pitchFamily="34" charset="0"/>
                <a:ea typeface="Tahoma" pitchFamily="34" charset="0"/>
                <a:cs typeface="Tahoma" pitchFamily="34" charset="0"/>
              </a:rPr>
              <a:t>, </a:t>
            </a:r>
            <a:r>
              <a:rPr lang="en-US" sz="2400" dirty="0" err="1">
                <a:solidFill>
                  <a:schemeClr val="accent1">
                    <a:lumMod val="75000"/>
                  </a:schemeClr>
                </a:solidFill>
                <a:latin typeface="Tahoma" pitchFamily="34" charset="0"/>
                <a:ea typeface="Tahoma" pitchFamily="34" charset="0"/>
                <a:cs typeface="Tahoma" pitchFamily="34" charset="0"/>
              </a:rPr>
              <a:t>đưa</a:t>
            </a:r>
            <a:r>
              <a:rPr lang="en-US" sz="2400" dirty="0">
                <a:solidFill>
                  <a:schemeClr val="accent1">
                    <a:lumMod val="75000"/>
                  </a:schemeClr>
                </a:solidFill>
                <a:latin typeface="Tahoma" pitchFamily="34" charset="0"/>
                <a:ea typeface="Tahoma" pitchFamily="34" charset="0"/>
                <a:cs typeface="Tahoma" pitchFamily="34" charset="0"/>
              </a:rPr>
              <a:t> </a:t>
            </a:r>
            <a:r>
              <a:rPr lang="en-US" sz="2400" dirty="0" err="1">
                <a:solidFill>
                  <a:schemeClr val="accent1">
                    <a:lumMod val="75000"/>
                  </a:schemeClr>
                </a:solidFill>
                <a:latin typeface="Tahoma" pitchFamily="34" charset="0"/>
                <a:ea typeface="Tahoma" pitchFamily="34" charset="0"/>
                <a:cs typeface="Tahoma" pitchFamily="34" charset="0"/>
              </a:rPr>
              <a:t>ra</a:t>
            </a:r>
            <a:r>
              <a:rPr lang="en-US" sz="2400" dirty="0">
                <a:solidFill>
                  <a:schemeClr val="accent1">
                    <a:lumMod val="75000"/>
                  </a:schemeClr>
                </a:solidFill>
                <a:latin typeface="Tahoma" pitchFamily="34" charset="0"/>
                <a:ea typeface="Tahoma" pitchFamily="34" charset="0"/>
                <a:cs typeface="Tahoma" pitchFamily="34" charset="0"/>
              </a:rPr>
              <a:t> </a:t>
            </a:r>
            <a:r>
              <a:rPr lang="en-US" sz="2400" dirty="0" err="1">
                <a:solidFill>
                  <a:schemeClr val="accent1"/>
                </a:solidFill>
                <a:latin typeface="Tahoma" pitchFamily="34" charset="0"/>
                <a:ea typeface="Tahoma" pitchFamily="34" charset="0"/>
                <a:cs typeface="Tahoma" pitchFamily="34" charset="0"/>
              </a:rPr>
              <a:t>tại</a:t>
            </a:r>
            <a:r>
              <a:rPr lang="en-US" sz="2400" dirty="0">
                <a:solidFill>
                  <a:schemeClr val="accent1"/>
                </a:solidFill>
                <a:latin typeface="Tahoma" pitchFamily="34" charset="0"/>
                <a:ea typeface="Tahoma" pitchFamily="34" charset="0"/>
                <a:cs typeface="Tahoma" pitchFamily="34" charset="0"/>
              </a:rPr>
              <a:t> </a:t>
            </a:r>
            <a:r>
              <a:rPr lang="en-US" sz="2400" dirty="0" err="1">
                <a:solidFill>
                  <a:schemeClr val="accent1"/>
                </a:solidFill>
                <a:latin typeface="Tahoma" pitchFamily="34" charset="0"/>
                <a:ea typeface="Tahoma" pitchFamily="34" charset="0"/>
                <a:cs typeface="Tahoma" pitchFamily="34" charset="0"/>
              </a:rPr>
              <a:t>cùng</a:t>
            </a:r>
            <a:r>
              <a:rPr lang="en-US" sz="2400" dirty="0">
                <a:solidFill>
                  <a:schemeClr val="accent1"/>
                </a:solidFill>
                <a:latin typeface="Tahoma" pitchFamily="34" charset="0"/>
                <a:ea typeface="Tahoma" pitchFamily="34" charset="0"/>
                <a:cs typeface="Tahoma" pitchFamily="34" charset="0"/>
              </a:rPr>
              <a:t> </a:t>
            </a:r>
            <a:r>
              <a:rPr lang="en-US" sz="2400" dirty="0" err="1">
                <a:solidFill>
                  <a:schemeClr val="accent1"/>
                </a:solidFill>
                <a:latin typeface="Tahoma" pitchFamily="34" charset="0"/>
                <a:ea typeface="Tahoma" pitchFamily="34" charset="0"/>
                <a:cs typeface="Tahoma" pitchFamily="34" charset="0"/>
              </a:rPr>
              <a:t>một</a:t>
            </a:r>
            <a:r>
              <a:rPr lang="vi-VN" sz="2400" dirty="0">
                <a:solidFill>
                  <a:schemeClr val="accent1"/>
                </a:solidFill>
                <a:latin typeface="Tahoma" pitchFamily="34" charset="0"/>
                <a:ea typeface="Tahoma" pitchFamily="34" charset="0"/>
                <a:cs typeface="Tahoma" pitchFamily="34" charset="0"/>
              </a:rPr>
              <a:t> cảng biển</a:t>
            </a:r>
            <a:r>
              <a:rPr lang="en-US" sz="2400" dirty="0">
                <a:solidFill>
                  <a:schemeClr val="accent1"/>
                </a:solidFill>
                <a:latin typeface="Tahoma" pitchFamily="34" charset="0"/>
                <a:ea typeface="Tahoma" pitchFamily="34" charset="0"/>
                <a:cs typeface="Tahoma" pitchFamily="34" charset="0"/>
              </a:rPr>
              <a:t> </a:t>
            </a:r>
            <a:r>
              <a:rPr lang="vi-VN" sz="2400" dirty="0">
                <a:solidFill>
                  <a:schemeClr val="accent1"/>
                </a:solidFill>
                <a:latin typeface="Tahoma" pitchFamily="34" charset="0"/>
                <a:ea typeface="Tahoma" pitchFamily="34" charset="0"/>
                <a:cs typeface="Tahoma" pitchFamily="34" charset="0"/>
              </a:rPr>
              <a:t>hoặc </a:t>
            </a:r>
            <a:r>
              <a:rPr lang="en-US" sz="2400" dirty="0" err="1">
                <a:solidFill>
                  <a:schemeClr val="accent1"/>
                </a:solidFill>
                <a:latin typeface="Tahoma" pitchFamily="34" charset="0"/>
                <a:ea typeface="Tahoma" pitchFamily="34" charset="0"/>
                <a:cs typeface="Tahoma" pitchFamily="34" charset="0"/>
              </a:rPr>
              <a:t>khác</a:t>
            </a:r>
            <a:r>
              <a:rPr lang="vi-VN" sz="2400" dirty="0">
                <a:solidFill>
                  <a:schemeClr val="accent1"/>
                </a:solidFill>
                <a:latin typeface="Tahoma" pitchFamily="34" charset="0"/>
                <a:ea typeface="Tahoma" pitchFamily="34" charset="0"/>
                <a:cs typeface="Tahoma" pitchFamily="34" charset="0"/>
              </a:rPr>
              <a:t> cảng biển</a:t>
            </a:r>
            <a:endParaRPr lang="en-US" sz="2400" dirty="0">
              <a:solidFill>
                <a:schemeClr val="accent1"/>
              </a:solidFill>
              <a:latin typeface="Tahoma" pitchFamily="34" charset="0"/>
              <a:ea typeface="Tahoma" pitchFamily="34" charset="0"/>
              <a:cs typeface="Tahoma" pitchFamily="34" charset="0"/>
            </a:endParaRPr>
          </a:p>
        </p:txBody>
      </p:sp>
      <p:sp>
        <p:nvSpPr>
          <p:cNvPr id="13" name="Rounded Rectangle 12"/>
          <p:cNvSpPr/>
          <p:nvPr/>
        </p:nvSpPr>
        <p:spPr>
          <a:xfrm>
            <a:off x="5867400" y="2133600"/>
            <a:ext cx="2971800" cy="281940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Arial" pitchFamily="34" charset="0"/>
              <a:buChar char="•"/>
            </a:pPr>
            <a:r>
              <a:rPr lang="en-US" sz="2400" dirty="0">
                <a:solidFill>
                  <a:schemeClr val="accent6">
                    <a:lumMod val="75000"/>
                  </a:schemeClr>
                </a:solidFill>
                <a:latin typeface="Tahoma" pitchFamily="34" charset="0"/>
                <a:ea typeface="Tahoma" pitchFamily="34" charset="0"/>
                <a:cs typeface="Tahoma" pitchFamily="34" charset="0"/>
              </a:rPr>
              <a:t>T</a:t>
            </a:r>
            <a:r>
              <a:rPr lang="vi-VN" sz="2400" dirty="0">
                <a:solidFill>
                  <a:schemeClr val="accent6">
                    <a:lumMod val="75000"/>
                  </a:schemeClr>
                </a:solidFill>
                <a:latin typeface="Tahoma" pitchFamily="34" charset="0"/>
                <a:ea typeface="Tahoma" pitchFamily="34" charset="0"/>
                <a:cs typeface="Tahoma" pitchFamily="34" charset="0"/>
              </a:rPr>
              <a:t>hủ tục trung chuy</a:t>
            </a:r>
            <a:r>
              <a:rPr lang="en-US" sz="2400" dirty="0">
                <a:solidFill>
                  <a:schemeClr val="accent6">
                    <a:lumMod val="75000"/>
                  </a:schemeClr>
                </a:solidFill>
                <a:latin typeface="Tahoma" pitchFamily="34" charset="0"/>
                <a:ea typeface="Tahoma" pitchFamily="34" charset="0"/>
                <a:cs typeface="Tahoma" pitchFamily="34" charset="0"/>
              </a:rPr>
              <a:t>ể</a:t>
            </a:r>
            <a:r>
              <a:rPr lang="vi-VN" sz="2400" dirty="0">
                <a:solidFill>
                  <a:schemeClr val="accent6">
                    <a:lumMod val="75000"/>
                  </a:schemeClr>
                </a:solidFill>
                <a:latin typeface="Tahoma" pitchFamily="34" charset="0"/>
                <a:ea typeface="Tahoma" pitchFamily="34" charset="0"/>
                <a:cs typeface="Tahoma" pitchFamily="34" charset="0"/>
              </a:rPr>
              <a:t>n thực hiện theo hướng dẫn của B</a:t>
            </a:r>
            <a:r>
              <a:rPr lang="en-US" sz="2400" dirty="0">
                <a:solidFill>
                  <a:schemeClr val="accent6">
                    <a:lumMod val="75000"/>
                  </a:schemeClr>
                </a:solidFill>
                <a:latin typeface="Tahoma" pitchFamily="34" charset="0"/>
                <a:ea typeface="Tahoma" pitchFamily="34" charset="0"/>
                <a:cs typeface="Tahoma" pitchFamily="34" charset="0"/>
              </a:rPr>
              <a:t>TC</a:t>
            </a:r>
          </a:p>
          <a:p>
            <a:pPr marL="228600" indent="-228600">
              <a:buFont typeface="Arial" pitchFamily="34" charset="0"/>
              <a:buChar char="•"/>
            </a:pPr>
            <a:r>
              <a:rPr lang="en-US" sz="2400" dirty="0">
                <a:solidFill>
                  <a:schemeClr val="accent6">
                    <a:lumMod val="75000"/>
                  </a:schemeClr>
                </a:solidFill>
                <a:latin typeface="Tahoma" pitchFamily="34" charset="0"/>
                <a:ea typeface="Tahoma" pitchFamily="34" charset="0"/>
                <a:cs typeface="Tahoma" pitchFamily="34" charset="0"/>
              </a:rPr>
              <a:t>K</a:t>
            </a:r>
            <a:r>
              <a:rPr lang="vi-VN" sz="2400" dirty="0">
                <a:solidFill>
                  <a:schemeClr val="accent6">
                    <a:lumMod val="75000"/>
                  </a:schemeClr>
                </a:solidFill>
                <a:latin typeface="Tahoma" pitchFamily="34" charset="0"/>
                <a:ea typeface="Tahoma" pitchFamily="34" charset="0"/>
                <a:cs typeface="Tahoma" pitchFamily="34" charset="0"/>
              </a:rPr>
              <a:t>hông phải có gi</a:t>
            </a:r>
            <a:r>
              <a:rPr lang="en-US" sz="2400" dirty="0">
                <a:solidFill>
                  <a:schemeClr val="accent6">
                    <a:lumMod val="75000"/>
                  </a:schemeClr>
                </a:solidFill>
                <a:latin typeface="Tahoma" pitchFamily="34" charset="0"/>
                <a:ea typeface="Tahoma" pitchFamily="34" charset="0"/>
                <a:cs typeface="Tahoma" pitchFamily="34" charset="0"/>
              </a:rPr>
              <a:t>ấ</a:t>
            </a:r>
            <a:r>
              <a:rPr lang="vi-VN" sz="2400" dirty="0">
                <a:solidFill>
                  <a:schemeClr val="accent6">
                    <a:lumMod val="75000"/>
                  </a:schemeClr>
                </a:solidFill>
                <a:latin typeface="Tahoma" pitchFamily="34" charset="0"/>
                <a:ea typeface="Tahoma" pitchFamily="34" charset="0"/>
                <a:cs typeface="Tahoma" pitchFamily="34" charset="0"/>
              </a:rPr>
              <a:t>y phép của B</a:t>
            </a:r>
            <a:r>
              <a:rPr lang="en-US" sz="2400" dirty="0">
                <a:solidFill>
                  <a:schemeClr val="accent6">
                    <a:lumMod val="75000"/>
                  </a:schemeClr>
                </a:solidFill>
                <a:latin typeface="Tahoma" pitchFamily="34" charset="0"/>
                <a:ea typeface="Tahoma" pitchFamily="34" charset="0"/>
                <a:cs typeface="Tahoma" pitchFamily="34" charset="0"/>
              </a:rPr>
              <a:t>CT</a:t>
            </a:r>
          </a:p>
        </p:txBody>
      </p:sp>
      <p:sp>
        <p:nvSpPr>
          <p:cNvPr id="12" name="Right Arrow 11"/>
          <p:cNvSpPr/>
          <p:nvPr/>
        </p:nvSpPr>
        <p:spPr>
          <a:xfrm>
            <a:off x="5410200" y="2971800"/>
            <a:ext cx="381000" cy="1447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ate Placeholder 6"/>
          <p:cNvSpPr>
            <a:spLocks noGrp="1"/>
          </p:cNvSpPr>
          <p:nvPr>
            <p:ph type="dt" sz="quarter" idx="10"/>
          </p:nvPr>
        </p:nvSpPr>
        <p:spPr/>
        <p:txBody>
          <a:bodyPr/>
          <a:lstStyle/>
          <a:p>
            <a:pPr>
              <a:defRPr/>
            </a:pPr>
            <a:fld id="{C7FEA441-0A80-4EDB-9382-64A7205862A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56C8BA3B-20A5-4C6F-9BF6-B0007C235CD4}" type="slidenum">
              <a:rPr lang="en-US"/>
              <a:pPr>
                <a:defRPr/>
              </a:pPr>
              <a:t>51</a:t>
            </a:fld>
            <a:endParaRPr lang="en-US"/>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20486" name="Subtitle 2"/>
          <p:cNvSpPr>
            <a:spLocks noGrp="1"/>
          </p:cNvSpPr>
          <p:nvPr>
            <p:ph type="subTitle" idx="1"/>
          </p:nvPr>
        </p:nvSpPr>
        <p:spPr>
          <a:xfrm>
            <a:off x="1143000" y="609600"/>
            <a:ext cx="7467600" cy="2209800"/>
          </a:xfrm>
        </p:spPr>
        <p:txBody>
          <a:bodyPr/>
          <a:lstStyle/>
          <a:p>
            <a:r>
              <a:rPr lang="en-US" sz="4000" b="1" dirty="0">
                <a:solidFill>
                  <a:schemeClr val="tx1"/>
                </a:solidFill>
                <a:cs typeface="Arial" charset="0"/>
              </a:rPr>
              <a:t>PHẦN 4</a:t>
            </a:r>
          </a:p>
          <a:p>
            <a:r>
              <a:rPr lang="en-US" sz="4000" b="1" dirty="0">
                <a:solidFill>
                  <a:schemeClr val="tx1"/>
                </a:solidFill>
                <a:cs typeface="Arial" charset="0"/>
              </a:rPr>
              <a:t>GIA CÔNG HÀNG HÓA</a:t>
            </a:r>
          </a:p>
          <a:p>
            <a:endParaRPr lang="en-US" b="1" dirty="0">
              <a:solidFill>
                <a:schemeClr val="tx1"/>
              </a:solidFill>
              <a:latin typeface="Arial" charset="0"/>
              <a:cs typeface="Arial" charset="0"/>
            </a:endParaRPr>
          </a:p>
        </p:txBody>
      </p:sp>
      <p:pic>
        <p:nvPicPr>
          <p:cNvPr id="2050" name="Picture 2" descr="C:\Users\Long\Desktop\Link\cơ-sở-sản-xuất-giày-dép (1).jpg"/>
          <p:cNvPicPr>
            <a:picLocks noChangeAspect="1" noChangeArrowheads="1"/>
          </p:cNvPicPr>
          <p:nvPr/>
        </p:nvPicPr>
        <p:blipFill>
          <a:blip r:embed="rId2" cstate="print"/>
          <a:srcRect/>
          <a:stretch>
            <a:fillRect/>
          </a:stretch>
        </p:blipFill>
        <p:spPr bwMode="auto">
          <a:xfrm>
            <a:off x="2193124" y="2209800"/>
            <a:ext cx="5503076" cy="3524310"/>
          </a:xfrm>
          <a:prstGeom prst="rect">
            <a:avLst/>
          </a:prstGeom>
          <a:noFill/>
        </p:spPr>
      </p:pic>
    </p:spTree>
  </p:cSld>
  <p:clrMapOvr>
    <a:masterClrMapping/>
  </p:clrMapOvr>
  <p:transition spd="slow">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HÀNG HÓA</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52</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685800" y="1676400"/>
            <a:ext cx="4876800" cy="205740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6">
                    <a:lumMod val="75000"/>
                  </a:schemeClr>
                </a:solidFill>
                <a:latin typeface="Tahoma" pitchFamily="34" charset="0"/>
                <a:ea typeface="Tahoma" pitchFamily="34" charset="0"/>
                <a:cs typeface="Tahoma" pitchFamily="34" charset="0"/>
              </a:rPr>
              <a:t>Thương nhân V</a:t>
            </a:r>
            <a:r>
              <a:rPr lang="en-US" sz="2400" dirty="0">
                <a:solidFill>
                  <a:schemeClr val="accent6">
                    <a:lumMod val="75000"/>
                  </a:schemeClr>
                </a:solidFill>
                <a:latin typeface="Tahoma" pitchFamily="34" charset="0"/>
                <a:ea typeface="Tahoma" pitchFamily="34" charset="0"/>
                <a:cs typeface="Tahoma" pitchFamily="34" charset="0"/>
              </a:rPr>
              <a:t>N </a:t>
            </a:r>
            <a:r>
              <a:rPr lang="vi-VN" sz="2400" dirty="0">
                <a:solidFill>
                  <a:schemeClr val="accent6">
                    <a:lumMod val="75000"/>
                  </a:schemeClr>
                </a:solidFill>
                <a:latin typeface="Tahoma" pitchFamily="34" charset="0"/>
                <a:ea typeface="Tahoma" pitchFamily="34" charset="0"/>
                <a:cs typeface="Tahoma" pitchFamily="34" charset="0"/>
              </a:rPr>
              <a:t>được nhận gia công hàng hóa hợp pháp cho thương nhân nước ngoài, trừ hàng hóa cấm </a:t>
            </a:r>
            <a:r>
              <a:rPr lang="en-US" sz="2400" dirty="0">
                <a:solidFill>
                  <a:schemeClr val="accent6">
                    <a:lumMod val="75000"/>
                  </a:schemeClr>
                </a:solidFill>
                <a:latin typeface="Tahoma" pitchFamily="34" charset="0"/>
                <a:ea typeface="Tahoma" pitchFamily="34" charset="0"/>
                <a:cs typeface="Tahoma" pitchFamily="34" charset="0"/>
              </a:rPr>
              <a:t>XK</a:t>
            </a:r>
            <a:r>
              <a:rPr lang="vi-VN" sz="2400" dirty="0">
                <a:solidFill>
                  <a:schemeClr val="accent6">
                    <a:lumMod val="75000"/>
                  </a:schemeClr>
                </a:solidFill>
                <a:latin typeface="Tahoma" pitchFamily="34" charset="0"/>
                <a:ea typeface="Tahoma" pitchFamily="34" charset="0"/>
                <a:cs typeface="Tahoma" pitchFamily="34" charset="0"/>
              </a:rPr>
              <a:t>,</a:t>
            </a:r>
            <a:r>
              <a:rPr lang="en-US" sz="2400" dirty="0">
                <a:solidFill>
                  <a:schemeClr val="accent6">
                    <a:lumMod val="75000"/>
                  </a:schemeClr>
                </a:solidFill>
                <a:latin typeface="Tahoma" pitchFamily="34" charset="0"/>
                <a:ea typeface="Tahoma" pitchFamily="34" charset="0"/>
                <a:cs typeface="Tahoma" pitchFamily="34" charset="0"/>
              </a:rPr>
              <a:t> NK</a:t>
            </a:r>
            <a:r>
              <a:rPr lang="vi-VN" sz="2400" dirty="0">
                <a:solidFill>
                  <a:schemeClr val="accent6">
                    <a:lumMod val="75000"/>
                  </a:schemeClr>
                </a:solidFill>
                <a:latin typeface="Tahoma" pitchFamily="34" charset="0"/>
                <a:ea typeface="Tahoma" pitchFamily="34" charset="0"/>
                <a:cs typeface="Tahoma" pitchFamily="34" charset="0"/>
              </a:rPr>
              <a:t>; hàng hóa tạm ngừng </a:t>
            </a:r>
            <a:r>
              <a:rPr lang="en-US" sz="2400" dirty="0">
                <a:solidFill>
                  <a:schemeClr val="accent6">
                    <a:lumMod val="75000"/>
                  </a:schemeClr>
                </a:solidFill>
                <a:latin typeface="Tahoma" pitchFamily="34" charset="0"/>
                <a:ea typeface="Tahoma" pitchFamily="34" charset="0"/>
                <a:cs typeface="Tahoma" pitchFamily="34" charset="0"/>
              </a:rPr>
              <a:t>XK</a:t>
            </a:r>
            <a:r>
              <a:rPr lang="vi-VN" sz="2400" dirty="0">
                <a:solidFill>
                  <a:schemeClr val="accent6">
                    <a:lumMod val="75000"/>
                  </a:schemeClr>
                </a:solidFill>
                <a:latin typeface="Tahoma" pitchFamily="34" charset="0"/>
                <a:ea typeface="Tahoma" pitchFamily="34" charset="0"/>
                <a:cs typeface="Tahoma" pitchFamily="34" charset="0"/>
              </a:rPr>
              <a:t>,</a:t>
            </a:r>
            <a:r>
              <a:rPr lang="en-US" sz="2400" dirty="0">
                <a:solidFill>
                  <a:schemeClr val="accent6">
                    <a:lumMod val="75000"/>
                  </a:schemeClr>
                </a:solidFill>
                <a:latin typeface="Tahoma" pitchFamily="34" charset="0"/>
                <a:ea typeface="Tahoma" pitchFamily="34" charset="0"/>
                <a:cs typeface="Tahoma" pitchFamily="34" charset="0"/>
              </a:rPr>
              <a:t> NK</a:t>
            </a:r>
          </a:p>
        </p:txBody>
      </p:sp>
      <p:sp>
        <p:nvSpPr>
          <p:cNvPr id="12" name="Rounded Rectangle 11"/>
          <p:cNvSpPr/>
          <p:nvPr/>
        </p:nvSpPr>
        <p:spPr>
          <a:xfrm>
            <a:off x="3962400" y="3962400"/>
            <a:ext cx="4724400" cy="228600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92D050"/>
                </a:solidFill>
                <a:latin typeface="Tahoma" pitchFamily="34" charset="0"/>
                <a:ea typeface="Tahoma" pitchFamily="34" charset="0"/>
                <a:cs typeface="Tahoma" pitchFamily="34" charset="0"/>
              </a:rPr>
              <a:t>H</a:t>
            </a:r>
            <a:r>
              <a:rPr lang="vi-VN" sz="2400" b="1" dirty="0">
                <a:solidFill>
                  <a:srgbClr val="92D050"/>
                </a:solidFill>
                <a:latin typeface="Tahoma" pitchFamily="34" charset="0"/>
                <a:ea typeface="Tahoma" pitchFamily="34" charset="0"/>
                <a:cs typeface="Tahoma" pitchFamily="34" charset="0"/>
              </a:rPr>
              <a:t>àng hóa thuộc </a:t>
            </a:r>
            <a:r>
              <a:rPr lang="en-US" sz="2400" b="1" dirty="0" err="1">
                <a:solidFill>
                  <a:srgbClr val="92D050"/>
                </a:solidFill>
                <a:latin typeface="Tahoma" pitchFamily="34" charset="0"/>
                <a:ea typeface="Tahoma" pitchFamily="34" charset="0"/>
                <a:cs typeface="Tahoma" pitchFamily="34" charset="0"/>
              </a:rPr>
              <a:t>Danh</a:t>
            </a:r>
            <a:r>
              <a:rPr lang="en-US" sz="2400" b="1" dirty="0">
                <a:solidFill>
                  <a:srgbClr val="92D050"/>
                </a:solidFill>
                <a:latin typeface="Tahoma" pitchFamily="34" charset="0"/>
                <a:ea typeface="Tahoma" pitchFamily="34" charset="0"/>
                <a:cs typeface="Tahoma" pitchFamily="34" charset="0"/>
              </a:rPr>
              <a:t> </a:t>
            </a:r>
            <a:r>
              <a:rPr lang="en-US" sz="2400" b="1" dirty="0" err="1">
                <a:solidFill>
                  <a:srgbClr val="92D050"/>
                </a:solidFill>
                <a:latin typeface="Tahoma" pitchFamily="34" charset="0"/>
                <a:ea typeface="Tahoma" pitchFamily="34" charset="0"/>
                <a:cs typeface="Tahoma" pitchFamily="34" charset="0"/>
              </a:rPr>
              <a:t>mục</a:t>
            </a:r>
            <a:r>
              <a:rPr lang="en-US" sz="2400" b="1" dirty="0">
                <a:solidFill>
                  <a:srgbClr val="92D050"/>
                </a:solidFill>
                <a:latin typeface="Tahoma" pitchFamily="34" charset="0"/>
                <a:ea typeface="Tahoma" pitchFamily="34" charset="0"/>
                <a:cs typeface="Tahoma" pitchFamily="34" charset="0"/>
              </a:rPr>
              <a:t> </a:t>
            </a:r>
            <a:r>
              <a:rPr lang="vi-VN" sz="2400" b="1" dirty="0">
                <a:solidFill>
                  <a:srgbClr val="92D050"/>
                </a:solidFill>
                <a:latin typeface="Tahoma" pitchFamily="34" charset="0"/>
                <a:ea typeface="Tahoma" pitchFamily="34" charset="0"/>
                <a:cs typeface="Tahoma" pitchFamily="34" charset="0"/>
              </a:rPr>
              <a:t>đầu tư kinh doanh có </a:t>
            </a:r>
            <a:r>
              <a:rPr lang="en-US" sz="2400" b="1" dirty="0">
                <a:solidFill>
                  <a:srgbClr val="92D050"/>
                </a:solidFill>
                <a:latin typeface="Tahoma" pitchFamily="34" charset="0"/>
                <a:ea typeface="Tahoma" pitchFamily="34" charset="0"/>
                <a:cs typeface="Tahoma" pitchFamily="34" charset="0"/>
              </a:rPr>
              <a:t>đ</a:t>
            </a:r>
            <a:r>
              <a:rPr lang="vi-VN" sz="2400" b="1" dirty="0">
                <a:solidFill>
                  <a:srgbClr val="92D050"/>
                </a:solidFill>
                <a:latin typeface="Tahoma" pitchFamily="34" charset="0"/>
                <a:ea typeface="Tahoma" pitchFamily="34" charset="0"/>
                <a:cs typeface="Tahoma" pitchFamily="34" charset="0"/>
              </a:rPr>
              <a:t>iều kiện</a:t>
            </a:r>
            <a:r>
              <a:rPr lang="en-US" sz="2400" b="1" dirty="0">
                <a:solidFill>
                  <a:srgbClr val="92D050"/>
                </a:solidFill>
                <a:latin typeface="Tahoma" pitchFamily="34" charset="0"/>
                <a:ea typeface="Tahoma" pitchFamily="34" charset="0"/>
                <a:cs typeface="Tahoma" pitchFamily="34" charset="0"/>
              </a:rPr>
              <a:t>: </a:t>
            </a:r>
            <a:r>
              <a:rPr lang="en-US" sz="2400" dirty="0">
                <a:solidFill>
                  <a:srgbClr val="92D050"/>
                </a:solidFill>
                <a:latin typeface="Tahoma" pitchFamily="34" charset="0"/>
                <a:ea typeface="Tahoma" pitchFamily="34" charset="0"/>
                <a:cs typeface="Tahoma" pitchFamily="34" charset="0"/>
              </a:rPr>
              <a:t>T</a:t>
            </a:r>
            <a:r>
              <a:rPr lang="vi-VN" sz="2400" dirty="0">
                <a:solidFill>
                  <a:srgbClr val="92D050"/>
                </a:solidFill>
                <a:latin typeface="Tahoma" pitchFamily="34" charset="0"/>
                <a:ea typeface="Tahoma" pitchFamily="34" charset="0"/>
                <a:cs typeface="Tahoma" pitchFamily="34" charset="0"/>
              </a:rPr>
              <a:t>hương nhân đáp ứng đủ các </a:t>
            </a:r>
            <a:r>
              <a:rPr lang="en-US" sz="2400" dirty="0">
                <a:solidFill>
                  <a:srgbClr val="92D050"/>
                </a:solidFill>
                <a:latin typeface="Tahoma" pitchFamily="34" charset="0"/>
                <a:ea typeface="Tahoma" pitchFamily="34" charset="0"/>
                <a:cs typeface="Tahoma" pitchFamily="34" charset="0"/>
              </a:rPr>
              <a:t>đ</a:t>
            </a:r>
            <a:r>
              <a:rPr lang="vi-VN" sz="2400" dirty="0">
                <a:solidFill>
                  <a:srgbClr val="92D050"/>
                </a:solidFill>
                <a:latin typeface="Tahoma" pitchFamily="34" charset="0"/>
                <a:ea typeface="Tahoma" pitchFamily="34" charset="0"/>
                <a:cs typeface="Tahoma" pitchFamily="34" charset="0"/>
              </a:rPr>
              <a:t>iều kiện về sản xuất, kinh doanh mặt hàng đó mới được gia công </a:t>
            </a:r>
            <a:r>
              <a:rPr lang="en-US" sz="2400" dirty="0">
                <a:solidFill>
                  <a:srgbClr val="92D050"/>
                </a:solidFill>
                <a:latin typeface="Tahoma" pitchFamily="34" charset="0"/>
                <a:ea typeface="Tahoma" pitchFamily="34" charset="0"/>
                <a:cs typeface="Tahoma" pitchFamily="34" charset="0"/>
              </a:rPr>
              <a:t>XK</a:t>
            </a:r>
            <a:r>
              <a:rPr lang="vi-VN" sz="2400" dirty="0">
                <a:solidFill>
                  <a:srgbClr val="92D050"/>
                </a:solidFill>
                <a:latin typeface="Tahoma" pitchFamily="34" charset="0"/>
                <a:ea typeface="Tahoma" pitchFamily="34" charset="0"/>
                <a:cs typeface="Tahoma" pitchFamily="34" charset="0"/>
              </a:rPr>
              <a:t> cho nước ngoài</a:t>
            </a:r>
            <a:endParaRPr lang="en-US" sz="2400" dirty="0">
              <a:solidFill>
                <a:srgbClr val="92D050"/>
              </a:solidFill>
              <a:latin typeface="Tahoma" pitchFamily="34" charset="0"/>
              <a:ea typeface="Tahoma" pitchFamily="34" charset="0"/>
              <a:cs typeface="Tahoma" pitchFamily="34" charset="0"/>
            </a:endParaRPr>
          </a:p>
        </p:txBody>
      </p:sp>
      <p:sp>
        <p:nvSpPr>
          <p:cNvPr id="15" name="Oval 14"/>
          <p:cNvSpPr/>
          <p:nvPr/>
        </p:nvSpPr>
        <p:spPr>
          <a:xfrm>
            <a:off x="228600" y="1524000"/>
            <a:ext cx="609600" cy="6096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16" name="Oval 15"/>
          <p:cNvSpPr/>
          <p:nvPr/>
        </p:nvSpPr>
        <p:spPr>
          <a:xfrm>
            <a:off x="3505200" y="3886200"/>
            <a:ext cx="609600" cy="609600"/>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Tree>
  </p:cSld>
  <p:clrMapOvr>
    <a:masterClrMapping/>
  </p:clrMapOvr>
  <p:transition spd="slow">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HÀNG HÓA</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53</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4114800" y="2133600"/>
            <a:ext cx="4572000" cy="37338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bg2">
                    <a:lumMod val="50000"/>
                  </a:schemeClr>
                </a:solidFill>
              </a:rPr>
              <a:t>Đối với các mặt hàng </a:t>
            </a:r>
            <a:r>
              <a:rPr lang="en-US" sz="2400" dirty="0">
                <a:solidFill>
                  <a:schemeClr val="bg2">
                    <a:lumMod val="50000"/>
                  </a:schemeClr>
                </a:solidFill>
              </a:rPr>
              <a:t>NK</a:t>
            </a:r>
            <a:r>
              <a:rPr lang="vi-VN" sz="2400" dirty="0">
                <a:solidFill>
                  <a:schemeClr val="bg2">
                    <a:lumMod val="50000"/>
                  </a:schemeClr>
                </a:solidFill>
              </a:rPr>
              <a:t> theo hình thức chỉ định thư</a:t>
            </a:r>
            <a:r>
              <a:rPr lang="en-US" sz="2400" dirty="0" err="1">
                <a:solidFill>
                  <a:schemeClr val="bg2">
                    <a:lumMod val="50000"/>
                  </a:schemeClr>
                </a:solidFill>
              </a:rPr>
              <a:t>ơn</a:t>
            </a:r>
            <a:r>
              <a:rPr lang="vi-VN" sz="2400" dirty="0">
                <a:solidFill>
                  <a:schemeClr val="bg2">
                    <a:lumMod val="50000"/>
                  </a:schemeClr>
                </a:solidFill>
              </a:rPr>
              <a:t>g nhân thuộc thẩm quyền quản lý của Ngân hàng Nhà nước Việt Nam, việc gia công hàng hóa thực hiện theo quy định của Ngân hàng Nhà nước Việt Nam</a:t>
            </a:r>
            <a:endParaRPr lang="en-US" sz="2400" dirty="0">
              <a:solidFill>
                <a:schemeClr val="bg2">
                  <a:lumMod val="50000"/>
                </a:schemeClr>
              </a:solidFill>
              <a:latin typeface="Tahoma" pitchFamily="34" charset="0"/>
              <a:ea typeface="Tahoma" pitchFamily="34" charset="0"/>
              <a:cs typeface="Tahoma" pitchFamily="34" charset="0"/>
            </a:endParaRPr>
          </a:p>
        </p:txBody>
      </p:sp>
      <p:sp>
        <p:nvSpPr>
          <p:cNvPr id="15" name="Oval 14"/>
          <p:cNvSpPr/>
          <p:nvPr/>
        </p:nvSpPr>
        <p:spPr>
          <a:xfrm>
            <a:off x="3810000" y="2057400"/>
            <a:ext cx="609600" cy="609600"/>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9" name="Rounded Rectangle 18"/>
          <p:cNvSpPr/>
          <p:nvPr/>
        </p:nvSpPr>
        <p:spPr>
          <a:xfrm>
            <a:off x="609600" y="1828800"/>
            <a:ext cx="2971800" cy="4267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70C0"/>
                </a:solidFill>
                <a:latin typeface="Tahoma" pitchFamily="34" charset="0"/>
                <a:ea typeface="Tahoma" pitchFamily="34" charset="0"/>
                <a:cs typeface="Tahoma" pitchFamily="34" charset="0"/>
              </a:rPr>
              <a:t>H</a:t>
            </a:r>
            <a:r>
              <a:rPr lang="vi-VN" sz="2400" b="1" dirty="0">
                <a:solidFill>
                  <a:srgbClr val="0070C0"/>
                </a:solidFill>
                <a:latin typeface="Tahoma" pitchFamily="34" charset="0"/>
                <a:ea typeface="Tahoma" pitchFamily="34" charset="0"/>
                <a:cs typeface="Tahoma" pitchFamily="34" charset="0"/>
              </a:rPr>
              <a:t>àng hóa </a:t>
            </a:r>
            <a:r>
              <a:rPr lang="en-US" sz="2400" b="1" dirty="0">
                <a:solidFill>
                  <a:srgbClr val="0070C0"/>
                </a:solidFill>
                <a:latin typeface="Tahoma" pitchFamily="34" charset="0"/>
                <a:ea typeface="Tahoma" pitchFamily="34" charset="0"/>
                <a:cs typeface="Tahoma" pitchFamily="34" charset="0"/>
              </a:rPr>
              <a:t>XK, NK</a:t>
            </a:r>
            <a:r>
              <a:rPr lang="vi-VN" sz="2400" b="1" dirty="0">
                <a:solidFill>
                  <a:srgbClr val="0070C0"/>
                </a:solidFill>
                <a:latin typeface="Tahoma" pitchFamily="34" charset="0"/>
                <a:ea typeface="Tahoma" pitchFamily="34" charset="0"/>
                <a:cs typeface="Tahoma" pitchFamily="34" charset="0"/>
              </a:rPr>
              <a:t> theo giấy phép</a:t>
            </a:r>
            <a:r>
              <a:rPr lang="en-US" sz="2400" b="1" dirty="0">
                <a:solidFill>
                  <a:srgbClr val="0070C0"/>
                </a:solidFill>
                <a:latin typeface="Tahoma" pitchFamily="34" charset="0"/>
                <a:ea typeface="Tahoma" pitchFamily="34" charset="0"/>
                <a:cs typeface="Tahoma" pitchFamily="34" charset="0"/>
              </a:rPr>
              <a:t>: </a:t>
            </a:r>
            <a:r>
              <a:rPr lang="en-US" sz="2400" dirty="0">
                <a:solidFill>
                  <a:srgbClr val="0070C0"/>
                </a:solidFill>
                <a:latin typeface="Tahoma" pitchFamily="34" charset="0"/>
                <a:ea typeface="Tahoma" pitchFamily="34" charset="0"/>
                <a:cs typeface="Tahoma" pitchFamily="34" charset="0"/>
              </a:rPr>
              <a:t>T</a:t>
            </a:r>
            <a:r>
              <a:rPr lang="vi-VN" sz="2400" dirty="0">
                <a:solidFill>
                  <a:srgbClr val="0070C0"/>
                </a:solidFill>
                <a:latin typeface="Tahoma" pitchFamily="34" charset="0"/>
                <a:ea typeface="Tahoma" pitchFamily="34" charset="0"/>
                <a:cs typeface="Tahoma" pitchFamily="34" charset="0"/>
              </a:rPr>
              <a:t>hư</a:t>
            </a:r>
            <a:r>
              <a:rPr lang="en-US" sz="2400" dirty="0">
                <a:solidFill>
                  <a:srgbClr val="0070C0"/>
                </a:solidFill>
                <a:latin typeface="Tahoma" pitchFamily="34" charset="0"/>
                <a:ea typeface="Tahoma" pitchFamily="34" charset="0"/>
                <a:cs typeface="Tahoma" pitchFamily="34" charset="0"/>
              </a:rPr>
              <a:t>ơ</a:t>
            </a:r>
            <a:r>
              <a:rPr lang="vi-VN" sz="2400" dirty="0">
                <a:solidFill>
                  <a:srgbClr val="0070C0"/>
                </a:solidFill>
                <a:latin typeface="Tahoma" pitchFamily="34" charset="0"/>
                <a:ea typeface="Tahoma" pitchFamily="34" charset="0"/>
                <a:cs typeface="Tahoma" pitchFamily="34" charset="0"/>
              </a:rPr>
              <a:t>ng nhân chỉ được ký hợp đồng gia công cho thương nhân nước ngoài sau khi được B</a:t>
            </a:r>
            <a:r>
              <a:rPr lang="en-US" sz="2400" dirty="0">
                <a:solidFill>
                  <a:srgbClr val="0070C0"/>
                </a:solidFill>
                <a:latin typeface="Tahoma" pitchFamily="34" charset="0"/>
                <a:ea typeface="Tahoma" pitchFamily="34" charset="0"/>
                <a:cs typeface="Tahoma" pitchFamily="34" charset="0"/>
              </a:rPr>
              <a:t>CT</a:t>
            </a:r>
            <a:r>
              <a:rPr lang="vi-VN" sz="2400" dirty="0">
                <a:solidFill>
                  <a:srgbClr val="0070C0"/>
                </a:solidFill>
                <a:latin typeface="Tahoma" pitchFamily="34" charset="0"/>
                <a:ea typeface="Tahoma" pitchFamily="34" charset="0"/>
                <a:cs typeface="Tahoma" pitchFamily="34" charset="0"/>
              </a:rPr>
              <a:t> cấp Giấy phép</a:t>
            </a:r>
            <a:endParaRPr lang="en-US" sz="2400" dirty="0">
              <a:solidFill>
                <a:srgbClr val="0070C0"/>
              </a:solidFill>
              <a:latin typeface="Tahoma" pitchFamily="34" charset="0"/>
              <a:ea typeface="Tahoma" pitchFamily="34" charset="0"/>
              <a:cs typeface="Tahoma" pitchFamily="34" charset="0"/>
            </a:endParaRPr>
          </a:p>
        </p:txBody>
      </p:sp>
      <p:sp>
        <p:nvSpPr>
          <p:cNvPr id="20" name="Oval 19"/>
          <p:cNvSpPr/>
          <p:nvPr/>
        </p:nvSpPr>
        <p:spPr>
          <a:xfrm>
            <a:off x="381000" y="1600200"/>
            <a:ext cx="609600" cy="609600"/>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Tree>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QUÂN PHỤC</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54</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3886200" y="1676400"/>
            <a:ext cx="4572000" cy="19050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bg2">
                    <a:lumMod val="50000"/>
                  </a:schemeClr>
                </a:solidFill>
                <a:latin typeface="Tahoma" pitchFamily="34" charset="0"/>
                <a:ea typeface="Tahoma" pitchFamily="34" charset="0"/>
                <a:cs typeface="Tahoma" pitchFamily="34" charset="0"/>
              </a:rPr>
              <a:t>Danh Mục sản phẩm quân phục trang bị cho các lực lượng vũ trang nước ngoài quy định tại Phụ lục X</a:t>
            </a:r>
            <a:endParaRPr lang="en-US" sz="2400" dirty="0">
              <a:solidFill>
                <a:schemeClr val="bg2">
                  <a:lumMod val="50000"/>
                </a:schemeClr>
              </a:solidFill>
              <a:latin typeface="Tahoma" pitchFamily="34" charset="0"/>
              <a:ea typeface="Tahoma" pitchFamily="34" charset="0"/>
              <a:cs typeface="Tahoma" pitchFamily="34" charset="0"/>
            </a:endParaRP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9" name="Rounded Rectangle 18"/>
          <p:cNvSpPr/>
          <p:nvPr/>
        </p:nvSpPr>
        <p:spPr>
          <a:xfrm>
            <a:off x="609600" y="1524000"/>
            <a:ext cx="2971800" cy="4876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rgbClr val="0070C0"/>
                </a:solidFill>
              </a:rPr>
              <a:t>Quân phục</a:t>
            </a:r>
            <a:r>
              <a:rPr lang="en-US" sz="2400" b="1" dirty="0">
                <a:solidFill>
                  <a:srgbClr val="0070C0"/>
                </a:solidFill>
              </a:rPr>
              <a:t>:</a:t>
            </a:r>
            <a:r>
              <a:rPr lang="vi-VN" sz="2400" b="1" dirty="0">
                <a:solidFill>
                  <a:srgbClr val="0070C0"/>
                </a:solidFill>
              </a:rPr>
              <a:t> </a:t>
            </a:r>
            <a:r>
              <a:rPr lang="vi-VN" sz="2400" dirty="0">
                <a:solidFill>
                  <a:srgbClr val="0070C0"/>
                </a:solidFill>
              </a:rPr>
              <a:t>là đồng phục của quân nhân thuộc các lực lượng vũ trang nước ngoài, được sản xuất theo kiểu mẫu, quy cách thống nhất, mang mặc theo quy định của các lực lượng vũ trang nước ngoài</a:t>
            </a:r>
            <a:endParaRPr lang="en-US" sz="2400" dirty="0">
              <a:solidFill>
                <a:srgbClr val="0070C0"/>
              </a:solidFill>
              <a:latin typeface="Tahoma" pitchFamily="34" charset="0"/>
              <a:ea typeface="Tahoma" pitchFamily="34" charset="0"/>
              <a:cs typeface="Tahoma" pitchFamily="34" charset="0"/>
            </a:endParaRPr>
          </a:p>
        </p:txBody>
      </p:sp>
      <p:sp>
        <p:nvSpPr>
          <p:cNvPr id="12" name="Rounded Rectangle 11"/>
          <p:cNvSpPr/>
          <p:nvPr/>
        </p:nvSpPr>
        <p:spPr>
          <a:xfrm>
            <a:off x="3962400" y="3962400"/>
            <a:ext cx="4572000" cy="23622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6">
                    <a:lumMod val="75000"/>
                  </a:schemeClr>
                </a:solidFill>
                <a:latin typeface="Tahoma" pitchFamily="34" charset="0"/>
                <a:ea typeface="Tahoma" pitchFamily="34" charset="0"/>
                <a:cs typeface="Tahoma" pitchFamily="34" charset="0"/>
              </a:rPr>
              <a:t>Sản phẩm dệt may thuộc Danh </a:t>
            </a:r>
            <a:r>
              <a:rPr lang="en-US" sz="2400" dirty="0">
                <a:solidFill>
                  <a:schemeClr val="accent6">
                    <a:lumMod val="75000"/>
                  </a:schemeClr>
                </a:solidFill>
                <a:latin typeface="Tahoma" pitchFamily="34" charset="0"/>
                <a:ea typeface="Tahoma" pitchFamily="34" charset="0"/>
                <a:cs typeface="Tahoma" pitchFamily="34" charset="0"/>
              </a:rPr>
              <a:t>m</a:t>
            </a:r>
            <a:r>
              <a:rPr lang="vi-VN" sz="2400" dirty="0">
                <a:solidFill>
                  <a:schemeClr val="accent6">
                    <a:lumMod val="75000"/>
                  </a:schemeClr>
                </a:solidFill>
                <a:latin typeface="Tahoma" pitchFamily="34" charset="0"/>
                <a:ea typeface="Tahoma" pitchFamily="34" charset="0"/>
                <a:cs typeface="Tahoma" pitchFamily="34" charset="0"/>
              </a:rPr>
              <a:t>ục này nhưng không phải là sản phẩm quân phục trang bị cho lực lượng vũ trang nước ngoài không phải thực hiện theo quy định</a:t>
            </a:r>
            <a:r>
              <a:rPr lang="en-US" sz="2400" dirty="0">
                <a:solidFill>
                  <a:schemeClr val="accent6">
                    <a:lumMod val="75000"/>
                  </a:schemeClr>
                </a:solidFill>
                <a:latin typeface="Tahoma" pitchFamily="34" charset="0"/>
                <a:ea typeface="Tahoma" pitchFamily="34" charset="0"/>
                <a:cs typeface="Tahoma" pitchFamily="34" charset="0"/>
              </a:rPr>
              <a:t> </a:t>
            </a:r>
            <a:r>
              <a:rPr lang="en-US" sz="2400" dirty="0" err="1">
                <a:solidFill>
                  <a:schemeClr val="accent6">
                    <a:lumMod val="75000"/>
                  </a:schemeClr>
                </a:solidFill>
                <a:latin typeface="Tahoma" pitchFamily="34" charset="0"/>
                <a:ea typeface="Tahoma" pitchFamily="34" charset="0"/>
                <a:cs typeface="Tahoma" pitchFamily="34" charset="0"/>
              </a:rPr>
              <a:t>này</a:t>
            </a:r>
            <a:endParaRPr lang="en-US" sz="2400" dirty="0">
              <a:solidFill>
                <a:schemeClr val="accent6">
                  <a:lumMod val="75000"/>
                </a:schemeClr>
              </a:solidFill>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QUÂN PHỤC</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55</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533400" y="1600200"/>
            <a:ext cx="4572000" cy="19050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00B050"/>
                </a:solidFill>
              </a:rPr>
              <a:t>Quân phục sản xuất, gia công xuất khẩu cho lực lượng vũ trang nước ngoài không được </a:t>
            </a:r>
            <a:r>
              <a:rPr lang="vi-VN" sz="2400" b="1" dirty="0">
                <a:solidFill>
                  <a:srgbClr val="00B050"/>
                </a:solidFill>
              </a:rPr>
              <a:t>tiêu thụ </a:t>
            </a:r>
            <a:r>
              <a:rPr lang="vi-VN" sz="2400" dirty="0">
                <a:solidFill>
                  <a:srgbClr val="00B050"/>
                </a:solidFill>
              </a:rPr>
              <a:t>tại Việt Nam</a:t>
            </a:r>
            <a:endParaRPr lang="en-US" sz="2400" dirty="0">
              <a:solidFill>
                <a:srgbClr val="00B050"/>
              </a:solidFill>
            </a:endParaRP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ounded Rectangle 11"/>
          <p:cNvSpPr/>
          <p:nvPr/>
        </p:nvSpPr>
        <p:spPr>
          <a:xfrm>
            <a:off x="1524000" y="3886200"/>
            <a:ext cx="6172200" cy="21336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2">
                    <a:lumMod val="75000"/>
                  </a:schemeClr>
                </a:solidFill>
                <a:latin typeface="Tahoma" pitchFamily="34" charset="0"/>
                <a:ea typeface="Tahoma" pitchFamily="34" charset="0"/>
                <a:cs typeface="Tahoma" pitchFamily="34" charset="0"/>
              </a:rPr>
              <a:t>Nguyên liệu, phụ liệu dùng để sản xuất, gia c</a:t>
            </a:r>
            <a:r>
              <a:rPr lang="en-US" sz="2400" dirty="0">
                <a:solidFill>
                  <a:schemeClr val="accent2">
                    <a:lumMod val="75000"/>
                  </a:schemeClr>
                </a:solidFill>
                <a:latin typeface="Tahoma" pitchFamily="34" charset="0"/>
                <a:ea typeface="Tahoma" pitchFamily="34" charset="0"/>
                <a:cs typeface="Tahoma" pitchFamily="34" charset="0"/>
              </a:rPr>
              <a:t>ô</a:t>
            </a:r>
            <a:r>
              <a:rPr lang="vi-VN" sz="2400" dirty="0">
                <a:solidFill>
                  <a:schemeClr val="accent2">
                    <a:lumMod val="75000"/>
                  </a:schemeClr>
                </a:solidFill>
                <a:latin typeface="Tahoma" pitchFamily="34" charset="0"/>
                <a:ea typeface="Tahoma" pitchFamily="34" charset="0"/>
                <a:cs typeface="Tahoma" pitchFamily="34" charset="0"/>
              </a:rPr>
              <a:t>ng quân phục xuất khẩu cho lực lượng vũ trang nước ngoài </a:t>
            </a:r>
            <a:r>
              <a:rPr lang="vi-VN" sz="2400" b="1" dirty="0">
                <a:solidFill>
                  <a:schemeClr val="accent2">
                    <a:lumMod val="75000"/>
                  </a:schemeClr>
                </a:solidFill>
                <a:latin typeface="Tahoma" pitchFamily="34" charset="0"/>
                <a:ea typeface="Tahoma" pitchFamily="34" charset="0"/>
                <a:cs typeface="Tahoma" pitchFamily="34" charset="0"/>
              </a:rPr>
              <a:t>chịu sự giám sát</a:t>
            </a:r>
            <a:r>
              <a:rPr lang="vi-VN" sz="2400" dirty="0">
                <a:solidFill>
                  <a:schemeClr val="accent2">
                    <a:lumMod val="75000"/>
                  </a:schemeClr>
                </a:solidFill>
                <a:latin typeface="Tahoma" pitchFamily="34" charset="0"/>
                <a:ea typeface="Tahoma" pitchFamily="34" charset="0"/>
                <a:cs typeface="Tahoma" pitchFamily="34" charset="0"/>
              </a:rPr>
              <a:t> của </a:t>
            </a:r>
            <a:r>
              <a:rPr lang="en-US" sz="2400" dirty="0">
                <a:solidFill>
                  <a:schemeClr val="accent2">
                    <a:lumMod val="75000"/>
                  </a:schemeClr>
                </a:solidFill>
                <a:latin typeface="Tahoma" pitchFamily="34" charset="0"/>
                <a:ea typeface="Tahoma" pitchFamily="34" charset="0"/>
                <a:cs typeface="Tahoma" pitchFamily="34" charset="0"/>
              </a:rPr>
              <a:t>CQHQ </a:t>
            </a:r>
            <a:r>
              <a:rPr lang="vi-VN" sz="2400" b="1" dirty="0">
                <a:solidFill>
                  <a:srgbClr val="FFC000"/>
                </a:solidFill>
                <a:latin typeface="Tahoma" pitchFamily="34" charset="0"/>
                <a:ea typeface="Tahoma" pitchFamily="34" charset="0"/>
                <a:cs typeface="Tahoma" pitchFamily="34" charset="0"/>
              </a:rPr>
              <a:t>từ khi </a:t>
            </a:r>
            <a:r>
              <a:rPr lang="en-US" sz="2400" b="1" dirty="0">
                <a:solidFill>
                  <a:srgbClr val="FFC000"/>
                </a:solidFill>
                <a:latin typeface="Tahoma" pitchFamily="34" charset="0"/>
                <a:ea typeface="Tahoma" pitchFamily="34" charset="0"/>
                <a:cs typeface="Tahoma" pitchFamily="34" charset="0"/>
              </a:rPr>
              <a:t>NK</a:t>
            </a:r>
            <a:r>
              <a:rPr lang="vi-VN" sz="2400" b="1" dirty="0">
                <a:solidFill>
                  <a:srgbClr val="FFC000"/>
                </a:solidFill>
                <a:latin typeface="Tahoma" pitchFamily="34" charset="0"/>
                <a:ea typeface="Tahoma" pitchFamily="34" charset="0"/>
                <a:cs typeface="Tahoma" pitchFamily="34" charset="0"/>
              </a:rPr>
              <a:t> </a:t>
            </a:r>
            <a:r>
              <a:rPr lang="vi-VN" sz="2400" dirty="0">
                <a:solidFill>
                  <a:srgbClr val="FFC000"/>
                </a:solidFill>
                <a:latin typeface="Tahoma" pitchFamily="34" charset="0"/>
                <a:ea typeface="Tahoma" pitchFamily="34" charset="0"/>
                <a:cs typeface="Tahoma" pitchFamily="34" charset="0"/>
              </a:rPr>
              <a:t>cho đến khi sản phẩm quân phục </a:t>
            </a:r>
            <a:r>
              <a:rPr lang="vi-VN" sz="2400" b="1" dirty="0">
                <a:solidFill>
                  <a:srgbClr val="FFC000"/>
                </a:solidFill>
                <a:latin typeface="Tahoma" pitchFamily="34" charset="0"/>
                <a:ea typeface="Tahoma" pitchFamily="34" charset="0"/>
                <a:cs typeface="Tahoma" pitchFamily="34" charset="0"/>
              </a:rPr>
              <a:t>thực xuất khỏi V</a:t>
            </a:r>
            <a:r>
              <a:rPr lang="en-US" sz="2400" b="1" dirty="0">
                <a:solidFill>
                  <a:srgbClr val="FFC000"/>
                </a:solidFill>
                <a:latin typeface="Tahoma" pitchFamily="34" charset="0"/>
                <a:ea typeface="Tahoma" pitchFamily="34" charset="0"/>
                <a:cs typeface="Tahoma" pitchFamily="34" charset="0"/>
              </a:rPr>
              <a:t>N</a:t>
            </a:r>
          </a:p>
        </p:txBody>
      </p:sp>
      <p:sp>
        <p:nvSpPr>
          <p:cNvPr id="13" name="Rounded Rectangle 12"/>
          <p:cNvSpPr/>
          <p:nvPr/>
        </p:nvSpPr>
        <p:spPr>
          <a:xfrm>
            <a:off x="5334000" y="1600200"/>
            <a:ext cx="3505200" cy="19050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bg2">
                    <a:lumMod val="25000"/>
                  </a:schemeClr>
                </a:solidFill>
                <a:latin typeface="Tahoma" pitchFamily="34" charset="0"/>
                <a:ea typeface="Tahoma" pitchFamily="34" charset="0"/>
                <a:cs typeface="Tahoma" pitchFamily="34" charset="0"/>
              </a:rPr>
              <a:t>BCT </a:t>
            </a:r>
            <a:r>
              <a:rPr lang="en-US" sz="2400" dirty="0" err="1">
                <a:solidFill>
                  <a:schemeClr val="bg2">
                    <a:lumMod val="25000"/>
                  </a:schemeClr>
                </a:solidFill>
                <a:latin typeface="Tahoma" pitchFamily="34" charset="0"/>
                <a:ea typeface="Tahoma" pitchFamily="34" charset="0"/>
                <a:cs typeface="Tahoma" pitchFamily="34" charset="0"/>
              </a:rPr>
              <a:t>cấp</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Giấy</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phép</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sản</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xuất</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gia</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công</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quân</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phục</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cho</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các</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lực</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lượng</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vũ</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trang</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nước</a:t>
            </a:r>
            <a:r>
              <a:rPr lang="en-US" sz="2400" dirty="0">
                <a:solidFill>
                  <a:schemeClr val="bg2">
                    <a:lumMod val="25000"/>
                  </a:schemeClr>
                </a:solidFill>
                <a:latin typeface="Tahoma" pitchFamily="34" charset="0"/>
                <a:ea typeface="Tahoma" pitchFamily="34" charset="0"/>
                <a:cs typeface="Tahoma" pitchFamily="34" charset="0"/>
              </a:rPr>
              <a:t> </a:t>
            </a:r>
            <a:r>
              <a:rPr lang="en-US" sz="2400" dirty="0" err="1">
                <a:solidFill>
                  <a:schemeClr val="bg2">
                    <a:lumMod val="25000"/>
                  </a:schemeClr>
                </a:solidFill>
                <a:latin typeface="Tahoma" pitchFamily="34" charset="0"/>
                <a:ea typeface="Tahoma" pitchFamily="34" charset="0"/>
                <a:cs typeface="Tahoma" pitchFamily="34" charset="0"/>
              </a:rPr>
              <a:t>ngoài</a:t>
            </a:r>
            <a:endParaRPr lang="en-US" sz="2400" dirty="0">
              <a:solidFill>
                <a:schemeClr val="bg2">
                  <a:lumMod val="25000"/>
                </a:schemeClr>
              </a:solidFill>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TRÁCH NHIỆM CỦA THƯƠNG NHÂN </a:t>
            </a:r>
          </a:p>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QUÂN PHỤC</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56</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533400" y="1600200"/>
            <a:ext cx="6477000" cy="19050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0838" indent="-350838">
              <a:buFont typeface="Arial" pitchFamily="34" charset="0"/>
              <a:buChar char="•"/>
            </a:pPr>
            <a:r>
              <a:rPr lang="vi-VN" sz="2400" dirty="0">
                <a:solidFill>
                  <a:schemeClr val="accent2">
                    <a:lumMod val="75000"/>
                  </a:schemeClr>
                </a:solidFill>
                <a:latin typeface="Tahoma" pitchFamily="34" charset="0"/>
                <a:ea typeface="Tahoma" pitchFamily="34" charset="0"/>
                <a:cs typeface="Tahoma" pitchFamily="34" charset="0"/>
              </a:rPr>
              <a:t>X</a:t>
            </a:r>
            <a:r>
              <a:rPr lang="en-US" sz="2400" dirty="0">
                <a:solidFill>
                  <a:schemeClr val="accent2">
                    <a:lumMod val="75000"/>
                  </a:schemeClr>
                </a:solidFill>
                <a:latin typeface="Tahoma" pitchFamily="34" charset="0"/>
                <a:ea typeface="Tahoma" pitchFamily="34" charset="0"/>
                <a:cs typeface="Tahoma" pitchFamily="34" charset="0"/>
              </a:rPr>
              <a:t>K</a:t>
            </a:r>
            <a:r>
              <a:rPr lang="vi-VN" sz="2400" dirty="0">
                <a:solidFill>
                  <a:schemeClr val="accent2">
                    <a:lumMod val="75000"/>
                  </a:schemeClr>
                </a:solidFill>
                <a:latin typeface="Tahoma" pitchFamily="34" charset="0"/>
                <a:ea typeface="Tahoma" pitchFamily="34" charset="0"/>
                <a:cs typeface="Tahoma" pitchFamily="34" charset="0"/>
              </a:rPr>
              <a:t> toàn bộ sản phẩm quân phục được sản xuất, gia công tại V</a:t>
            </a:r>
            <a:r>
              <a:rPr lang="en-US" sz="2400" dirty="0">
                <a:solidFill>
                  <a:schemeClr val="accent2">
                    <a:lumMod val="75000"/>
                  </a:schemeClr>
                </a:solidFill>
                <a:latin typeface="Tahoma" pitchFamily="34" charset="0"/>
                <a:ea typeface="Tahoma" pitchFamily="34" charset="0"/>
                <a:cs typeface="Tahoma" pitchFamily="34" charset="0"/>
              </a:rPr>
              <a:t>N</a:t>
            </a:r>
          </a:p>
          <a:p>
            <a:pPr marL="350838" indent="-350838">
              <a:buFont typeface="Arial" pitchFamily="34" charset="0"/>
              <a:buChar char="•"/>
            </a:pPr>
            <a:r>
              <a:rPr lang="en-US" sz="2400" dirty="0">
                <a:solidFill>
                  <a:schemeClr val="accent2">
                    <a:lumMod val="75000"/>
                  </a:schemeClr>
                </a:solidFill>
                <a:latin typeface="Tahoma" pitchFamily="34" charset="0"/>
                <a:ea typeface="Tahoma" pitchFamily="34" charset="0"/>
                <a:cs typeface="Tahoma" pitchFamily="34" charset="0"/>
              </a:rPr>
              <a:t>K</a:t>
            </a:r>
            <a:r>
              <a:rPr lang="vi-VN" sz="2400" dirty="0">
                <a:solidFill>
                  <a:schemeClr val="accent2">
                    <a:lumMod val="75000"/>
                  </a:schemeClr>
                </a:solidFill>
                <a:latin typeface="Tahoma" pitchFamily="34" charset="0"/>
                <a:ea typeface="Tahoma" pitchFamily="34" charset="0"/>
                <a:cs typeface="Tahoma" pitchFamily="34" charset="0"/>
              </a:rPr>
              <a:t>hông </a:t>
            </a:r>
            <a:r>
              <a:rPr lang="vi-VN" sz="2400" b="1" dirty="0">
                <a:solidFill>
                  <a:schemeClr val="accent2">
                    <a:lumMod val="75000"/>
                  </a:schemeClr>
                </a:solidFill>
                <a:latin typeface="Tahoma" pitchFamily="34" charset="0"/>
                <a:ea typeface="Tahoma" pitchFamily="34" charset="0"/>
                <a:cs typeface="Tahoma" pitchFamily="34" charset="0"/>
              </a:rPr>
              <a:t>sử dụng </a:t>
            </a:r>
            <a:r>
              <a:rPr lang="vi-VN" sz="2400" dirty="0">
                <a:solidFill>
                  <a:schemeClr val="accent2">
                    <a:lumMod val="75000"/>
                  </a:schemeClr>
                </a:solidFill>
                <a:latin typeface="Tahoma" pitchFamily="34" charset="0"/>
                <a:ea typeface="Tahoma" pitchFamily="34" charset="0"/>
                <a:cs typeface="Tahoma" pitchFamily="34" charset="0"/>
              </a:rPr>
              <a:t>quân phục và không </a:t>
            </a:r>
            <a:r>
              <a:rPr lang="vi-VN" sz="2400" b="1" dirty="0">
                <a:solidFill>
                  <a:schemeClr val="accent2">
                    <a:lumMod val="75000"/>
                  </a:schemeClr>
                </a:solidFill>
                <a:latin typeface="Tahoma" pitchFamily="34" charset="0"/>
                <a:ea typeface="Tahoma" pitchFamily="34" charset="0"/>
                <a:cs typeface="Tahoma" pitchFamily="34" charset="0"/>
              </a:rPr>
              <a:t>tiêu thụ</a:t>
            </a:r>
            <a:r>
              <a:rPr lang="vi-VN" sz="2400" dirty="0">
                <a:solidFill>
                  <a:schemeClr val="accent2">
                    <a:lumMod val="75000"/>
                  </a:schemeClr>
                </a:solidFill>
                <a:latin typeface="Tahoma" pitchFamily="34" charset="0"/>
                <a:ea typeface="Tahoma" pitchFamily="34" charset="0"/>
                <a:cs typeface="Tahoma" pitchFamily="34" charset="0"/>
              </a:rPr>
              <a:t> sản phẩm quân phục tại V</a:t>
            </a:r>
            <a:r>
              <a:rPr lang="en-US" sz="2400" dirty="0">
                <a:solidFill>
                  <a:schemeClr val="accent2">
                    <a:lumMod val="75000"/>
                  </a:schemeClr>
                </a:solidFill>
                <a:latin typeface="Tahoma" pitchFamily="34" charset="0"/>
                <a:ea typeface="Tahoma" pitchFamily="34" charset="0"/>
                <a:cs typeface="Tahoma" pitchFamily="34" charset="0"/>
              </a:rPr>
              <a:t>N</a:t>
            </a: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ounded Rectangle 11"/>
          <p:cNvSpPr/>
          <p:nvPr/>
        </p:nvSpPr>
        <p:spPr>
          <a:xfrm>
            <a:off x="1371600" y="3886200"/>
            <a:ext cx="7239000" cy="1828800"/>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2">
                    <a:lumMod val="75000"/>
                  </a:schemeClr>
                </a:solidFill>
                <a:latin typeface="Tahoma" pitchFamily="34" charset="0"/>
                <a:ea typeface="Tahoma" pitchFamily="34" charset="0"/>
                <a:cs typeface="Tahoma" pitchFamily="34" charset="0"/>
              </a:rPr>
              <a:t>Tái xuất hoặc tiêu hủy toàn bộ hàng mẫu </a:t>
            </a:r>
            <a:r>
              <a:rPr lang="en-US" sz="2400" dirty="0">
                <a:solidFill>
                  <a:schemeClr val="accent2">
                    <a:lumMod val="75000"/>
                  </a:schemeClr>
                </a:solidFill>
                <a:latin typeface="Tahoma" pitchFamily="34" charset="0"/>
                <a:ea typeface="Tahoma" pitchFamily="34" charset="0"/>
                <a:cs typeface="Tahoma" pitchFamily="34" charset="0"/>
              </a:rPr>
              <a:t>NK</a:t>
            </a:r>
            <a:r>
              <a:rPr lang="vi-VN" sz="2400" dirty="0">
                <a:solidFill>
                  <a:schemeClr val="accent2">
                    <a:lumMod val="75000"/>
                  </a:schemeClr>
                </a:solidFill>
                <a:latin typeface="Tahoma" pitchFamily="34" charset="0"/>
                <a:ea typeface="Tahoma" pitchFamily="34" charset="0"/>
                <a:cs typeface="Tahoma" pitchFamily="34" charset="0"/>
              </a:rPr>
              <a:t>, nguyên liệu dư thừa, vật tư dư thừa, phế liệu, phế phẩm the</a:t>
            </a:r>
            <a:r>
              <a:rPr lang="en-US" sz="2400" dirty="0">
                <a:solidFill>
                  <a:schemeClr val="accent2">
                    <a:lumMod val="75000"/>
                  </a:schemeClr>
                </a:solidFill>
                <a:latin typeface="Tahoma" pitchFamily="34" charset="0"/>
                <a:ea typeface="Tahoma" pitchFamily="34" charset="0"/>
                <a:cs typeface="Tahoma" pitchFamily="34" charset="0"/>
              </a:rPr>
              <a:t>o </a:t>
            </a:r>
            <a:r>
              <a:rPr lang="vi-VN" sz="2400" dirty="0">
                <a:solidFill>
                  <a:schemeClr val="accent2">
                    <a:lumMod val="75000"/>
                  </a:schemeClr>
                </a:solidFill>
                <a:latin typeface="Tahoma" pitchFamily="34" charset="0"/>
                <a:ea typeface="Tahoma" pitchFamily="34" charset="0"/>
                <a:cs typeface="Tahoma" pitchFamily="34" charset="0"/>
              </a:rPr>
              <a:t>quy định hiện hành, có sự giám sát của B</a:t>
            </a:r>
            <a:r>
              <a:rPr lang="en-US" sz="2400" dirty="0">
                <a:solidFill>
                  <a:schemeClr val="accent2">
                    <a:lumMod val="75000"/>
                  </a:schemeClr>
                </a:solidFill>
                <a:latin typeface="Tahoma" pitchFamily="34" charset="0"/>
                <a:ea typeface="Tahoma" pitchFamily="34" charset="0"/>
                <a:cs typeface="Tahoma" pitchFamily="34" charset="0"/>
              </a:rPr>
              <a:t>QP</a:t>
            </a:r>
            <a:r>
              <a:rPr lang="vi-VN" sz="2400" dirty="0">
                <a:solidFill>
                  <a:schemeClr val="accent2">
                    <a:lumMod val="75000"/>
                  </a:schemeClr>
                </a:solidFill>
                <a:latin typeface="Tahoma" pitchFamily="34" charset="0"/>
                <a:ea typeface="Tahoma" pitchFamily="34" charset="0"/>
                <a:cs typeface="Tahoma" pitchFamily="34" charset="0"/>
              </a:rPr>
              <a:t>, Bộ T</a:t>
            </a:r>
            <a:r>
              <a:rPr lang="en-US" sz="2400" dirty="0">
                <a:solidFill>
                  <a:schemeClr val="accent2">
                    <a:lumMod val="75000"/>
                  </a:schemeClr>
                </a:solidFill>
                <a:latin typeface="Tahoma" pitchFamily="34" charset="0"/>
                <a:ea typeface="Tahoma" pitchFamily="34" charset="0"/>
                <a:cs typeface="Tahoma" pitchFamily="34" charset="0"/>
              </a:rPr>
              <a:t>N&amp;MT</a:t>
            </a:r>
            <a:r>
              <a:rPr lang="vi-VN" sz="2400" dirty="0">
                <a:solidFill>
                  <a:schemeClr val="accent2">
                    <a:lumMod val="75000"/>
                  </a:schemeClr>
                </a:solidFill>
                <a:latin typeface="Tahoma" pitchFamily="34" charset="0"/>
                <a:ea typeface="Tahoma" pitchFamily="34" charset="0"/>
                <a:cs typeface="Tahoma" pitchFamily="34" charset="0"/>
              </a:rPr>
              <a:t>, </a:t>
            </a:r>
            <a:r>
              <a:rPr lang="en-US" sz="2400" dirty="0">
                <a:solidFill>
                  <a:schemeClr val="accent2">
                    <a:lumMod val="75000"/>
                  </a:schemeClr>
                </a:solidFill>
                <a:latin typeface="Tahoma" pitchFamily="34" charset="0"/>
                <a:ea typeface="Tahoma" pitchFamily="34" charset="0"/>
                <a:cs typeface="Tahoma" pitchFamily="34" charset="0"/>
              </a:rPr>
              <a:t>BCT</a:t>
            </a:r>
            <a:r>
              <a:rPr lang="vi-VN" sz="2400" dirty="0">
                <a:solidFill>
                  <a:schemeClr val="accent2">
                    <a:lumMod val="75000"/>
                  </a:schemeClr>
                </a:solidFill>
                <a:latin typeface="Tahoma" pitchFamily="34" charset="0"/>
                <a:ea typeface="Tahoma" pitchFamily="34" charset="0"/>
                <a:cs typeface="Tahoma" pitchFamily="34" charset="0"/>
              </a:rPr>
              <a:t> và T</a:t>
            </a:r>
            <a:r>
              <a:rPr lang="en-US" sz="2400" dirty="0">
                <a:solidFill>
                  <a:schemeClr val="accent2">
                    <a:lumMod val="75000"/>
                  </a:schemeClr>
                </a:solidFill>
                <a:latin typeface="Tahoma" pitchFamily="34" charset="0"/>
                <a:ea typeface="Tahoma" pitchFamily="34" charset="0"/>
                <a:cs typeface="Tahoma" pitchFamily="34" charset="0"/>
              </a:rPr>
              <a:t>CHQ</a:t>
            </a:r>
          </a:p>
        </p:txBody>
      </p:sp>
    </p:spTree>
  </p:cSld>
  <p:clrMapOvr>
    <a:masterClrMapping/>
  </p:clrMapOvr>
  <p:transition spd="slow">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TRÁCH NHIỆM CỦA THƯƠNG NHÂN </a:t>
            </a:r>
          </a:p>
          <a:p>
            <a:pPr lvl="1" algn="ctr" fontAlgn="auto">
              <a:spcBef>
                <a:spcPts val="0"/>
              </a:spcBef>
              <a:spcAft>
                <a:spcPts val="0"/>
              </a:spcAft>
              <a:defRPr/>
            </a:pPr>
            <a:r>
              <a:rPr lang="en-US" sz="2600" b="1" dirty="0">
                <a:solidFill>
                  <a:schemeClr val="bg1"/>
                </a:solidFill>
                <a:latin typeface="Arial" pitchFamily="34" charset="0"/>
                <a:cs typeface="Arial" pitchFamily="34" charset="0"/>
              </a:rPr>
              <a:t>GIA CÔNG QUÂN PHỤC</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57</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685800" y="1905000"/>
            <a:ext cx="7772400" cy="190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5">
                    <a:lumMod val="75000"/>
                  </a:schemeClr>
                </a:solidFill>
              </a:rPr>
              <a:t>Tổ chức làm việc và cung cấp các hồ sơ, tài liệu theo yêu cầu của cơ quan cấp phép và các cơ quan liên quan khi các cơ quan tiến hành kiểm tra thực tế cơ sở sản xuất sau khi thương nhân được cấp Giấy phép</a:t>
            </a:r>
            <a:endParaRPr lang="en-US" sz="2400" dirty="0">
              <a:solidFill>
                <a:schemeClr val="accent5">
                  <a:lumMod val="75000"/>
                </a:schemeClr>
              </a:solidFill>
            </a:endParaRP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ounded Rectangle 11"/>
          <p:cNvSpPr/>
          <p:nvPr/>
        </p:nvSpPr>
        <p:spPr>
          <a:xfrm>
            <a:off x="685800" y="4343400"/>
            <a:ext cx="7772400" cy="16002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accent5">
                    <a:lumMod val="75000"/>
                  </a:schemeClr>
                </a:solidFill>
              </a:rPr>
              <a:t>Chịu trách nhiệm trước pháp luật về tính chính xác, trung thực đối với những khai báo liên quan đến việc đề nghị cấp Giấy phép</a:t>
            </a:r>
            <a:endParaRPr lang="en-US" sz="2400" dirty="0">
              <a:solidFill>
                <a:schemeClr val="accent5">
                  <a:lumMod val="75000"/>
                </a:schemeClr>
              </a:solidFill>
            </a:endParaRPr>
          </a:p>
        </p:txBody>
      </p:sp>
    </p:spTree>
  </p:cSld>
  <p:clrMapOvr>
    <a:masterClrMapping/>
  </p:clrMapOvr>
  <p:transition spd="slow">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478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fontAlgn="auto">
              <a:spcBef>
                <a:spcPts val="0"/>
              </a:spcBef>
              <a:spcAft>
                <a:spcPts val="0"/>
              </a:spcAft>
              <a:defRPr/>
            </a:pPr>
            <a:r>
              <a:rPr lang="en-US" sz="2600" b="1" dirty="0">
                <a:solidFill>
                  <a:schemeClr val="bg1"/>
                </a:solidFill>
                <a:latin typeface="Arial" pitchFamily="34" charset="0"/>
                <a:cs typeface="Arial" pitchFamily="34" charset="0"/>
              </a:rPr>
              <a:t>NHẬP KHẨU MẪU QUÂN PHỤC</a:t>
            </a:r>
          </a:p>
        </p:txBody>
      </p:sp>
      <p:sp>
        <p:nvSpPr>
          <p:cNvPr id="7" name="Date Placeholder 6"/>
          <p:cNvSpPr>
            <a:spLocks noGrp="1"/>
          </p:cNvSpPr>
          <p:nvPr>
            <p:ph type="dt" sz="quarter" idx="10"/>
          </p:nvPr>
        </p:nvSpPr>
        <p:spPr/>
        <p:txBody>
          <a:bodyPr/>
          <a:lstStyle/>
          <a:p>
            <a:pPr>
              <a:defRPr/>
            </a:pPr>
            <a:fld id="{1229C3D1-B279-4862-9972-AFAA8E28F6DF}"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A0925267-5BCF-40F2-9822-E4D5BB996BC2}" type="slidenum">
              <a:rPr lang="en-US"/>
              <a:pPr>
                <a:defRPr/>
              </a:pPr>
              <a:t>58</a:t>
            </a:fld>
            <a:endParaRPr lang="en-US" dirty="0"/>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4" name="Rounded Rectangle 13"/>
          <p:cNvSpPr/>
          <p:nvPr/>
        </p:nvSpPr>
        <p:spPr>
          <a:xfrm>
            <a:off x="685800" y="1828800"/>
            <a:ext cx="7696200" cy="1905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00B050"/>
                </a:solidFill>
              </a:rPr>
              <a:t>Thương nhân đã được cấp Giấy phép sản xuất, gia công </a:t>
            </a:r>
            <a:r>
              <a:rPr lang="en-US" sz="2400" dirty="0">
                <a:solidFill>
                  <a:srgbClr val="00B050"/>
                </a:solidFill>
              </a:rPr>
              <a:t>XK </a:t>
            </a:r>
            <a:r>
              <a:rPr lang="vi-VN" sz="2400" dirty="0">
                <a:solidFill>
                  <a:srgbClr val="00B050"/>
                </a:solidFill>
              </a:rPr>
              <a:t>quân phục cho các lực lượng vũ trang nước ngoài được </a:t>
            </a:r>
            <a:r>
              <a:rPr lang="en-US" sz="2400" dirty="0">
                <a:solidFill>
                  <a:srgbClr val="00B050"/>
                </a:solidFill>
              </a:rPr>
              <a:t>NK</a:t>
            </a:r>
            <a:r>
              <a:rPr lang="vi-VN" sz="2400" dirty="0">
                <a:solidFill>
                  <a:srgbClr val="00B050"/>
                </a:solidFill>
              </a:rPr>
              <a:t> mẫu quân phục để sản xuất, gia công</a:t>
            </a:r>
            <a:endParaRPr lang="en-US" sz="2400" dirty="0">
              <a:solidFill>
                <a:srgbClr val="00B050"/>
              </a:solidFill>
            </a:endParaRPr>
          </a:p>
        </p:txBody>
      </p:sp>
      <p:sp>
        <p:nvSpPr>
          <p:cNvPr id="18" name="Slide Number Placeholder 9"/>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0925267-5BCF-40F2-9822-E4D5BB996BC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ounded Rectangle 11"/>
          <p:cNvSpPr/>
          <p:nvPr/>
        </p:nvSpPr>
        <p:spPr>
          <a:xfrm>
            <a:off x="685800" y="4038600"/>
            <a:ext cx="7696200" cy="21336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00B050"/>
                </a:solidFill>
                <a:latin typeface="Tahoma" pitchFamily="34" charset="0"/>
                <a:ea typeface="Tahoma" pitchFamily="34" charset="0"/>
                <a:cs typeface="Tahoma" pitchFamily="34" charset="0"/>
              </a:rPr>
              <a:t>Trường hợp chưa được cấp Giấy phép sản xuất, gia công quân phục, việc </a:t>
            </a:r>
            <a:r>
              <a:rPr lang="en-US" sz="2400" dirty="0">
                <a:solidFill>
                  <a:srgbClr val="00B050"/>
                </a:solidFill>
                <a:latin typeface="Tahoma" pitchFamily="34" charset="0"/>
                <a:ea typeface="Tahoma" pitchFamily="34" charset="0"/>
                <a:cs typeface="Tahoma" pitchFamily="34" charset="0"/>
              </a:rPr>
              <a:t>NK</a:t>
            </a:r>
            <a:r>
              <a:rPr lang="vi-VN" sz="2400" dirty="0">
                <a:solidFill>
                  <a:srgbClr val="00B050"/>
                </a:solidFill>
                <a:latin typeface="Tahoma" pitchFamily="34" charset="0"/>
                <a:ea typeface="Tahoma" pitchFamily="34" charset="0"/>
                <a:cs typeface="Tahoma" pitchFamily="34" charset="0"/>
              </a:rPr>
              <a:t> mẫu quân phục để </a:t>
            </a:r>
            <a:r>
              <a:rPr lang="vi-VN" sz="2400" b="1" dirty="0">
                <a:solidFill>
                  <a:srgbClr val="00B050"/>
                </a:solidFill>
                <a:latin typeface="Tahoma" pitchFamily="34" charset="0"/>
                <a:ea typeface="Tahoma" pitchFamily="34" charset="0"/>
                <a:cs typeface="Tahoma" pitchFamily="34" charset="0"/>
              </a:rPr>
              <a:t>nghiên cứu, sản xuất gia công </a:t>
            </a:r>
            <a:r>
              <a:rPr lang="en-US" sz="2400" b="1" dirty="0">
                <a:solidFill>
                  <a:srgbClr val="00B050"/>
                </a:solidFill>
                <a:latin typeface="Tahoma" pitchFamily="34" charset="0"/>
                <a:ea typeface="Tahoma" pitchFamily="34" charset="0"/>
                <a:cs typeface="Tahoma" pitchFamily="34" charset="0"/>
              </a:rPr>
              <a:t>XK</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thương</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nhân</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gửi</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văn</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bản</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đến</a:t>
            </a:r>
            <a:r>
              <a:rPr lang="en-US" sz="2400" dirty="0">
                <a:solidFill>
                  <a:srgbClr val="00B050"/>
                </a:solidFill>
                <a:latin typeface="Tahoma" pitchFamily="34" charset="0"/>
                <a:ea typeface="Tahoma" pitchFamily="34" charset="0"/>
                <a:cs typeface="Tahoma" pitchFamily="34" charset="0"/>
              </a:rPr>
              <a:t> </a:t>
            </a:r>
            <a:r>
              <a:rPr lang="en-US" sz="2400" b="1" dirty="0">
                <a:solidFill>
                  <a:srgbClr val="00B050"/>
                </a:solidFill>
                <a:latin typeface="Tahoma" pitchFamily="34" charset="0"/>
                <a:ea typeface="Tahoma" pitchFamily="34" charset="0"/>
                <a:cs typeface="Tahoma" pitchFamily="34" charset="0"/>
              </a:rPr>
              <a:t>BCT </a:t>
            </a:r>
            <a:r>
              <a:rPr lang="en-US" sz="2400" dirty="0" err="1">
                <a:solidFill>
                  <a:srgbClr val="00B050"/>
                </a:solidFill>
                <a:latin typeface="Tahoma" pitchFamily="34" charset="0"/>
                <a:ea typeface="Tahoma" pitchFamily="34" charset="0"/>
                <a:cs typeface="Tahoma" pitchFamily="34" charset="0"/>
              </a:rPr>
              <a:t>để</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được</a:t>
            </a:r>
            <a:r>
              <a:rPr lang="en-US" sz="2400" dirty="0">
                <a:solidFill>
                  <a:srgbClr val="00B050"/>
                </a:solidFill>
                <a:latin typeface="Tahoma" pitchFamily="34" charset="0"/>
                <a:ea typeface="Tahoma" pitchFamily="34" charset="0"/>
                <a:cs typeface="Tahoma" pitchFamily="34" charset="0"/>
              </a:rPr>
              <a:t> </a:t>
            </a:r>
            <a:r>
              <a:rPr lang="en-US" sz="2400" b="1" dirty="0" err="1">
                <a:solidFill>
                  <a:srgbClr val="00B050"/>
                </a:solidFill>
                <a:latin typeface="Tahoma" pitchFamily="34" charset="0"/>
                <a:ea typeface="Tahoma" pitchFamily="34" charset="0"/>
                <a:cs typeface="Tahoma" pitchFamily="34" charset="0"/>
              </a:rPr>
              <a:t>cấp</a:t>
            </a:r>
            <a:r>
              <a:rPr lang="en-US" sz="2400" b="1" dirty="0">
                <a:solidFill>
                  <a:srgbClr val="00B050"/>
                </a:solidFill>
                <a:latin typeface="Tahoma" pitchFamily="34" charset="0"/>
                <a:ea typeface="Tahoma" pitchFamily="34" charset="0"/>
                <a:cs typeface="Tahoma" pitchFamily="34" charset="0"/>
              </a:rPr>
              <a:t> </a:t>
            </a:r>
            <a:r>
              <a:rPr lang="en-US" sz="2400" b="1" dirty="0" err="1">
                <a:solidFill>
                  <a:srgbClr val="00B050"/>
                </a:solidFill>
                <a:latin typeface="Tahoma" pitchFamily="34" charset="0"/>
                <a:ea typeface="Tahoma" pitchFamily="34" charset="0"/>
                <a:cs typeface="Tahoma" pitchFamily="34" charset="0"/>
              </a:rPr>
              <a:t>phép</a:t>
            </a:r>
            <a:endParaRPr lang="en-US" sz="2400" b="1" dirty="0">
              <a:solidFill>
                <a:srgbClr val="00B050"/>
              </a:solidFill>
              <a:latin typeface="Tahoma" pitchFamily="34" charset="0"/>
              <a:ea typeface="Tahoma" pitchFamily="34" charset="0"/>
              <a:cs typeface="Tahoma" pitchFamily="34" charset="0"/>
            </a:endParaRPr>
          </a:p>
        </p:txBody>
      </p:sp>
    </p:spTree>
  </p:cSld>
  <p:clrMapOvr>
    <a:masterClrMapping/>
  </p:clrMapOvr>
  <p:transition spd="slow">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fld id="{2F00FF2C-0465-48CB-81E4-B8F3D929D7E3}" type="datetime1">
              <a:rPr lang="en-US" smtClean="0"/>
              <a:pPr>
                <a:defRPr/>
              </a:pPr>
              <a:t>12/11/2023</a:t>
            </a:fld>
            <a:endParaRPr lang="en-US"/>
          </a:p>
        </p:txBody>
      </p:sp>
      <p:sp>
        <p:nvSpPr>
          <p:cNvPr id="6" name="Slide Number Placeholder 5"/>
          <p:cNvSpPr>
            <a:spLocks noGrp="1"/>
          </p:cNvSpPr>
          <p:nvPr>
            <p:ph type="sldNum" sz="quarter" idx="12"/>
          </p:nvPr>
        </p:nvSpPr>
        <p:spPr/>
        <p:txBody>
          <a:bodyPr/>
          <a:lstStyle/>
          <a:p>
            <a:pPr>
              <a:defRPr/>
            </a:pPr>
            <a:fld id="{EA82D692-1F51-458C-9A1E-0FF94F1764B6}" type="slidenum">
              <a:rPr lang="en-US"/>
              <a:pPr>
                <a:defRPr/>
              </a:pPr>
              <a:t>59</a:t>
            </a:fld>
            <a:endParaRPr lang="en-US"/>
          </a:p>
        </p:txBody>
      </p:sp>
      <p:pic>
        <p:nvPicPr>
          <p:cNvPr id="72708" name="Picture 2" descr="C:\Users\Long\Desktop\Dao tao DN-SCT\635945489150055587-869285762_thank_you.jpg"/>
          <p:cNvPicPr>
            <a:picLocks noChangeAspect="1" noChangeArrowheads="1"/>
          </p:cNvPicPr>
          <p:nvPr/>
        </p:nvPicPr>
        <p:blipFill>
          <a:blip r:embed="rId2" cstate="print"/>
          <a:srcRect/>
          <a:stretch>
            <a:fillRect/>
          </a:stretch>
        </p:blipFill>
        <p:spPr bwMode="auto">
          <a:xfrm>
            <a:off x="1641475" y="1301750"/>
            <a:ext cx="6500813" cy="4718050"/>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pPr>
              <a:defRPr/>
            </a:pPr>
            <a:r>
              <a:rPr lang="en-US"/>
              <a:t>CHUYÊN NGHIỆP - MINH BẠCH - HIỆU QUẢ</a:t>
            </a:r>
            <a:endParaRPr lang="en-US" dirty="0"/>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THỦ TỤC XK, NK</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6</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3" name="Rounded Rectangle 12"/>
          <p:cNvSpPr/>
          <p:nvPr/>
        </p:nvSpPr>
        <p:spPr>
          <a:xfrm>
            <a:off x="381000" y="1752600"/>
            <a:ext cx="3733800" cy="838200"/>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0838" indent="-350838" algn="ctr">
              <a:spcBef>
                <a:spcPts val="800"/>
              </a:spcBef>
              <a:spcAft>
                <a:spcPts val="800"/>
              </a:spcAft>
              <a:buClr>
                <a:schemeClr val="tx1"/>
              </a:buClr>
              <a:buSzPct val="100000"/>
            </a:pPr>
            <a:r>
              <a:rPr lang="en-US" sz="2400" b="1" dirty="0">
                <a:solidFill>
                  <a:schemeClr val="accent2">
                    <a:lumMod val="75000"/>
                  </a:schemeClr>
                </a:solidFill>
                <a:latin typeface="Tahoma" pitchFamily="34" charset="0"/>
                <a:ea typeface="Tahoma" pitchFamily="34" charset="0"/>
                <a:cs typeface="Tahoma" pitchFamily="34" charset="0"/>
              </a:rPr>
              <a:t>HÀNG CÓ GIẤY PHÉP</a:t>
            </a:r>
          </a:p>
        </p:txBody>
      </p:sp>
      <p:sp>
        <p:nvSpPr>
          <p:cNvPr id="14" name="Rounded Rectangle 13"/>
          <p:cNvSpPr/>
          <p:nvPr/>
        </p:nvSpPr>
        <p:spPr>
          <a:xfrm>
            <a:off x="381000" y="2971800"/>
            <a:ext cx="3733800" cy="76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400" b="1" dirty="0">
                <a:solidFill>
                  <a:srgbClr val="FF0000"/>
                </a:solidFill>
                <a:latin typeface="Tahoma" pitchFamily="34" charset="0"/>
                <a:ea typeface="Tahoma" pitchFamily="34" charset="0"/>
                <a:cs typeface="Tahoma" pitchFamily="34" charset="0"/>
              </a:rPr>
              <a:t>HÀNG CÓ ĐIỀU KIỆN</a:t>
            </a:r>
          </a:p>
        </p:txBody>
      </p:sp>
      <p:sp>
        <p:nvSpPr>
          <p:cNvPr id="15" name="Rounded Rectangle 14"/>
          <p:cNvSpPr/>
          <p:nvPr/>
        </p:nvSpPr>
        <p:spPr>
          <a:xfrm>
            <a:off x="5334000" y="1752600"/>
            <a:ext cx="3429000" cy="7620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000" dirty="0">
                <a:solidFill>
                  <a:srgbClr val="C00000"/>
                </a:solidFill>
                <a:latin typeface="Tahoma" pitchFamily="34" charset="0"/>
                <a:ea typeface="Tahoma" pitchFamily="34" charset="0"/>
                <a:cs typeface="Tahoma" pitchFamily="34" charset="0"/>
              </a:rPr>
              <a:t>PHẢI CÓ GIẤY PHÉP </a:t>
            </a:r>
          </a:p>
        </p:txBody>
      </p:sp>
      <p:sp>
        <p:nvSpPr>
          <p:cNvPr id="16" name="Rounded Rectangle 15"/>
          <p:cNvSpPr/>
          <p:nvPr/>
        </p:nvSpPr>
        <p:spPr>
          <a:xfrm>
            <a:off x="5334000" y="2971800"/>
            <a:ext cx="3429000" cy="762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000" dirty="0">
                <a:solidFill>
                  <a:srgbClr val="FF0000"/>
                </a:solidFill>
                <a:latin typeface="Tahoma" pitchFamily="34" charset="0"/>
                <a:ea typeface="Tahoma" pitchFamily="34" charset="0"/>
                <a:cs typeface="Tahoma" pitchFamily="34" charset="0"/>
              </a:rPr>
              <a:t>PHẢI ĐÁP ỨNG ĐIỀU KIỆN</a:t>
            </a:r>
          </a:p>
        </p:txBody>
      </p:sp>
      <p:sp>
        <p:nvSpPr>
          <p:cNvPr id="17" name="Rounded Rectangle 16"/>
          <p:cNvSpPr/>
          <p:nvPr/>
        </p:nvSpPr>
        <p:spPr>
          <a:xfrm>
            <a:off x="381000" y="4267200"/>
            <a:ext cx="3733800" cy="762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400" b="1" dirty="0">
                <a:solidFill>
                  <a:srgbClr val="00B050"/>
                </a:solidFill>
                <a:latin typeface="Tahoma" pitchFamily="34" charset="0"/>
                <a:ea typeface="Tahoma" pitchFamily="34" charset="0"/>
                <a:cs typeface="Tahoma" pitchFamily="34" charset="0"/>
              </a:rPr>
              <a:t>HÀNG PHẢI KIỂM TRA</a:t>
            </a:r>
          </a:p>
        </p:txBody>
      </p:sp>
      <p:sp>
        <p:nvSpPr>
          <p:cNvPr id="18" name="Rounded Rectangle 17"/>
          <p:cNvSpPr/>
          <p:nvPr/>
        </p:nvSpPr>
        <p:spPr>
          <a:xfrm>
            <a:off x="5334000" y="4267200"/>
            <a:ext cx="3429000" cy="762000"/>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000" dirty="0">
                <a:solidFill>
                  <a:srgbClr val="92D050"/>
                </a:solidFill>
                <a:latin typeface="Tahoma" pitchFamily="34" charset="0"/>
                <a:ea typeface="Tahoma" pitchFamily="34" charset="0"/>
                <a:cs typeface="Tahoma" pitchFamily="34" charset="0"/>
              </a:rPr>
              <a:t>PHẢI KIÊM TRA </a:t>
            </a:r>
          </a:p>
        </p:txBody>
      </p:sp>
      <p:sp>
        <p:nvSpPr>
          <p:cNvPr id="19" name="Rounded Rectangle 18"/>
          <p:cNvSpPr/>
          <p:nvPr/>
        </p:nvSpPr>
        <p:spPr>
          <a:xfrm>
            <a:off x="381000" y="5486400"/>
            <a:ext cx="3733800" cy="76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400" b="1" dirty="0">
                <a:solidFill>
                  <a:srgbClr val="0070C0"/>
                </a:solidFill>
                <a:latin typeface="Tahoma" pitchFamily="34" charset="0"/>
                <a:ea typeface="Tahoma" pitchFamily="34" charset="0"/>
                <a:cs typeface="Tahoma" pitchFamily="34" charset="0"/>
              </a:rPr>
              <a:t>HÀNG KHÁC</a:t>
            </a:r>
          </a:p>
        </p:txBody>
      </p:sp>
      <p:sp>
        <p:nvSpPr>
          <p:cNvPr id="20" name="Rounded Rectangle 19"/>
          <p:cNvSpPr/>
          <p:nvPr/>
        </p:nvSpPr>
        <p:spPr>
          <a:xfrm>
            <a:off x="5334000" y="5486400"/>
            <a:ext cx="3429000" cy="76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spcAft>
                <a:spcPts val="800"/>
              </a:spcAft>
              <a:buClr>
                <a:schemeClr val="tx1"/>
              </a:buClr>
              <a:buSzPct val="100000"/>
            </a:pPr>
            <a:r>
              <a:rPr lang="en-US" sz="2000" dirty="0">
                <a:solidFill>
                  <a:srgbClr val="0070C0"/>
                </a:solidFill>
                <a:latin typeface="Tahoma" pitchFamily="34" charset="0"/>
                <a:ea typeface="Tahoma" pitchFamily="34" charset="0"/>
                <a:cs typeface="Tahoma" pitchFamily="34" charset="0"/>
              </a:rPr>
              <a:t>LÀM THỦ TỤC TẠI CQHQ</a:t>
            </a:r>
          </a:p>
        </p:txBody>
      </p:sp>
      <p:sp>
        <p:nvSpPr>
          <p:cNvPr id="21" name="Right Arrow 20"/>
          <p:cNvSpPr/>
          <p:nvPr/>
        </p:nvSpPr>
        <p:spPr>
          <a:xfrm>
            <a:off x="4419600" y="1828800"/>
            <a:ext cx="685800" cy="685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4419600" y="2971800"/>
            <a:ext cx="685800" cy="685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4419600" y="4267200"/>
            <a:ext cx="685800" cy="685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4419600" y="5486400"/>
            <a:ext cx="685800" cy="685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HÀNG HÓA XK, NK THEO QUY ĐỊNH RIÊNG</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7</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12" name="Rounded Rectangle 11"/>
          <p:cNvSpPr/>
          <p:nvPr/>
        </p:nvSpPr>
        <p:spPr>
          <a:xfrm>
            <a:off x="228600" y="1600200"/>
            <a:ext cx="8610600" cy="1905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rgbClr val="00B050"/>
                </a:solidFill>
                <a:latin typeface="Tahoma" pitchFamily="34" charset="0"/>
                <a:ea typeface="Tahoma" pitchFamily="34" charset="0"/>
                <a:cs typeface="Tahoma" pitchFamily="34" charset="0"/>
              </a:rPr>
              <a:t>Tái </a:t>
            </a:r>
            <a:r>
              <a:rPr lang="en-US" sz="2400" b="1" dirty="0">
                <a:solidFill>
                  <a:srgbClr val="00B050"/>
                </a:solidFill>
                <a:latin typeface="Tahoma" pitchFamily="34" charset="0"/>
                <a:ea typeface="Tahoma" pitchFamily="34" charset="0"/>
                <a:cs typeface="Tahoma" pitchFamily="34" charset="0"/>
              </a:rPr>
              <a:t>XK</a:t>
            </a:r>
            <a:r>
              <a:rPr lang="vi-VN" sz="2400" b="1" dirty="0">
                <a:solidFill>
                  <a:srgbClr val="00B050"/>
                </a:solidFill>
                <a:latin typeface="Tahoma" pitchFamily="34" charset="0"/>
                <a:ea typeface="Tahoma" pitchFamily="34" charset="0"/>
                <a:cs typeface="Tahoma" pitchFamily="34" charset="0"/>
              </a:rPr>
              <a:t> các loại vật tư </a:t>
            </a:r>
            <a:r>
              <a:rPr lang="en-US" sz="2400" b="1" dirty="0">
                <a:solidFill>
                  <a:srgbClr val="00B050"/>
                </a:solidFill>
                <a:latin typeface="Tahoma" pitchFamily="34" charset="0"/>
                <a:ea typeface="Tahoma" pitchFamily="34" charset="0"/>
                <a:cs typeface="Tahoma" pitchFamily="34" charset="0"/>
              </a:rPr>
              <a:t>NK</a:t>
            </a:r>
            <a:r>
              <a:rPr lang="vi-VN" sz="2400" b="1" dirty="0">
                <a:solidFill>
                  <a:srgbClr val="00B050"/>
                </a:solidFill>
                <a:latin typeface="Tahoma" pitchFamily="34" charset="0"/>
                <a:ea typeface="Tahoma" pitchFamily="34" charset="0"/>
                <a:cs typeface="Tahoma" pitchFamily="34" charset="0"/>
              </a:rPr>
              <a:t> chủ yếu mà Nhà nước bảo đảm cân đối ngoại tệ để </a:t>
            </a:r>
            <a:r>
              <a:rPr lang="en-US" sz="2400" b="1" dirty="0">
                <a:solidFill>
                  <a:srgbClr val="00B050"/>
                </a:solidFill>
                <a:latin typeface="Tahoma" pitchFamily="34" charset="0"/>
                <a:ea typeface="Tahoma" pitchFamily="34" charset="0"/>
                <a:cs typeface="Tahoma" pitchFamily="34" charset="0"/>
              </a:rPr>
              <a:t>NK</a:t>
            </a:r>
            <a:r>
              <a:rPr lang="vi-VN" sz="2400" b="1" dirty="0">
                <a:solidFill>
                  <a:srgbClr val="00B050"/>
                </a:solidFill>
                <a:latin typeface="Tahoma" pitchFamily="34" charset="0"/>
                <a:ea typeface="Tahoma" pitchFamily="34" charset="0"/>
                <a:cs typeface="Tahoma" pitchFamily="34" charset="0"/>
              </a:rPr>
              <a:t>: </a:t>
            </a:r>
            <a:r>
              <a:rPr lang="en-US" sz="2400" dirty="0">
                <a:solidFill>
                  <a:srgbClr val="00B050"/>
                </a:solidFill>
                <a:latin typeface="Tahoma" pitchFamily="34" charset="0"/>
                <a:ea typeface="Tahoma" pitchFamily="34" charset="0"/>
                <a:cs typeface="Tahoma" pitchFamily="34" charset="0"/>
              </a:rPr>
              <a:t>C</a:t>
            </a:r>
            <a:r>
              <a:rPr lang="vi-VN" sz="2400" dirty="0">
                <a:solidFill>
                  <a:srgbClr val="00B050"/>
                </a:solidFill>
                <a:latin typeface="Tahoma" pitchFamily="34" charset="0"/>
                <a:ea typeface="Tahoma" pitchFamily="34" charset="0"/>
                <a:cs typeface="Tahoma" pitchFamily="34" charset="0"/>
              </a:rPr>
              <a:t>hỉ được tái </a:t>
            </a:r>
            <a:r>
              <a:rPr lang="en-US" sz="2400" dirty="0">
                <a:solidFill>
                  <a:srgbClr val="00B050"/>
                </a:solidFill>
                <a:latin typeface="Tahoma" pitchFamily="34" charset="0"/>
                <a:ea typeface="Tahoma" pitchFamily="34" charset="0"/>
                <a:cs typeface="Tahoma" pitchFamily="34" charset="0"/>
              </a:rPr>
              <a:t>XK </a:t>
            </a:r>
            <a:r>
              <a:rPr lang="vi-VN" sz="2400" dirty="0">
                <a:solidFill>
                  <a:srgbClr val="00B050"/>
                </a:solidFill>
                <a:latin typeface="Tahoma" pitchFamily="34" charset="0"/>
                <a:ea typeface="Tahoma" pitchFamily="34" charset="0"/>
                <a:cs typeface="Tahoma" pitchFamily="34" charset="0"/>
              </a:rPr>
              <a:t>thu bằng ngoại tệ tự do chuyển đổi hoặc theo giấy phép</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Danh</a:t>
            </a:r>
            <a:r>
              <a:rPr lang="en-US" sz="2400" dirty="0">
                <a:solidFill>
                  <a:srgbClr val="00B050"/>
                </a:solidFill>
                <a:latin typeface="Tahoma" pitchFamily="34" charset="0"/>
                <a:ea typeface="Tahoma" pitchFamily="34" charset="0"/>
                <a:cs typeface="Tahoma" pitchFamily="34" charset="0"/>
              </a:rPr>
              <a:t> </a:t>
            </a:r>
            <a:r>
              <a:rPr lang="en-US" sz="2400" dirty="0" err="1">
                <a:solidFill>
                  <a:srgbClr val="00B050"/>
                </a:solidFill>
                <a:latin typeface="Tahoma" pitchFamily="34" charset="0"/>
                <a:ea typeface="Tahoma" pitchFamily="34" charset="0"/>
                <a:cs typeface="Tahoma" pitchFamily="34" charset="0"/>
              </a:rPr>
              <a:t>mục</a:t>
            </a:r>
            <a:r>
              <a:rPr lang="en-US" sz="2400" dirty="0">
                <a:solidFill>
                  <a:srgbClr val="00B050"/>
                </a:solidFill>
                <a:latin typeface="Tahoma" pitchFamily="34" charset="0"/>
                <a:ea typeface="Tahoma" pitchFamily="34" charset="0"/>
                <a:cs typeface="Tahoma" pitchFamily="34" charset="0"/>
              </a:rPr>
              <a:t>  </a:t>
            </a:r>
            <a:r>
              <a:rPr lang="vi-VN" sz="2400" dirty="0">
                <a:solidFill>
                  <a:srgbClr val="00B050"/>
                </a:solidFill>
                <a:latin typeface="Tahoma" pitchFamily="34" charset="0"/>
                <a:ea typeface="Tahoma" pitchFamily="34" charset="0"/>
                <a:cs typeface="Tahoma" pitchFamily="34" charset="0"/>
              </a:rPr>
              <a:t>của Bộ Công Thương</a:t>
            </a:r>
            <a:endParaRPr lang="en-US" sz="2400" dirty="0">
              <a:solidFill>
                <a:srgbClr val="00B050"/>
              </a:solidFill>
              <a:latin typeface="Tahoma" pitchFamily="34" charset="0"/>
              <a:ea typeface="Tahoma" pitchFamily="34" charset="0"/>
              <a:cs typeface="Tahoma" pitchFamily="34" charset="0"/>
            </a:endParaRPr>
          </a:p>
        </p:txBody>
      </p:sp>
      <p:sp>
        <p:nvSpPr>
          <p:cNvPr id="13" name="Rounded Rectangle 12"/>
          <p:cNvSpPr/>
          <p:nvPr/>
        </p:nvSpPr>
        <p:spPr>
          <a:xfrm>
            <a:off x="609600" y="3810000"/>
            <a:ext cx="8001000" cy="114300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0070C0"/>
                </a:solidFill>
                <a:latin typeface="Tahoma" pitchFamily="34" charset="0"/>
                <a:ea typeface="Tahoma" pitchFamily="34" charset="0"/>
                <a:cs typeface="Tahoma" pitchFamily="34" charset="0"/>
              </a:rPr>
              <a:t>NK </a:t>
            </a:r>
            <a:r>
              <a:rPr lang="vi-VN" sz="2400" b="1" dirty="0">
                <a:solidFill>
                  <a:srgbClr val="0070C0"/>
                </a:solidFill>
                <a:latin typeface="Tahoma" pitchFamily="34" charset="0"/>
                <a:ea typeface="Tahoma" pitchFamily="34" charset="0"/>
                <a:cs typeface="Tahoma" pitchFamily="34" charset="0"/>
              </a:rPr>
              <a:t>gỗ các loại từ các nước có chung đường biên giới</a:t>
            </a:r>
            <a:r>
              <a:rPr lang="en-US" sz="2400" b="1" dirty="0">
                <a:solidFill>
                  <a:srgbClr val="0070C0"/>
                </a:solidFill>
                <a:latin typeface="Tahoma" pitchFamily="34" charset="0"/>
                <a:ea typeface="Tahoma" pitchFamily="34" charset="0"/>
                <a:cs typeface="Tahoma" pitchFamily="34" charset="0"/>
              </a:rPr>
              <a:t> VN</a:t>
            </a:r>
            <a:r>
              <a:rPr lang="vi-VN" sz="2400" b="1" dirty="0">
                <a:solidFill>
                  <a:srgbClr val="0070C0"/>
                </a:solidFill>
                <a:latin typeface="Tahoma" pitchFamily="34" charset="0"/>
                <a:ea typeface="Tahoma" pitchFamily="34" charset="0"/>
                <a:cs typeface="Tahoma" pitchFamily="34" charset="0"/>
              </a:rPr>
              <a:t> </a:t>
            </a:r>
            <a:r>
              <a:rPr lang="en-US" sz="2400" dirty="0">
                <a:solidFill>
                  <a:srgbClr val="0070C0"/>
                </a:solidFill>
                <a:latin typeface="Tahoma" pitchFamily="34" charset="0"/>
                <a:ea typeface="Tahoma" pitchFamily="34" charset="0"/>
                <a:cs typeface="Tahoma" pitchFamily="34" charset="0"/>
              </a:rPr>
              <a:t>(BCT </a:t>
            </a:r>
            <a:r>
              <a:rPr lang="en-US" sz="2400" dirty="0" err="1">
                <a:solidFill>
                  <a:srgbClr val="0070C0"/>
                </a:solidFill>
                <a:latin typeface="Tahoma" pitchFamily="34" charset="0"/>
                <a:ea typeface="Tahoma" pitchFamily="34" charset="0"/>
                <a:cs typeface="Tahoma" pitchFamily="34" charset="0"/>
              </a:rPr>
              <a:t>họ</a:t>
            </a:r>
            <a:r>
              <a:rPr lang="vi-VN" sz="2400" dirty="0">
                <a:solidFill>
                  <a:srgbClr val="0070C0"/>
                </a:solidFill>
                <a:latin typeface="Tahoma" pitchFamily="34" charset="0"/>
                <a:ea typeface="Tahoma" pitchFamily="34" charset="0"/>
                <a:cs typeface="Tahoma" pitchFamily="34" charset="0"/>
              </a:rPr>
              <a:t>ặc Thủ tướng Chính phủ</a:t>
            </a:r>
            <a:r>
              <a:rPr lang="en-US" sz="2400" dirty="0">
                <a:solidFill>
                  <a:srgbClr val="0070C0"/>
                </a:solidFill>
                <a:latin typeface="Tahoma" pitchFamily="34" charset="0"/>
                <a:ea typeface="Tahoma" pitchFamily="34" charset="0"/>
                <a:cs typeface="Tahoma" pitchFamily="34" charset="0"/>
              </a:rPr>
              <a:t>)</a:t>
            </a:r>
          </a:p>
        </p:txBody>
      </p:sp>
      <p:sp>
        <p:nvSpPr>
          <p:cNvPr id="15" name="Rounded Rectangle 14"/>
          <p:cNvSpPr/>
          <p:nvPr/>
        </p:nvSpPr>
        <p:spPr>
          <a:xfrm>
            <a:off x="381000" y="5257800"/>
            <a:ext cx="8153400" cy="1143000"/>
          </a:xfrm>
          <a:prstGeom prst="round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accent4">
                    <a:lumMod val="75000"/>
                  </a:schemeClr>
                </a:solidFill>
                <a:latin typeface="Tahoma" pitchFamily="34" charset="0"/>
                <a:ea typeface="Tahoma" pitchFamily="34" charset="0"/>
                <a:cs typeface="Tahoma" pitchFamily="34" charset="0"/>
              </a:rPr>
              <a:t>H</a:t>
            </a:r>
            <a:r>
              <a:rPr lang="vi-VN" sz="2400" b="1" dirty="0">
                <a:solidFill>
                  <a:schemeClr val="accent4">
                    <a:lumMod val="75000"/>
                  </a:schemeClr>
                </a:solidFill>
                <a:latin typeface="Tahoma" pitchFamily="34" charset="0"/>
                <a:ea typeface="Tahoma" pitchFamily="34" charset="0"/>
                <a:cs typeface="Tahoma" pitchFamily="34" charset="0"/>
              </a:rPr>
              <a:t>àng hóa </a:t>
            </a:r>
            <a:r>
              <a:rPr lang="en-US" sz="2400" b="1" dirty="0">
                <a:solidFill>
                  <a:schemeClr val="accent4">
                    <a:lumMod val="75000"/>
                  </a:schemeClr>
                </a:solidFill>
                <a:latin typeface="Tahoma" pitchFamily="34" charset="0"/>
                <a:ea typeface="Tahoma" pitchFamily="34" charset="0"/>
                <a:cs typeface="Tahoma" pitchFamily="34" charset="0"/>
              </a:rPr>
              <a:t>XK, NK </a:t>
            </a:r>
            <a:r>
              <a:rPr lang="vi-VN" sz="2400" b="1" dirty="0">
                <a:solidFill>
                  <a:schemeClr val="accent4">
                    <a:lumMod val="75000"/>
                  </a:schemeClr>
                </a:solidFill>
                <a:latin typeface="Tahoma" pitchFamily="34" charset="0"/>
                <a:ea typeface="Tahoma" pitchFamily="34" charset="0"/>
                <a:cs typeface="Tahoma" pitchFamily="34" charset="0"/>
              </a:rPr>
              <a:t>phục vụ quốc phòng, an ninh </a:t>
            </a:r>
            <a:r>
              <a:rPr lang="en-US" sz="2400" dirty="0">
                <a:solidFill>
                  <a:schemeClr val="accent4">
                    <a:lumMod val="75000"/>
                  </a:schemeClr>
                </a:solidFill>
                <a:latin typeface="Tahoma" pitchFamily="34" charset="0"/>
                <a:ea typeface="Tahoma" pitchFamily="34" charset="0"/>
                <a:cs typeface="Tahoma" pitchFamily="34" charset="0"/>
              </a:rPr>
              <a:t>(</a:t>
            </a:r>
            <a:r>
              <a:rPr lang="vi-VN" sz="2400" dirty="0">
                <a:solidFill>
                  <a:schemeClr val="accent4">
                    <a:lumMod val="75000"/>
                  </a:schemeClr>
                </a:solidFill>
                <a:latin typeface="Tahoma" pitchFamily="34" charset="0"/>
                <a:ea typeface="Tahoma" pitchFamily="34" charset="0"/>
                <a:cs typeface="Tahoma" pitchFamily="34" charset="0"/>
              </a:rPr>
              <a:t>theo quyết định của Thủ tướng C</a:t>
            </a:r>
            <a:r>
              <a:rPr lang="en-US" sz="2400" dirty="0">
                <a:solidFill>
                  <a:schemeClr val="accent4">
                    <a:lumMod val="75000"/>
                  </a:schemeClr>
                </a:solidFill>
                <a:latin typeface="Tahoma" pitchFamily="34" charset="0"/>
                <a:ea typeface="Tahoma" pitchFamily="34" charset="0"/>
                <a:cs typeface="Tahoma" pitchFamily="34" charset="0"/>
              </a:rPr>
              <a:t>P – </a:t>
            </a:r>
            <a:r>
              <a:rPr lang="en-US" sz="2400" dirty="0" err="1">
                <a:solidFill>
                  <a:schemeClr val="accent4">
                    <a:lumMod val="75000"/>
                  </a:schemeClr>
                </a:solidFill>
                <a:latin typeface="Tahoma" pitchFamily="34" charset="0"/>
                <a:ea typeface="Tahoma" pitchFamily="34" charset="0"/>
                <a:cs typeface="Tahoma" pitchFamily="34" charset="0"/>
              </a:rPr>
              <a:t>Giấy</a:t>
            </a:r>
            <a:r>
              <a:rPr lang="en-US" sz="2400" dirty="0">
                <a:solidFill>
                  <a:schemeClr val="accent4">
                    <a:lumMod val="75000"/>
                  </a:schemeClr>
                </a:solidFill>
                <a:latin typeface="Tahoma" pitchFamily="34" charset="0"/>
                <a:ea typeface="Tahoma" pitchFamily="34" charset="0"/>
                <a:cs typeface="Tahoma" pitchFamily="34" charset="0"/>
              </a:rPr>
              <a:t> </a:t>
            </a:r>
            <a:r>
              <a:rPr lang="en-US" sz="2400" dirty="0" err="1">
                <a:solidFill>
                  <a:schemeClr val="accent4">
                    <a:lumMod val="75000"/>
                  </a:schemeClr>
                </a:solidFill>
                <a:latin typeface="Tahoma" pitchFamily="34" charset="0"/>
                <a:ea typeface="Tahoma" pitchFamily="34" charset="0"/>
                <a:cs typeface="Tahoma" pitchFamily="34" charset="0"/>
              </a:rPr>
              <a:t>phép</a:t>
            </a:r>
            <a:r>
              <a:rPr lang="en-US" sz="2400" dirty="0">
                <a:solidFill>
                  <a:schemeClr val="accent4">
                    <a:lumMod val="75000"/>
                  </a:schemeClr>
                </a:solidFill>
                <a:latin typeface="Tahoma" pitchFamily="34" charset="0"/>
                <a:ea typeface="Tahoma" pitchFamily="34" charset="0"/>
                <a:cs typeface="Tahoma" pitchFamily="34" charset="0"/>
              </a:rPr>
              <a:t> </a:t>
            </a:r>
            <a:r>
              <a:rPr lang="en-US" sz="2400" dirty="0" err="1">
                <a:solidFill>
                  <a:schemeClr val="accent4">
                    <a:lumMod val="75000"/>
                  </a:schemeClr>
                </a:solidFill>
                <a:latin typeface="Tahoma" pitchFamily="34" charset="0"/>
                <a:ea typeface="Tahoma" pitchFamily="34" charset="0"/>
                <a:cs typeface="Tahoma" pitchFamily="34" charset="0"/>
              </a:rPr>
              <a:t>của</a:t>
            </a:r>
            <a:r>
              <a:rPr lang="en-US" sz="2400" dirty="0">
                <a:solidFill>
                  <a:schemeClr val="accent4">
                    <a:lumMod val="75000"/>
                  </a:schemeClr>
                </a:solidFill>
                <a:latin typeface="Tahoma" pitchFamily="34" charset="0"/>
                <a:ea typeface="Tahoma" pitchFamily="34" charset="0"/>
                <a:cs typeface="Tahoma" pitchFamily="34" charset="0"/>
              </a:rPr>
              <a:t> </a:t>
            </a:r>
            <a:r>
              <a:rPr lang="vi-VN" sz="2400" dirty="0">
                <a:solidFill>
                  <a:schemeClr val="accent4">
                    <a:lumMod val="75000"/>
                  </a:schemeClr>
                </a:solidFill>
                <a:latin typeface="Tahoma" pitchFamily="34" charset="0"/>
                <a:ea typeface="Tahoma" pitchFamily="34" charset="0"/>
                <a:cs typeface="Tahoma" pitchFamily="34" charset="0"/>
              </a:rPr>
              <a:t>Bộ trưởng Bộ Quốc phòng, </a:t>
            </a:r>
            <a:r>
              <a:rPr lang="en-US" sz="2400" dirty="0" err="1">
                <a:solidFill>
                  <a:schemeClr val="accent4">
                    <a:lumMod val="75000"/>
                  </a:schemeClr>
                </a:solidFill>
                <a:latin typeface="Tahoma" pitchFamily="34" charset="0"/>
                <a:ea typeface="Tahoma" pitchFamily="34" charset="0"/>
                <a:cs typeface="Tahoma" pitchFamily="34" charset="0"/>
              </a:rPr>
              <a:t>Bộ</a:t>
            </a:r>
            <a:r>
              <a:rPr lang="en-US" sz="2400" dirty="0">
                <a:solidFill>
                  <a:schemeClr val="accent4">
                    <a:lumMod val="75000"/>
                  </a:schemeClr>
                </a:solidFill>
                <a:latin typeface="Tahoma" pitchFamily="34" charset="0"/>
                <a:ea typeface="Tahoma" pitchFamily="34" charset="0"/>
                <a:cs typeface="Tahoma" pitchFamily="34" charset="0"/>
              </a:rPr>
              <a:t> </a:t>
            </a:r>
            <a:r>
              <a:rPr lang="vi-VN" sz="2400" dirty="0">
                <a:solidFill>
                  <a:schemeClr val="accent4">
                    <a:lumMod val="75000"/>
                  </a:schemeClr>
                </a:solidFill>
                <a:latin typeface="Tahoma" pitchFamily="34" charset="0"/>
                <a:ea typeface="Tahoma" pitchFamily="34" charset="0"/>
                <a:cs typeface="Tahoma" pitchFamily="34" charset="0"/>
              </a:rPr>
              <a:t>Công a</a:t>
            </a:r>
            <a:r>
              <a:rPr lang="en-US" sz="2400" dirty="0">
                <a:solidFill>
                  <a:schemeClr val="accent4">
                    <a:lumMod val="75000"/>
                  </a:schemeClr>
                </a:solidFill>
                <a:latin typeface="Tahoma" pitchFamily="34" charset="0"/>
                <a:ea typeface="Tahoma" pitchFamily="34" charset="0"/>
                <a:cs typeface="Tahoma" pitchFamily="34" charset="0"/>
              </a:rPr>
              <a:t>n)</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858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ate Placeholder 6"/>
          <p:cNvSpPr>
            <a:spLocks noGrp="1"/>
          </p:cNvSpPr>
          <p:nvPr>
            <p:ph type="dt" sz="quarter" idx="10"/>
          </p:nvPr>
        </p:nvSpPr>
        <p:spPr/>
        <p:txBody>
          <a:bodyPr/>
          <a:lstStyle/>
          <a:p>
            <a:pPr>
              <a:defRPr/>
            </a:pPr>
            <a:fld id="{F9A6BC9E-95DD-4F45-98FF-DA2D19A09890}"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56D50EE6-74D9-46DB-94D9-E62028EA01DA}" type="slidenum">
              <a:rPr lang="en-US"/>
              <a:pPr>
                <a:defRPr/>
              </a:pPr>
              <a:t>8</a:t>
            </a:fld>
            <a:endParaRPr lang="en-US"/>
          </a:p>
        </p:txBody>
      </p:sp>
      <p:sp>
        <p:nvSpPr>
          <p:cNvPr id="11" name="Footer Placeholder 10"/>
          <p:cNvSpPr>
            <a:spLocks noGrp="1"/>
          </p:cNvSpPr>
          <p:nvPr>
            <p:ph type="ftr" sz="quarter" idx="11"/>
          </p:nvPr>
        </p:nvSpPr>
        <p:spPr/>
        <p:txBody>
          <a:bodyPr/>
          <a:lstStyle/>
          <a:p>
            <a:pPr>
              <a:defRPr/>
            </a:pPr>
            <a:r>
              <a:rPr lang="en-US"/>
              <a:t>CHUYÊN NGHIỆP - MINH BẠCH - HIỆU QUẢ</a:t>
            </a:r>
          </a:p>
        </p:txBody>
      </p:sp>
      <p:sp>
        <p:nvSpPr>
          <p:cNvPr id="13" name="Subtitle 2"/>
          <p:cNvSpPr>
            <a:spLocks noGrp="1"/>
          </p:cNvSpPr>
          <p:nvPr>
            <p:ph type="subTitle" idx="1"/>
          </p:nvPr>
        </p:nvSpPr>
        <p:spPr>
          <a:xfrm>
            <a:off x="533400" y="76200"/>
            <a:ext cx="8305800" cy="2590800"/>
          </a:xfrm>
        </p:spPr>
        <p:txBody>
          <a:bodyPr rtlCol="0">
            <a:noAutofit/>
          </a:bodyPr>
          <a:lstStyle/>
          <a:p>
            <a:pPr fontAlgn="auto">
              <a:spcAft>
                <a:spcPts val="0"/>
              </a:spcAft>
              <a:buFont typeface="Arial" pitchFamily="34" charset="0"/>
              <a:buNone/>
              <a:defRPr/>
            </a:pPr>
            <a:r>
              <a:rPr lang="en-US" sz="4000" b="1" dirty="0">
                <a:solidFill>
                  <a:schemeClr val="tx1"/>
                </a:solidFill>
                <a:latin typeface="+mj-lt"/>
                <a:cs typeface="Arial" pitchFamily="34" charset="0"/>
              </a:rPr>
              <a:t>PHẦN 2</a:t>
            </a:r>
          </a:p>
          <a:p>
            <a:pPr fontAlgn="auto">
              <a:spcBef>
                <a:spcPts val="0"/>
              </a:spcBef>
              <a:spcAft>
                <a:spcPts val="0"/>
              </a:spcAft>
              <a:buFont typeface="Arial" pitchFamily="34" charset="0"/>
              <a:buNone/>
              <a:defRPr/>
            </a:pPr>
            <a:r>
              <a:rPr lang="en-US" sz="4000" b="1">
                <a:solidFill>
                  <a:schemeClr val="tx1"/>
                </a:solidFill>
                <a:latin typeface="+mj-lt"/>
                <a:cs typeface="Arial" pitchFamily="34" charset="0"/>
              </a:rPr>
              <a:t> TẠM </a:t>
            </a:r>
            <a:r>
              <a:rPr lang="en-US" sz="4000" b="1" dirty="0">
                <a:solidFill>
                  <a:schemeClr val="tx1"/>
                </a:solidFill>
                <a:latin typeface="+mj-lt"/>
                <a:cs typeface="Arial" pitchFamily="34" charset="0"/>
              </a:rPr>
              <a:t>NHẬP – TÁI XUẤT</a:t>
            </a:r>
            <a:r>
              <a:rPr lang="en-US" sz="4000" b="1">
                <a:solidFill>
                  <a:schemeClr val="tx1"/>
                </a:solidFill>
                <a:latin typeface="+mj-lt"/>
                <a:cs typeface="Arial" pitchFamily="34" charset="0"/>
              </a:rPr>
              <a:t>, </a:t>
            </a:r>
          </a:p>
          <a:p>
            <a:pPr fontAlgn="auto">
              <a:spcBef>
                <a:spcPts val="0"/>
              </a:spcBef>
              <a:spcAft>
                <a:spcPts val="0"/>
              </a:spcAft>
              <a:buFont typeface="Arial" pitchFamily="34" charset="0"/>
              <a:buNone/>
              <a:defRPr/>
            </a:pPr>
            <a:r>
              <a:rPr lang="en-US" sz="4000" b="1">
                <a:solidFill>
                  <a:schemeClr val="tx1"/>
                </a:solidFill>
                <a:latin typeface="+mj-lt"/>
                <a:cs typeface="Arial" pitchFamily="34" charset="0"/>
              </a:rPr>
              <a:t>TẠM </a:t>
            </a:r>
            <a:r>
              <a:rPr lang="en-US" sz="4000" b="1" dirty="0">
                <a:solidFill>
                  <a:schemeClr val="tx1"/>
                </a:solidFill>
                <a:latin typeface="+mj-lt"/>
                <a:cs typeface="Arial" pitchFamily="34" charset="0"/>
              </a:rPr>
              <a:t>XUẤT- TÁI NHẬP</a:t>
            </a:r>
            <a:r>
              <a:rPr lang="en-US" sz="4000" b="1">
                <a:solidFill>
                  <a:schemeClr val="tx1"/>
                </a:solidFill>
                <a:latin typeface="+mj-lt"/>
                <a:cs typeface="Arial" pitchFamily="34" charset="0"/>
              </a:rPr>
              <a:t>, </a:t>
            </a:r>
          </a:p>
          <a:p>
            <a:pPr fontAlgn="auto">
              <a:spcBef>
                <a:spcPts val="0"/>
              </a:spcBef>
              <a:spcAft>
                <a:spcPts val="0"/>
              </a:spcAft>
              <a:buFont typeface="Arial" pitchFamily="34" charset="0"/>
              <a:buNone/>
              <a:defRPr/>
            </a:pPr>
            <a:r>
              <a:rPr lang="en-US" sz="4000" b="1">
                <a:solidFill>
                  <a:schemeClr val="tx1"/>
                </a:solidFill>
                <a:latin typeface="+mj-lt"/>
                <a:cs typeface="Arial" pitchFamily="34" charset="0"/>
              </a:rPr>
              <a:t>KINH DOANH CHUYỂN KHẨU</a:t>
            </a:r>
            <a:endParaRPr lang="en-US" sz="4000" b="1" dirty="0">
              <a:solidFill>
                <a:schemeClr val="tx1"/>
              </a:solidFill>
              <a:latin typeface="+mj-lt"/>
              <a:cs typeface="Arial" pitchFamily="34" charset="0"/>
            </a:endParaRPr>
          </a:p>
        </p:txBody>
      </p:sp>
      <p:pic>
        <p:nvPicPr>
          <p:cNvPr id="1026" name="Picture 2" descr="C:\Users\Long\Desktop\Link\bieu-thue-xuat-nhap-khau_YWIV.jpg"/>
          <p:cNvPicPr>
            <a:picLocks noChangeAspect="1" noChangeArrowheads="1"/>
          </p:cNvPicPr>
          <p:nvPr/>
        </p:nvPicPr>
        <p:blipFill>
          <a:blip r:embed="rId2" cstate="print"/>
          <a:srcRect/>
          <a:stretch>
            <a:fillRect/>
          </a:stretch>
        </p:blipFill>
        <p:spPr bwMode="auto">
          <a:xfrm>
            <a:off x="1733550" y="2936875"/>
            <a:ext cx="5905500" cy="3333750"/>
          </a:xfrm>
          <a:prstGeom prst="rect">
            <a:avLst/>
          </a:prstGeom>
          <a:noFill/>
        </p:spPr>
      </p:pic>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295400"/>
            <a:ext cx="8991600" cy="76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81000" y="304800"/>
            <a:ext cx="8534400" cy="83820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latin typeface="Arial" pitchFamily="34" charset="0"/>
                <a:cs typeface="Arial" pitchFamily="34" charset="0"/>
              </a:rPr>
              <a:t>TẠM NHẬP – TÁI XUẤT, TẠM XUẤT – TÁI NHẬP</a:t>
            </a:r>
          </a:p>
        </p:txBody>
      </p:sp>
      <p:sp>
        <p:nvSpPr>
          <p:cNvPr id="7" name="Date Placeholder 6"/>
          <p:cNvSpPr>
            <a:spLocks noGrp="1"/>
          </p:cNvSpPr>
          <p:nvPr>
            <p:ph type="dt" sz="quarter" idx="10"/>
          </p:nvPr>
        </p:nvSpPr>
        <p:spPr/>
        <p:txBody>
          <a:bodyPr/>
          <a:lstStyle/>
          <a:p>
            <a:pPr>
              <a:defRPr/>
            </a:pPr>
            <a:fld id="{F6421FD6-A47C-4D52-A125-29E6EC239B03}" type="datetime1">
              <a:rPr lang="en-US" smtClean="0"/>
              <a:pPr>
                <a:defRPr/>
              </a:pPr>
              <a:t>12/11/2023</a:t>
            </a:fld>
            <a:endParaRPr lang="en-US"/>
          </a:p>
        </p:txBody>
      </p:sp>
      <p:sp>
        <p:nvSpPr>
          <p:cNvPr id="10" name="Slide Number Placeholder 9"/>
          <p:cNvSpPr>
            <a:spLocks noGrp="1"/>
          </p:cNvSpPr>
          <p:nvPr>
            <p:ph type="sldNum" sz="quarter" idx="12"/>
          </p:nvPr>
        </p:nvSpPr>
        <p:spPr/>
        <p:txBody>
          <a:bodyPr/>
          <a:lstStyle/>
          <a:p>
            <a:pPr>
              <a:defRPr/>
            </a:pPr>
            <a:fld id="{63470937-8323-4FDB-8517-802C04081CB3}" type="slidenum">
              <a:rPr lang="en-US"/>
              <a:pPr>
                <a:defRPr/>
              </a:pPr>
              <a:t>9</a:t>
            </a:fld>
            <a:endParaRPr lang="en-US"/>
          </a:p>
        </p:txBody>
      </p:sp>
      <p:sp>
        <p:nvSpPr>
          <p:cNvPr id="11" name="Footer Placeholder 10"/>
          <p:cNvSpPr>
            <a:spLocks noGrp="1"/>
          </p:cNvSpPr>
          <p:nvPr>
            <p:ph type="ftr" sz="quarter" idx="11"/>
          </p:nvPr>
        </p:nvSpPr>
        <p:spPr/>
        <p:txBody>
          <a:bodyPr/>
          <a:lstStyle/>
          <a:p>
            <a:pPr>
              <a:defRPr/>
            </a:pPr>
            <a:r>
              <a:rPr lang="en-US" dirty="0"/>
              <a:t>CHUYÊN NGHIỆP - MINH BẠCH - HIỆU QUẢ</a:t>
            </a:r>
          </a:p>
        </p:txBody>
      </p:sp>
      <p:sp>
        <p:nvSpPr>
          <p:cNvPr id="3079" name="Subtitle 2"/>
          <p:cNvSpPr>
            <a:spLocks noGrp="1"/>
          </p:cNvSpPr>
          <p:nvPr>
            <p:ph type="subTitle" idx="1"/>
          </p:nvPr>
        </p:nvSpPr>
        <p:spPr>
          <a:xfrm>
            <a:off x="914400" y="1981200"/>
            <a:ext cx="8077200" cy="4495800"/>
          </a:xfrm>
        </p:spPr>
        <p:txBody>
          <a:bodyPr/>
          <a:lstStyle/>
          <a:p>
            <a:pPr marL="457200" indent="-457200" algn="just" eaLnBrk="1" fontAlgn="auto" hangingPunct="1">
              <a:spcBef>
                <a:spcPts val="500"/>
              </a:spcBef>
              <a:spcAft>
                <a:spcPts val="500"/>
              </a:spcAft>
              <a:buFont typeface="+mj-lt"/>
              <a:buAutoNum type="arabicPeriod"/>
              <a:defRPr/>
            </a:pPr>
            <a:r>
              <a:rPr lang="en-US" altLang="ko-KR" dirty="0">
                <a:ln w="11430"/>
                <a:solidFill>
                  <a:schemeClr val="tx1"/>
                </a:solidFill>
                <a:latin typeface="Arial" pitchFamily="34" charset="0"/>
                <a:ea typeface="Gulim" pitchFamily="34" charset="-127"/>
                <a:cs typeface="Arial" pitchFamily="34" charset="0"/>
              </a:rPr>
              <a:t>KINH </a:t>
            </a:r>
            <a:r>
              <a:rPr lang="en-US" altLang="ko-KR">
                <a:ln w="11430"/>
                <a:solidFill>
                  <a:schemeClr val="tx1"/>
                </a:solidFill>
                <a:latin typeface="Arial" pitchFamily="34" charset="0"/>
                <a:ea typeface="Gulim" pitchFamily="34" charset="-127"/>
                <a:cs typeface="Arial" pitchFamily="34" charset="0"/>
              </a:rPr>
              <a:t>DOANH TN-TX</a:t>
            </a:r>
          </a:p>
          <a:p>
            <a:pPr marL="457200" indent="-457200" algn="just" eaLnBrk="1" fontAlgn="auto" hangingPunct="1">
              <a:spcBef>
                <a:spcPts val="500"/>
              </a:spcBef>
              <a:spcAft>
                <a:spcPts val="500"/>
              </a:spcAft>
              <a:buFont typeface="+mj-lt"/>
              <a:buAutoNum type="arabicPeriod"/>
              <a:defRPr/>
            </a:pPr>
            <a:endParaRPr lang="en-US" altLang="ko-KR" dirty="0">
              <a:ln w="11430"/>
              <a:solidFill>
                <a:schemeClr val="tx1"/>
              </a:solidFill>
              <a:latin typeface="Arial" pitchFamily="34" charset="0"/>
              <a:ea typeface="Gulim" pitchFamily="34" charset="-127"/>
              <a:cs typeface="Arial" pitchFamily="34" charset="0"/>
            </a:endParaRPr>
          </a:p>
          <a:p>
            <a:pPr marL="457200" indent="-457200" algn="just" eaLnBrk="1" fontAlgn="auto" hangingPunct="1">
              <a:spcBef>
                <a:spcPts val="500"/>
              </a:spcBef>
              <a:spcAft>
                <a:spcPts val="500"/>
              </a:spcAft>
              <a:buFont typeface="+mj-lt"/>
              <a:buAutoNum type="arabicPeriod"/>
              <a:defRPr/>
            </a:pPr>
            <a:r>
              <a:rPr lang="en-US" altLang="ko-KR" dirty="0">
                <a:ln w="11430"/>
                <a:solidFill>
                  <a:schemeClr val="tx1"/>
                </a:solidFill>
                <a:latin typeface="Arial" pitchFamily="34" charset="0"/>
                <a:ea typeface="Gulim" pitchFamily="34" charset="-127"/>
                <a:cs typeface="Arial" pitchFamily="34" charset="0"/>
              </a:rPr>
              <a:t>TN-TX</a:t>
            </a:r>
            <a:r>
              <a:rPr lang="en-US" altLang="ko-KR">
                <a:ln w="11430"/>
                <a:solidFill>
                  <a:schemeClr val="tx1"/>
                </a:solidFill>
                <a:latin typeface="Arial" pitchFamily="34" charset="0"/>
                <a:ea typeface="Gulim" pitchFamily="34" charset="-127"/>
                <a:cs typeface="Arial" pitchFamily="34" charset="0"/>
              </a:rPr>
              <a:t>, TX-TN</a:t>
            </a:r>
          </a:p>
          <a:p>
            <a:pPr marL="457200" indent="-457200" algn="just" eaLnBrk="1" fontAlgn="auto" hangingPunct="1">
              <a:spcBef>
                <a:spcPts val="500"/>
              </a:spcBef>
              <a:spcAft>
                <a:spcPts val="500"/>
              </a:spcAft>
              <a:buFont typeface="+mj-lt"/>
              <a:buAutoNum type="arabicPeriod"/>
              <a:defRPr/>
            </a:pPr>
            <a:endParaRPr lang="en-US" altLang="ko-KR" dirty="0">
              <a:ln w="11430"/>
              <a:solidFill>
                <a:schemeClr val="tx1"/>
              </a:solidFill>
              <a:latin typeface="Arial" pitchFamily="34" charset="0"/>
              <a:ea typeface="Gulim" pitchFamily="34" charset="-127"/>
              <a:cs typeface="Arial" pitchFamily="34" charset="0"/>
            </a:endParaRPr>
          </a:p>
          <a:p>
            <a:pPr marL="457200" indent="-457200" algn="just" eaLnBrk="1" fontAlgn="auto" hangingPunct="1">
              <a:spcBef>
                <a:spcPts val="500"/>
              </a:spcBef>
              <a:spcAft>
                <a:spcPts val="500"/>
              </a:spcAft>
              <a:buFont typeface="+mj-lt"/>
              <a:buAutoNum type="arabicPeriod"/>
              <a:defRPr/>
            </a:pPr>
            <a:r>
              <a:rPr lang="en-US" dirty="0">
                <a:ln w="11430"/>
                <a:solidFill>
                  <a:schemeClr val="tx1"/>
                </a:solidFill>
                <a:latin typeface="Arial" pitchFamily="34" charset="0"/>
                <a:ea typeface="HY신명조"/>
                <a:cs typeface="Arial" pitchFamily="34" charset="0"/>
              </a:rPr>
              <a:t>KINH DOANH CHUYỂN KHẨU</a:t>
            </a:r>
          </a:p>
        </p:txBody>
      </p:sp>
    </p:spTree>
  </p:cSld>
  <p:clrMapOvr>
    <a:masterClrMapping/>
  </p:clrMapOvr>
  <p:transition spd="slow">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2663</TotalTime>
  <Words>5214</Words>
  <Application>Microsoft Office PowerPoint</Application>
  <PresentationFormat>On-screen Show (4:3)</PresentationFormat>
  <Paragraphs>655</Paragraphs>
  <Slides>59</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Arial Narrow</vt:lpstr>
      <vt:lpstr>Calibri</vt:lpstr>
      <vt:lpstr>Tahoma</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Longecus</dc:creator>
  <cp:lastModifiedBy>Phạm Đức Cường</cp:lastModifiedBy>
  <cp:revision>475</cp:revision>
  <dcterms:created xsi:type="dcterms:W3CDTF">2018-03-30T15:19:55Z</dcterms:created>
  <dcterms:modified xsi:type="dcterms:W3CDTF">2023-12-11T15:36:37Z</dcterms:modified>
</cp:coreProperties>
</file>