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689" r:id="rId2"/>
    <p:sldId id="555" r:id="rId3"/>
    <p:sldId id="556" r:id="rId4"/>
    <p:sldId id="557" r:id="rId5"/>
    <p:sldId id="558" r:id="rId6"/>
    <p:sldId id="561" r:id="rId7"/>
    <p:sldId id="559" r:id="rId8"/>
    <p:sldId id="560" r:id="rId9"/>
    <p:sldId id="562" r:id="rId10"/>
    <p:sldId id="563" r:id="rId11"/>
    <p:sldId id="564" r:id="rId12"/>
    <p:sldId id="565" r:id="rId13"/>
    <p:sldId id="566" r:id="rId14"/>
    <p:sldId id="678" r:id="rId15"/>
    <p:sldId id="567" r:id="rId16"/>
    <p:sldId id="568" r:id="rId17"/>
    <p:sldId id="569" r:id="rId18"/>
    <p:sldId id="570" r:id="rId19"/>
    <p:sldId id="571" r:id="rId20"/>
    <p:sldId id="572" r:id="rId21"/>
    <p:sldId id="573" r:id="rId22"/>
    <p:sldId id="574" r:id="rId23"/>
    <p:sldId id="575" r:id="rId24"/>
    <p:sldId id="576" r:id="rId25"/>
    <p:sldId id="577" r:id="rId26"/>
    <p:sldId id="680" r:id="rId27"/>
    <p:sldId id="681" r:id="rId28"/>
    <p:sldId id="682" r:id="rId29"/>
    <p:sldId id="683" r:id="rId30"/>
    <p:sldId id="679"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675" r:id="rId44"/>
    <p:sldId id="674" r:id="rId45"/>
    <p:sldId id="590" r:id="rId46"/>
    <p:sldId id="591" r:id="rId47"/>
    <p:sldId id="684" r:id="rId48"/>
    <p:sldId id="592" r:id="rId49"/>
    <p:sldId id="593" r:id="rId50"/>
    <p:sldId id="594" r:id="rId51"/>
    <p:sldId id="595" r:id="rId52"/>
    <p:sldId id="596" r:id="rId53"/>
    <p:sldId id="597" r:id="rId54"/>
    <p:sldId id="598" r:id="rId55"/>
    <p:sldId id="599" r:id="rId56"/>
    <p:sldId id="600" r:id="rId57"/>
    <p:sldId id="601" r:id="rId58"/>
    <p:sldId id="602" r:id="rId59"/>
    <p:sldId id="603" r:id="rId60"/>
    <p:sldId id="604" r:id="rId61"/>
    <p:sldId id="605" r:id="rId62"/>
    <p:sldId id="685" r:id="rId63"/>
    <p:sldId id="686" r:id="rId64"/>
    <p:sldId id="687" r:id="rId65"/>
    <p:sldId id="606" r:id="rId66"/>
    <p:sldId id="676" r:id="rId67"/>
    <p:sldId id="607" r:id="rId68"/>
    <p:sldId id="608" r:id="rId69"/>
    <p:sldId id="609" r:id="rId70"/>
    <p:sldId id="611" r:id="rId71"/>
    <p:sldId id="610" r:id="rId72"/>
    <p:sldId id="688" r:id="rId73"/>
    <p:sldId id="612" r:id="rId74"/>
    <p:sldId id="613" r:id="rId75"/>
    <p:sldId id="614" r:id="rId76"/>
    <p:sldId id="615" r:id="rId77"/>
    <p:sldId id="616" r:id="rId78"/>
    <p:sldId id="617" r:id="rId79"/>
    <p:sldId id="618" r:id="rId80"/>
    <p:sldId id="619" r:id="rId81"/>
    <p:sldId id="645" r:id="rId82"/>
    <p:sldId id="646" r:id="rId83"/>
    <p:sldId id="647" r:id="rId84"/>
    <p:sldId id="648" r:id="rId85"/>
    <p:sldId id="649" r:id="rId86"/>
    <p:sldId id="650" r:id="rId87"/>
    <p:sldId id="652" r:id="rId88"/>
    <p:sldId id="653" r:id="rId89"/>
    <p:sldId id="654" r:id="rId90"/>
    <p:sldId id="655" r:id="rId91"/>
    <p:sldId id="656" r:id="rId92"/>
    <p:sldId id="657" r:id="rId93"/>
    <p:sldId id="658" r:id="rId94"/>
    <p:sldId id="659" r:id="rId95"/>
    <p:sldId id="660" r:id="rId96"/>
    <p:sldId id="661" r:id="rId97"/>
    <p:sldId id="662" r:id="rId98"/>
    <p:sldId id="663" r:id="rId99"/>
    <p:sldId id="664" r:id="rId100"/>
    <p:sldId id="665" r:id="rId101"/>
    <p:sldId id="666" r:id="rId102"/>
    <p:sldId id="667" r:id="rId103"/>
    <p:sldId id="668" r:id="rId104"/>
    <p:sldId id="669" r:id="rId105"/>
    <p:sldId id="670" r:id="rId106"/>
    <p:sldId id="671" r:id="rId107"/>
    <p:sldId id="672" r:id="rId108"/>
    <p:sldId id="258" r:id="rId10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0" autoAdjust="0"/>
  </p:normalViewPr>
  <p:slideViewPr>
    <p:cSldViewPr>
      <p:cViewPr varScale="1">
        <p:scale>
          <a:sx n="117" d="100"/>
          <a:sy n="117"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B86FF276-AAE0-4EA8-A7AE-9F413E610618}" type="datetimeFigureOut">
              <a:rPr lang="en-US"/>
              <a:pPr>
                <a:defRPr/>
              </a:pPr>
              <a:t>3/9/2024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60F97346-7530-4300-AE52-6A7DA839CE0A}" type="slidenum">
              <a:rPr lang="en-US" altLang="en-US"/>
              <a:pPr>
                <a:defRPr/>
              </a:pPr>
              <a:t>‹#›</a:t>
            </a:fld>
            <a:endParaRPr lang="en-US" altLang="en-US"/>
          </a:p>
        </p:txBody>
      </p:sp>
    </p:spTree>
    <p:extLst>
      <p:ext uri="{BB962C8B-B14F-4D97-AF65-F5344CB8AC3E}">
        <p14:creationId xmlns:p14="http://schemas.microsoft.com/office/powerpoint/2010/main" val="1965623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7F7576AD-5DED-4962-B656-98D4D584F2B3}"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897647F-23D0-4527-8B09-6B172A434DEB}" type="datetimeFigureOut">
              <a:rPr lang="en-US"/>
              <a:pPr>
                <a:defRPr/>
              </a:pPr>
              <a:t>3/9/2024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C457A4-BD57-4FB6-9E2F-92226A1EA004}" type="slidenum">
              <a:rPr lang="en-US" altLang="en-US"/>
              <a:pPr>
                <a:defRPr/>
              </a:pPr>
              <a:t>‹#›</a:t>
            </a:fld>
            <a:endParaRPr lang="en-US" altLang="en-US"/>
          </a:p>
        </p:txBody>
      </p:sp>
    </p:spTree>
    <p:extLst>
      <p:ext uri="{BB962C8B-B14F-4D97-AF65-F5344CB8AC3E}">
        <p14:creationId xmlns:p14="http://schemas.microsoft.com/office/powerpoint/2010/main" val="340019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2E46B5-4295-48D3-A07E-27521A30276E}" type="datetimeFigureOut">
              <a:rPr lang="en-US"/>
              <a:pPr>
                <a:defRPr/>
              </a:pPr>
              <a:t>3/9/2024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2F815-F8C8-4240-84BA-74F02125C044}" type="slidenum">
              <a:rPr lang="en-US" altLang="en-US"/>
              <a:pPr>
                <a:defRPr/>
              </a:pPr>
              <a:t>‹#›</a:t>
            </a:fld>
            <a:endParaRPr lang="en-US" altLang="en-US"/>
          </a:p>
        </p:txBody>
      </p:sp>
    </p:spTree>
    <p:extLst>
      <p:ext uri="{BB962C8B-B14F-4D97-AF65-F5344CB8AC3E}">
        <p14:creationId xmlns:p14="http://schemas.microsoft.com/office/powerpoint/2010/main" val="244089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777266-34FB-4223-B339-9745BED13ECB}" type="datetimeFigureOut">
              <a:rPr lang="en-US"/>
              <a:pPr>
                <a:defRPr/>
              </a:pPr>
              <a:t>3/9/2024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2C1631-50C9-4DA2-8BA9-ADDE393E5282}" type="slidenum">
              <a:rPr lang="en-US" altLang="en-US"/>
              <a:pPr>
                <a:defRPr/>
              </a:pPr>
              <a:t>‹#›</a:t>
            </a:fld>
            <a:endParaRPr lang="en-US" altLang="en-US"/>
          </a:p>
        </p:txBody>
      </p:sp>
    </p:spTree>
    <p:extLst>
      <p:ext uri="{BB962C8B-B14F-4D97-AF65-F5344CB8AC3E}">
        <p14:creationId xmlns:p14="http://schemas.microsoft.com/office/powerpoint/2010/main" val="20942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46FE92-0371-49C1-AD9F-5C4FE1F378C2}" type="datetimeFigureOut">
              <a:rPr lang="en-US"/>
              <a:pPr>
                <a:defRPr/>
              </a:pPr>
              <a:t>3/9/2024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5B4E7B-CB20-4C91-97CB-53BF19BB16AC}" type="slidenum">
              <a:rPr lang="en-US" altLang="en-US"/>
              <a:pPr>
                <a:defRPr/>
              </a:pPr>
              <a:t>‹#›</a:t>
            </a:fld>
            <a:endParaRPr lang="en-US" altLang="en-US"/>
          </a:p>
        </p:txBody>
      </p:sp>
    </p:spTree>
    <p:extLst>
      <p:ext uri="{BB962C8B-B14F-4D97-AF65-F5344CB8AC3E}">
        <p14:creationId xmlns:p14="http://schemas.microsoft.com/office/powerpoint/2010/main" val="103704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D278FE-F1BD-4ABF-8C91-98E498A54107}" type="datetimeFigureOut">
              <a:rPr lang="en-US"/>
              <a:pPr>
                <a:defRPr/>
              </a:pPr>
              <a:t>3/9/2024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8C5EB3-4244-42C9-A0A0-3CE2C13E6DF4}" type="slidenum">
              <a:rPr lang="en-US" altLang="en-US"/>
              <a:pPr>
                <a:defRPr/>
              </a:pPr>
              <a:t>‹#›</a:t>
            </a:fld>
            <a:endParaRPr lang="en-US" altLang="en-US"/>
          </a:p>
        </p:txBody>
      </p:sp>
    </p:spTree>
    <p:extLst>
      <p:ext uri="{BB962C8B-B14F-4D97-AF65-F5344CB8AC3E}">
        <p14:creationId xmlns:p14="http://schemas.microsoft.com/office/powerpoint/2010/main" val="186040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465D47-66DD-41AE-80C7-A60955195712}" type="datetimeFigureOut">
              <a:rPr lang="en-US"/>
              <a:pPr>
                <a:defRPr/>
              </a:pPr>
              <a:t>3/9/2024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520A8-1FD4-4402-BA0A-65410E53F376}" type="slidenum">
              <a:rPr lang="en-US" altLang="en-US"/>
              <a:pPr>
                <a:defRPr/>
              </a:pPr>
              <a:t>‹#›</a:t>
            </a:fld>
            <a:endParaRPr lang="en-US" altLang="en-US"/>
          </a:p>
        </p:txBody>
      </p:sp>
    </p:spTree>
    <p:extLst>
      <p:ext uri="{BB962C8B-B14F-4D97-AF65-F5344CB8AC3E}">
        <p14:creationId xmlns:p14="http://schemas.microsoft.com/office/powerpoint/2010/main" val="10012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A36E417-248F-4DA3-8427-0443A8AE38AF}" type="datetimeFigureOut">
              <a:rPr lang="en-US"/>
              <a:pPr>
                <a:defRPr/>
              </a:pPr>
              <a:t>3/9/2024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898ECE-FF11-40D7-B948-394E1F9815C1}" type="slidenum">
              <a:rPr lang="en-US" altLang="en-US"/>
              <a:pPr>
                <a:defRPr/>
              </a:pPr>
              <a:t>‹#›</a:t>
            </a:fld>
            <a:endParaRPr lang="en-US" altLang="en-US"/>
          </a:p>
        </p:txBody>
      </p:sp>
    </p:spTree>
    <p:extLst>
      <p:ext uri="{BB962C8B-B14F-4D97-AF65-F5344CB8AC3E}">
        <p14:creationId xmlns:p14="http://schemas.microsoft.com/office/powerpoint/2010/main" val="38063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89A69F-CA07-4D6D-8C12-58CE3A8215B4}" type="datetimeFigureOut">
              <a:rPr lang="en-US"/>
              <a:pPr>
                <a:defRPr/>
              </a:pPr>
              <a:t>3/9/2024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8107EB-6CD8-4925-AB14-602A6216F0D0}" type="slidenum">
              <a:rPr lang="en-US" altLang="en-US"/>
              <a:pPr>
                <a:defRPr/>
              </a:pPr>
              <a:t>‹#›</a:t>
            </a:fld>
            <a:endParaRPr lang="en-US" altLang="en-US"/>
          </a:p>
        </p:txBody>
      </p:sp>
    </p:spTree>
    <p:extLst>
      <p:ext uri="{BB962C8B-B14F-4D97-AF65-F5344CB8AC3E}">
        <p14:creationId xmlns:p14="http://schemas.microsoft.com/office/powerpoint/2010/main" val="149034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FB1795-D012-4ADE-A84D-7CA751F20DA5}" type="datetimeFigureOut">
              <a:rPr lang="en-US"/>
              <a:pPr>
                <a:defRPr/>
              </a:pPr>
              <a:t>3/9/2024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BE08AA-3B84-4973-9D6B-A14949A5514B}" type="slidenum">
              <a:rPr lang="en-US" altLang="en-US"/>
              <a:pPr>
                <a:defRPr/>
              </a:pPr>
              <a:t>‹#›</a:t>
            </a:fld>
            <a:endParaRPr lang="en-US" altLang="en-US"/>
          </a:p>
        </p:txBody>
      </p:sp>
    </p:spTree>
    <p:extLst>
      <p:ext uri="{BB962C8B-B14F-4D97-AF65-F5344CB8AC3E}">
        <p14:creationId xmlns:p14="http://schemas.microsoft.com/office/powerpoint/2010/main" val="15452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1BEEB5-9CD2-4C29-B2C3-6EDC97F0A4C3}" type="datetimeFigureOut">
              <a:rPr lang="en-US"/>
              <a:pPr>
                <a:defRPr/>
              </a:pPr>
              <a:t>3/9/2024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FAD253-0958-4CF1-ABFE-448B9DDAD0E1}" type="slidenum">
              <a:rPr lang="en-US" altLang="en-US"/>
              <a:pPr>
                <a:defRPr/>
              </a:pPr>
              <a:t>‹#›</a:t>
            </a:fld>
            <a:endParaRPr lang="en-US" altLang="en-US"/>
          </a:p>
        </p:txBody>
      </p:sp>
    </p:spTree>
    <p:extLst>
      <p:ext uri="{BB962C8B-B14F-4D97-AF65-F5344CB8AC3E}">
        <p14:creationId xmlns:p14="http://schemas.microsoft.com/office/powerpoint/2010/main" val="32425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32F614-76F6-4457-896A-E367AE588A5D}" type="datetimeFigureOut">
              <a:rPr lang="en-US"/>
              <a:pPr>
                <a:defRPr/>
              </a:pPr>
              <a:t>3/9/2024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834270-EB23-4980-9A89-151EBDAB1C9A}" type="slidenum">
              <a:rPr lang="en-US" altLang="en-US"/>
              <a:pPr>
                <a:defRPr/>
              </a:pPr>
              <a:t>‹#›</a:t>
            </a:fld>
            <a:endParaRPr lang="en-US" altLang="en-US"/>
          </a:p>
        </p:txBody>
      </p:sp>
    </p:spTree>
    <p:extLst>
      <p:ext uri="{BB962C8B-B14F-4D97-AF65-F5344CB8AC3E}">
        <p14:creationId xmlns:p14="http://schemas.microsoft.com/office/powerpoint/2010/main" val="20951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C8A857AC-F55E-4A91-BDB1-CF6A9171CB60}" type="datetimeFigureOut">
              <a:rPr lang="en-US"/>
              <a:pPr>
                <a:defRPr/>
              </a:pPr>
              <a:t>3/9/2024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1684B8DD-E160-42A8-8B5F-C41B8B6727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30738" y="1587"/>
            <a:ext cx="9144000" cy="6870700"/>
            <a:chOff x="0" y="0"/>
            <a:chExt cx="5760" cy="4328"/>
          </a:xfrm>
        </p:grpSpPr>
        <p:pic>
          <p:nvPicPr>
            <p:cNvPr id="3087" name="Picture 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 Box 4"/>
            <p:cNvSpPr txBox="1">
              <a:spLocks noChangeArrowheads="1"/>
            </p:cNvSpPr>
            <p:nvPr/>
          </p:nvSpPr>
          <p:spPr bwMode="auto">
            <a:xfrm>
              <a:off x="1746" y="142"/>
              <a:ext cx="1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endParaRPr lang="vi-VN" altLang="en-US" sz="1200">
                <a:latin typeface="Microsoft Sans Serif" pitchFamily="34" charset="0"/>
              </a:endParaRPr>
            </a:p>
          </p:txBody>
        </p:sp>
      </p:grpSp>
      <p:sp>
        <p:nvSpPr>
          <p:cNvPr id="3075" name="Rectangle 6"/>
          <p:cNvSpPr>
            <a:spLocks noChangeArrowheads="1"/>
          </p:cNvSpPr>
          <p:nvPr/>
        </p:nvSpPr>
        <p:spPr bwMode="auto">
          <a:xfrm>
            <a:off x="-228600" y="233363"/>
            <a:ext cx="9372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0" anchor="ctr">
            <a:spAutoFit/>
          </a:bodyPr>
          <a:lstStyle/>
          <a:p>
            <a:pPr algn="ctr" eaLnBrk="1" hangingPunct="1"/>
            <a:endParaRPr lang="en-US" altLang="en-US" sz="2600">
              <a:solidFill>
                <a:srgbClr val="990000"/>
              </a:solidFill>
              <a:latin typeface=".VnTimeH" pitchFamily="34" charset="0"/>
            </a:endParaRPr>
          </a:p>
          <a:p>
            <a:pPr algn="ctr" eaLnBrk="1" hangingPunct="1"/>
            <a:endParaRPr lang="en-US" altLang="en-US" sz="2600">
              <a:solidFill>
                <a:srgbClr val="990000"/>
              </a:solidFill>
              <a:latin typeface=".VnTimeH" pitchFamily="34" charset="0"/>
            </a:endParaRPr>
          </a:p>
          <a:p>
            <a:pPr algn="ctr" eaLnBrk="1" hangingPunct="1"/>
            <a:endParaRPr lang="en-US" altLang="en-US" sz="2600">
              <a:solidFill>
                <a:srgbClr val="990000"/>
              </a:solidFill>
              <a:latin typeface=".VnTimeH" pitchFamily="34" charset="0"/>
            </a:endParaRPr>
          </a:p>
          <a:p>
            <a:pPr algn="ctr" eaLnBrk="1" hangingPunct="1"/>
            <a:endParaRPr lang="en-US" altLang="en-US" sz="2400">
              <a:solidFill>
                <a:srgbClr val="000000"/>
              </a:solidFill>
              <a:latin typeface="Times New Roman" pitchFamily="18" charset="0"/>
            </a:endParaRPr>
          </a:p>
        </p:txBody>
      </p:sp>
      <p:sp>
        <p:nvSpPr>
          <p:cNvPr id="3076" name="Rectangle 7"/>
          <p:cNvSpPr>
            <a:spLocks noChangeArrowheads="1"/>
          </p:cNvSpPr>
          <p:nvPr/>
        </p:nvSpPr>
        <p:spPr bwMode="auto">
          <a:xfrm>
            <a:off x="1524000" y="-1524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457200" indent="-457200" algn="ctr" eaLnBrk="1" hangingPunct="1"/>
            <a:r>
              <a:rPr lang="en-US" altLang="en-US" sz="2800">
                <a:solidFill>
                  <a:schemeClr val="bg1"/>
                </a:solidFill>
                <a:latin typeface="Times New Roman" pitchFamily="18" charset="0"/>
              </a:rPr>
              <a:t>TỔNG CỤC HẢI QUAN  </a:t>
            </a:r>
          </a:p>
        </p:txBody>
      </p:sp>
      <p:pic>
        <p:nvPicPr>
          <p:cNvPr id="3077" name="Picture 9" descr="logo%202_10102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0800"/>
            <a:ext cx="685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5"/>
          <p:cNvSpPr txBox="1">
            <a:spLocks noChangeArrowheads="1"/>
          </p:cNvSpPr>
          <p:nvPr/>
        </p:nvSpPr>
        <p:spPr bwMode="auto">
          <a:xfrm>
            <a:off x="0" y="602456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000" b="1" i="1">
                <a:solidFill>
                  <a:srgbClr val="CC3300"/>
                </a:solidFill>
                <a:latin typeface="Times New Roman" pitchFamily="18" charset="0"/>
                <a:ea typeface="Arial Unicode MS" pitchFamily="34" charset="-128"/>
              </a:rPr>
              <a:t>Hà Nội, </a:t>
            </a:r>
            <a:r>
              <a:rPr lang="en-US" altLang="en-US" sz="2000" b="1" i="1">
                <a:solidFill>
                  <a:srgbClr val="CC3300"/>
                </a:solidFill>
                <a:latin typeface="Times New Roman" pitchFamily="18" charset="0"/>
                <a:ea typeface="Arial Unicode MS" pitchFamily="34" charset="-128"/>
              </a:rPr>
              <a:t>tháng </a:t>
            </a:r>
            <a:r>
              <a:rPr lang="en-US" altLang="en-US" sz="2000" b="1" i="1" smtClean="0">
                <a:solidFill>
                  <a:srgbClr val="CC3300"/>
                </a:solidFill>
                <a:latin typeface="Times New Roman" pitchFamily="18" charset="0"/>
                <a:ea typeface="Arial Unicode MS" pitchFamily="34" charset="-128"/>
              </a:rPr>
              <a:t>03/2024</a:t>
            </a:r>
            <a:endParaRPr lang="en-US" altLang="en-US" sz="2000" b="1" i="1">
              <a:solidFill>
                <a:srgbClr val="990000"/>
              </a:solidFill>
              <a:latin typeface="Times New Roman" pitchFamily="18" charset="0"/>
              <a:ea typeface="Arial Unicode MS" pitchFamily="34" charset="-128"/>
            </a:endParaRPr>
          </a:p>
        </p:txBody>
      </p:sp>
      <p:grpSp>
        <p:nvGrpSpPr>
          <p:cNvPr id="3079" name="Group 18"/>
          <p:cNvGrpSpPr>
            <a:grpSpLocks/>
          </p:cNvGrpSpPr>
          <p:nvPr/>
        </p:nvGrpSpPr>
        <p:grpSpPr bwMode="auto">
          <a:xfrm>
            <a:off x="0" y="685800"/>
            <a:ext cx="9036050" cy="5284788"/>
            <a:chOff x="0" y="-202049"/>
            <a:chExt cx="12192000" cy="6049745"/>
          </a:xfrm>
        </p:grpSpPr>
        <p:pic>
          <p:nvPicPr>
            <p:cNvPr id="3081" name="Picture 2" descr="alli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2049"/>
              <a:ext cx="12192000" cy="41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 descr="P22802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37934"/>
              <a:ext cx="3048000"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 descr="CITtrainWithBa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3942694"/>
              <a:ext cx="3200400" cy="19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920471"/>
              <a:ext cx="3048000" cy="19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85" name="Text Box 8"/>
            <p:cNvSpPr txBox="1">
              <a:spLocks noChangeArrowheads="1"/>
            </p:cNvSpPr>
            <p:nvPr/>
          </p:nvSpPr>
          <p:spPr bwMode="auto">
            <a:xfrm>
              <a:off x="4800600" y="685800"/>
              <a:ext cx="2819400" cy="42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endParaRPr lang="en-US" altLang="en-US" sz="1800">
                <a:solidFill>
                  <a:srgbClr val="66FFFF"/>
                </a:solidFill>
              </a:endParaRPr>
            </a:p>
          </p:txBody>
        </p:sp>
        <p:pic>
          <p:nvPicPr>
            <p:cNvPr id="308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96400" y="3920467"/>
              <a:ext cx="2895600" cy="190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0" name="Rectangle 7"/>
          <p:cNvSpPr>
            <a:spLocks noChangeArrowheads="1"/>
          </p:cNvSpPr>
          <p:nvPr/>
        </p:nvSpPr>
        <p:spPr bwMode="auto">
          <a:xfrm>
            <a:off x="403225" y="283595"/>
            <a:ext cx="8229600" cy="35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p>
            <a:pPr algn="ctr" eaLnBrk="1" hangingPunct="1">
              <a:spcBef>
                <a:spcPts val="600"/>
              </a:spcBef>
              <a:spcAft>
                <a:spcPts val="600"/>
              </a:spcAft>
            </a:pPr>
            <a:endParaRPr lang="en-US" altLang="vi-VN" sz="3200" b="1" smtClean="0">
              <a:solidFill>
                <a:schemeClr val="bg1"/>
              </a:solidFill>
            </a:endParaRPr>
          </a:p>
          <a:p>
            <a:pPr algn="ctr" eaLnBrk="1" hangingPunct="1">
              <a:spcBef>
                <a:spcPts val="600"/>
              </a:spcBef>
              <a:spcAft>
                <a:spcPts val="600"/>
              </a:spcAft>
            </a:pPr>
            <a:r>
              <a:rPr lang="en-US" altLang="vi-VN" sz="3200" b="1" smtClean="0">
                <a:solidFill>
                  <a:schemeClr val="bg1"/>
                </a:solidFill>
              </a:rPr>
              <a:t>THỦ </a:t>
            </a:r>
            <a:r>
              <a:rPr lang="en-US" altLang="vi-VN" sz="3200" b="1">
                <a:solidFill>
                  <a:schemeClr val="bg1"/>
                </a:solidFill>
              </a:rPr>
              <a:t>TỤC HẢI QUAN ĐỐI VỚI </a:t>
            </a:r>
          </a:p>
          <a:p>
            <a:pPr algn="ctr" eaLnBrk="1" hangingPunct="1">
              <a:spcBef>
                <a:spcPts val="600"/>
              </a:spcBef>
              <a:spcAft>
                <a:spcPts val="600"/>
              </a:spcAft>
            </a:pPr>
            <a:r>
              <a:rPr lang="en-US" altLang="vi-VN" sz="3200" b="1">
                <a:solidFill>
                  <a:schemeClr val="bg1"/>
                </a:solidFill>
              </a:rPr>
              <a:t>HÀNG HÓA XUẤT KHẨU, NHẬP KHẨU</a:t>
            </a:r>
          </a:p>
          <a:p>
            <a:pPr algn="just" eaLnBrk="1" hangingPunct="1">
              <a:spcBef>
                <a:spcPts val="600"/>
              </a:spcBef>
              <a:spcAft>
                <a:spcPts val="600"/>
              </a:spcAft>
            </a:pPr>
            <a:endParaRPr lang="en-US" altLang="vi-VN" sz="1000" b="1">
              <a:solidFill>
                <a:schemeClr val="bg1"/>
              </a:solidFill>
            </a:endParaRPr>
          </a:p>
          <a:p>
            <a:pPr algn="just" eaLnBrk="1" hangingPunct="1">
              <a:spcBef>
                <a:spcPts val="600"/>
              </a:spcBef>
              <a:spcAft>
                <a:spcPts val="600"/>
              </a:spcAft>
              <a:buFont typeface="Arial" pitchFamily="34" charset="0"/>
              <a:buNone/>
            </a:pPr>
            <a:r>
              <a:rPr lang="en-US" altLang="vi-VN" sz="2000" b="1">
                <a:solidFill>
                  <a:schemeClr val="bg1"/>
                </a:solidFill>
                <a:latin typeface="Times New Roman" pitchFamily="18" charset="0"/>
                <a:cs typeface="Times New Roman" pitchFamily="18" charset="0"/>
              </a:rPr>
              <a:t>Lê Đức Việt - Kiểm tra viên chính – Cục GSQL về Hải quan</a:t>
            </a:r>
          </a:p>
          <a:p>
            <a:pPr algn="just" eaLnBrk="1" hangingPunct="1">
              <a:spcBef>
                <a:spcPts val="600"/>
              </a:spcBef>
              <a:spcAft>
                <a:spcPts val="600"/>
              </a:spcAft>
              <a:buFont typeface="Arial" pitchFamily="34" charset="0"/>
              <a:buNone/>
            </a:pPr>
            <a:r>
              <a:rPr lang="en-US" altLang="vi-VN" sz="2000" b="1">
                <a:solidFill>
                  <a:schemeClr val="bg1"/>
                </a:solidFill>
                <a:latin typeface="Times New Roman" pitchFamily="18" charset="0"/>
                <a:cs typeface="Times New Roman" pitchFamily="18" charset="0"/>
              </a:rPr>
              <a:t>Email</a:t>
            </a:r>
            <a:r>
              <a:rPr lang="en-US" altLang="vi-VN" sz="2000" b="1" smtClean="0">
                <a:solidFill>
                  <a:schemeClr val="bg1"/>
                </a:solidFill>
                <a:latin typeface="Times New Roman" pitchFamily="18" charset="0"/>
                <a:cs typeface="Times New Roman" pitchFamily="18" charset="0"/>
              </a:rPr>
              <a:t>: vietld14@customs.gov.vn</a:t>
            </a:r>
          </a:p>
          <a:p>
            <a:pPr algn="just" eaLnBrk="1" hangingPunct="1">
              <a:spcBef>
                <a:spcPts val="600"/>
              </a:spcBef>
              <a:spcAft>
                <a:spcPts val="600"/>
              </a:spcAft>
              <a:buFont typeface="Arial" pitchFamily="34" charset="0"/>
              <a:buNone/>
            </a:pPr>
            <a:r>
              <a:rPr lang="en-US" altLang="vi-VN" sz="2000" b="1" smtClean="0">
                <a:solidFill>
                  <a:schemeClr val="bg1"/>
                </a:solidFill>
                <a:latin typeface="Times New Roman" pitchFamily="18" charset="0"/>
                <a:cs typeface="Times New Roman" pitchFamily="18" charset="0"/>
              </a:rPr>
              <a:t>SĐT: 097.987.2086</a:t>
            </a:r>
            <a:endParaRPr lang="en-US" altLang="vi-VN"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885523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3.1.1 CÁC HỆ THỐNG KHAI BÁO ĐIỆN TỬ</a:t>
            </a:r>
          </a:p>
        </p:txBody>
      </p:sp>
      <p:sp>
        <p:nvSpPr>
          <p:cNvPr id="1229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676400"/>
            <a:ext cx="8305800" cy="4546600"/>
          </a:xfrm>
          <a:prstGeom prst="rect">
            <a:avLst/>
          </a:prstGeom>
          <a:noFill/>
          <a:ln>
            <a:noFill/>
          </a:ln>
        </p:spPr>
        <p:txBody>
          <a:bodyPr anchor="ctr">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hoá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tự</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a:latin typeface="Times New Roman" panose="02020603050405020304" pitchFamily="18" charset="0"/>
                <a:ea typeface="Calibri" panose="020F0502020204030204" pitchFamily="34" charset="0"/>
                <a:cs typeface="Times New Roman" panose="02020603050405020304" pitchFamily="18" charset="0"/>
              </a:rPr>
              <a:t> (VNACCS/VCIS)</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2/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tử</a:t>
            </a:r>
            <a:r>
              <a:rPr lang="en-US" sz="2400" b="1">
                <a:latin typeface="Times New Roman" panose="02020603050405020304" pitchFamily="18" charset="0"/>
                <a:ea typeface="Calibri" panose="020F0502020204030204" pitchFamily="34" charset="0"/>
                <a:cs typeface="Times New Roman" panose="02020603050405020304" pitchFamily="18" charset="0"/>
              </a:rPr>
              <a:t> E-customs (V5)</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3/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quốc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gia</a:t>
            </a:r>
            <a:r>
              <a:rPr lang="en-US" sz="2400" b="1">
                <a:latin typeface="Times New Roman" panose="02020603050405020304" pitchFamily="18" charset="0"/>
                <a:ea typeface="Calibri" panose="020F0502020204030204" pitchFamily="34" charset="0"/>
                <a:cs typeface="Times New Roman" panose="02020603050405020304" pitchFamily="18" charset="0"/>
              </a:rPr>
              <a:t> (vnsw.gov.vn)</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4/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dịch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vụ</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tuyến</a:t>
            </a:r>
            <a:r>
              <a:rPr lang="en-US" sz="2400" b="1">
                <a:latin typeface="Times New Roman" panose="02020603050405020304" pitchFamily="18" charset="0"/>
                <a:ea typeface="Calibri" panose="020F0502020204030204" pitchFamily="34" charset="0"/>
                <a:cs typeface="Times New Roman" panose="02020603050405020304" pitchFamily="18" charset="0"/>
              </a:rPr>
              <a:t> (pus.customs.gov.vn)</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5/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thanh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toán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tử</a:t>
            </a:r>
            <a:r>
              <a:rPr lang="en-US" sz="2400" b="1">
                <a:latin typeface="Times New Roman" panose="02020603050405020304" pitchFamily="18" charset="0"/>
                <a:ea typeface="Calibri" panose="020F0502020204030204" pitchFamily="34" charset="0"/>
                <a:cs typeface="Times New Roman" panose="02020603050405020304" pitchFamily="18" charset="0"/>
              </a:rPr>
              <a:t> (epayment.customs.gov.vn)</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6/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Gia </a:t>
            </a:r>
            <a:r>
              <a:rPr 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a:latin typeface="Times New Roman" panose="02020603050405020304" pitchFamily="18" charset="0"/>
                <a:ea typeface="Calibri" panose="020F0502020204030204" pitchFamily="34" charset="0"/>
                <a:cs typeface="Times New Roman" panose="02020603050405020304" pitchFamily="18" charset="0"/>
              </a:rPr>
              <a:t>, SXXK, CX</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7/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sát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tự</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a:latin typeface="Times New Roman" panose="02020603050405020304" pitchFamily="18" charset="0"/>
                <a:ea typeface="Calibri" panose="020F0502020204030204" pitchFamily="34" charset="0"/>
                <a:cs typeface="Times New Roman" panose="02020603050405020304" pitchFamily="18" charset="0"/>
              </a:rPr>
              <a:t> (E-cargo</a:t>
            </a:r>
            <a:r>
              <a:rPr lang="vi-VN" sz="2400" b="1">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 KHAI BỔ SUNG </a:t>
            </a:r>
            <a:endParaRPr lang="en-US" altLang="en-US" sz="3200" smtClean="0">
              <a:ea typeface="Calibri" pitchFamily="34" charset="0"/>
              <a:cs typeface="Times New Roman" pitchFamily="18" charset="0"/>
            </a:endParaRPr>
          </a:p>
        </p:txBody>
      </p:sp>
      <p:sp>
        <p:nvSpPr>
          <p:cNvPr id="9318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3189" name="Rectangle 3"/>
          <p:cNvSpPr txBox="1">
            <a:spLocks noChangeArrowheads="1"/>
          </p:cNvSpPr>
          <p:nvPr/>
        </p:nvSpPr>
        <p:spPr bwMode="auto">
          <a:xfrm>
            <a:off x="331788" y="1447800"/>
            <a:ext cx="845502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solidFill>
                  <a:srgbClr val="FF0000"/>
                </a:solidFill>
                <a:latin typeface="Times New Roman" pitchFamily="18" charset="0"/>
                <a:ea typeface="Calibri" pitchFamily="34" charset="0"/>
                <a:cs typeface="Times New Roman" pitchFamily="18" charset="0"/>
              </a:rPr>
              <a:t>1. Khai bổ sung trong thông quan </a:t>
            </a:r>
            <a:endParaRPr lang="en-US" altLang="en-US" sz="2400" b="1">
              <a:solidFill>
                <a:srgbClr val="FF0000"/>
              </a:solidFill>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1.1) NKHQ được KBS trước thời điểm thông báo kết quả phân luồng TKHQ</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1.2) NKHQ được KBS sau thời điểm CQHQ thông báo kết quả phân luồng nhưng trước khi thông quan và bị xử lý theo quy định</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1.3) KBS theo yêu cầu của CQHQ khi CQHQ kiểm tra phát hiện sai sót, không phù hợp thì bị xử lý theo quy định</a:t>
            </a:r>
            <a:endParaRPr lang="en-US" altLang="en-US" sz="2400" b="1">
              <a:ea typeface="Calibri" pitchFamily="34" charset="0"/>
              <a:cs typeface="Times New Roman" pitchFamily="18" charset="0"/>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KHAI BỔ SUNG </a:t>
            </a:r>
            <a:endParaRPr lang="en-US" altLang="en-US" sz="3200" smtClean="0">
              <a:ea typeface="Calibri" pitchFamily="34" charset="0"/>
              <a:cs typeface="Times New Roman" pitchFamily="18" charset="0"/>
            </a:endParaRPr>
          </a:p>
        </p:txBody>
      </p:sp>
      <p:sp>
        <p:nvSpPr>
          <p:cNvPr id="9421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4213" name="Rectangle 3"/>
          <p:cNvSpPr txBox="1">
            <a:spLocks noChangeArrowheads="1"/>
          </p:cNvSpPr>
          <p:nvPr/>
        </p:nvSpPr>
        <p:spPr bwMode="auto">
          <a:xfrm>
            <a:off x="331788" y="1447800"/>
            <a:ext cx="8455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solidFill>
                  <a:srgbClr val="FF0000"/>
                </a:solidFill>
                <a:latin typeface="Times New Roman" pitchFamily="18" charset="0"/>
                <a:ea typeface="Calibri" pitchFamily="34" charset="0"/>
                <a:cs typeface="Times New Roman" pitchFamily="18" charset="0"/>
              </a:rPr>
              <a:t>2. Khai bổ sung sau thông quan :</a:t>
            </a:r>
            <a:endParaRPr lang="en-US" altLang="en-US" sz="2400" b="1">
              <a:solidFill>
                <a:srgbClr val="FF0000"/>
              </a:solidFill>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a:t>
            </a:r>
            <a:r>
              <a:rPr lang="vi-VN" altLang="en-US" sz="2400" b="1">
                <a:latin typeface="Times New Roman" pitchFamily="18" charset="0"/>
                <a:ea typeface="Calibri" pitchFamily="34" charset="0"/>
                <a:cs typeface="Times New Roman" pitchFamily="18" charset="0"/>
              </a:rPr>
              <a:t>.1) N</a:t>
            </a:r>
            <a:r>
              <a:rPr lang="en-US" altLang="en-US" sz="2400" b="1">
                <a:latin typeface="Times New Roman" pitchFamily="18" charset="0"/>
                <a:ea typeface="Calibri" pitchFamily="34" charset="0"/>
                <a:cs typeface="Times New Roman" pitchFamily="18" charset="0"/>
              </a:rPr>
              <a:t>KHQ</a:t>
            </a:r>
            <a:r>
              <a:rPr lang="vi-VN" altLang="en-US" sz="2400" b="1">
                <a:latin typeface="Times New Roman" pitchFamily="18" charset="0"/>
                <a:ea typeface="Calibri" pitchFamily="34" charset="0"/>
                <a:cs typeface="Times New Roman" pitchFamily="18" charset="0"/>
              </a:rPr>
              <a:t> xác định có sai sót trong việc khai</a:t>
            </a:r>
            <a:r>
              <a:rPr lang="en-US" altLang="en-US" sz="2400" b="1">
                <a:latin typeface="Times New Roman" pitchFamily="18" charset="0"/>
                <a:ea typeface="Calibri" pitchFamily="34" charset="0"/>
                <a:cs typeface="Times New Roman" pitchFamily="18" charset="0"/>
              </a:rPr>
              <a:t> HQ</a:t>
            </a:r>
            <a:r>
              <a:rPr lang="vi-VN" altLang="en-US" sz="2400" b="1">
                <a:latin typeface="Times New Roman" pitchFamily="18" charset="0"/>
                <a:ea typeface="Calibri" pitchFamily="34" charset="0"/>
                <a:cs typeface="Times New Roman" pitchFamily="18" charset="0"/>
              </a:rPr>
              <a:t> thì được </a:t>
            </a:r>
            <a:r>
              <a:rPr lang="en-US" altLang="en-US" sz="2400" b="1">
                <a:latin typeface="Times New Roman" pitchFamily="18" charset="0"/>
                <a:ea typeface="Calibri" pitchFamily="34" charset="0"/>
                <a:cs typeface="Times New Roman" pitchFamily="18" charset="0"/>
              </a:rPr>
              <a:t>KBS</a:t>
            </a:r>
            <a:r>
              <a:rPr lang="vi-VN" altLang="en-US" sz="2400" b="1">
                <a:latin typeface="Times New Roman" pitchFamily="18" charset="0"/>
                <a:ea typeface="Calibri" pitchFamily="34" charset="0"/>
                <a:cs typeface="Times New Roman" pitchFamily="18" charset="0"/>
              </a:rPr>
              <a:t> trong 60 ngày kể từ ngày thông quan nhưng trước thời điểm </a:t>
            </a:r>
            <a:r>
              <a:rPr lang="en-US" altLang="en-US" sz="2400" b="1">
                <a:latin typeface="Times New Roman" pitchFamily="18" charset="0"/>
                <a:ea typeface="Calibri" pitchFamily="34" charset="0"/>
                <a:cs typeface="Times New Roman" pitchFamily="18" charset="0"/>
              </a:rPr>
              <a:t>CQHQ quyết định KTSTQ</a:t>
            </a:r>
            <a:r>
              <a:rPr lang="vi-VN" altLang="en-US" sz="2400" b="1">
                <a:latin typeface="Times New Roman" pitchFamily="18" charset="0"/>
                <a:ea typeface="Calibri" pitchFamily="34" charset="0"/>
                <a:cs typeface="Times New Roman" pitchFamily="18" charset="0"/>
              </a:rPr>
              <a:t>, thanh tra</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a:t>
            </a:r>
            <a:r>
              <a:rPr lang="vi-VN" altLang="en-US" sz="2400" b="1">
                <a:latin typeface="Times New Roman" pitchFamily="18" charset="0"/>
                <a:ea typeface="Calibri" pitchFamily="34" charset="0"/>
                <a:cs typeface="Times New Roman" pitchFamily="18" charset="0"/>
              </a:rPr>
              <a:t>.2) Quá thời hạn 60 ngày kể từ ngày thông quan hoặc sau khi </a:t>
            </a:r>
            <a:r>
              <a:rPr lang="en-US" altLang="en-US" sz="2400" b="1">
                <a:latin typeface="Times New Roman" pitchFamily="18" charset="0"/>
                <a:ea typeface="Calibri" pitchFamily="34" charset="0"/>
                <a:cs typeface="Times New Roman" pitchFamily="18" charset="0"/>
              </a:rPr>
              <a:t>CQHQ </a:t>
            </a:r>
            <a:r>
              <a:rPr lang="vi-VN" altLang="en-US" sz="2400" b="1">
                <a:latin typeface="Times New Roman" pitchFamily="18" charset="0"/>
                <a:ea typeface="Calibri" pitchFamily="34" charset="0"/>
                <a:cs typeface="Times New Roman" pitchFamily="18" charset="0"/>
              </a:rPr>
              <a:t>quyết định </a:t>
            </a:r>
            <a:r>
              <a:rPr lang="en-US" altLang="en-US" sz="2400" b="1">
                <a:latin typeface="Times New Roman" pitchFamily="18" charset="0"/>
                <a:ea typeface="Calibri" pitchFamily="34" charset="0"/>
                <a:cs typeface="Times New Roman" pitchFamily="18" charset="0"/>
              </a:rPr>
              <a:t>KTSTQ</a:t>
            </a:r>
            <a:r>
              <a:rPr lang="vi-VN" altLang="en-US" sz="2400" b="1">
                <a:latin typeface="Times New Roman" pitchFamily="18" charset="0"/>
                <a:ea typeface="Calibri" pitchFamily="34" charset="0"/>
                <a:cs typeface="Times New Roman" pitchFamily="18" charset="0"/>
              </a:rPr>
              <a:t>, thanh tra, </a:t>
            </a:r>
            <a:r>
              <a:rPr lang="en-US" altLang="en-US" sz="2400" b="1">
                <a:latin typeface="Times New Roman" pitchFamily="18" charset="0"/>
                <a:ea typeface="Calibri" pitchFamily="34" charset="0"/>
                <a:cs typeface="Times New Roman" pitchFamily="18" charset="0"/>
              </a:rPr>
              <a:t>NKHQ </a:t>
            </a:r>
            <a:r>
              <a:rPr lang="vi-VN" altLang="en-US" sz="2400" b="1">
                <a:latin typeface="Times New Roman" pitchFamily="18" charset="0"/>
                <a:ea typeface="Calibri" pitchFamily="34" charset="0"/>
                <a:cs typeface="Times New Roman" pitchFamily="18" charset="0"/>
              </a:rPr>
              <a:t>mới phát hiện sai sót thì thực hiện </a:t>
            </a:r>
            <a:r>
              <a:rPr lang="en-US" altLang="en-US" sz="2400" b="1">
                <a:latin typeface="Times New Roman" pitchFamily="18" charset="0"/>
                <a:ea typeface="Calibri" pitchFamily="34" charset="0"/>
                <a:cs typeface="Times New Roman" pitchFamily="18" charset="0"/>
              </a:rPr>
              <a:t>KBS</a:t>
            </a:r>
            <a:r>
              <a:rPr lang="vi-VN" altLang="en-US" sz="2400" b="1">
                <a:latin typeface="Times New Roman" pitchFamily="18" charset="0"/>
                <a:ea typeface="Calibri" pitchFamily="34" charset="0"/>
                <a:cs typeface="Times New Roman" pitchFamily="18" charset="0"/>
              </a:rPr>
              <a:t> và bị xử lý theo quy định</a:t>
            </a:r>
            <a:endParaRPr lang="en-US" altLang="en-US" sz="2400" b="1">
              <a:ea typeface="Calibri" pitchFamily="34" charset="0"/>
              <a:cs typeface="Times New Roman" pitchFamily="18" charset="0"/>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KHAI BỔ SUNG </a:t>
            </a:r>
            <a:endParaRPr lang="en-US" altLang="en-US" sz="3200" smtClean="0">
              <a:ea typeface="Calibri" pitchFamily="34" charset="0"/>
              <a:cs typeface="Times New Roman" pitchFamily="18" charset="0"/>
            </a:endParaRPr>
          </a:p>
        </p:txBody>
      </p:sp>
      <p:sp>
        <p:nvSpPr>
          <p:cNvPr id="9523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36576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1/ DN </a:t>
            </a: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bổ</a:t>
            </a:r>
            <a:r>
              <a:rPr lang="en-US" sz="2400" b="1">
                <a:latin typeface="Times New Roman" panose="02020603050405020304" pitchFamily="18" charset="0"/>
                <a:ea typeface="Calibri" panose="020F0502020204030204" pitchFamily="34" charset="0"/>
                <a:cs typeface="Times New Roman" panose="02020603050405020304" pitchFamily="18" charset="0"/>
              </a:rPr>
              <a:t> sung:</a:t>
            </a:r>
            <a:endParaRPr lang="en-US" sz="2400" b="1">
              <a:ea typeface="Calibri" panose="020F0502020204030204" pitchFamily="34" charset="0"/>
              <a:cs typeface="Times New Roman" panose="02020603050405020304" pitchFamily="18" charset="0"/>
            </a:endParaRPr>
          </a:p>
          <a:p>
            <a:pPr indent="623888">
              <a:lnSpc>
                <a:spcPct val="107000"/>
              </a:lnSpc>
              <a:spcBef>
                <a:spcPts val="0"/>
              </a:spcBef>
              <a:spcAft>
                <a:spcPts val="800"/>
              </a:spcAft>
              <a:buFont typeface="Arial" panose="020B0604020202020204" pitchFamily="34" charset="0"/>
              <a:buNone/>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IDA01-IDE</a:t>
            </a:r>
            <a:endParaRPr lang="en-US" sz="2400" b="1">
              <a:ea typeface="Calibri" panose="020F0502020204030204" pitchFamily="34" charset="0"/>
              <a:cs typeface="Times New Roman" panose="02020603050405020304" pitchFamily="18" charset="0"/>
            </a:endParaRPr>
          </a:p>
          <a:p>
            <a:pPr indent="623888">
              <a:lnSpc>
                <a:spcPct val="107000"/>
              </a:lnSpc>
              <a:spcBef>
                <a:spcPts val="0"/>
              </a:spcBef>
              <a:spcAft>
                <a:spcPts val="800"/>
              </a:spcAft>
              <a:buFont typeface="Arial" panose="020B0604020202020204" pitchFamily="34" charset="0"/>
              <a:buNone/>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Sau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AMA-AMC</a:t>
            </a:r>
            <a:endParaRPr lang="en-US" sz="2400" b="1">
              <a:ea typeface="Calibri" panose="020F0502020204030204" pitchFamily="34" charset="0"/>
              <a:cs typeface="Times New Roman" panose="02020603050405020304" pitchFamily="18" charset="0"/>
            </a:endParaRPr>
          </a:p>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2/ TKHQ </a:t>
            </a:r>
            <a:r>
              <a:rPr lang="en-US" sz="2400" b="1" err="1">
                <a:latin typeface="Times New Roman" panose="02020603050405020304" pitchFamily="18" charset="0"/>
                <a:ea typeface="Calibri" panose="020F0502020204030204" pitchFamily="34" charset="0"/>
                <a:cs typeface="Times New Roman" panose="02020603050405020304" pitchFamily="18" charset="0"/>
              </a:rPr>
              <a:t>giấy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tờ</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r>
              <a:rPr lang="en-US" sz="2400" b="1">
                <a:latin typeface="Times New Roman" panose="02020603050405020304" pitchFamily="18" charset="0"/>
                <a:ea typeface="Calibri" panose="020F0502020204030204" pitchFamily="34" charset="0"/>
                <a:cs typeface="Times New Roman" panose="02020603050405020304" pitchFamily="18" charset="0"/>
              </a:rPr>
              <a:t> KBS </a:t>
            </a:r>
            <a:r>
              <a:rPr lang="en-US" sz="2400" b="1" err="1">
                <a:latin typeface="Times New Roman" panose="02020603050405020304" pitchFamily="18" charset="0"/>
                <a:ea typeface="Calibri" panose="020F0502020204030204" pitchFamily="34" charset="0"/>
                <a:cs typeface="Times New Roman" panose="02020603050405020304" pitchFamily="18" charset="0"/>
              </a:rPr>
              <a:t>giấy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a:latin typeface="Times New Roman" panose="02020603050405020304" pitchFamily="18" charset="0"/>
                <a:ea typeface="Calibri" panose="020F0502020204030204" pitchFamily="34" charset="0"/>
                <a:cs typeface="Times New Roman" panose="02020603050405020304" pitchFamily="18" charset="0"/>
              </a:rPr>
              <a:t> 03</a:t>
            </a:r>
            <a:endParaRPr lang="en-US" sz="2400" b="1">
              <a:ea typeface="Calibri" panose="020F0502020204030204" pitchFamily="34" charset="0"/>
              <a:cs typeface="Times New Roman" panose="02020603050405020304" pitchFamily="18" charset="0"/>
            </a:endParaRPr>
          </a:p>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3/ KBS </a:t>
            </a:r>
            <a:r>
              <a:rPr 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yêu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cầu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a:latin typeface="Times New Roman" panose="02020603050405020304" pitchFamily="18" charset="0"/>
                <a:ea typeface="Calibri" panose="020F0502020204030204" pitchFamily="34" charset="0"/>
                <a:cs typeface="Times New Roman" panose="02020603050405020304" pitchFamily="18" charset="0"/>
              </a:rPr>
              <a:t> CQHQ: 05 </a:t>
            </a:r>
            <a:r>
              <a:rPr lang="en-US" sz="2400" b="1" err="1">
                <a:latin typeface="Times New Roman" panose="02020603050405020304" pitchFamily="18" charset="0"/>
                <a:ea typeface="Calibri" panose="020F0502020204030204" pitchFamily="34" charset="0"/>
                <a:cs typeface="Times New Roman" panose="02020603050405020304" pitchFamily="18" charset="0"/>
              </a:rPr>
              <a:t>ngày</a:t>
            </a:r>
            <a:endParaRPr lang="en-US" sz="2400" b="1">
              <a:ea typeface="Calibri" panose="020F0502020204030204" pitchFamily="34" charset="0"/>
              <a:cs typeface="Times New Roman" panose="02020603050405020304" pitchFamily="18" charset="0"/>
            </a:endParaRPr>
          </a:p>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4/ </a:t>
            </a:r>
            <a:r>
              <a:rPr lang="en-US" sz="2400" b="1" err="1">
                <a:latin typeface="Times New Roman" panose="02020603050405020304" pitchFamily="18" charset="0"/>
                <a:ea typeface="Calibri" panose="020F0502020204030204" pitchFamily="34" charset="0"/>
                <a:cs typeface="Times New Roman" panose="02020603050405020304" pitchFamily="18" charset="0"/>
              </a:rPr>
              <a:t>Các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tiêu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sửa</a:t>
            </a:r>
            <a:r>
              <a:rPr lang="en-US" sz="2400" b="1">
                <a:latin typeface="Times New Roman" panose="02020603050405020304" pitchFamily="18" charset="0"/>
                <a:ea typeface="Calibri" panose="020F0502020204030204" pitchFamily="34" charset="0"/>
                <a:cs typeface="Times New Roman" panose="02020603050405020304" pitchFamily="18" charset="0"/>
              </a:rPr>
              <a:t>: NKHQ </a:t>
            </a:r>
            <a:r>
              <a:rPr lang="en-US" sz="2400" b="1" err="1">
                <a:latin typeface="Times New Roman" panose="02020603050405020304" pitchFamily="18" charset="0"/>
                <a:ea typeface="Calibri" panose="020F0502020204030204" pitchFamily="34" charset="0"/>
                <a:cs typeface="Times New Roman" panose="02020603050405020304" pitchFamily="18" charset="0"/>
              </a:rPr>
              <a:t>có</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sz="2400" b="1">
                <a:latin typeface="Times New Roman" panose="02020603050405020304" pitchFamily="18" charset="0"/>
                <a:ea typeface="Calibri" panose="020F0502020204030204" pitchFamily="34" charset="0"/>
                <a:cs typeface="Times New Roman" panose="02020603050405020304" pitchFamily="18" charset="0"/>
              </a:rPr>
              <a:t> PL2-TT38</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KHAI BỔ SUNG </a:t>
            </a:r>
            <a:endParaRPr lang="en-US" altLang="en-US" sz="3200" smtClean="0">
              <a:ea typeface="Calibri" pitchFamily="34" charset="0"/>
              <a:cs typeface="Times New Roman" pitchFamily="18" charset="0"/>
            </a:endParaRPr>
          </a:p>
        </p:txBody>
      </p:sp>
      <p:sp>
        <p:nvSpPr>
          <p:cNvPr id="9626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25146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5/ </a:t>
            </a:r>
            <a:r>
              <a:rPr lang="en-US" sz="2400" b="1"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a:latin typeface="Times New Roman" panose="02020603050405020304" pitchFamily="18" charset="0"/>
                <a:ea typeface="Calibri" panose="020F0502020204030204" pitchFamily="34" charset="0"/>
                <a:cs typeface="Times New Roman" panose="02020603050405020304" pitchFamily="18" charset="0"/>
              </a:rPr>
              <a:t> CQHQ: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vi-VN" sz="2400" b="1">
                <a:latin typeface="Times New Roman" panose="02020603050405020304" pitchFamily="18" charset="0"/>
                <a:ea typeface="Calibri" panose="020F0502020204030204" pitchFamily="34" charset="0"/>
                <a:cs typeface="Times New Roman" panose="02020603050405020304" pitchFamily="18" charset="0"/>
              </a:rPr>
              <a:t>Tiếp nhậ</a:t>
            </a:r>
            <a:r>
              <a:rPr lang="en-US" sz="2400" b="1">
                <a:latin typeface="Times New Roman" panose="02020603050405020304" pitchFamily="18" charset="0"/>
                <a:ea typeface="Calibri" panose="020F0502020204030204" pitchFamily="34" charset="0"/>
                <a:cs typeface="Times New Roman" panose="02020603050405020304" pitchFamily="18" charset="0"/>
              </a:rPr>
              <a:t>n </a:t>
            </a:r>
            <a:r>
              <a:rPr lang="vi-VN" sz="2400" b="1">
                <a:latin typeface="Times New Roman" panose="02020603050405020304" pitchFamily="18" charset="0"/>
                <a:ea typeface="Calibri" panose="020F0502020204030204" pitchFamily="34" charset="0"/>
                <a:cs typeface="Times New Roman" panose="02020603050405020304" pitchFamily="18" charset="0"/>
              </a:rPr>
              <a:t>hồ sơ </a:t>
            </a:r>
            <a:r>
              <a:rPr lang="en-US" sz="2400" b="1">
                <a:latin typeface="Times New Roman" panose="02020603050405020304" pitchFamily="18" charset="0"/>
                <a:ea typeface="Calibri" panose="020F0502020204030204" pitchFamily="34" charset="0"/>
                <a:cs typeface="Times New Roman" panose="02020603050405020304" pitchFamily="18" charset="0"/>
              </a:rPr>
              <a:t>KBS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sz="2400" b="1">
                <a:latin typeface="Times New Roman" panose="02020603050405020304" pitchFamily="18" charset="0"/>
                <a:ea typeface="Calibri" panose="020F0502020204030204" pitchFamily="34" charset="0"/>
                <a:cs typeface="Times New Roman" panose="02020603050405020304" pitchFamily="18" charset="0"/>
              </a:rPr>
              <a:t> KBS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NKHQ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a:latin typeface="Times New Roman" panose="02020603050405020304" pitchFamily="18" charset="0"/>
                <a:ea typeface="Calibri" panose="020F0502020204030204" pitchFamily="34" charset="0"/>
                <a:cs typeface="Times New Roman" panose="02020603050405020304" pitchFamily="18" charset="0"/>
              </a:rPr>
              <a:t> CQHQ: 02 </a:t>
            </a:r>
            <a:r>
              <a:rPr lang="en-US" sz="2400" b="1" err="1">
                <a:latin typeface="Times New Roman" panose="02020603050405020304" pitchFamily="18" charset="0"/>
                <a:ea typeface="Calibri" panose="020F0502020204030204" pitchFamily="34" charset="0"/>
                <a:cs typeface="Times New Roman" panose="02020603050405020304" pitchFamily="18" charset="0"/>
              </a:rPr>
              <a:t>giờ</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TIÊU CHÍ KHÔNG ĐƯỢC KHAI BỔ SUNG </a:t>
            </a:r>
            <a:endParaRPr lang="en-US" altLang="en-US" sz="3200" smtClean="0">
              <a:ea typeface="Calibri" pitchFamily="34" charset="0"/>
              <a:cs typeface="Times New Roman" pitchFamily="18" charset="0"/>
            </a:endParaRPr>
          </a:p>
        </p:txBody>
      </p:sp>
      <p:sp>
        <p:nvSpPr>
          <p:cNvPr id="9728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7285" name="Rectangle 3"/>
          <p:cNvSpPr txBox="1">
            <a:spLocks noChangeArrowheads="1"/>
          </p:cNvSpPr>
          <p:nvPr/>
        </p:nvSpPr>
        <p:spPr bwMode="auto">
          <a:xfrm>
            <a:off x="331788" y="1447800"/>
            <a:ext cx="8455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 Mã loại hình;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 Mã phân loại hàng hóa;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3/ </a:t>
            </a:r>
            <a:r>
              <a:rPr lang="vi-VN" altLang="en-US" sz="2400" b="1">
                <a:latin typeface="Times New Roman" pitchFamily="18" charset="0"/>
                <a:ea typeface="Calibri" pitchFamily="34" charset="0"/>
                <a:cs typeface="Times New Roman" pitchFamily="18" charset="0"/>
              </a:rPr>
              <a:t>Mã hiệu phương thức vận chuyển</a:t>
            </a:r>
            <a:r>
              <a:rPr lang="en-US" altLang="en-US" sz="2400" b="1">
                <a:latin typeface="Times New Roman" pitchFamily="18" charset="0"/>
                <a:ea typeface="Calibri" pitchFamily="34" charset="0"/>
                <a:cs typeface="Times New Roman" pitchFamily="18" charset="0"/>
              </a:rPr>
              <a:t>;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4/ Mã </a:t>
            </a:r>
            <a:r>
              <a:rPr lang="vi-VN" altLang="en-US" sz="2400" b="1">
                <a:latin typeface="Times New Roman" pitchFamily="18" charset="0"/>
                <a:ea typeface="Calibri" pitchFamily="34" charset="0"/>
                <a:cs typeface="Times New Roman" pitchFamily="18" charset="0"/>
              </a:rPr>
              <a:t>C</a:t>
            </a:r>
            <a:r>
              <a:rPr lang="en-US" altLang="en-US" sz="2400" b="1">
                <a:latin typeface="Times New Roman" pitchFamily="18" charset="0"/>
                <a:ea typeface="Calibri" pitchFamily="34" charset="0"/>
                <a:cs typeface="Times New Roman" pitchFamily="18" charset="0"/>
              </a:rPr>
              <a:t>QHQ;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5/ </a:t>
            </a:r>
            <a:r>
              <a:rPr lang="vi-VN" altLang="en-US" sz="2400" b="1">
                <a:latin typeface="Times New Roman" pitchFamily="18" charset="0"/>
                <a:ea typeface="Calibri" pitchFamily="34" charset="0"/>
                <a:cs typeface="Times New Roman" pitchFamily="18" charset="0"/>
              </a:rPr>
              <a:t>Mã người </a:t>
            </a:r>
            <a:r>
              <a:rPr lang="en-US" altLang="en-US" sz="2400" b="1">
                <a:latin typeface="Times New Roman" pitchFamily="18" charset="0"/>
                <a:ea typeface="Calibri" pitchFamily="34" charset="0"/>
                <a:cs typeface="Times New Roman" pitchFamily="18" charset="0"/>
              </a:rPr>
              <a:t>NK (TKNK);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6/ </a:t>
            </a:r>
            <a:r>
              <a:rPr lang="vi-VN" altLang="en-US" sz="2400" b="1">
                <a:latin typeface="Times New Roman" pitchFamily="18" charset="0"/>
                <a:ea typeface="Calibri" pitchFamily="34" charset="0"/>
                <a:cs typeface="Times New Roman" pitchFamily="18" charset="0"/>
              </a:rPr>
              <a:t>Mã người </a:t>
            </a:r>
            <a:r>
              <a:rPr lang="en-US" altLang="en-US" sz="2400" b="1">
                <a:latin typeface="Times New Roman" pitchFamily="18" charset="0"/>
                <a:ea typeface="Calibri" pitchFamily="34" charset="0"/>
                <a:cs typeface="Times New Roman" pitchFamily="18" charset="0"/>
              </a:rPr>
              <a:t>XK (TKXK);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7/ </a:t>
            </a:r>
            <a:r>
              <a:rPr lang="vi-VN" altLang="en-US" sz="2400" b="1">
                <a:latin typeface="Times New Roman" pitchFamily="18" charset="0"/>
                <a:ea typeface="Calibri" pitchFamily="34" charset="0"/>
                <a:cs typeface="Times New Roman" pitchFamily="18" charset="0"/>
              </a:rPr>
              <a:t>Mã đại lý</a:t>
            </a:r>
            <a:r>
              <a:rPr lang="en-US" altLang="en-US" sz="2400" b="1">
                <a:latin typeface="Times New Roman" pitchFamily="18" charset="0"/>
                <a:ea typeface="Calibri" pitchFamily="34" charset="0"/>
                <a:cs typeface="Times New Roman" pitchFamily="18" charset="0"/>
              </a:rPr>
              <a:t> HQ</a:t>
            </a:r>
            <a:endParaRPr lang="en-US" altLang="en-US" sz="2400" b="1">
              <a:ea typeface="Calibri" pitchFamily="34" charset="0"/>
              <a:cs typeface="Times New Roman" pitchFamily="18"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HỦY TỜ KHAI HẢI QUAN </a:t>
            </a:r>
            <a:endParaRPr lang="en-US" altLang="en-US" sz="3200" smtClean="0">
              <a:ea typeface="Calibri" pitchFamily="34" charset="0"/>
              <a:cs typeface="Times New Roman" pitchFamily="18" charset="0"/>
            </a:endParaRPr>
          </a:p>
        </p:txBody>
      </p:sp>
      <p:sp>
        <p:nvSpPr>
          <p:cNvPr id="9830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8309" name="Rectangle 3"/>
          <p:cNvSpPr txBox="1">
            <a:spLocks noChangeArrowheads="1"/>
          </p:cNvSpPr>
          <p:nvPr/>
        </p:nvSpPr>
        <p:spPr bwMode="auto">
          <a:xfrm>
            <a:off x="331788" y="1447800"/>
            <a:ext cx="8455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1. Tờ khai hải quan hết hạn giá trị làm thủ tục hải quan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.1) </a:t>
            </a:r>
            <a:r>
              <a:rPr lang="en-US" altLang="en-US" sz="2400" b="1">
                <a:latin typeface="Times New Roman" pitchFamily="18" charset="0"/>
                <a:ea typeface="Calibri" pitchFamily="34" charset="0"/>
                <a:cs typeface="Times New Roman" pitchFamily="18" charset="0"/>
              </a:rPr>
              <a:t>TKNK </a:t>
            </a:r>
            <a:r>
              <a:rPr lang="vi-VN" altLang="en-US" sz="2400" b="1">
                <a:latin typeface="Times New Roman" pitchFamily="18" charset="0"/>
                <a:ea typeface="Calibri" pitchFamily="34" charset="0"/>
                <a:cs typeface="Times New Roman" pitchFamily="18" charset="0"/>
              </a:rPr>
              <a:t>Hết 15 ngày mà không có hàng </a:t>
            </a:r>
            <a:r>
              <a:rPr lang="en-US" altLang="en-US" sz="2400" b="1">
                <a:latin typeface="Times New Roman" pitchFamily="18" charset="0"/>
                <a:ea typeface="Calibri" pitchFamily="34" charset="0"/>
                <a:cs typeface="Times New Roman" pitchFamily="18" charset="0"/>
              </a:rPr>
              <a:t>NK</a:t>
            </a:r>
            <a:r>
              <a:rPr lang="vi-VN" altLang="en-US" sz="2400" b="1">
                <a:latin typeface="Times New Roman" pitchFamily="18" charset="0"/>
                <a:ea typeface="Calibri" pitchFamily="34" charset="0"/>
                <a:cs typeface="Times New Roman" pitchFamily="18" charset="0"/>
              </a:rPr>
              <a:t> đến</a:t>
            </a:r>
            <a:r>
              <a:rPr lang="en-US" altLang="en-US" sz="2400" b="1">
                <a:latin typeface="Times New Roman" pitchFamily="18" charset="0"/>
                <a:ea typeface="Calibri" pitchFamily="34" charset="0"/>
                <a:cs typeface="Times New Roman" pitchFamily="18" charset="0"/>
              </a:rPr>
              <a:t> CK</a:t>
            </a:r>
            <a:r>
              <a:rPr lang="vi-VN" altLang="en-US" sz="2400" b="1">
                <a:latin typeface="Times New Roman" pitchFamily="18" charset="0"/>
                <a:ea typeface="Calibri" pitchFamily="34" charset="0"/>
                <a:cs typeface="Times New Roman" pitchFamily="18" charset="0"/>
              </a:rPr>
              <a:t> nhập</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.2)</a:t>
            </a:r>
            <a:r>
              <a:rPr lang="en-US" altLang="en-US" sz="2400" b="1">
                <a:latin typeface="Times New Roman" pitchFamily="18" charset="0"/>
                <a:ea typeface="Calibri" pitchFamily="34" charset="0"/>
                <a:cs typeface="Times New Roman" pitchFamily="18" charset="0"/>
              </a:rPr>
              <a:t> TKXK Luồng xanh, h</a:t>
            </a:r>
            <a:r>
              <a:rPr lang="vi-VN" altLang="en-US" sz="2400" b="1">
                <a:latin typeface="Times New Roman" pitchFamily="18" charset="0"/>
                <a:ea typeface="Calibri" pitchFamily="34" charset="0"/>
                <a:cs typeface="Times New Roman" pitchFamily="18" charset="0"/>
              </a:rPr>
              <a:t>ết 15 ngà</a:t>
            </a:r>
            <a:r>
              <a:rPr lang="en-US" altLang="en-US" sz="2400" b="1">
                <a:latin typeface="Times New Roman" pitchFamily="18" charset="0"/>
                <a:ea typeface="Calibri" pitchFamily="34" charset="0"/>
                <a:cs typeface="Times New Roman" pitchFamily="18" charset="0"/>
              </a:rPr>
              <a:t>y </a:t>
            </a:r>
            <a:r>
              <a:rPr lang="vi-VN" altLang="en-US" sz="2400" b="1">
                <a:latin typeface="Times New Roman" pitchFamily="18" charset="0"/>
                <a:ea typeface="Calibri" pitchFamily="34" charset="0"/>
                <a:cs typeface="Times New Roman" pitchFamily="18" charset="0"/>
              </a:rPr>
              <a:t>nhưng chưa đưa vào </a:t>
            </a:r>
            <a:r>
              <a:rPr lang="en-US" altLang="en-US" sz="2400" b="1">
                <a:latin typeface="Times New Roman" pitchFamily="18" charset="0"/>
                <a:ea typeface="Calibri" pitchFamily="34" charset="0"/>
                <a:cs typeface="Times New Roman" pitchFamily="18" charset="0"/>
              </a:rPr>
              <a:t>KVGSHQ</a:t>
            </a:r>
            <a:r>
              <a:rPr lang="vi-VN" altLang="en-US" sz="2400" b="1">
                <a:latin typeface="Times New Roman" pitchFamily="18" charset="0"/>
                <a:ea typeface="Calibri" pitchFamily="34" charset="0"/>
                <a:cs typeface="Times New Roman" pitchFamily="18" charset="0"/>
              </a:rPr>
              <a:t> tại </a:t>
            </a:r>
            <a:r>
              <a:rPr lang="en-US" altLang="en-US" sz="2400" b="1">
                <a:latin typeface="Times New Roman" pitchFamily="18" charset="0"/>
                <a:ea typeface="Calibri" pitchFamily="34" charset="0"/>
                <a:cs typeface="Times New Roman" pitchFamily="18" charset="0"/>
              </a:rPr>
              <a:t>CK</a:t>
            </a:r>
            <a:r>
              <a:rPr lang="vi-VN" altLang="en-US" sz="2400" b="1">
                <a:latin typeface="Times New Roman" pitchFamily="18" charset="0"/>
                <a:ea typeface="Calibri" pitchFamily="34" charset="0"/>
                <a:cs typeface="Times New Roman" pitchFamily="18" charset="0"/>
              </a:rPr>
              <a:t> xuất</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.3) </a:t>
            </a:r>
            <a:r>
              <a:rPr lang="en-US" altLang="en-US" sz="2400" b="1">
                <a:latin typeface="Times New Roman" pitchFamily="18" charset="0"/>
                <a:ea typeface="Calibri" pitchFamily="34" charset="0"/>
                <a:cs typeface="Times New Roman" pitchFamily="18" charset="0"/>
              </a:rPr>
              <a:t>TKXK Luồng vàng, h</a:t>
            </a:r>
            <a:r>
              <a:rPr lang="vi-VN" altLang="en-US" sz="2400" b="1">
                <a:latin typeface="Times New Roman" pitchFamily="18" charset="0"/>
                <a:ea typeface="Calibri" pitchFamily="34" charset="0"/>
                <a:cs typeface="Times New Roman" pitchFamily="18" charset="0"/>
              </a:rPr>
              <a:t>ết 15 ngày nhưng chưa nộp hồ sơ </a:t>
            </a:r>
            <a:r>
              <a:rPr lang="en-US" altLang="en-US" sz="2400" b="1">
                <a:latin typeface="Times New Roman" pitchFamily="18" charset="0"/>
                <a:ea typeface="Calibri" pitchFamily="34" charset="0"/>
                <a:cs typeface="Times New Roman" pitchFamily="18" charset="0"/>
              </a:rPr>
              <a:t>HQ </a:t>
            </a:r>
            <a:r>
              <a:rPr lang="vi-VN" altLang="en-US" sz="2400" b="1">
                <a:latin typeface="Times New Roman" pitchFamily="18" charset="0"/>
                <a:ea typeface="Calibri" pitchFamily="34" charset="0"/>
                <a:cs typeface="Times New Roman" pitchFamily="18" charset="0"/>
              </a:rPr>
              <a:t>hoặc đã hoàn thành</a:t>
            </a:r>
            <a:r>
              <a:rPr lang="en-US" altLang="en-US" sz="2400" b="1">
                <a:latin typeface="Times New Roman" pitchFamily="18" charset="0"/>
                <a:ea typeface="Calibri" pitchFamily="34" charset="0"/>
                <a:cs typeface="Times New Roman" pitchFamily="18" charset="0"/>
              </a:rPr>
              <a:t> TTHQ </a:t>
            </a:r>
            <a:r>
              <a:rPr lang="vi-VN" altLang="en-US" sz="2400" b="1">
                <a:latin typeface="Times New Roman" pitchFamily="18" charset="0"/>
                <a:ea typeface="Calibri" pitchFamily="34" charset="0"/>
                <a:cs typeface="Times New Roman" pitchFamily="18" charset="0"/>
              </a:rPr>
              <a:t>nhưng chưa đưa </a:t>
            </a:r>
            <a:r>
              <a:rPr lang="en-US" altLang="en-US" sz="2400" b="1">
                <a:latin typeface="Times New Roman" pitchFamily="18" charset="0"/>
                <a:ea typeface="Calibri" pitchFamily="34" charset="0"/>
                <a:cs typeface="Times New Roman" pitchFamily="18" charset="0"/>
              </a:rPr>
              <a:t>hàng</a:t>
            </a:r>
            <a:r>
              <a:rPr lang="vi-VN" altLang="en-US" sz="2400" b="1">
                <a:latin typeface="Times New Roman" pitchFamily="18" charset="0"/>
                <a:ea typeface="Calibri" pitchFamily="34" charset="0"/>
                <a:cs typeface="Times New Roman" pitchFamily="18" charset="0"/>
              </a:rPr>
              <a:t> vào </a:t>
            </a:r>
            <a:r>
              <a:rPr lang="en-US" altLang="en-US" sz="2400" b="1">
                <a:latin typeface="Times New Roman" pitchFamily="18" charset="0"/>
                <a:ea typeface="Calibri" pitchFamily="34" charset="0"/>
                <a:cs typeface="Times New Roman" pitchFamily="18" charset="0"/>
              </a:rPr>
              <a:t>KVGSHQ</a:t>
            </a:r>
            <a:r>
              <a:rPr lang="vi-VN" altLang="en-US" sz="2400" b="1">
                <a:latin typeface="Times New Roman" pitchFamily="18" charset="0"/>
                <a:ea typeface="Calibri" pitchFamily="34" charset="0"/>
                <a:cs typeface="Times New Roman" pitchFamily="18" charset="0"/>
              </a:rPr>
              <a:t> tại </a:t>
            </a:r>
            <a:r>
              <a:rPr lang="en-US" altLang="en-US" sz="2400" b="1">
                <a:latin typeface="Times New Roman" pitchFamily="18" charset="0"/>
                <a:ea typeface="Calibri" pitchFamily="34" charset="0"/>
                <a:cs typeface="Times New Roman" pitchFamily="18" charset="0"/>
              </a:rPr>
              <a:t>CK </a:t>
            </a:r>
            <a:r>
              <a:rPr lang="vi-VN" altLang="en-US" sz="2400" b="1">
                <a:latin typeface="Times New Roman" pitchFamily="18" charset="0"/>
                <a:ea typeface="Calibri" pitchFamily="34" charset="0"/>
                <a:cs typeface="Times New Roman" pitchFamily="18" charset="0"/>
              </a:rPr>
              <a:t>xuất;</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.4) </a:t>
            </a:r>
            <a:r>
              <a:rPr lang="en-US" altLang="en-US" sz="2400" b="1">
                <a:latin typeface="Times New Roman" pitchFamily="18" charset="0"/>
                <a:ea typeface="Calibri" pitchFamily="34" charset="0"/>
                <a:cs typeface="Times New Roman" pitchFamily="18" charset="0"/>
              </a:rPr>
              <a:t>TKXK </a:t>
            </a:r>
            <a:r>
              <a:rPr lang="vi-VN" altLang="en-US" sz="2400" b="1">
                <a:latin typeface="Times New Roman" pitchFamily="18" charset="0"/>
                <a:ea typeface="Calibri" pitchFamily="34" charset="0"/>
                <a:cs typeface="Times New Roman" pitchFamily="18" charset="0"/>
              </a:rPr>
              <a:t>Hết 15 ngày, </a:t>
            </a:r>
            <a:r>
              <a:rPr lang="en-US" altLang="en-US" sz="2400" b="1">
                <a:latin typeface="Times New Roman" pitchFamily="18" charset="0"/>
                <a:ea typeface="Calibri" pitchFamily="34" charset="0"/>
                <a:cs typeface="Times New Roman" pitchFamily="18" charset="0"/>
              </a:rPr>
              <a:t>HH</a:t>
            </a:r>
            <a:r>
              <a:rPr lang="vi-VN" altLang="en-US" sz="2400" b="1">
                <a:latin typeface="Times New Roman" pitchFamily="18" charset="0"/>
                <a:ea typeface="Calibri" pitchFamily="34" charset="0"/>
                <a:cs typeface="Times New Roman" pitchFamily="18" charset="0"/>
              </a:rPr>
              <a:t> phải kiểm tra thực tế nhưng chưa nộp hồ sơ và xuất trình </a:t>
            </a:r>
            <a:r>
              <a:rPr lang="en-US" altLang="en-US" sz="2400" b="1">
                <a:latin typeface="Times New Roman" pitchFamily="18" charset="0"/>
                <a:ea typeface="Calibri" pitchFamily="34" charset="0"/>
                <a:cs typeface="Times New Roman" pitchFamily="18" charset="0"/>
              </a:rPr>
              <a:t>HH</a:t>
            </a:r>
            <a:endParaRPr lang="en-US" altLang="en-US" sz="2400" b="1">
              <a:ea typeface="Calibri" pitchFamily="34" charset="0"/>
              <a:cs typeface="Times New Roman" pitchFamily="18" charset="0"/>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HỦY TỜ KHAI HẢI QUAN </a:t>
            </a:r>
            <a:endParaRPr lang="en-US" altLang="en-US" sz="3200" smtClean="0">
              <a:ea typeface="Calibri" pitchFamily="34" charset="0"/>
              <a:cs typeface="Times New Roman" pitchFamily="18" charset="0"/>
            </a:endParaRPr>
          </a:p>
        </p:txBody>
      </p:sp>
      <p:sp>
        <p:nvSpPr>
          <p:cNvPr id="9933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9333" name="Rectangle 3"/>
          <p:cNvSpPr txBox="1">
            <a:spLocks noChangeArrowheads="1"/>
          </p:cNvSpPr>
          <p:nvPr/>
        </p:nvSpPr>
        <p:spPr bwMode="auto">
          <a:xfrm>
            <a:off x="331788" y="1447800"/>
            <a:ext cx="8455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2. Các trường hợp hủy tờ khai</a:t>
            </a: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 T</a:t>
            </a:r>
            <a:r>
              <a:rPr lang="en-US" altLang="en-US" sz="2400" b="1">
                <a:latin typeface="Times New Roman" pitchFamily="18" charset="0"/>
                <a:ea typeface="Calibri" pitchFamily="34" charset="0"/>
                <a:cs typeface="Times New Roman" pitchFamily="18" charset="0"/>
              </a:rPr>
              <a:t>ờ khai</a:t>
            </a:r>
            <a:r>
              <a:rPr lang="vi-VN" altLang="en-US" sz="2400" b="1">
                <a:latin typeface="Times New Roman" pitchFamily="18" charset="0"/>
                <a:ea typeface="Calibri" pitchFamily="34" charset="0"/>
                <a:cs typeface="Times New Roman" pitchFamily="18" charset="0"/>
              </a:rPr>
              <a:t> đã được đăng ký nhưng chưa được thông quan do Hệ thống </a:t>
            </a:r>
            <a:r>
              <a:rPr lang="en-US" altLang="en-US" sz="2400" b="1">
                <a:latin typeface="Times New Roman" pitchFamily="18" charset="0"/>
                <a:ea typeface="Calibri" pitchFamily="34" charset="0"/>
                <a:cs typeface="Times New Roman" pitchFamily="18" charset="0"/>
              </a:rPr>
              <a:t>bị sự cố</a:t>
            </a: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a:t>
            </a:r>
            <a:r>
              <a:rPr lang="vi-VN" altLang="en-US" sz="2400" b="1">
                <a:latin typeface="Times New Roman" pitchFamily="18" charset="0"/>
                <a:ea typeface="Calibri" pitchFamily="34" charset="0"/>
                <a:cs typeface="Times New Roman" pitchFamily="18" charset="0"/>
              </a:rPr>
              <a:t> Tờ khai đã đăng ký nhưng </a:t>
            </a:r>
            <a:r>
              <a:rPr lang="en-US" altLang="en-US" sz="2400" b="1">
                <a:latin typeface="Times New Roman" pitchFamily="18" charset="0"/>
                <a:ea typeface="Calibri" pitchFamily="34" charset="0"/>
                <a:cs typeface="Times New Roman" pitchFamily="18" charset="0"/>
              </a:rPr>
              <a:t>hàng hóa</a:t>
            </a:r>
            <a:r>
              <a:rPr lang="vi-VN" altLang="en-US" sz="2400" b="1">
                <a:latin typeface="Times New Roman" pitchFamily="18" charset="0"/>
                <a:ea typeface="Calibri" pitchFamily="34" charset="0"/>
                <a:cs typeface="Times New Roman" pitchFamily="18" charset="0"/>
              </a:rPr>
              <a:t> không đáp ứng kiểm tra chuyên ngành, buộc phải tái xuất, tiêu hủy</a:t>
            </a:r>
            <a:r>
              <a:rPr lang="en-US" altLang="en-US" sz="2400" b="1">
                <a:latin typeface="Times New Roman" pitchFamily="18" charset="0"/>
                <a:ea typeface="Calibri" pitchFamily="34" charset="0"/>
                <a:cs typeface="Times New Roman" pitchFamily="18" charset="0"/>
              </a:rPr>
              <a:t>.</a:t>
            </a: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3-</a:t>
            </a:r>
            <a:r>
              <a:rPr lang="vi-VN" altLang="en-US" sz="2400" b="1">
                <a:latin typeface="Times New Roman" pitchFamily="18" charset="0"/>
                <a:ea typeface="Calibri" pitchFamily="34" charset="0"/>
                <a:cs typeface="Times New Roman" pitchFamily="18" charset="0"/>
              </a:rPr>
              <a:t> Tờ khai hủy theo yêu cầu của </a:t>
            </a:r>
            <a:r>
              <a:rPr lang="en-US" altLang="en-US" sz="2400" b="1">
                <a:latin typeface="Times New Roman" pitchFamily="18" charset="0"/>
                <a:ea typeface="Calibri" pitchFamily="34" charset="0"/>
                <a:cs typeface="Times New Roman" pitchFamily="18" charset="0"/>
              </a:rPr>
              <a:t>NKHQ do: sửa chữa lại HH, TK XNK tại chỗ bị huỷ giao dịch, thực tế không XK, TKHQ sai các thông tin không được sửa</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HỦY TỜ KHAI HẢI QUAN </a:t>
            </a:r>
            <a:endParaRPr lang="en-US" altLang="en-US" sz="3200" smtClean="0">
              <a:ea typeface="Calibri" pitchFamily="34" charset="0"/>
              <a:cs typeface="Times New Roman" pitchFamily="18" charset="0"/>
            </a:endParaRPr>
          </a:p>
        </p:txBody>
      </p:sp>
      <p:sp>
        <p:nvSpPr>
          <p:cNvPr id="10035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267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3.Thủ </a:t>
            </a:r>
            <a:r>
              <a:rPr lang="en-US" sz="2400" b="1" err="1">
                <a:latin typeface="Times New Roman" panose="02020603050405020304" pitchFamily="18" charset="0"/>
                <a:ea typeface="Calibri" panose="020F0502020204030204" pitchFamily="34" charset="0"/>
                <a:cs typeface="Times New Roman" panose="02020603050405020304" pitchFamily="18" charset="0"/>
              </a:rPr>
              <a:t>tục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hủy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tờ</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NKHQ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huỷ</a:t>
            </a:r>
            <a:r>
              <a:rPr lang="en-US" sz="2400" b="1">
                <a:latin typeface="Times New Roman" panose="02020603050405020304" pitchFamily="18" charset="0"/>
                <a:ea typeface="Calibri" panose="020F0502020204030204" pitchFamily="34" charset="0"/>
                <a:cs typeface="Times New Roman" panose="02020603050405020304" pitchFamily="18" charset="0"/>
              </a:rPr>
              <a:t> TKHQ qua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chứng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minh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hạn</a:t>
            </a:r>
            <a:r>
              <a:rPr lang="en-US" sz="2400" b="1">
                <a:latin typeface="Times New Roman" panose="02020603050405020304" pitchFamily="18" charset="0"/>
                <a:ea typeface="Calibri" panose="020F0502020204030204" pitchFamily="34" charset="0"/>
                <a:cs typeface="Times New Roman" panose="02020603050405020304" pitchFamily="18" charset="0"/>
              </a:rPr>
              <a:t> CQHQ </a:t>
            </a:r>
            <a:r>
              <a:rPr lang="en-US" sz="2400" b="1" err="1">
                <a:latin typeface="Times New Roman" panose="02020603050405020304" pitchFamily="18" charset="0"/>
                <a:ea typeface="Calibri" panose="020F0502020204030204" pitchFamily="34" charset="0"/>
                <a:cs typeface="Times New Roman" panose="02020603050405020304" pitchFamily="18" charset="0"/>
              </a:rPr>
              <a:t>xử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 TKHQ </a:t>
            </a:r>
            <a:r>
              <a:rPr lang="en-US" sz="2400" b="1" err="1">
                <a:latin typeface="Times New Roman" panose="02020603050405020304" pitchFamily="18" charset="0"/>
                <a:ea typeface="Calibri" panose="020F0502020204030204" pitchFamily="34" charset="0"/>
                <a:cs typeface="Times New Roman" panose="02020603050405020304" pitchFamily="18" charset="0"/>
              </a:rPr>
              <a:t>quá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Trong 0</a:t>
            </a: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ngày</a:t>
            </a:r>
            <a:r>
              <a:rPr lang="en-US" sz="2400" b="1">
                <a:latin typeface="Times New Roman" panose="02020603050405020304" pitchFamily="18" charset="0"/>
                <a:ea typeface="Calibri" panose="020F0502020204030204" pitchFamily="34" charset="0"/>
                <a:cs typeface="Times New Roman" panose="02020603050405020304" pitchFamily="18" charset="0"/>
              </a:rPr>
              <a:t> (Khi </a:t>
            </a:r>
            <a:r>
              <a:rPr lang="en-US" sz="2400" b="1" err="1">
                <a:latin typeface="Times New Roman" panose="02020603050405020304" pitchFamily="18" charset="0"/>
                <a:ea typeface="Calibri" panose="020F0502020204030204" pitchFamily="34" charset="0"/>
                <a:cs typeface="Times New Roman" panose="02020603050405020304" pitchFamily="18" charset="0"/>
              </a:rPr>
              <a:t>quá</a:t>
            </a:r>
            <a:r>
              <a:rPr lang="en-US" sz="2400" b="1">
                <a:latin typeface="Times New Roman" panose="02020603050405020304" pitchFamily="18" charset="0"/>
                <a:ea typeface="Calibri" panose="020F0502020204030204" pitchFamily="34" charset="0"/>
                <a:cs typeface="Times New Roman" panose="02020603050405020304" pitchFamily="18" charset="0"/>
              </a:rPr>
              <a:t> 15 </a:t>
            </a:r>
            <a:r>
              <a:rPr lang="en-US" sz="2400" b="1" err="1">
                <a:latin typeface="Times New Roman" panose="02020603050405020304" pitchFamily="18" charset="0"/>
                <a:ea typeface="Calibri" panose="020F0502020204030204" pitchFamily="34" charset="0"/>
                <a:cs typeface="Times New Roman" panose="02020603050405020304" pitchFamily="18" charset="0"/>
              </a:rPr>
              <a:t>ngày</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 TKHQ </a:t>
            </a:r>
            <a:r>
              <a:rPr lang="en-US" sz="2400" b="1" err="1">
                <a:latin typeface="Times New Roman" panose="02020603050405020304" pitchFamily="18" charset="0"/>
                <a:ea typeface="Calibri" panose="020F0502020204030204" pitchFamily="34" charset="0"/>
                <a:cs typeface="Times New Roman" panose="02020603050405020304" pitchFamily="18" charset="0"/>
              </a:rPr>
              <a:t>huỷ</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yêu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cầu</a:t>
            </a:r>
            <a:r>
              <a:rPr lang="en-US" sz="2400" b="1">
                <a:latin typeface="Times New Roman" panose="02020603050405020304" pitchFamily="18" charset="0"/>
                <a:ea typeface="Calibri" panose="020F0502020204030204" pitchFamily="34" charset="0"/>
                <a:cs typeface="Times New Roman" panose="02020603050405020304" pitchFamily="18" charset="0"/>
              </a:rPr>
              <a:t> NKHQ, TKHQ </a:t>
            </a:r>
            <a:r>
              <a:rPr lang="en-US" sz="2400" b="1" err="1">
                <a:latin typeface="Times New Roman" panose="02020603050405020304" pitchFamily="18" charset="0"/>
                <a:ea typeface="Calibri" panose="020F0502020204030204" pitchFamily="34" charset="0"/>
                <a:cs typeface="Times New Roman" panose="02020603050405020304" pitchFamily="18" charset="0"/>
              </a:rPr>
              <a:t>huỷ</a:t>
            </a:r>
            <a:r>
              <a:rPr lang="en-US" sz="2400" b="1">
                <a:latin typeface="Times New Roman" panose="02020603050405020304" pitchFamily="18" charset="0"/>
                <a:ea typeface="Calibri" panose="020F0502020204030204" pitchFamily="34" charset="0"/>
                <a:cs typeface="Times New Roman" panose="02020603050405020304" pitchFamily="18" charset="0"/>
              </a:rPr>
              <a:t> do </a:t>
            </a:r>
            <a:r>
              <a:rPr lang="en-US" sz="2400" b="1" err="1">
                <a:latin typeface="Times New Roman" panose="02020603050405020304" pitchFamily="18" charset="0"/>
                <a:ea typeface="Calibri" panose="020F0502020204030204" pitchFamily="34" charset="0"/>
                <a:cs typeface="Times New Roman" panose="02020603050405020304" pitchFamily="18" charset="0"/>
              </a:rPr>
              <a:t>bị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sự</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cố</a:t>
            </a:r>
            <a:r>
              <a:rPr lang="en-US" sz="2400" b="1">
                <a:latin typeface="Times New Roman" panose="02020603050405020304" pitchFamily="18" charset="0"/>
                <a:ea typeface="Calibri" panose="020F0502020204030204" pitchFamily="34" charset="0"/>
                <a:cs typeface="Times New Roman" panose="02020603050405020304" pitchFamily="18" charset="0"/>
              </a:rPr>
              <a:t>: 08 </a:t>
            </a:r>
            <a:r>
              <a:rPr lang="en-US" sz="2400" b="1" err="1">
                <a:latin typeface="Times New Roman" panose="02020603050405020304" pitchFamily="18" charset="0"/>
                <a:ea typeface="Calibri" panose="020F0502020204030204" pitchFamily="34" charset="0"/>
                <a:cs typeface="Times New Roman" panose="02020603050405020304" pitchFamily="18" charset="0"/>
              </a:rPr>
              <a:t>giờ</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huỷ</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(PAI/PAE)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NKHQ</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p:cNvSpPr>
          <p:nvPr>
            <p:ph type="title"/>
          </p:nvPr>
        </p:nvSpPr>
        <p:spPr>
          <a:xfrm>
            <a:off x="457200" y="838200"/>
            <a:ext cx="8305800" cy="4267200"/>
          </a:xfrm>
        </p:spPr>
        <p:txBody>
          <a:bodyPr/>
          <a:lstStyle/>
          <a:p>
            <a:pPr eaLnBrk="1" hangingPunct="1"/>
            <a:r>
              <a:rPr lang="en-US" altLang="vi-VN" sz="4000" b="1" smtClean="0">
                <a:solidFill>
                  <a:schemeClr val="accent2"/>
                </a:solidFill>
                <a:latin typeface="Imprint MT Shadow" pitchFamily="82" charset="0"/>
              </a:rPr>
              <a:t>TRÂN TRỌNG CẢM ƠN !</a:t>
            </a:r>
          </a:p>
        </p:txBody>
      </p:sp>
      <p:sp>
        <p:nvSpPr>
          <p:cNvPr id="10138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3.1.2 ĐỊA ĐIỂM LÀM THỦ TỤC HẢI QUAN</a:t>
            </a:r>
          </a:p>
        </p:txBody>
      </p:sp>
      <p:sp>
        <p:nvSpPr>
          <p:cNvPr id="1331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676400"/>
            <a:ext cx="8305800" cy="45466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22 - </a:t>
            </a:r>
            <a:r>
              <a:rPr lang="en-US" sz="2400" b="1"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4 - NĐ 08/2015/NĐ-CP</a:t>
            </a: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Khoản</a:t>
            </a:r>
            <a:r>
              <a:rPr lang="en-US" sz="2400" b="1">
                <a:latin typeface="Times New Roman" panose="02020603050405020304" pitchFamily="18" charset="0"/>
                <a:ea typeface="Calibri" panose="020F0502020204030204" pitchFamily="34" charset="0"/>
                <a:cs typeface="Times New Roman" panose="02020603050405020304" pitchFamily="18" charset="0"/>
              </a:rPr>
              <a:t> 2,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1- NĐ 59/2018/NĐ-CP</a:t>
            </a: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19,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58 (GC, SXXK, CX) - TT38/2015/TT-BTC</a:t>
            </a: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QĐ 23/2019/QĐ-TTG </a:t>
            </a: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3.1.2 ĐỊA ĐIỂM LÀM THỦ TỤC HẢI QUAN</a:t>
            </a:r>
          </a:p>
        </p:txBody>
      </p:sp>
      <p:sp>
        <p:nvSpPr>
          <p:cNvPr id="1434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676400"/>
            <a:ext cx="8305800" cy="4546600"/>
          </a:xfrm>
          <a:prstGeom prst="rect">
            <a:avLst/>
          </a:prstGeom>
          <a:noFill/>
          <a:ln>
            <a:noFill/>
          </a:ln>
        </p:spPr>
        <p:txBody>
          <a:bodyPr anchor="ctr">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vi-VN" sz="2400" b="1">
                <a:solidFill>
                  <a:srgbClr val="FF0000"/>
                </a:solidFill>
                <a:ea typeface="Calibri" panose="020F0502020204030204" pitchFamily="34" charset="0"/>
                <a:cs typeface="Times New Roman" panose="02020603050405020304" pitchFamily="18" charset="0"/>
              </a:rPr>
              <a:t> Hàng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XK: </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0"/>
              </a:spcAft>
              <a:buFont typeface="Arial" panose="020B0604020202020204" pitchFamily="34" charset="0"/>
              <a:buChar char="•"/>
              <a:tabLst>
                <a:tab pos="457200" algn="l"/>
              </a:tabLst>
              <a:defRPr/>
            </a:pPr>
            <a:r>
              <a:rPr lang="vi-VN" sz="2400" b="1">
                <a:ea typeface="Calibri" panose="020F0502020204030204" pitchFamily="34" charset="0"/>
                <a:cs typeface="Times New Roman" panose="02020603050405020304" pitchFamily="18" charset="0"/>
              </a:rPr>
              <a:t>Chi cục H</a:t>
            </a:r>
            <a:r>
              <a:rPr lang="en-US" sz="2400" b="1">
                <a:latin typeface="Times New Roman" panose="02020603050405020304" pitchFamily="18" charset="0"/>
                <a:ea typeface="Calibri" panose="020F0502020204030204" pitchFamily="34" charset="0"/>
                <a:cs typeface="Times New Roman" panose="02020603050405020304" pitchFamily="18" charset="0"/>
              </a:rPr>
              <a:t>Q </a:t>
            </a:r>
            <a:r>
              <a:rPr lang="en-US" sz="2400" b="1" err="1">
                <a:latin typeface="Times New Roman" panose="02020603050405020304" pitchFamily="18" charset="0"/>
                <a:ea typeface="Calibri" panose="020F0502020204030204" pitchFamily="34" charset="0"/>
                <a:cs typeface="Times New Roman" panose="02020603050405020304" pitchFamily="18" charset="0"/>
              </a:rPr>
              <a:t>nơi</a:t>
            </a:r>
            <a:r>
              <a:rPr lang="en-US" sz="2400" b="1">
                <a:latin typeface="Times New Roman" panose="02020603050405020304" pitchFamily="18" charset="0"/>
                <a:ea typeface="Calibri" panose="020F0502020204030204" pitchFamily="34" charset="0"/>
                <a:cs typeface="Times New Roman" panose="02020603050405020304" pitchFamily="18" charset="0"/>
              </a:rPr>
              <a:t> DN</a:t>
            </a:r>
            <a:r>
              <a:rPr lang="vi-VN" sz="2400" b="1">
                <a:ea typeface="Calibri" panose="020F0502020204030204" pitchFamily="34" charset="0"/>
                <a:cs typeface="Times New Roman" panose="02020603050405020304" pitchFamily="18" charset="0"/>
              </a:rPr>
              <a:t> có </a:t>
            </a:r>
            <a:r>
              <a:rPr lang="en-US" sz="2400" b="1" err="1">
                <a:latin typeface="Times New Roman" panose="02020603050405020304" pitchFamily="18" charset="0"/>
                <a:ea typeface="Calibri" panose="020F0502020204030204" pitchFamily="34" charset="0"/>
                <a:cs typeface="Times New Roman" panose="02020603050405020304" pitchFamily="18" charset="0"/>
              </a:rPr>
              <a:t>trụ</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sở</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sở</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xuất</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0"/>
              </a:spcAft>
              <a:buFont typeface="Arial" panose="020B0604020202020204" pitchFamily="34" charset="0"/>
              <a:buChar char="•"/>
              <a:tabLst>
                <a:tab pos="457200" algn="l"/>
              </a:tabLst>
              <a:defRPr/>
            </a:pPr>
            <a:r>
              <a:rPr lang="vi-VN" sz="2400" b="1">
                <a:ea typeface="Calibri" panose="020F0502020204030204" pitchFamily="34" charset="0"/>
                <a:cs typeface="Times New Roman" panose="02020603050405020304" pitchFamily="18" charset="0"/>
              </a:rPr>
              <a:t>Chi cục H</a:t>
            </a:r>
            <a:r>
              <a:rPr lang="en-US" sz="2400" b="1">
                <a:latin typeface="Times New Roman" panose="02020603050405020304" pitchFamily="18" charset="0"/>
                <a:ea typeface="Calibri" panose="020F0502020204030204" pitchFamily="34" charset="0"/>
                <a:cs typeface="Times New Roman" panose="02020603050405020304" pitchFamily="18" charset="0"/>
              </a:rPr>
              <a:t>Q </a:t>
            </a:r>
            <a:r>
              <a:rPr lang="vi-VN" sz="2400" b="1">
                <a:ea typeface="Calibri" panose="020F0502020204030204" pitchFamily="34" charset="0"/>
                <a:cs typeface="Times New Roman" panose="02020603050405020304" pitchFamily="18" charset="0"/>
              </a:rPr>
              <a:t>nơi tập kết hàng hóa </a:t>
            </a:r>
            <a:r>
              <a:rPr lang="en-US" sz="2400" b="1">
                <a:latin typeface="Times New Roman" panose="02020603050405020304" pitchFamily="18" charset="0"/>
                <a:ea typeface="Calibri" panose="020F0502020204030204" pitchFamily="34" charset="0"/>
                <a:cs typeface="Times New Roman" panose="02020603050405020304" pitchFamily="18" charset="0"/>
              </a:rPr>
              <a:t>XK</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0"/>
              </a:spcAft>
              <a:buFont typeface="Arial" panose="020B0604020202020204" pitchFamily="34" charset="0"/>
              <a:buChar char="•"/>
              <a:tabLst>
                <a:tab pos="457200" algn="l"/>
              </a:tabLst>
              <a:defRPr/>
            </a:pPr>
            <a:r>
              <a:rPr lang="vi-VN" sz="2400" b="1">
                <a:ea typeface="Calibri" panose="020F0502020204030204" pitchFamily="34" charset="0"/>
                <a:cs typeface="Times New Roman" panose="02020603050405020304" pitchFamily="18" charset="0"/>
              </a:rPr>
              <a:t>Chi cục H</a:t>
            </a:r>
            <a:r>
              <a:rPr lang="en-US" sz="2400" b="1">
                <a:latin typeface="Times New Roman" panose="02020603050405020304" pitchFamily="18" charset="0"/>
                <a:ea typeface="Calibri" panose="020F0502020204030204" pitchFamily="34" charset="0"/>
                <a:cs typeface="Times New Roman" panose="02020603050405020304" pitchFamily="18" charset="0"/>
              </a:rPr>
              <a:t>Q </a:t>
            </a:r>
            <a:r>
              <a:rPr lang="en-US" sz="2400" b="1" err="1">
                <a:latin typeface="Times New Roman" panose="02020603050405020304" pitchFamily="18" charset="0"/>
                <a:ea typeface="Calibri" panose="020F0502020204030204" pitchFamily="34" charset="0"/>
                <a:cs typeface="Times New Roman" panose="02020603050405020304" pitchFamily="18" charset="0"/>
              </a:rPr>
              <a:t>cửa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ea typeface="Calibri" panose="020F0502020204030204" pitchFamily="34" charset="0"/>
                <a:cs typeface="Times New Roman" panose="02020603050405020304" pitchFamily="18" charset="0"/>
              </a:rPr>
              <a:t>xuất hàn</a:t>
            </a:r>
            <a:r>
              <a:rPr lang="en-US" sz="2400" b="1">
                <a:latin typeface="Times New Roman" panose="02020603050405020304" pitchFamily="18" charset="0"/>
                <a:ea typeface="Calibri" panose="020F0502020204030204" pitchFamily="34" charset="0"/>
                <a:cs typeface="Times New Roman" panose="02020603050405020304" pitchFamily="18" charset="0"/>
              </a:rPr>
              <a:t>g</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vi-VN" sz="2400" b="1">
                <a:solidFill>
                  <a:srgbClr val="FF0000"/>
                </a:solidFill>
                <a:ea typeface="Calibri" panose="020F0502020204030204" pitchFamily="34" charset="0"/>
                <a:cs typeface="Times New Roman" panose="02020603050405020304" pitchFamily="18" charset="0"/>
              </a:rPr>
              <a:t> Hàng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NK: </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0"/>
              </a:spcAft>
              <a:buFont typeface="Arial" panose="020B0604020202020204" pitchFamily="34" charset="0"/>
              <a:buChar char="•"/>
              <a:tabLst>
                <a:tab pos="457200" algn="l"/>
              </a:tabLst>
              <a:defRPr/>
            </a:pPr>
            <a:r>
              <a:rPr lang="vi-VN" sz="2400" b="1">
                <a:ea typeface="Calibri" panose="020F0502020204030204" pitchFamily="34" charset="0"/>
                <a:cs typeface="Times New Roman" panose="02020603050405020304" pitchFamily="18" charset="0"/>
              </a:rPr>
              <a:t>Chi cục H</a:t>
            </a:r>
            <a:r>
              <a:rPr lang="en-US" sz="2400" b="1">
                <a:latin typeface="Times New Roman" panose="02020603050405020304" pitchFamily="18" charset="0"/>
                <a:ea typeface="Calibri" panose="020F0502020204030204" pitchFamily="34" charset="0"/>
                <a:cs typeface="Times New Roman" panose="02020603050405020304" pitchFamily="18" charset="0"/>
              </a:rPr>
              <a:t>Q </a:t>
            </a:r>
            <a:r>
              <a:rPr lang="en-US" sz="2400" b="1" err="1">
                <a:latin typeface="Times New Roman" panose="02020603050405020304" pitchFamily="18" charset="0"/>
                <a:ea typeface="Calibri" panose="020F0502020204030204" pitchFamily="34" charset="0"/>
                <a:cs typeface="Times New Roman" panose="02020603050405020304" pitchFamily="18" charset="0"/>
              </a:rPr>
              <a:t>cửa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ea typeface="Calibri" panose="020F0502020204030204" pitchFamily="34" charset="0"/>
                <a:cs typeface="Times New Roman" panose="02020603050405020304" pitchFamily="18" charset="0"/>
              </a:rPr>
              <a:t>nơi lưu giữ hàng hóa, cảng đích</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0"/>
              </a:spcAft>
              <a:buFont typeface="Arial" panose="020B0604020202020204" pitchFamily="34" charset="0"/>
              <a:buChar char="•"/>
              <a:tabLst>
                <a:tab pos="457200" algn="l"/>
              </a:tabLst>
              <a:defRPr/>
            </a:pPr>
            <a:r>
              <a:rPr lang="vi-VN" sz="2400" b="1">
                <a:ea typeface="Calibri" panose="020F0502020204030204" pitchFamily="34" charset="0"/>
                <a:cs typeface="Times New Roman" panose="02020603050405020304" pitchFamily="18" charset="0"/>
              </a:rPr>
              <a:t>Chi cục H</a:t>
            </a:r>
            <a:r>
              <a:rPr lang="en-US" sz="2400" b="1">
                <a:latin typeface="Times New Roman" panose="02020603050405020304" pitchFamily="18" charset="0"/>
                <a:ea typeface="Calibri" panose="020F0502020204030204" pitchFamily="34" charset="0"/>
                <a:cs typeface="Times New Roman" panose="02020603050405020304" pitchFamily="18" charset="0"/>
              </a:rPr>
              <a:t>Q</a:t>
            </a:r>
            <a:r>
              <a:rPr lang="vi-VN" sz="2400" b="1">
                <a:ea typeface="Calibri" panose="020F0502020204030204" pitchFamily="34" charset="0"/>
                <a:cs typeface="Times New Roman" panose="02020603050405020304" pitchFamily="18" charset="0"/>
              </a:rPr>
              <a:t> ngoài cửa khẩu</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indent="568325" algn="l">
              <a:lnSpc>
                <a:spcPct val="107000"/>
              </a:lnSpc>
              <a:spcBef>
                <a:spcPts val="1200"/>
              </a:spcBef>
              <a:spcAft>
                <a:spcPts val="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 N</a:t>
            </a:r>
            <a:r>
              <a:rPr lang="vi-VN" sz="2400" b="1">
                <a:ea typeface="Calibri" panose="020F0502020204030204" pitchFamily="34" charset="0"/>
                <a:cs typeface="Times New Roman" panose="02020603050405020304" pitchFamily="18" charset="0"/>
              </a:rPr>
              <a:t>ơi </a:t>
            </a:r>
            <a:r>
              <a:rPr lang="en-US" sz="2400" b="1">
                <a:latin typeface="Times New Roman" panose="02020603050405020304" pitchFamily="18" charset="0"/>
                <a:ea typeface="Calibri" panose="020F0502020204030204" pitchFamily="34" charset="0"/>
                <a:cs typeface="Times New Roman" panose="02020603050405020304" pitchFamily="18" charset="0"/>
              </a:rPr>
              <a:t>DN </a:t>
            </a:r>
            <a:r>
              <a:rPr lang="vi-VN" sz="2400" b="1">
                <a:ea typeface="Calibri" panose="020F0502020204030204" pitchFamily="34" charset="0"/>
                <a:cs typeface="Times New Roman" panose="02020603050405020304" pitchFamily="18" charset="0"/>
              </a:rPr>
              <a:t>có trụ sở </a:t>
            </a:r>
            <a:endParaRPr lang="en-US" sz="2400" b="1">
              <a:ea typeface="Calibri" panose="020F0502020204030204" pitchFamily="34" charset="0"/>
              <a:cs typeface="Times New Roman" panose="02020603050405020304" pitchFamily="18" charset="0"/>
            </a:endParaRPr>
          </a:p>
          <a:p>
            <a:pPr indent="568325" algn="l">
              <a:lnSpc>
                <a:spcPct val="107000"/>
              </a:lnSpc>
              <a:spcBef>
                <a:spcPts val="1200"/>
              </a:spcBef>
              <a:spcAft>
                <a:spcPts val="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 H</a:t>
            </a:r>
            <a:r>
              <a:rPr lang="vi-VN" sz="2400" b="1">
                <a:ea typeface="Calibri" panose="020F0502020204030204" pitchFamily="34" charset="0"/>
                <a:cs typeface="Times New Roman" panose="02020603050405020304" pitchFamily="18" charset="0"/>
              </a:rPr>
              <a:t>oặc nơi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ea typeface="Calibri" panose="020F0502020204030204" pitchFamily="34" charset="0"/>
                <a:cs typeface="Times New Roman" panose="02020603050405020304" pitchFamily="18" charset="0"/>
              </a:rPr>
              <a:t>chuyển cửa khẩu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đến</a:t>
            </a:r>
            <a:endParaRPr lang="en-US" sz="2400" b="1">
              <a:ea typeface="Calibri" panose="020F0502020204030204" pitchFamily="34" charset="0"/>
              <a:cs typeface="Times New Roman" panose="02020603050405020304" pitchFamily="18" charset="0"/>
            </a:endParaRP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3.1.2 ĐỊA ĐIỂM LÀM THỦ TỤC HẢI QUAN</a:t>
            </a:r>
          </a:p>
        </p:txBody>
      </p:sp>
      <p:sp>
        <p:nvSpPr>
          <p:cNvPr id="1536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371600"/>
            <a:ext cx="8305800" cy="4851400"/>
          </a:xfrm>
          <a:prstGeom prst="rect">
            <a:avLst/>
          </a:prstGeom>
          <a:noFill/>
          <a:ln>
            <a:noFill/>
          </a:ln>
        </p:spPr>
        <p:txBody>
          <a:bodyPr anchor="ctr">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0"/>
              </a:spcAft>
              <a:defRPr/>
            </a:pP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23/2019/QĐ-</a:t>
            </a: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TTg</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l">
              <a:lnSpc>
                <a:spcPct val="107000"/>
              </a:lnSpc>
              <a:spcBef>
                <a:spcPts val="1200"/>
              </a:spcBef>
              <a:spcAft>
                <a:spcPts val="0"/>
              </a:spcAft>
              <a:defRPr/>
            </a:pPr>
            <a:r>
              <a:rPr lang="en-US" sz="2800" b="1">
                <a:latin typeface="Times New Roman" panose="02020603050405020304" pitchFamily="18" charset="0"/>
                <a:ea typeface="Calibri" panose="020F0502020204030204" pitchFamily="34" charset="0"/>
                <a:cs typeface="Times New Roman" panose="02020603050405020304" pitchFamily="18" charset="0"/>
              </a:rPr>
              <a:t>1/ </a:t>
            </a:r>
            <a:r>
              <a:rPr lang="en-US" sz="2800" b="1" err="1">
                <a:latin typeface="Times New Roman" panose="02020603050405020304" pitchFamily="18" charset="0"/>
                <a:ea typeface="Calibri" panose="020F0502020204030204" pitchFamily="34" charset="0"/>
                <a:cs typeface="Times New Roman" panose="02020603050405020304" pitchFamily="18" charset="0"/>
              </a:rPr>
              <a:t>Phải</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làm</a:t>
            </a:r>
            <a:r>
              <a:rPr lang="en-US" sz="2800" b="1">
                <a:latin typeface="Times New Roman" panose="02020603050405020304" pitchFamily="18" charset="0"/>
                <a:ea typeface="Calibri" panose="020F0502020204030204" pitchFamily="34" charset="0"/>
                <a:cs typeface="Times New Roman" panose="02020603050405020304" pitchFamily="18" charset="0"/>
              </a:rPr>
              <a:t> TTHQ </a:t>
            </a:r>
            <a:r>
              <a:rPr lang="en-US" sz="2800" b="1" err="1">
                <a:latin typeface="Times New Roman" panose="02020603050405020304" pitchFamily="18" charset="0"/>
                <a:ea typeface="Calibri" panose="020F0502020204030204" pitchFamily="34" charset="0"/>
                <a:cs typeface="Times New Roman" panose="02020603050405020304" pitchFamily="18" charset="0"/>
              </a:rPr>
              <a:t>tại</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khẩu</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nhập</a:t>
            </a:r>
            <a:r>
              <a:rPr lang="en-US" sz="2800" b="1">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gn="l">
              <a:lnSpc>
                <a:spcPct val="107000"/>
              </a:lnSpc>
              <a:spcBef>
                <a:spcPts val="1200"/>
              </a:spcBef>
              <a:spcAft>
                <a:spcPts val="0"/>
              </a:spcAft>
              <a:buFont typeface="Wingdings" panose="05000000000000000000" pitchFamily="2" charset="2"/>
              <a:buChar char=""/>
              <a:tabLst>
                <a:tab pos="914400" algn="l"/>
              </a:tabLst>
              <a:defRPr/>
            </a:pPr>
            <a:r>
              <a:rPr lang="en-US" sz="2800" b="1" err="1">
                <a:latin typeface="Times New Roman" panose="02020603050405020304" pitchFamily="18" charset="0"/>
                <a:ea typeface="Calibri" panose="020F0502020204030204" pitchFamily="34" charset="0"/>
                <a:cs typeface="Times New Roman" panose="02020603050405020304" pitchFamily="18" charset="0"/>
              </a:rPr>
              <a:t>Cảng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không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dỡ</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lnSpc>
                <a:spcPct val="107000"/>
              </a:lnSpc>
              <a:spcBef>
                <a:spcPts val="1200"/>
              </a:spcBef>
              <a:spcAft>
                <a:spcPts val="0"/>
              </a:spcAft>
              <a:buFont typeface="Wingdings" panose="05000000000000000000" pitchFamily="2" charset="2"/>
              <a:buChar char=""/>
              <a:tabLst>
                <a:tab pos="914400" algn="l"/>
              </a:tabLst>
              <a:defRPr/>
            </a:pPr>
            <a:r>
              <a:rPr lang="en-US" sz="2800" b="1" err="1">
                <a:latin typeface="Times New Roman" panose="02020603050405020304" pitchFamily="18" charset="0"/>
                <a:ea typeface="Calibri" panose="020F0502020204030204" pitchFamily="34" charset="0"/>
                <a:cs typeface="Times New Roman" panose="02020603050405020304" pitchFamily="18" charset="0"/>
              </a:rPr>
              <a:t>Cảng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không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ghi</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trên</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vận</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đơn</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lnSpc>
                <a:spcPct val="107000"/>
              </a:lnSpc>
              <a:spcBef>
                <a:spcPts val="1200"/>
              </a:spcBef>
              <a:spcAft>
                <a:spcPts val="0"/>
              </a:spcAft>
              <a:buFont typeface="Wingdings" panose="05000000000000000000" pitchFamily="2" charset="2"/>
              <a:buChar char=""/>
              <a:tabLst>
                <a:tab pos="914400" algn="l"/>
              </a:tabLst>
              <a:defRPr/>
            </a:pPr>
            <a:r>
              <a:rPr lang="en-US" sz="2800" b="1">
                <a:latin typeface="Times New Roman" panose="02020603050405020304" pitchFamily="18" charset="0"/>
                <a:ea typeface="Calibri" panose="020F0502020204030204" pitchFamily="34" charset="0"/>
                <a:cs typeface="Times New Roman" panose="02020603050405020304" pitchFamily="18" charset="0"/>
              </a:rPr>
              <a:t>Ga </a:t>
            </a:r>
            <a:r>
              <a:rPr lang="en-US" sz="2800" b="1"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sắt</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tế</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lnSpc>
                <a:spcPct val="107000"/>
              </a:lnSpc>
              <a:spcBef>
                <a:spcPts val="1200"/>
              </a:spcBef>
              <a:spcAft>
                <a:spcPts val="0"/>
              </a:spcAft>
              <a:buFont typeface="Wingdings" panose="05000000000000000000" pitchFamily="2" charset="2"/>
              <a:buChar char=""/>
              <a:tabLst>
                <a:tab pos="914400" algn="l"/>
              </a:tabLst>
              <a:defRPr/>
            </a:pPr>
            <a:r>
              <a:rPr lang="en-US" sz="2800" b="1"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khẩu</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bộ</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sông</a:t>
            </a:r>
            <a:r>
              <a:rPr lang="en-US" sz="2800" b="1">
                <a:latin typeface="Times New Roman" panose="02020603050405020304" pitchFamily="18" charset="0"/>
                <a:ea typeface="Calibri" panose="020F0502020204030204" pitchFamily="34" charset="0"/>
                <a:cs typeface="Times New Roman" panose="02020603050405020304" pitchFamily="18" charset="0"/>
              </a:rPr>
              <a:t>: CK </a:t>
            </a:r>
            <a:r>
              <a:rPr lang="en-US" sz="2800" b="1"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tế</a:t>
            </a:r>
            <a:r>
              <a:rPr lang="en-US" sz="2800" b="1">
                <a:latin typeface="Times New Roman" panose="02020603050405020304" pitchFamily="18" charset="0"/>
                <a:ea typeface="Calibri" panose="020F0502020204030204" pitchFamily="34" charset="0"/>
                <a:cs typeface="Times New Roman" panose="02020603050405020304" pitchFamily="18" charset="0"/>
              </a:rPr>
              <a:t>, CK </a:t>
            </a:r>
            <a:r>
              <a:rPr lang="en-US" sz="2800" b="1" err="1">
                <a:latin typeface="Times New Roman" panose="02020603050405020304" pitchFamily="18" charset="0"/>
                <a:ea typeface="Calibri" panose="020F0502020204030204" pitchFamily="34" charset="0"/>
                <a:cs typeface="Times New Roman" panose="02020603050405020304" pitchFamily="18" charset="0"/>
              </a:rPr>
              <a:t>chính</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Bef>
                <a:spcPts val="1200"/>
              </a:spcBef>
              <a:spcAft>
                <a:spcPts val="0"/>
              </a:spcAft>
              <a:defRPr/>
            </a:pPr>
            <a:r>
              <a:rPr lang="en-US" sz="2800" b="1">
                <a:latin typeface="Times New Roman" panose="02020603050405020304" pitchFamily="18" charset="0"/>
                <a:ea typeface="Calibri" panose="020F0502020204030204" pitchFamily="34" charset="0"/>
                <a:cs typeface="Times New Roman" panose="02020603050405020304" pitchFamily="18" charset="0"/>
              </a:rPr>
              <a:t>2/ </a:t>
            </a:r>
            <a:r>
              <a:rPr lang="en-US" sz="2800" b="1"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làm</a:t>
            </a:r>
            <a:r>
              <a:rPr lang="en-US" sz="2800" b="1">
                <a:latin typeface="Times New Roman" panose="02020603050405020304" pitchFamily="18" charset="0"/>
                <a:ea typeface="Calibri" panose="020F0502020204030204" pitchFamily="34" charset="0"/>
                <a:cs typeface="Times New Roman" panose="02020603050405020304" pitchFamily="18" charset="0"/>
              </a:rPr>
              <a:t> TTHQ </a:t>
            </a:r>
            <a:r>
              <a:rPr lang="en-US" sz="2800" b="1" err="1">
                <a:latin typeface="Times New Roman" panose="02020603050405020304" pitchFamily="18" charset="0"/>
                <a:ea typeface="Calibri" panose="020F0502020204030204" pitchFamily="34" charset="0"/>
                <a:cs typeface="Times New Roman" panose="02020603050405020304" pitchFamily="18" charset="0"/>
              </a:rPr>
              <a:t>tại</a:t>
            </a:r>
            <a:r>
              <a:rPr lang="en-US" sz="2800" b="1">
                <a:latin typeface="Times New Roman" panose="02020603050405020304" pitchFamily="18" charset="0"/>
                <a:ea typeface="Calibri" panose="020F0502020204030204" pitchFamily="34" charset="0"/>
                <a:cs typeface="Times New Roman" panose="02020603050405020304" pitchFamily="18" charset="0"/>
              </a:rPr>
              <a:t> ICD </a:t>
            </a:r>
            <a:r>
              <a:rPr lang="en-US" sz="2800" b="1" err="1">
                <a:latin typeface="Times New Roman" panose="02020603050405020304" pitchFamily="18" charset="0"/>
                <a:ea typeface="Calibri" panose="020F0502020204030204" pitchFamily="34" charset="0"/>
                <a:cs typeface="Times New Roman" panose="02020603050405020304" pitchFamily="18" charset="0"/>
              </a:rPr>
              <a:t>Phước</a:t>
            </a:r>
            <a:r>
              <a:rPr lang="en-US" sz="2800" b="1">
                <a:latin typeface="Times New Roman" panose="02020603050405020304" pitchFamily="18" charset="0"/>
                <a:ea typeface="Calibri" panose="020F0502020204030204" pitchFamily="34" charset="0"/>
                <a:cs typeface="Times New Roman" panose="02020603050405020304" pitchFamily="18" charset="0"/>
              </a:rPr>
              <a:t> Long, ICD </a:t>
            </a:r>
            <a:r>
              <a:rPr lang="en-US" sz="2800" b="1" err="1">
                <a:latin typeface="Times New Roman" panose="02020603050405020304" pitchFamily="18" charset="0"/>
                <a:ea typeface="Calibri" panose="020F0502020204030204" pitchFamily="34" charset="0"/>
                <a:cs typeface="Times New Roman" panose="02020603050405020304" pitchFamily="18" charset="0"/>
              </a:rPr>
              <a:t>Mỹ</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Đình</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Bef>
                <a:spcPts val="1200"/>
              </a:spcBef>
              <a:spcAft>
                <a:spcPts val="0"/>
              </a:spcAft>
              <a:defRPr/>
            </a:pPr>
            <a:r>
              <a:rPr lang="en-US" sz="2800" b="1">
                <a:latin typeface="Times New Roman" panose="02020603050405020304" pitchFamily="18" charset="0"/>
                <a:ea typeface="Calibri" panose="020F0502020204030204" pitchFamily="34" charset="0"/>
                <a:cs typeface="Times New Roman" panose="02020603050405020304" pitchFamily="18" charset="0"/>
              </a:rPr>
              <a:t>3/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hóa</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xây</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dựng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nhà</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máy</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công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a:latin typeface="Times New Roman" panose="02020603050405020304" pitchFamily="18" charset="0"/>
                <a:ea typeface="Calibri" panose="020F0502020204030204" pitchFamily="34" charset="0"/>
                <a:cs typeface="Times New Roman" panose="02020603050405020304" pitchFamily="18" charset="0"/>
              </a:rPr>
              <a:t>; SX, GC, CX;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đưa</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về</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Khu</a:t>
            </a:r>
            <a:r>
              <a:rPr lang="en-US" sz="2800" b="1">
                <a:latin typeface="Times New Roman" panose="02020603050405020304" pitchFamily="18" charset="0"/>
                <a:ea typeface="Calibri" panose="020F0502020204030204" pitchFamily="34" charset="0"/>
                <a:cs typeface="Times New Roman" panose="02020603050405020304" pitchFamily="18" charset="0"/>
              </a:rPr>
              <a:t> phi </a:t>
            </a:r>
            <a:r>
              <a:rPr lang="en-US" sz="2800" b="1" err="1">
                <a:latin typeface="Times New Roman" panose="02020603050405020304" pitchFamily="18" charset="0"/>
                <a:ea typeface="Calibri" panose="020F0502020204030204" pitchFamily="34" charset="0"/>
                <a:cs typeface="Times New Roman" panose="02020603050405020304" pitchFamily="18" charset="0"/>
              </a:rPr>
              <a:t>thuế</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quan</a:t>
            </a:r>
            <a:r>
              <a:rPr lang="en-US" sz="2800" b="1">
                <a:latin typeface="Times New Roman" panose="02020603050405020304" pitchFamily="18" charset="0"/>
                <a:ea typeface="Calibri" panose="020F0502020204030204" pitchFamily="34" charset="0"/>
                <a:cs typeface="Times New Roman" panose="02020603050405020304" pitchFamily="18" charset="0"/>
              </a:rPr>
              <a:t>, KNQ, CFS, CH </a:t>
            </a:r>
            <a:r>
              <a:rPr lang="en-US" sz="2800" b="1" err="1">
                <a:latin typeface="Times New Roman" panose="02020603050405020304" pitchFamily="18" charset="0"/>
                <a:ea typeface="Calibri" panose="020F0502020204030204" pitchFamily="34" charset="0"/>
                <a:cs typeface="Times New Roman" panose="02020603050405020304" pitchFamily="18" charset="0"/>
              </a:rPr>
              <a:t>miễn</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thuế</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gửi</a:t>
            </a:r>
            <a:r>
              <a:rPr lang="en-US" sz="2800" b="1">
                <a:latin typeface="Times New Roman" panose="02020603050405020304" pitchFamily="18" charset="0"/>
                <a:ea typeface="Calibri" panose="020F0502020204030204" pitchFamily="34" charset="0"/>
                <a:cs typeface="Times New Roman" panose="02020603050405020304" pitchFamily="18" charset="0"/>
              </a:rPr>
              <a:t> BĐ, CPN;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ANQP; </a:t>
            </a:r>
            <a:r>
              <a:rPr lang="en-US" sz="2800" b="1"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cứu</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trợ</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xăng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dầu</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QĐ23)</a:t>
            </a:r>
          </a:p>
          <a:p>
            <a:pPr marL="742950" lvl="1" indent="-285750" algn="l">
              <a:lnSpc>
                <a:spcPct val="107000"/>
              </a:lnSpc>
              <a:spcBef>
                <a:spcPts val="1200"/>
              </a:spcBef>
              <a:spcAft>
                <a:spcPts val="0"/>
              </a:spcAft>
              <a:buFont typeface="Wingdings" panose="05000000000000000000" pitchFamily="2" charset="2"/>
              <a:buChar char=""/>
              <a:tabLst>
                <a:tab pos="914400" algn="l"/>
              </a:tabLst>
              <a:defRPr/>
            </a:pPr>
            <a:r>
              <a:rPr lang="en-US" sz="2800" b="1"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làm</a:t>
            </a:r>
            <a:r>
              <a:rPr lang="en-US" sz="2800" b="1">
                <a:latin typeface="Times New Roman" panose="02020603050405020304" pitchFamily="18" charset="0"/>
                <a:ea typeface="Calibri" panose="020F0502020204030204" pitchFamily="34" charset="0"/>
                <a:cs typeface="Times New Roman" panose="02020603050405020304" pitchFamily="18" charset="0"/>
              </a:rPr>
              <a:t> TTHQ </a:t>
            </a:r>
            <a:r>
              <a:rPr lang="en-US" sz="2800" b="1" err="1">
                <a:latin typeface="Times New Roman" panose="02020603050405020304" pitchFamily="18" charset="0"/>
                <a:ea typeface="Calibri" panose="020F0502020204030204" pitchFamily="34" charset="0"/>
                <a:cs typeface="Times New Roman" panose="02020603050405020304" pitchFamily="18" charset="0"/>
              </a:rPr>
              <a:t>tại</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khẩu</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nhập</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Hoặc</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ngoài</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khẩu</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3.1.2 ĐỊA ĐIỂM LÀM THỦ TỤC HẢI QUAN</a:t>
            </a:r>
          </a:p>
        </p:txBody>
      </p:sp>
      <p:sp>
        <p:nvSpPr>
          <p:cNvPr id="1536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371600"/>
            <a:ext cx="8305800" cy="48514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0"/>
              </a:spcAft>
              <a:defRPr/>
            </a:pPr>
            <a:r>
              <a:rPr lang="en-US" sz="28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TCHQ:</a:t>
            </a:r>
          </a:p>
          <a:p>
            <a:pPr algn="just">
              <a:lnSpc>
                <a:spcPct val="107000"/>
              </a:lnSpc>
              <a:spcBef>
                <a:spcPts val="1200"/>
              </a:spcBef>
              <a:spcAft>
                <a:spcPts val="0"/>
              </a:spcAft>
              <a:defRPr/>
            </a:pP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3120/TCHQ-GSQL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14/5/2020: “Chi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cục</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cửa</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trụ</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07000"/>
              </a:lnSpc>
              <a:spcBef>
                <a:spcPts val="1200"/>
              </a:spcBef>
              <a:spcAft>
                <a:spcPts val="0"/>
              </a:spcAft>
              <a:buFontTx/>
              <a:buChar char="-"/>
              <a:defRPr/>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HQ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trụ</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07000"/>
              </a:lnSpc>
              <a:spcBef>
                <a:spcPts val="1200"/>
              </a:spcBef>
              <a:spcAft>
                <a:spcPts val="0"/>
              </a:spcAft>
              <a:buFontTx/>
              <a:buChar char="-"/>
              <a:defRPr/>
            </a:pP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HQ CK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thê</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CCHQ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cửa</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trụ</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endPar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l" eaLnBrk="1" hangingPunct="1">
              <a:defRPr/>
            </a:pPr>
            <a:endParaRPr lang="en-US" altLang="vi-VN" sz="2000" b="1">
              <a:solidFill>
                <a:schemeClr val="accent2"/>
              </a:solidFill>
              <a:latin typeface="Times New Roman" pitchFamily="18" charset="0"/>
            </a:endParaRPr>
          </a:p>
        </p:txBody>
      </p:sp>
    </p:spTree>
    <p:extLst>
      <p:ext uri="{BB962C8B-B14F-4D97-AF65-F5344CB8AC3E}">
        <p14:creationId xmlns:p14="http://schemas.microsoft.com/office/powerpoint/2010/main" val="25407237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3.1.3 HÌNH THỨC KHAI HẢI QUAN</a:t>
            </a:r>
          </a:p>
        </p:txBody>
      </p:sp>
      <p:sp>
        <p:nvSpPr>
          <p:cNvPr id="1638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389" name="Rectangle 3"/>
          <p:cNvSpPr txBox="1">
            <a:spLocks noChangeArrowheads="1"/>
          </p:cNvSpPr>
          <p:nvPr/>
        </p:nvSpPr>
        <p:spPr bwMode="auto">
          <a:xfrm>
            <a:off x="419100" y="1371600"/>
            <a:ext cx="8305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800" b="1">
                <a:latin typeface="Times New Roman" pitchFamily="18" charset="0"/>
                <a:ea typeface="Calibri" pitchFamily="34" charset="0"/>
                <a:cs typeface="Times New Roman" pitchFamily="18" charset="0"/>
              </a:rPr>
              <a:t>1</a:t>
            </a:r>
            <a:r>
              <a:rPr lang="en-US" altLang="en-US" sz="2800" b="1" smtClean="0">
                <a:latin typeface="Times New Roman" pitchFamily="18" charset="0"/>
                <a:ea typeface="Calibri" pitchFamily="34" charset="0"/>
                <a:cs typeface="Times New Roman" pitchFamily="18" charset="0"/>
              </a:rPr>
              <a:t>. Khai </a:t>
            </a:r>
            <a:r>
              <a:rPr lang="en-US" altLang="en-US" sz="2800" b="1">
                <a:latin typeface="Times New Roman" pitchFamily="18" charset="0"/>
                <a:ea typeface="Calibri" pitchFamily="34" charset="0"/>
                <a:cs typeface="Times New Roman" pitchFamily="18" charset="0"/>
              </a:rPr>
              <a:t>tờ khai hải quan điện tử</a:t>
            </a:r>
            <a:endParaRPr lang="en-US" altLang="en-US" sz="2800" b="1">
              <a:ea typeface="Calibri" pitchFamily="34" charset="0"/>
              <a:cs typeface="Times New Roman" pitchFamily="18" charset="0"/>
            </a:endParaRPr>
          </a:p>
          <a:p>
            <a:pPr>
              <a:lnSpc>
                <a:spcPct val="107000"/>
              </a:lnSpc>
              <a:spcBef>
                <a:spcPts val="1200"/>
              </a:spcBef>
              <a:spcAft>
                <a:spcPts val="800"/>
              </a:spcAft>
            </a:pPr>
            <a:r>
              <a:rPr lang="en-US" altLang="en-US" sz="2800" b="1">
                <a:latin typeface="Times New Roman" pitchFamily="18" charset="0"/>
                <a:ea typeface="Calibri" pitchFamily="34" charset="0"/>
                <a:cs typeface="Times New Roman" pitchFamily="18" charset="0"/>
              </a:rPr>
              <a:t>2</a:t>
            </a:r>
            <a:r>
              <a:rPr lang="en-US" altLang="en-US" sz="2800" b="1" smtClean="0">
                <a:latin typeface="Times New Roman" pitchFamily="18" charset="0"/>
                <a:ea typeface="Calibri" pitchFamily="34" charset="0"/>
                <a:cs typeface="Times New Roman" pitchFamily="18" charset="0"/>
              </a:rPr>
              <a:t>. Khai </a:t>
            </a:r>
            <a:r>
              <a:rPr lang="en-US" altLang="en-US" sz="2800" b="1">
                <a:latin typeface="Times New Roman" pitchFamily="18" charset="0"/>
                <a:ea typeface="Calibri" pitchFamily="34" charset="0"/>
                <a:cs typeface="Times New Roman" pitchFamily="18" charset="0"/>
              </a:rPr>
              <a:t>tờ khai hải quan giấy (khoản 2 điều 25 NĐ 08)</a:t>
            </a:r>
            <a:endParaRPr lang="en-US" altLang="en-US" sz="28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3.1.4 NGƯỜI KHAI HẢI QUAN</a:t>
            </a:r>
          </a:p>
        </p:txBody>
      </p:sp>
      <p:sp>
        <p:nvSpPr>
          <p:cNvPr id="1741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413" name="Rectangle 3"/>
          <p:cNvSpPr txBox="1">
            <a:spLocks noChangeArrowheads="1"/>
          </p:cNvSpPr>
          <p:nvPr/>
        </p:nvSpPr>
        <p:spPr bwMode="auto">
          <a:xfrm>
            <a:off x="4191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1. Chủ hàng</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2. Người được chủ hàng ủy quyền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3. Đại lý làm thủ tục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4. DN bưu chính quốc tế, chuyển phát nhanh quốc tế</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5. Người thực hiện dịch vụ quá cảnh, trung chuyển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6. Chủ phương tiện, người điều khiển phương tiện XC, NC, QC hoặc người được ủy quyền.</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3.1.5 THỜI HẠN KHAI NỘP TỜ KHAI HQ</a:t>
            </a:r>
          </a:p>
        </p:txBody>
      </p:sp>
      <p:sp>
        <p:nvSpPr>
          <p:cNvPr id="1843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437" name="Rectangle 3"/>
          <p:cNvSpPr txBox="1">
            <a:spLocks noChangeArrowheads="1"/>
          </p:cNvSpPr>
          <p:nvPr/>
        </p:nvSpPr>
        <p:spPr bwMode="auto">
          <a:xfrm>
            <a:off x="4191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0"/>
              </a:spcBef>
              <a:spcAft>
                <a:spcPts val="0"/>
              </a:spcAft>
            </a:pPr>
            <a:r>
              <a:rPr lang="en-US" altLang="en-US" sz="2400" b="1" u="sng">
                <a:solidFill>
                  <a:srgbClr val="FF0000"/>
                </a:solidFill>
                <a:latin typeface="Times New Roman" pitchFamily="18" charset="0"/>
                <a:ea typeface="Calibri" pitchFamily="34" charset="0"/>
                <a:cs typeface="Times New Roman" pitchFamily="18" charset="0"/>
              </a:rPr>
              <a:t>XUẤT KHẨU</a:t>
            </a:r>
            <a:endParaRPr lang="en-US" altLang="en-US" sz="2400" b="1">
              <a:solidFill>
                <a:srgbClr val="FF0000"/>
              </a:solidFill>
              <a:ea typeface="Calibri" pitchFamily="34" charset="0"/>
              <a:cs typeface="Times New Roman" pitchFamily="18" charset="0"/>
            </a:endParaRPr>
          </a:p>
          <a:p>
            <a:pPr>
              <a:lnSpc>
                <a:spcPct val="107000"/>
              </a:lnSpc>
              <a:spcBef>
                <a:spcPts val="0"/>
              </a:spcBef>
              <a:spcAft>
                <a:spcPts val="0"/>
              </a:spcAft>
            </a:pPr>
            <a:r>
              <a:rPr lang="en-US" altLang="en-US" sz="2000" b="1">
                <a:latin typeface="Times New Roman" pitchFamily="18" charset="0"/>
                <a:ea typeface="Calibri" pitchFamily="34" charset="0"/>
                <a:cs typeface="Times New Roman" pitchFamily="18" charset="0"/>
              </a:rPr>
              <a:t>+ Sau khi tập kết hàng</a:t>
            </a:r>
            <a:endParaRPr lang="en-US" altLang="en-US" sz="2000" b="1">
              <a:ea typeface="Calibri" pitchFamily="34" charset="0"/>
              <a:cs typeface="Times New Roman" pitchFamily="18" charset="0"/>
            </a:endParaRPr>
          </a:p>
          <a:p>
            <a:pPr>
              <a:lnSpc>
                <a:spcPct val="107000"/>
              </a:lnSpc>
              <a:spcBef>
                <a:spcPts val="0"/>
              </a:spcBef>
              <a:spcAft>
                <a:spcPts val="0"/>
              </a:spcAft>
            </a:pPr>
            <a:r>
              <a:rPr lang="en-US" altLang="en-US" sz="2000" b="1">
                <a:latin typeface="Times New Roman" pitchFamily="18" charset="0"/>
                <a:ea typeface="Calibri" pitchFamily="34" charset="0"/>
                <a:cs typeface="Times New Roman" pitchFamily="18" charset="0"/>
              </a:rPr>
              <a:t>+ Trước 4h - PTVTXC</a:t>
            </a:r>
            <a:endParaRPr lang="en-US" altLang="en-US" sz="2000" b="1">
              <a:ea typeface="Calibri" pitchFamily="34" charset="0"/>
              <a:cs typeface="Times New Roman" pitchFamily="18" charset="0"/>
            </a:endParaRPr>
          </a:p>
          <a:p>
            <a:pPr>
              <a:lnSpc>
                <a:spcPct val="107000"/>
              </a:lnSpc>
              <a:spcBef>
                <a:spcPts val="0"/>
              </a:spcBef>
              <a:spcAft>
                <a:spcPts val="0"/>
              </a:spcAft>
            </a:pPr>
            <a:r>
              <a:rPr lang="en-US" altLang="en-US" sz="2000" b="1">
                <a:latin typeface="Times New Roman" pitchFamily="18" charset="0"/>
                <a:ea typeface="Calibri" pitchFamily="34" charset="0"/>
                <a:cs typeface="Times New Roman" pitchFamily="18" charset="0"/>
              </a:rPr>
              <a:t>+ CPN: Trước 2h </a:t>
            </a:r>
            <a:endParaRPr lang="en-US" altLang="en-US" sz="2000" b="1" smtClean="0">
              <a:latin typeface="Times New Roman" pitchFamily="18" charset="0"/>
              <a:ea typeface="Calibri" pitchFamily="34" charset="0"/>
              <a:cs typeface="Times New Roman" pitchFamily="18" charset="0"/>
            </a:endParaRPr>
          </a:p>
          <a:p>
            <a:pPr algn="just">
              <a:lnSpc>
                <a:spcPct val="107000"/>
              </a:lnSpc>
              <a:spcBef>
                <a:spcPts val="0"/>
              </a:spcBef>
              <a:spcAft>
                <a:spcPts val="0"/>
              </a:spcAft>
            </a:pPr>
            <a:r>
              <a:rPr lang="en-US" altLang="en-US" sz="2000" b="1" smtClean="0">
                <a:solidFill>
                  <a:srgbClr val="FF0000"/>
                </a:solidFill>
                <a:latin typeface="Times New Roman" pitchFamily="18" charset="0"/>
                <a:ea typeface="Calibri" pitchFamily="34" charset="0"/>
                <a:cs typeface="Times New Roman" pitchFamily="18" charset="0"/>
              </a:rPr>
              <a:t>(Không có quy định phải tập kết hàng đầy đủ, giải quyết vướng mắc liên quan lô hàng nhiều cont như hàng dệt may, ô tô,…)</a:t>
            </a:r>
            <a:endParaRPr lang="en-US" altLang="en-US" sz="2000" b="1">
              <a:solidFill>
                <a:srgbClr val="FF0000"/>
              </a:solidFill>
              <a:latin typeface="Times New Roman" pitchFamily="18" charset="0"/>
              <a:ea typeface="Calibri" pitchFamily="34" charset="0"/>
              <a:cs typeface="Times New Roman" pitchFamily="18" charset="0"/>
            </a:endParaRPr>
          </a:p>
          <a:p>
            <a:pPr>
              <a:lnSpc>
                <a:spcPct val="107000"/>
              </a:lnSpc>
              <a:spcBef>
                <a:spcPts val="0"/>
              </a:spcBef>
              <a:spcAft>
                <a:spcPts val="0"/>
              </a:spcAft>
            </a:pPr>
            <a:r>
              <a:rPr lang="en-US" altLang="en-US" sz="2000" b="1" u="sng">
                <a:solidFill>
                  <a:srgbClr val="FF0000"/>
                </a:solidFill>
                <a:latin typeface="Times New Roman" pitchFamily="18" charset="0"/>
                <a:ea typeface="Calibri" pitchFamily="34" charset="0"/>
                <a:cs typeface="Times New Roman" pitchFamily="18" charset="0"/>
              </a:rPr>
              <a:t>NHẬP KHẨU</a:t>
            </a:r>
            <a:endParaRPr lang="en-US" altLang="en-US" sz="2000" b="1">
              <a:solidFill>
                <a:srgbClr val="FF0000"/>
              </a:solidFill>
              <a:ea typeface="Calibri" pitchFamily="34" charset="0"/>
              <a:cs typeface="Times New Roman" pitchFamily="18" charset="0"/>
            </a:endParaRPr>
          </a:p>
          <a:p>
            <a:pPr>
              <a:lnSpc>
                <a:spcPct val="107000"/>
              </a:lnSpc>
              <a:spcBef>
                <a:spcPts val="0"/>
              </a:spcBef>
              <a:spcAft>
                <a:spcPts val="0"/>
              </a:spcAft>
            </a:pPr>
            <a:r>
              <a:rPr lang="en-US" altLang="en-US" sz="2000" b="1">
                <a:latin typeface="Times New Roman" pitchFamily="18" charset="0"/>
                <a:ea typeface="Calibri" pitchFamily="34" charset="0"/>
                <a:cs typeface="Times New Roman" pitchFamily="18" charset="0"/>
              </a:rPr>
              <a:t>+ Trước khi hàng đến cửa khẩu</a:t>
            </a:r>
            <a:endParaRPr lang="en-US" altLang="en-US" sz="2000" b="1">
              <a:ea typeface="Calibri" pitchFamily="34" charset="0"/>
              <a:cs typeface="Times New Roman" pitchFamily="18" charset="0"/>
            </a:endParaRPr>
          </a:p>
          <a:p>
            <a:pPr>
              <a:lnSpc>
                <a:spcPct val="107000"/>
              </a:lnSpc>
              <a:spcBef>
                <a:spcPts val="0"/>
              </a:spcBef>
              <a:spcAft>
                <a:spcPts val="0"/>
              </a:spcAft>
            </a:pPr>
            <a:r>
              <a:rPr lang="en-US" altLang="en-US" sz="2000" b="1">
                <a:latin typeface="Times New Roman" pitchFamily="18" charset="0"/>
                <a:ea typeface="Calibri" pitchFamily="34" charset="0"/>
                <a:cs typeface="Times New Roman" pitchFamily="18" charset="0"/>
              </a:rPr>
              <a:t>+ Trong 30 ngày hàng đến cửa </a:t>
            </a:r>
            <a:r>
              <a:rPr lang="en-US" altLang="en-US" sz="2000" b="1" smtClean="0">
                <a:latin typeface="Times New Roman" pitchFamily="18" charset="0"/>
                <a:ea typeface="Calibri" pitchFamily="34" charset="0"/>
                <a:cs typeface="Times New Roman" pitchFamily="18" charset="0"/>
              </a:rPr>
              <a:t>khẩu</a:t>
            </a:r>
          </a:p>
          <a:p>
            <a:pPr>
              <a:lnSpc>
                <a:spcPct val="107000"/>
              </a:lnSpc>
              <a:spcBef>
                <a:spcPts val="0"/>
              </a:spcBef>
              <a:spcAft>
                <a:spcPts val="0"/>
              </a:spcAft>
            </a:pPr>
            <a:r>
              <a:rPr lang="en-US" altLang="en-US" sz="2000" b="1" smtClean="0">
                <a:solidFill>
                  <a:srgbClr val="FF0000"/>
                </a:solidFill>
                <a:latin typeface="Times New Roman" pitchFamily="18" charset="0"/>
                <a:ea typeface="Calibri" pitchFamily="34" charset="0"/>
                <a:cs typeface="Times New Roman" pitchFamily="18" charset="0"/>
              </a:rPr>
              <a:t>Hướng dẫn của TCHQ xử lý đối với các lô hàng quá thời hạn đăng ký tại điểm 1 công văn số 5306/TCHQ-GSQL</a:t>
            </a:r>
            <a:endParaRPr lang="en-US" altLang="en-US" sz="2000" b="1">
              <a:solidFill>
                <a:srgbClr val="FF0000"/>
              </a:solidFill>
              <a:latin typeface="Times New Roman" pitchFamily="18" charset="0"/>
              <a:ea typeface="Calibri" pitchFamily="34" charset="0"/>
              <a:cs typeface="Times New Roman" pitchFamily="18" charset="0"/>
            </a:endParaRPr>
          </a:p>
          <a:p>
            <a:pPr eaLnBrk="1" hangingPunct="1">
              <a:spcBef>
                <a:spcPts val="0"/>
              </a:spcBef>
              <a:spcAft>
                <a:spcPts val="0"/>
              </a:spcAft>
            </a:pPr>
            <a:r>
              <a:rPr lang="en-US" altLang="vi-VN" sz="2000" b="1">
                <a:solidFill>
                  <a:schemeClr val="accent2"/>
                </a:solidFill>
                <a:latin typeface="Times New Roman" pitchFamily="18" charset="0"/>
                <a:ea typeface="Calibri" pitchFamily="34" charset="0"/>
                <a:cs typeface="Times New Roman" pitchFamily="18" charset="0"/>
              </a:rPr>
              <a:t>(K1 Điều 25 LHQ)</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1946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461" name="Rectangle 3"/>
          <p:cNvSpPr txBox="1">
            <a:spLocks noChangeArrowheads="1"/>
          </p:cNvSpPr>
          <p:nvPr/>
        </p:nvSpPr>
        <p:spPr bwMode="auto">
          <a:xfrm>
            <a:off x="412750" y="13716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solidFill>
                  <a:srgbClr val="FF0000"/>
                </a:solidFill>
                <a:latin typeface="Times New Roman" pitchFamily="18" charset="0"/>
                <a:ea typeface="Calibri" pitchFamily="34" charset="0"/>
                <a:cs typeface="Times New Roman" pitchFamily="18" charset="0"/>
              </a:rPr>
              <a:t>Căn cứ pháp lý khai hải quan :</a:t>
            </a:r>
            <a:endParaRPr lang="en-US" altLang="en-US" sz="2400" b="1">
              <a:solidFill>
                <a:srgbClr val="FF0000"/>
              </a:solidFill>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-Điều 29 Luật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-Điều 25 Nghị định 08/2015 sửa tại khoản 12 Điều 1 Nghị định 59/2018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-Điều 18 Thông tư 38/2015 sửa tại khoản 7 điều 1 Thông tư 39/2018</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048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485"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en-US" altLang="en-US" sz="2000" b="1" smtClean="0">
                <a:latin typeface="Times New Roman" pitchFamily="18" charset="0"/>
                <a:ea typeface="Calibri" pitchFamily="34" charset="0"/>
                <a:cs typeface="Times New Roman" pitchFamily="18" charset="0"/>
              </a:rPr>
              <a:t>1. </a:t>
            </a:r>
            <a:r>
              <a:rPr lang="en-US" altLang="en-US" sz="2000" b="1" err="1" smtClean="0">
                <a:latin typeface="Times New Roman" pitchFamily="18" charset="0"/>
                <a:ea typeface="Calibri" pitchFamily="34" charset="0"/>
                <a:cs typeface="Times New Roman" pitchFamily="18" charset="0"/>
              </a:rPr>
              <a:t>Người</a:t>
            </a:r>
            <a:r>
              <a:rPr lang="en-US" altLang="en-US" sz="2000" b="1" smtClean="0">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đầy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đủ</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các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thông</a:t>
            </a:r>
            <a:r>
              <a:rPr lang="en-US" altLang="en-US" sz="2000" b="1">
                <a:latin typeface="Times New Roman" pitchFamily="18" charset="0"/>
                <a:ea typeface="Calibri" pitchFamily="34" charset="0"/>
                <a:cs typeface="Times New Roman" pitchFamily="18" charset="0"/>
              </a:rPr>
              <a:t> tin </a:t>
            </a:r>
            <a:r>
              <a:rPr lang="en-US" altLang="en-US" sz="2000" b="1" err="1">
                <a:latin typeface="Times New Roman" pitchFamily="18" charset="0"/>
                <a:ea typeface="Calibri" pitchFamily="34" charset="0"/>
                <a:cs typeface="Times New Roman" pitchFamily="18" charset="0"/>
              </a:rPr>
              <a:t>trên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và</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gửi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các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chứng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từ</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thuộc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hồ</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sơ</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định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tại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điều</a:t>
            </a:r>
            <a:r>
              <a:rPr lang="en-US" altLang="en-US" sz="2000" b="1">
                <a:latin typeface="Times New Roman" pitchFamily="18" charset="0"/>
                <a:ea typeface="Calibri" pitchFamily="34" charset="0"/>
                <a:cs typeface="Times New Roman" pitchFamily="18" charset="0"/>
              </a:rPr>
              <a:t> 16 TT 38 </a:t>
            </a:r>
            <a:r>
              <a:rPr lang="en-US" altLang="en-US" sz="2000" b="1" err="1">
                <a:latin typeface="Times New Roman" pitchFamily="18" charset="0"/>
                <a:ea typeface="Calibri" pitchFamily="34" charset="0"/>
                <a:cs typeface="Times New Roman" pitchFamily="18" charset="0"/>
              </a:rPr>
              <a:t>cho</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cơ</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thông</a:t>
            </a:r>
            <a:r>
              <a:rPr lang="en-US" altLang="en-US" sz="2000" b="1">
                <a:latin typeface="Times New Roman" pitchFamily="18" charset="0"/>
                <a:ea typeface="Calibri" pitchFamily="34" charset="0"/>
                <a:cs typeface="Times New Roman" pitchFamily="18" charset="0"/>
              </a:rPr>
              <a:t> qua </a:t>
            </a:r>
            <a:r>
              <a:rPr lang="en-US" altLang="en-US" sz="2000" b="1" err="1">
                <a:latin typeface="Times New Roman" pitchFamily="18" charset="0"/>
                <a:ea typeface="Calibri" pitchFamily="34" charset="0"/>
                <a:cs typeface="Times New Roman" pitchFamily="18" charset="0"/>
              </a:rPr>
              <a:t>Hệ</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thống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xử</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lý</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dữ</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liệu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điện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tử</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a:t>
            </a:r>
            <a:endParaRPr lang="en-US" altLang="en-US" sz="2000" b="1">
              <a:ea typeface="Calibri" pitchFamily="34" charset="0"/>
              <a:cs typeface="Times New Roman" pitchFamily="18" charset="0"/>
            </a:endParaRPr>
          </a:p>
          <a:p>
            <a:pPr algn="just">
              <a:lnSpc>
                <a:spcPct val="107000"/>
              </a:lnSpc>
              <a:spcAft>
                <a:spcPts val="800"/>
              </a:spcAft>
            </a:pPr>
            <a:r>
              <a:rPr lang="en-US" altLang="en-US" sz="2000" b="1" smtClean="0">
                <a:latin typeface="Times New Roman" pitchFamily="18" charset="0"/>
                <a:ea typeface="Calibri" pitchFamily="34" charset="0"/>
                <a:cs typeface="Times New Roman" pitchFamily="18" charset="0"/>
              </a:rPr>
              <a:t>2. </a:t>
            </a:r>
            <a:r>
              <a:rPr lang="en-US" altLang="en-US" sz="2000" b="1" err="1" smtClean="0">
                <a:latin typeface="Times New Roman" pitchFamily="18" charset="0"/>
                <a:ea typeface="Calibri" pitchFamily="34" charset="0"/>
                <a:cs typeface="Times New Roman" pitchFamily="18" charset="0"/>
              </a:rPr>
              <a:t>Hàng</a:t>
            </a:r>
            <a:r>
              <a:rPr lang="en-US" altLang="en-US" sz="2000" b="1" smtClean="0">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theo</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các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loại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hình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khác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nhau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thì</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trên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hàng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khác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nhau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theo</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từng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loại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hình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tương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ứng</a:t>
            </a:r>
            <a:r>
              <a:rPr lang="en-US" altLang="en-US" sz="2000" b="1">
                <a:latin typeface="Times New Roman" pitchFamily="18" charset="0"/>
                <a:ea typeface="Calibri" pitchFamily="34" charset="0"/>
                <a:cs typeface="Times New Roman" pitchFamily="18" charset="0"/>
              </a:rPr>
              <a:t> (CV 2765).</a:t>
            </a:r>
            <a:endParaRPr lang="en-US" altLang="en-US" sz="2000" b="1">
              <a:ea typeface="Calibri" pitchFamily="34" charset="0"/>
              <a:cs typeface="Times New Roman" pitchFamily="18" charset="0"/>
            </a:endParaRPr>
          </a:p>
          <a:p>
            <a:pPr algn="just">
              <a:lnSpc>
                <a:spcPct val="107000"/>
              </a:lnSpc>
              <a:spcAft>
                <a:spcPts val="800"/>
              </a:spcAft>
            </a:pPr>
            <a:r>
              <a:rPr lang="en-US" altLang="en-US" sz="2000" b="1" smtClean="0">
                <a:latin typeface="Times New Roman" pitchFamily="18" charset="0"/>
                <a:ea typeface="Calibri" pitchFamily="34" charset="0"/>
                <a:cs typeface="Times New Roman" pitchFamily="18" charset="0"/>
              </a:rPr>
              <a:t>3. </a:t>
            </a:r>
            <a:r>
              <a:rPr lang="en-US" altLang="en-US" sz="2000" b="1" err="1" smtClean="0">
                <a:latin typeface="Times New Roman" pitchFamily="18" charset="0"/>
                <a:ea typeface="Calibri" pitchFamily="34" charset="0"/>
                <a:cs typeface="Times New Roman" pitchFamily="18" charset="0"/>
              </a:rPr>
              <a:t>Một</a:t>
            </a:r>
            <a:r>
              <a:rPr lang="en-US" altLang="en-US" sz="2000" b="1" smtClean="0">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được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báo</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cho</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lô</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hàng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có</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một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đơn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Nếu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nhiều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đơn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cho</a:t>
            </a:r>
            <a:r>
              <a:rPr lang="en-US" altLang="en-US" sz="2000" b="1">
                <a:latin typeface="Times New Roman" pitchFamily="18" charset="0"/>
                <a:ea typeface="Calibri" pitchFamily="34" charset="0"/>
                <a:cs typeface="Times New Roman" pitchFamily="18" charset="0"/>
              </a:rPr>
              <a:t> 01 TKHQ </a:t>
            </a:r>
            <a:r>
              <a:rPr lang="en-US" altLang="en-US" sz="2000" b="1" err="1">
                <a:latin typeface="Times New Roman" pitchFamily="18" charset="0"/>
                <a:ea typeface="Calibri" pitchFamily="34" charset="0"/>
                <a:cs typeface="Times New Roman" pitchFamily="18" charset="0"/>
              </a:rPr>
              <a:t>thì</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bảng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kê</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đơn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đính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kèm</a:t>
            </a:r>
            <a:r>
              <a:rPr lang="en-US" altLang="en-US" sz="2000" b="1">
                <a:latin typeface="Times New Roman" pitchFamily="18" charset="0"/>
                <a:ea typeface="Calibri" pitchFamily="34" charset="0"/>
                <a:cs typeface="Times New Roman" pitchFamily="18" charset="0"/>
              </a:rPr>
              <a:t>)</a:t>
            </a:r>
            <a:endParaRPr lang="en-US" altLang="en-US" sz="2000" b="1">
              <a:ea typeface="Calibri" pitchFamily="34" charset="0"/>
              <a:cs typeface="Times New Roman" pitchFamily="18" charset="0"/>
            </a:endParaRPr>
          </a:p>
          <a:p>
            <a:pPr algn="just">
              <a:lnSpc>
                <a:spcPct val="107000"/>
              </a:lnSpc>
              <a:spcAft>
                <a:spcPts val="800"/>
              </a:spcAft>
            </a:pPr>
            <a:r>
              <a:rPr lang="en-US" altLang="en-US" sz="2000" b="1" err="1">
                <a:latin typeface="Times New Roman" pitchFamily="18" charset="0"/>
                <a:ea typeface="Calibri" pitchFamily="34" charset="0"/>
                <a:cs typeface="Times New Roman" pitchFamily="18" charset="0"/>
              </a:rPr>
              <a:t>Trường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hợp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giấy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người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đầy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đủ</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số</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ngày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tháng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năm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của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đơn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và</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tổng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lượng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hàng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trên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nếu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không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thể</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hết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các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đơn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trên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thì</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bản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kê</a:t>
            </a:r>
            <a:r>
              <a:rPr lang="en-US" altLang="en-US" sz="2000" b="1">
                <a:latin typeface="Times New Roman" pitchFamily="18" charset="0"/>
                <a:ea typeface="Calibri" pitchFamily="34" charset="0"/>
                <a:cs typeface="Times New Roman" pitchFamily="18" charset="0"/>
              </a:rPr>
              <a:t> chi </a:t>
            </a:r>
            <a:r>
              <a:rPr lang="en-US" altLang="en-US" sz="2000" b="1" err="1">
                <a:latin typeface="Times New Roman" pitchFamily="18" charset="0"/>
                <a:ea typeface="Calibri" pitchFamily="34" charset="0"/>
                <a:cs typeface="Times New Roman" pitchFamily="18" charset="0"/>
              </a:rPr>
              <a:t>tiết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kèm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theo</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a:t>
            </a:r>
            <a:endParaRPr lang="en-US" altLang="en-US" sz="20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NỘI DUNG CHÍNH</a:t>
            </a:r>
          </a:p>
        </p:txBody>
      </p:sp>
      <p:sp>
        <p:nvSpPr>
          <p:cNvPr id="410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03225" y="1447800"/>
            <a:ext cx="8305800" cy="48006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lgn="l" eaLnBrk="1" hangingPunct="1">
              <a:spcBef>
                <a:spcPts val="1200"/>
              </a:spcBef>
              <a:buFontTx/>
              <a:buAutoNum type="arabicPeriod"/>
              <a:defRPr/>
            </a:pPr>
            <a:r>
              <a:rPr lang="en-US" altLang="vi-VN" sz="3200" b="1" err="1">
                <a:latin typeface="Times New Roman" panose="02020603050405020304" pitchFamily="18" charset="0"/>
                <a:cs typeface="Times New Roman" panose="02020603050405020304" pitchFamily="18" charset="0"/>
              </a:rPr>
              <a:t>Cơ</a:t>
            </a:r>
            <a:r>
              <a:rPr lang="en-US" altLang="vi-VN" sz="3200" b="1">
                <a:latin typeface="Times New Roman" panose="02020603050405020304" pitchFamily="18" charset="0"/>
                <a:cs typeface="Times New Roman" panose="02020603050405020304" pitchFamily="18" charset="0"/>
              </a:rPr>
              <a:t> </a:t>
            </a:r>
            <a:r>
              <a:rPr lang="en-US" altLang="vi-VN" sz="3200" b="1" err="1">
                <a:latin typeface="Times New Roman" panose="02020603050405020304" pitchFamily="18" charset="0"/>
                <a:cs typeface="Times New Roman" panose="02020603050405020304" pitchFamily="18" charset="0"/>
              </a:rPr>
              <a:t>sở</a:t>
            </a:r>
            <a:r>
              <a:rPr lang="en-US" altLang="vi-VN" sz="3200" b="1">
                <a:latin typeface="Times New Roman" panose="02020603050405020304" pitchFamily="18" charset="0"/>
                <a:cs typeface="Times New Roman" panose="02020603050405020304" pitchFamily="18" charset="0"/>
              </a:rPr>
              <a:t> </a:t>
            </a:r>
            <a:r>
              <a:rPr lang="en-US" altLang="vi-VN" sz="3200" b="1" err="1">
                <a:latin typeface="Times New Roman" panose="02020603050405020304" pitchFamily="18" charset="0"/>
                <a:cs typeface="Times New Roman" panose="02020603050405020304" pitchFamily="18" charset="0"/>
              </a:rPr>
              <a:t>pháp</a:t>
            </a:r>
            <a:r>
              <a:rPr lang="en-US" altLang="vi-VN" sz="3200" b="1">
                <a:latin typeface="Times New Roman" panose="02020603050405020304" pitchFamily="18" charset="0"/>
                <a:cs typeface="Times New Roman" panose="02020603050405020304" pitchFamily="18" charset="0"/>
              </a:rPr>
              <a:t> </a:t>
            </a:r>
            <a:r>
              <a:rPr lang="en-US" altLang="vi-VN" sz="3200" b="1" err="1">
                <a:latin typeface="Times New Roman" panose="02020603050405020304" pitchFamily="18" charset="0"/>
                <a:cs typeface="Times New Roman" panose="02020603050405020304" pitchFamily="18" charset="0"/>
              </a:rPr>
              <a:t>lý</a:t>
            </a:r>
            <a:endParaRPr lang="en-US" altLang="vi-VN" sz="3200" b="1">
              <a:latin typeface="Times New Roman" panose="02020603050405020304" pitchFamily="18" charset="0"/>
              <a:cs typeface="Times New Roman" panose="02020603050405020304" pitchFamily="18" charset="0"/>
            </a:endParaRPr>
          </a:p>
          <a:p>
            <a:pPr marL="457200" indent="-457200" algn="l" eaLnBrk="1" hangingPunct="1">
              <a:spcBef>
                <a:spcPts val="1200"/>
              </a:spcBef>
              <a:buFontTx/>
              <a:buAutoNum type="arabicPeriod"/>
              <a:defRPr/>
            </a:pPr>
            <a:r>
              <a:rPr lang="en-US" sz="3200" b="1" err="1">
                <a:latin typeface="Times New Roman" panose="02020603050405020304" pitchFamily="18" charset="0"/>
                <a:ea typeface="Calibri" panose="020F0502020204030204" pitchFamily="34" charset="0"/>
                <a:cs typeface="Times New Roman" panose="02020603050405020304" pitchFamily="18" charset="0"/>
              </a:rPr>
              <a:t>Nguyên</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tắc</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quản</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lý</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cơ</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quan</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hải</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3200" b="1">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eaLnBrk="1" hangingPunct="1">
              <a:spcBef>
                <a:spcPts val="1200"/>
              </a:spcBef>
              <a:buFontTx/>
              <a:buAutoNum type="arabicPeriod"/>
              <a:defRPr/>
            </a:pPr>
            <a:r>
              <a:rPr lang="en-US" sz="3200" b="1" err="1">
                <a:latin typeface="Times New Roman" panose="02020603050405020304" pitchFamily="18" charset="0"/>
                <a:ea typeface="Calibri" panose="020F0502020204030204" pitchFamily="34" charset="0"/>
                <a:cs typeface="Times New Roman" panose="02020603050405020304" pitchFamily="18" charset="0"/>
              </a:rPr>
              <a:t>Thủ</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tục</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hải</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3200" b="1">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eaLnBrk="1" hangingPunct="1">
              <a:spcBef>
                <a:spcPts val="1200"/>
              </a:spcBef>
              <a:buFontTx/>
              <a:buAutoNum type="arabicPeriod"/>
              <a:defRPr/>
            </a:pPr>
            <a:r>
              <a:rPr lang="en-US" sz="3200" b="1" err="1">
                <a:latin typeface="Times New Roman" panose="02020603050405020304" pitchFamily="18" charset="0"/>
                <a:ea typeface="Calibri" panose="020F0502020204030204" pitchFamily="34" charset="0"/>
                <a:cs typeface="Times New Roman" panose="02020603050405020304" pitchFamily="18" charset="0"/>
              </a:rPr>
              <a:t>Kiểm</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tra</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giám</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sát</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hải</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3200" b="1">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eaLnBrk="1" hangingPunct="1">
              <a:spcBef>
                <a:spcPts val="1200"/>
              </a:spcBef>
              <a:buFontTx/>
              <a:buAutoNum type="arabicPeriod"/>
              <a:defRPr/>
            </a:pPr>
            <a:r>
              <a:rPr lang="en-US" sz="3200" b="1" err="1">
                <a:latin typeface="Times New Roman" panose="02020603050405020304" pitchFamily="18" charset="0"/>
                <a:ea typeface="Calibri" panose="020F0502020204030204" pitchFamily="34" charset="0"/>
                <a:cs typeface="Times New Roman" panose="02020603050405020304" pitchFamily="18" charset="0"/>
              </a:rPr>
              <a:t>Thông</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quan</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Giải</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phóng</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hàng</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đưa</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hàng</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về</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bảo</a:t>
            </a: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quản</a:t>
            </a:r>
            <a:endParaRPr lang="en-US" sz="3200" b="1">
              <a:latin typeface="Times New Roman" panose="02020603050405020304" pitchFamily="18" charset="0"/>
              <a:ea typeface="Calibri" panose="020F0502020204030204" pitchFamily="34" charset="0"/>
              <a:cs typeface="Times New Roman" panose="02020603050405020304" pitchFamily="18" charset="0"/>
            </a:endParaRP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150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509"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en-US" altLang="en-US" sz="2000" b="1" smtClean="0">
                <a:latin typeface="Times New Roman" pitchFamily="18" charset="0"/>
                <a:ea typeface="Calibri" pitchFamily="34" charset="0"/>
                <a:cs typeface="Times New Roman" pitchFamily="18" charset="0"/>
              </a:rPr>
              <a:t>4. </a:t>
            </a:r>
            <a:r>
              <a:rPr lang="en-US" altLang="en-US" sz="2000" b="1" err="1" smtClean="0">
                <a:latin typeface="Times New Roman" pitchFamily="18" charset="0"/>
                <a:ea typeface="Calibri" pitchFamily="34" charset="0"/>
                <a:cs typeface="Times New Roman" pitchFamily="18" charset="0"/>
              </a:rPr>
              <a:t>Hàng</a:t>
            </a:r>
            <a:r>
              <a:rPr lang="en-US" altLang="en-US" sz="2000" b="1" smtClean="0">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thuộc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đối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tượng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không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chịu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thuế</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miễn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thuế</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vi-VN" altLang="en-US" sz="2000" b="1">
                <a:latin typeface="Times New Roman" pitchFamily="18" charset="0"/>
                <a:ea typeface="Calibri" pitchFamily="34" charset="0"/>
                <a:cs typeface="Times New Roman" pitchFamily="18" charset="0"/>
              </a:rPr>
              <a:t>các thông tin không chịu thuế, miễn thuế</a:t>
            </a:r>
            <a:endParaRPr lang="en-US" altLang="en-US" sz="2000" b="1">
              <a:ea typeface="Calibri" pitchFamily="34" charset="0"/>
              <a:cs typeface="Times New Roman" pitchFamily="18" charset="0"/>
            </a:endParaRPr>
          </a:p>
          <a:p>
            <a:pPr algn="just">
              <a:lnSpc>
                <a:spcPct val="107000"/>
              </a:lnSpc>
              <a:spcAft>
                <a:spcPts val="800"/>
              </a:spcAft>
            </a:pPr>
            <a:r>
              <a:rPr lang="en-US" altLang="en-US" sz="2000" b="1" smtClean="0">
                <a:latin typeface="Times New Roman" pitchFamily="18" charset="0"/>
                <a:ea typeface="Calibri" pitchFamily="34" charset="0"/>
                <a:cs typeface="Times New Roman" pitchFamily="18" charset="0"/>
              </a:rPr>
              <a:t>5. </a:t>
            </a:r>
            <a:r>
              <a:rPr lang="en-US" altLang="en-US" sz="2000" b="1" err="1" smtClean="0">
                <a:latin typeface="Times New Roman" pitchFamily="18" charset="0"/>
                <a:ea typeface="Calibri" pitchFamily="34" charset="0"/>
                <a:cs typeface="Times New Roman" pitchFamily="18" charset="0"/>
              </a:rPr>
              <a:t>Hàng</a:t>
            </a:r>
            <a:r>
              <a:rPr lang="en-US" altLang="en-US" sz="2000" b="1" smtClean="0">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thuộc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diện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được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giảm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mức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thuế</a:t>
            </a:r>
            <a:r>
              <a:rPr lang="en-US" altLang="en-US" sz="2000" b="1">
                <a:latin typeface="Times New Roman" pitchFamily="18" charset="0"/>
                <a:ea typeface="Calibri" pitchFamily="34" charset="0"/>
                <a:cs typeface="Times New Roman" pitchFamily="18" charset="0"/>
              </a:rPr>
              <a:t> so </a:t>
            </a:r>
            <a:r>
              <a:rPr lang="en-US" altLang="en-US" sz="2000" b="1" err="1">
                <a:latin typeface="Times New Roman" pitchFamily="18" charset="0"/>
                <a:ea typeface="Calibri" pitchFamily="34" charset="0"/>
                <a:cs typeface="Times New Roman" pitchFamily="18" charset="0"/>
              </a:rPr>
              <a:t>với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định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thì</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mức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thuế</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trên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tờ</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giấy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cả</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mức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thuế</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trước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giảm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tỷ</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lệ</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phần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trăm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số</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thuế</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được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giảm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và</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văn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bản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quy</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định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về</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việc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giảm</a:t>
            </a:r>
            <a:endParaRPr lang="en-US" altLang="en-US" sz="2000" b="1">
              <a:ea typeface="Calibri" pitchFamily="34" charset="0"/>
              <a:cs typeface="Times New Roman" pitchFamily="18" charset="0"/>
            </a:endParaRPr>
          </a:p>
          <a:p>
            <a:pPr algn="just">
              <a:lnSpc>
                <a:spcPct val="107000"/>
              </a:lnSpc>
              <a:spcAft>
                <a:spcPts val="800"/>
              </a:spcAft>
            </a:pPr>
            <a:r>
              <a:rPr lang="en-US" altLang="en-US" sz="2000" b="1" smtClean="0">
                <a:latin typeface="Times New Roman" pitchFamily="18" charset="0"/>
                <a:ea typeface="Calibri" pitchFamily="34" charset="0"/>
                <a:cs typeface="Times New Roman" pitchFamily="18" charset="0"/>
              </a:rPr>
              <a:t>6. </a:t>
            </a:r>
            <a:r>
              <a:rPr lang="en-US" altLang="en-US" sz="2000" b="1" err="1" smtClean="0">
                <a:latin typeface="Times New Roman" pitchFamily="18" charset="0"/>
                <a:ea typeface="Calibri" pitchFamily="34" charset="0"/>
                <a:cs typeface="Times New Roman" pitchFamily="18" charset="0"/>
              </a:rPr>
              <a:t>Hàng</a:t>
            </a:r>
            <a:r>
              <a:rPr lang="en-US" altLang="en-US" sz="2000" b="1" smtClean="0">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hóa</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là</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phương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tiện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vận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đường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biển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đường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sông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đường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hàng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không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đường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sắt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và</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hoàn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thành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thủ</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tục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quan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trước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làm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thủ</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tục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cảnh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trừ</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trường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hợp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bán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hàng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sau</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phương</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tiện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vận</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tải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đã</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xuất</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cảnh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khai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và</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làm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thủ</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tục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cảnh</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trước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khi</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làm</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thủ</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tục</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nhập</a:t>
            </a:r>
            <a:r>
              <a:rPr lang="en-US" altLang="en-US" sz="2000" b="1">
                <a:latin typeface="Times New Roman" pitchFamily="18" charset="0"/>
                <a:ea typeface="Calibri" pitchFamily="34" charset="0"/>
                <a:cs typeface="Times New Roman" pitchFamily="18" charset="0"/>
              </a:rPr>
              <a:t> </a:t>
            </a:r>
            <a:r>
              <a:rPr lang="en-US" altLang="en-US" sz="2000" b="1" err="1">
                <a:latin typeface="Times New Roman" pitchFamily="18" charset="0"/>
                <a:ea typeface="Calibri" pitchFamily="34" charset="0"/>
                <a:cs typeface="Times New Roman" pitchFamily="18" charset="0"/>
              </a:rPr>
              <a:t>khẩu</a:t>
            </a:r>
            <a:endParaRPr lang="en-US" altLang="en-US" sz="20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253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33" name="Rectangle 3"/>
          <p:cNvSpPr txBox="1">
            <a:spLocks noChangeArrowheads="1"/>
          </p:cNvSpPr>
          <p:nvPr/>
        </p:nvSpPr>
        <p:spPr bwMode="auto">
          <a:xfrm>
            <a:off x="396421" y="12954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Bef>
                <a:spcPts val="1200"/>
              </a:spcBef>
              <a:spcAft>
                <a:spcPts val="800"/>
              </a:spcAft>
            </a:pPr>
            <a:r>
              <a:rPr lang="en-US" altLang="en-US" sz="2200" b="1" smtClean="0">
                <a:latin typeface="Times New Roman" pitchFamily="18" charset="0"/>
                <a:ea typeface="Calibri" pitchFamily="34" charset="0"/>
                <a:cs typeface="Times New Roman" pitchFamily="18" charset="0"/>
              </a:rPr>
              <a:t>7. </a:t>
            </a:r>
            <a:r>
              <a:rPr lang="en-US" altLang="en-US" sz="2200" b="1" err="1" smtClean="0">
                <a:latin typeface="Times New Roman" pitchFamily="18" charset="0"/>
                <a:ea typeface="Calibri" pitchFamily="34" charset="0"/>
                <a:cs typeface="Times New Roman" pitchFamily="18" charset="0"/>
              </a:rPr>
              <a:t>Người</a:t>
            </a:r>
            <a:r>
              <a:rPr lang="en-US" altLang="en-US" sz="2200" b="1" smtClean="0">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hải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quan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được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sử</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dụng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kết</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quả</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giám</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định</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phân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tích</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của</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các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tổ</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chức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có</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chức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năng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để</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các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nội</a:t>
            </a:r>
            <a:r>
              <a:rPr lang="en-US" altLang="en-US" sz="2200" b="1">
                <a:latin typeface="Times New Roman" pitchFamily="18" charset="0"/>
                <a:ea typeface="Calibri" pitchFamily="34" charset="0"/>
                <a:cs typeface="Times New Roman" pitchFamily="18" charset="0"/>
              </a:rPr>
              <a:t> dung </a:t>
            </a:r>
            <a:r>
              <a:rPr lang="en-US" altLang="en-US" sz="2200" b="1" err="1">
                <a:latin typeface="Times New Roman" pitchFamily="18" charset="0"/>
                <a:ea typeface="Calibri" pitchFamily="34" charset="0"/>
                <a:cs typeface="Times New Roman" pitchFamily="18" charset="0"/>
              </a:rPr>
              <a:t>có</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liên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quan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đến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tên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hàng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hóa</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kết</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quả</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phân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tích</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phân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loại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của</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lô</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hàng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đã</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được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thông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quan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trước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đó</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được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áp</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dụng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để</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trong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thời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hạn</a:t>
            </a:r>
            <a:r>
              <a:rPr lang="en-US" altLang="en-US" sz="2200" b="1">
                <a:latin typeface="Times New Roman" pitchFamily="18" charset="0"/>
                <a:ea typeface="Calibri" pitchFamily="34" charset="0"/>
                <a:cs typeface="Times New Roman" pitchFamily="18" charset="0"/>
              </a:rPr>
              <a:t> 3 </a:t>
            </a:r>
            <a:r>
              <a:rPr lang="en-US" altLang="en-US" sz="2200" b="1" err="1">
                <a:latin typeface="Times New Roman" pitchFamily="18" charset="0"/>
                <a:ea typeface="Calibri" pitchFamily="34" charset="0"/>
                <a:cs typeface="Times New Roman" pitchFamily="18" charset="0"/>
              </a:rPr>
              <a:t>năm</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kể</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từ</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ngày</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có</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kết</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quả</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phân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tích</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phân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loại</a:t>
            </a:r>
            <a:r>
              <a:rPr lang="en-US" altLang="en-US" sz="2200" b="1">
                <a:latin typeface="Times New Roman" pitchFamily="18" charset="0"/>
                <a:ea typeface="Calibri" pitchFamily="34" charset="0"/>
                <a:cs typeface="Times New Roman" pitchFamily="18" charset="0"/>
              </a:rPr>
              <a:t>)</a:t>
            </a:r>
          </a:p>
          <a:p>
            <a:pPr algn="just">
              <a:lnSpc>
                <a:spcPct val="107000"/>
              </a:lnSpc>
              <a:spcBef>
                <a:spcPts val="1200"/>
              </a:spcBef>
              <a:spcAft>
                <a:spcPts val="800"/>
              </a:spcAft>
            </a:pPr>
            <a:r>
              <a:rPr lang="en-US" altLang="en-US" sz="2200" b="1" smtClean="0">
                <a:latin typeface="Times New Roman" pitchFamily="18" charset="0"/>
                <a:ea typeface="Calibri" pitchFamily="34" charset="0"/>
                <a:cs typeface="Times New Roman" pitchFamily="18" charset="0"/>
              </a:rPr>
              <a:t>8. </a:t>
            </a:r>
            <a:r>
              <a:rPr lang="en-US" altLang="en-US" sz="2200" b="1" err="1" smtClean="0">
                <a:latin typeface="Times New Roman" pitchFamily="18" charset="0"/>
                <a:ea typeface="Calibri" pitchFamily="34" charset="0"/>
                <a:cs typeface="Times New Roman" pitchFamily="18" charset="0"/>
              </a:rPr>
              <a:t>Khai</a:t>
            </a:r>
            <a:r>
              <a:rPr lang="en-US" altLang="en-US" sz="2200" b="1" smtClean="0">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tờ</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tạm</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nhập</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tạm</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xuất</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trên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tờ</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giấy</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thì</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tờ</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tái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xuất</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tái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nhập</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cũng</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thực</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hiện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trên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tờ</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khai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hải</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quan</a:t>
            </a:r>
            <a:r>
              <a:rPr lang="en-US" altLang="en-US" sz="2200" b="1">
                <a:latin typeface="Times New Roman" pitchFamily="18" charset="0"/>
                <a:ea typeface="Calibri" pitchFamily="34" charset="0"/>
                <a:cs typeface="Times New Roman" pitchFamily="18" charset="0"/>
              </a:rPr>
              <a:t> </a:t>
            </a:r>
            <a:r>
              <a:rPr lang="en-US" altLang="en-US" sz="2200" b="1" err="1">
                <a:latin typeface="Times New Roman" pitchFamily="18" charset="0"/>
                <a:ea typeface="Calibri" pitchFamily="34" charset="0"/>
                <a:cs typeface="Times New Roman" pitchFamily="18" charset="0"/>
              </a:rPr>
              <a:t>giấy</a:t>
            </a:r>
            <a:endParaRPr lang="en-US" altLang="en-US" sz="2200" b="1">
              <a:latin typeface="Times New Roman" pitchFamily="18" charset="0"/>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355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557"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solidFill>
                  <a:srgbClr val="FF0000"/>
                </a:solidFill>
                <a:latin typeface="Times New Roman" pitchFamily="18" charset="0"/>
                <a:ea typeface="Calibri" pitchFamily="34" charset="0"/>
                <a:cs typeface="Times New Roman" pitchFamily="18" charset="0"/>
              </a:rPr>
              <a:t>9- </a:t>
            </a:r>
            <a:r>
              <a:rPr lang="en-US" altLang="en-US" sz="2400" b="1" err="1">
                <a:solidFill>
                  <a:srgbClr val="FF0000"/>
                </a:solidFill>
                <a:latin typeface="Times New Roman" pitchFamily="18" charset="0"/>
                <a:ea typeface="Calibri" pitchFamily="34" charset="0"/>
                <a:cs typeface="Times New Roman" pitchFamily="18" charset="0"/>
              </a:rPr>
              <a:t>Khai</a:t>
            </a:r>
            <a:r>
              <a:rPr lang="en-US" altLang="en-US" sz="2400" b="1">
                <a:solidFill>
                  <a:srgbClr val="FF0000"/>
                </a:solidFill>
                <a:latin typeface="Times New Roman" pitchFamily="18" charset="0"/>
                <a:ea typeface="Calibri" pitchFamily="34" charset="0"/>
                <a:cs typeface="Times New Roman" pitchFamily="18" charset="0"/>
              </a:rPr>
              <a:t> </a:t>
            </a:r>
            <a:r>
              <a:rPr lang="en-US" altLang="en-US" sz="2400" b="1" err="1">
                <a:solidFill>
                  <a:srgbClr val="FF0000"/>
                </a:solidFill>
                <a:latin typeface="Times New Roman" pitchFamily="18" charset="0"/>
                <a:ea typeface="Calibri" pitchFamily="34" charset="0"/>
                <a:cs typeface="Times New Roman" pitchFamily="18" charset="0"/>
              </a:rPr>
              <a:t>vận</a:t>
            </a:r>
            <a:r>
              <a:rPr lang="en-US" altLang="en-US" sz="2400" b="1">
                <a:solidFill>
                  <a:srgbClr val="FF0000"/>
                </a:solidFill>
                <a:latin typeface="Times New Roman" pitchFamily="18" charset="0"/>
                <a:ea typeface="Calibri" pitchFamily="34" charset="0"/>
                <a:cs typeface="Times New Roman" pitchFamily="18" charset="0"/>
              </a:rPr>
              <a:t> </a:t>
            </a:r>
            <a:r>
              <a:rPr lang="en-US" altLang="en-US" sz="2400" b="1" err="1">
                <a:solidFill>
                  <a:srgbClr val="FF0000"/>
                </a:solidFill>
                <a:latin typeface="Times New Roman" pitchFamily="18" charset="0"/>
                <a:ea typeface="Calibri" pitchFamily="34" charset="0"/>
                <a:cs typeface="Times New Roman" pitchFamily="18" charset="0"/>
              </a:rPr>
              <a:t>đơn</a:t>
            </a:r>
            <a:r>
              <a:rPr lang="en-US" altLang="en-US" sz="2400" b="1">
                <a:solidFill>
                  <a:srgbClr val="FF0000"/>
                </a:solidFill>
                <a:latin typeface="Times New Roman" pitchFamily="18" charset="0"/>
                <a:ea typeface="Calibri" pitchFamily="34" charset="0"/>
                <a:cs typeface="Times New Roman" pitchFamily="18" charset="0"/>
              </a:rPr>
              <a:t> :</a:t>
            </a:r>
            <a:endParaRPr lang="en-US" altLang="en-US" sz="2400">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a/ 01 B/L</a:t>
            </a:r>
            <a:r>
              <a:rPr lang="am-ET" altLang="en-US" sz="2400" b="1">
                <a:latin typeface="Times New Roman" pitchFamily="18" charset="0"/>
                <a:ea typeface="Calibri" pitchFamily="34" charset="0"/>
                <a:cs typeface="Times New Roman" pitchFamily="18" charset="0"/>
              </a:rPr>
              <a:t> khai báo trên </a:t>
            </a:r>
            <a:r>
              <a:rPr lang="en-US" altLang="en-US" sz="2400" b="1">
                <a:latin typeface="Times New Roman" pitchFamily="18" charset="0"/>
                <a:ea typeface="Calibri" pitchFamily="34" charset="0"/>
                <a:cs typeface="Times New Roman" pitchFamily="18" charset="0"/>
              </a:rPr>
              <a:t>01 TKNK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b/ </a:t>
            </a:r>
            <a:r>
              <a:rPr lang="en-US" altLang="en-US" sz="2400" b="1" err="1">
                <a:latin typeface="Times New Roman" pitchFamily="18" charset="0"/>
                <a:ea typeface="Calibri" pitchFamily="34" charset="0"/>
                <a:cs typeface="Times New Roman" pitchFamily="18" charset="0"/>
              </a:rPr>
              <a:t>Nếu</a:t>
            </a:r>
            <a:r>
              <a:rPr lang="en-US" altLang="en-US" sz="2400" b="1">
                <a:latin typeface="Times New Roman" pitchFamily="18" charset="0"/>
                <a:ea typeface="Calibri" pitchFamily="34" charset="0"/>
                <a:cs typeface="Times New Roman" pitchFamily="18" charset="0"/>
              </a:rPr>
              <a:t> 01 B/L</a:t>
            </a:r>
            <a:r>
              <a:rPr lang="am-ET" altLang="en-US" sz="2400" b="1">
                <a:latin typeface="Times New Roman" pitchFamily="18" charset="0"/>
                <a:ea typeface="Calibri" pitchFamily="34" charset="0"/>
                <a:cs typeface="Times New Roman" pitchFamily="18" charset="0"/>
              </a:rPr>
              <a:t> khai báo cho nhiều </a:t>
            </a:r>
            <a:r>
              <a:rPr lang="en-US" altLang="en-US" sz="2400" b="1">
                <a:latin typeface="Times New Roman" pitchFamily="18" charset="0"/>
                <a:ea typeface="Calibri" pitchFamily="34" charset="0"/>
                <a:cs typeface="Times New Roman" pitchFamily="18" charset="0"/>
              </a:rPr>
              <a:t>TKNK </a:t>
            </a:r>
            <a:r>
              <a:rPr lang="en-US" altLang="en-US" sz="2400" b="1" err="1">
                <a:latin typeface="Times New Roman" pitchFamily="18" charset="0"/>
                <a:ea typeface="Calibri" pitchFamily="34" charset="0"/>
                <a:cs typeface="Times New Roman" pitchFamily="18" charset="0"/>
              </a:rPr>
              <a:t>thì</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phải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khai</a:t>
            </a:r>
            <a:r>
              <a:rPr lang="en-US" altLang="en-US" sz="2400" b="1">
                <a:latin typeface="Times New Roman" pitchFamily="18" charset="0"/>
                <a:ea typeface="Calibri" pitchFamily="34" charset="0"/>
                <a:cs typeface="Times New Roman" pitchFamily="18" charset="0"/>
              </a:rPr>
              <a:t> </a:t>
            </a:r>
            <a:r>
              <a:rPr lang="vi-VN" altLang="en-US" sz="2400" b="1">
                <a:latin typeface="Times New Roman" pitchFamily="18" charset="0"/>
                <a:ea typeface="Calibri" pitchFamily="34" charset="0"/>
                <a:cs typeface="Times New Roman" pitchFamily="18" charset="0"/>
              </a:rPr>
              <a:t>Thông báo tách vận đ</a:t>
            </a:r>
            <a:r>
              <a:rPr lang="en-US" altLang="en-US" sz="2400" b="1" err="1">
                <a:latin typeface="Times New Roman" pitchFamily="18" charset="0"/>
                <a:ea typeface="Calibri" pitchFamily="34" charset="0"/>
                <a:cs typeface="Times New Roman" pitchFamily="18" charset="0"/>
              </a:rPr>
              <a:t>ơn</a:t>
            </a:r>
            <a:r>
              <a:rPr lang="en-US" altLang="en-US" sz="2400" b="1">
                <a:latin typeface="Times New Roman" pitchFamily="18" charset="0"/>
                <a:ea typeface="Calibri" pitchFamily="34" charset="0"/>
                <a:cs typeface="Times New Roman" pitchFamily="18" charset="0"/>
              </a:rPr>
              <a:t>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c/ </a:t>
            </a:r>
            <a:r>
              <a:rPr lang="en-US" altLang="en-US" sz="2400" b="1" err="1">
                <a:latin typeface="Times New Roman" pitchFamily="18" charset="0"/>
                <a:ea typeface="Calibri" pitchFamily="34" charset="0"/>
                <a:cs typeface="Times New Roman" pitchFamily="18" charset="0"/>
              </a:rPr>
              <a:t>Nếu</a:t>
            </a:r>
            <a:r>
              <a:rPr lang="en-US" altLang="en-US" sz="2400" b="1">
                <a:latin typeface="Times New Roman" pitchFamily="18" charset="0"/>
                <a:ea typeface="Calibri" pitchFamily="34" charset="0"/>
                <a:cs typeface="Times New Roman" pitchFamily="18" charset="0"/>
              </a:rPr>
              <a:t> 01 TKNK </a:t>
            </a:r>
            <a:r>
              <a:rPr lang="en-US" altLang="en-US" sz="2400" b="1" err="1">
                <a:latin typeface="Times New Roman" pitchFamily="18" charset="0"/>
                <a:ea typeface="Calibri" pitchFamily="34" charset="0"/>
                <a:cs typeface="Times New Roman" pitchFamily="18" charset="0"/>
              </a:rPr>
              <a:t>khai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nhiều</a:t>
            </a:r>
            <a:r>
              <a:rPr lang="en-US" altLang="en-US" sz="2400" b="1">
                <a:latin typeface="Times New Roman" pitchFamily="18" charset="0"/>
                <a:ea typeface="Calibri" pitchFamily="34" charset="0"/>
                <a:cs typeface="Times New Roman" pitchFamily="18" charset="0"/>
              </a:rPr>
              <a:t> B/L </a:t>
            </a:r>
            <a:r>
              <a:rPr lang="en-US" altLang="en-US" sz="2400" b="1" err="1">
                <a:latin typeface="Times New Roman" pitchFamily="18" charset="0"/>
                <a:ea typeface="Calibri" pitchFamily="34" charset="0"/>
                <a:cs typeface="Times New Roman" pitchFamily="18" charset="0"/>
              </a:rPr>
              <a:t>thì</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phải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khai</a:t>
            </a:r>
            <a:r>
              <a:rPr lang="en-US" altLang="en-US" sz="2400" b="1">
                <a:latin typeface="Times New Roman" pitchFamily="18" charset="0"/>
                <a:ea typeface="Calibri" pitchFamily="34" charset="0"/>
                <a:cs typeface="Times New Roman" pitchFamily="18" charset="0"/>
              </a:rPr>
              <a:t> </a:t>
            </a:r>
            <a:r>
              <a:rPr lang="vi-VN" altLang="en-US" sz="2400" b="1">
                <a:latin typeface="Times New Roman" pitchFamily="18" charset="0"/>
                <a:ea typeface="Calibri" pitchFamily="34" charset="0"/>
                <a:cs typeface="Times New Roman" pitchFamily="18" charset="0"/>
              </a:rPr>
              <a:t>Bản kê vận tải đơn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d/ </a:t>
            </a:r>
            <a:r>
              <a:rPr lang="en-US" altLang="en-US" sz="2400" b="1" err="1">
                <a:latin typeface="Times New Roman" pitchFamily="18" charset="0"/>
                <a:ea typeface="Calibri" pitchFamily="34" charset="0"/>
                <a:cs typeface="Times New Roman" pitchFamily="18" charset="0"/>
              </a:rPr>
              <a:t>Nếu</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không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có</a:t>
            </a:r>
            <a:r>
              <a:rPr lang="en-US" altLang="en-US" sz="2400" b="1">
                <a:latin typeface="Times New Roman" pitchFamily="18" charset="0"/>
                <a:ea typeface="Calibri" pitchFamily="34" charset="0"/>
                <a:cs typeface="Times New Roman" pitchFamily="18" charset="0"/>
              </a:rPr>
              <a:t> B/L </a:t>
            </a:r>
            <a:r>
              <a:rPr lang="en-US" altLang="en-US" sz="2400" b="1" err="1">
                <a:latin typeface="Times New Roman" pitchFamily="18" charset="0"/>
                <a:ea typeface="Calibri" pitchFamily="34" charset="0"/>
                <a:cs typeface="Times New Roman" pitchFamily="18" charset="0"/>
              </a:rPr>
              <a:t>thì</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khai</a:t>
            </a:r>
            <a:r>
              <a:rPr lang="en-US" altLang="en-US" sz="2400" b="1">
                <a:latin typeface="Times New Roman" pitchFamily="18" charset="0"/>
                <a:ea typeface="Calibri" pitchFamily="34" charset="0"/>
                <a:cs typeface="Times New Roman" pitchFamily="18" charset="0"/>
              </a:rPr>
              <a:t> </a:t>
            </a:r>
            <a:r>
              <a:rPr lang="vi-VN" altLang="en-US" sz="2400" b="1">
                <a:latin typeface="Times New Roman" pitchFamily="18" charset="0"/>
                <a:ea typeface="Calibri" pitchFamily="34" charset="0"/>
                <a:cs typeface="Times New Roman" pitchFamily="18" charset="0"/>
              </a:rPr>
              <a:t>Thông báo thông tin </a:t>
            </a:r>
            <a:r>
              <a:rPr lang="en-US" altLang="en-US" sz="2400" b="1" err="1">
                <a:latin typeface="Times New Roman" pitchFamily="18" charset="0"/>
                <a:ea typeface="Calibri" pitchFamily="34" charset="0"/>
                <a:cs typeface="Times New Roman" pitchFamily="18" charset="0"/>
              </a:rPr>
              <a:t>hàng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hóa</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nhập</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khẩu</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Hệ</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thống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sẽ</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cấp</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số</a:t>
            </a:r>
            <a:r>
              <a:rPr lang="en-US" altLang="en-US" sz="2400" b="1">
                <a:latin typeface="Times New Roman" pitchFamily="18" charset="0"/>
                <a:ea typeface="Calibri" pitchFamily="34" charset="0"/>
                <a:cs typeface="Times New Roman" pitchFamily="18" charset="0"/>
              </a:rPr>
              <a:t> QLHH</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458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581" name="Rectangle 3"/>
          <p:cNvSpPr txBox="1">
            <a:spLocks noChangeArrowheads="1"/>
          </p:cNvSpPr>
          <p:nvPr/>
        </p:nvSpPr>
        <p:spPr bwMode="auto">
          <a:xfrm>
            <a:off x="412750" y="1371600"/>
            <a:ext cx="830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solidFill>
                  <a:srgbClr val="FF0000"/>
                </a:solidFill>
                <a:latin typeface="Times New Roman" pitchFamily="18" charset="0"/>
                <a:ea typeface="Calibri" pitchFamily="34" charset="0"/>
                <a:cs typeface="Times New Roman" pitchFamily="18" charset="0"/>
              </a:rPr>
              <a:t>10-Khai tờ khai hải quan xuất khẩu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a/ Khai </a:t>
            </a:r>
            <a:r>
              <a:rPr lang="vi-VN" altLang="en-US" sz="2400" b="1">
                <a:latin typeface="Times New Roman" pitchFamily="18" charset="0"/>
                <a:ea typeface="Calibri" pitchFamily="34" charset="0"/>
                <a:cs typeface="Times New Roman" pitchFamily="18" charset="0"/>
              </a:rPr>
              <a:t>số hiệu container trên </a:t>
            </a:r>
            <a:r>
              <a:rPr lang="en-US" altLang="en-US" sz="2400" b="1">
                <a:latin typeface="Times New Roman" pitchFamily="18" charset="0"/>
                <a:ea typeface="Calibri" pitchFamily="34" charset="0"/>
                <a:cs typeface="Times New Roman" pitchFamily="18" charset="0"/>
              </a:rPr>
              <a:t>TKHQ</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c/ </a:t>
            </a:r>
            <a:r>
              <a:rPr lang="vi-VN" altLang="en-US" sz="2400" b="1">
                <a:latin typeface="Times New Roman" pitchFamily="18" charset="0"/>
                <a:ea typeface="Calibri" pitchFamily="34" charset="0"/>
                <a:cs typeface="Times New Roman" pitchFamily="18" charset="0"/>
              </a:rPr>
              <a:t>Trước khi đăng ký </a:t>
            </a:r>
            <a:r>
              <a:rPr lang="en-US" altLang="en-US" sz="2400" b="1">
                <a:latin typeface="Times New Roman" pitchFamily="18" charset="0"/>
                <a:ea typeface="Calibri" pitchFamily="34" charset="0"/>
                <a:cs typeface="Times New Roman" pitchFamily="18" charset="0"/>
              </a:rPr>
              <a:t>TKXK: DN</a:t>
            </a:r>
            <a:r>
              <a:rPr lang="vi-VN" altLang="en-US" sz="2400" b="1">
                <a:latin typeface="Times New Roman" pitchFamily="18" charset="0"/>
                <a:ea typeface="Calibri" pitchFamily="34" charset="0"/>
                <a:cs typeface="Times New Roman" pitchFamily="18" charset="0"/>
              </a:rPr>
              <a:t> thông báo thông tin về hàng hóa dự kiến </a:t>
            </a:r>
            <a:r>
              <a:rPr lang="en-US" altLang="en-US" sz="2400" b="1">
                <a:latin typeface="Times New Roman" pitchFamily="18" charset="0"/>
                <a:ea typeface="Calibri" pitchFamily="34" charset="0"/>
                <a:cs typeface="Times New Roman" pitchFamily="18" charset="0"/>
              </a:rPr>
              <a:t>XK=&gt;</a:t>
            </a:r>
            <a:r>
              <a:rPr lang="vi-VN" altLang="en-US" sz="2400" b="1">
                <a:latin typeface="Times New Roman" pitchFamily="18" charset="0"/>
                <a:ea typeface="Calibri" pitchFamily="34" charset="0"/>
                <a:cs typeface="Times New Roman" pitchFamily="18" charset="0"/>
              </a:rPr>
              <a:t> Hệ thống</a:t>
            </a:r>
            <a:r>
              <a:rPr lang="en-US" altLang="en-US" sz="2400" b="1">
                <a:latin typeface="Times New Roman" pitchFamily="18" charset="0"/>
                <a:ea typeface="Calibri" pitchFamily="34" charset="0"/>
                <a:cs typeface="Times New Roman" pitchFamily="18" charset="0"/>
              </a:rPr>
              <a:t> cấp số QLHH</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b/ Khai </a:t>
            </a:r>
            <a:r>
              <a:rPr lang="vi-VN" altLang="en-US" sz="2400" b="1">
                <a:latin typeface="Times New Roman" pitchFamily="18" charset="0"/>
                <a:ea typeface="Calibri" pitchFamily="34" charset="0"/>
                <a:cs typeface="Times New Roman" pitchFamily="18" charset="0"/>
              </a:rPr>
              <a:t>số </a:t>
            </a:r>
            <a:r>
              <a:rPr lang="en-US" altLang="en-US" sz="2400" b="1">
                <a:latin typeface="Times New Roman" pitchFamily="18" charset="0"/>
                <a:ea typeface="Calibri" pitchFamily="34" charset="0"/>
                <a:cs typeface="Times New Roman" pitchFamily="18" charset="0"/>
              </a:rPr>
              <a:t>QLHH tại Ô số vận đơn    </a:t>
            </a:r>
            <a:endParaRPr lang="en-US" altLang="en-US" sz="2400" b="1">
              <a:ea typeface="Calibri" pitchFamily="34" charset="0"/>
              <a:cs typeface="Times New Roman" pitchFamily="18" charset="0"/>
            </a:endParaRPr>
          </a:p>
          <a:p>
            <a:pPr eaLnBrk="1" hangingPunct="1">
              <a:spcBef>
                <a:spcPts val="1200"/>
              </a:spcBef>
            </a:pPr>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560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2750" y="1371600"/>
            <a:ext cx="8305800" cy="50292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11-Hàng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a:t>
            </a:r>
            <a:r>
              <a:rPr lang="vi-VN" sz="2400" b="1">
                <a:solidFill>
                  <a:srgbClr val="FF0000"/>
                </a:solidFill>
                <a:ea typeface="Calibri" panose="020F0502020204030204" pitchFamily="34" charset="0"/>
                <a:cs typeface="Times New Roman" panose="02020603050405020304" pitchFamily="18" charset="0"/>
              </a:rPr>
              <a:t>hục vụ</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QP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miễn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miễn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N</a:t>
            </a:r>
            <a:r>
              <a:rPr lang="vi-VN" sz="2400" b="1">
                <a:ea typeface="Calibri" panose="020F0502020204030204" pitchFamily="34" charset="0"/>
                <a:cs typeface="Times New Roman" panose="02020603050405020304" pitchFamily="18" charset="0"/>
              </a:rPr>
              <a:t>ộp văn bản đề nghị miễn khai </a:t>
            </a:r>
            <a:r>
              <a:rPr lang="en-US" sz="2400" b="1">
                <a:latin typeface="Times New Roman" panose="02020603050405020304" pitchFamily="18" charset="0"/>
                <a:ea typeface="Calibri" panose="020F0502020204030204" pitchFamily="34" charset="0"/>
                <a:cs typeface="Times New Roman" panose="02020603050405020304" pitchFamily="18" charset="0"/>
              </a:rPr>
              <a:t>HQ</a:t>
            </a:r>
            <a:r>
              <a:rPr lang="vi-VN" sz="2400" b="1">
                <a:ea typeface="Calibri" panose="020F0502020204030204" pitchFamily="34" charset="0"/>
                <a:cs typeface="Times New Roman" panose="02020603050405020304" pitchFamily="18" charset="0"/>
              </a:rPr>
              <a:t>, miễn kiểm tra</a:t>
            </a:r>
            <a:r>
              <a:rPr lang="en-US" sz="2400" b="1">
                <a:latin typeface="Times New Roman" panose="02020603050405020304" pitchFamily="18" charset="0"/>
                <a:ea typeface="Calibri" panose="020F0502020204030204" pitchFamily="34" charset="0"/>
                <a:cs typeface="Times New Roman" panose="02020603050405020304" pitchFamily="18" charset="0"/>
              </a:rPr>
              <a:t> HH</a:t>
            </a:r>
            <a:r>
              <a:rPr lang="vi-VN" sz="2400" b="1">
                <a:ea typeface="Calibri" panose="020F0502020204030204" pitchFamily="34" charset="0"/>
                <a:cs typeface="Times New Roman" panose="02020603050405020304" pitchFamily="18" charset="0"/>
              </a:rPr>
              <a:t> của Bộ </a:t>
            </a:r>
            <a:r>
              <a:rPr lang="en-US" sz="2400" b="1">
                <a:latin typeface="Times New Roman" panose="02020603050405020304" pitchFamily="18" charset="0"/>
                <a:ea typeface="Calibri" panose="020F0502020204030204" pitchFamily="34" charset="0"/>
                <a:cs typeface="Times New Roman" panose="02020603050405020304" pitchFamily="18" charset="0"/>
              </a:rPr>
              <a:t>CA</a:t>
            </a:r>
            <a:r>
              <a:rPr lang="vi-VN" sz="2400" b="1">
                <a:ea typeface="Calibri" panose="020F0502020204030204" pitchFamily="34" charset="0"/>
                <a:cs typeface="Times New Roman" panose="02020603050405020304" pitchFamily="18" charset="0"/>
              </a:rPr>
              <a:t>, Bộ </a:t>
            </a:r>
            <a:r>
              <a:rPr lang="en-US" sz="2400" b="1">
                <a:latin typeface="Times New Roman" panose="02020603050405020304" pitchFamily="18" charset="0"/>
                <a:ea typeface="Calibri" panose="020F0502020204030204" pitchFamily="34" charset="0"/>
                <a:cs typeface="Times New Roman" panose="02020603050405020304" pitchFamily="18" charset="0"/>
              </a:rPr>
              <a:t>QP </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sát</a:t>
            </a:r>
            <a:r>
              <a:rPr lang="en-US" sz="2400" b="1">
                <a:latin typeface="Times New Roman" panose="02020603050405020304" pitchFamily="18" charset="0"/>
                <a:ea typeface="Calibri" panose="020F0502020204030204" pitchFamily="34" charset="0"/>
                <a:cs typeface="Times New Roman" panose="02020603050405020304" pitchFamily="18" charset="0"/>
              </a:rPr>
              <a:t>  </a:t>
            </a:r>
          </a:p>
          <a:p>
            <a:pPr algn="l">
              <a:lnSpc>
                <a:spcPct val="107000"/>
              </a:lnSpc>
              <a:spcBef>
                <a:spcPts val="0"/>
              </a:spcBef>
              <a:spcAft>
                <a:spcPts val="800"/>
              </a:spcAft>
              <a:tabLst>
                <a:tab pos="457200" algn="l"/>
              </a:tabLst>
              <a:defRPr/>
            </a:pPr>
            <a:endParaRPr lang="en-US" sz="2400" b="1">
              <a:ea typeface="Calibri" panose="020F0502020204030204" pitchFamily="34" charset="0"/>
              <a:cs typeface="Times New Roman" panose="02020603050405020304" pitchFamily="18" charset="0"/>
            </a:endParaRPr>
          </a:p>
          <a:p>
            <a:pPr algn="l">
              <a:lnSpc>
                <a:spcPct val="107000"/>
              </a:lnSpc>
              <a:spcBef>
                <a:spcPts val="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12-Hàng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XK, NK </a:t>
            </a:r>
            <a:r>
              <a:rPr lang="vi-VN" sz="2400" b="1">
                <a:solidFill>
                  <a:srgbClr val="FF0000"/>
                </a:solidFill>
                <a:ea typeface="Calibri" panose="020F0502020204030204" pitchFamily="34" charset="0"/>
                <a:cs typeface="Times New Roman" panose="02020603050405020304" pitchFamily="18" charset="0"/>
              </a:rPr>
              <a:t>phải có giấy phép</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P</a:t>
            </a:r>
            <a:r>
              <a:rPr lang="vi-VN" sz="2400" b="1">
                <a:ea typeface="Calibri" panose="020F0502020204030204" pitchFamily="34" charset="0"/>
                <a:cs typeface="Times New Roman" panose="02020603050405020304" pitchFamily="18" charset="0"/>
              </a:rPr>
              <a:t>hải có giấy phép trước khi đăng ký </a:t>
            </a:r>
            <a:r>
              <a:rPr lang="en-US" sz="2400" b="1">
                <a:latin typeface="Times New Roman" panose="02020603050405020304" pitchFamily="18" charset="0"/>
                <a:ea typeface="Calibri" panose="020F0502020204030204" pitchFamily="34" charset="0"/>
                <a:cs typeface="Times New Roman" panose="02020603050405020304" pitchFamily="18" charset="0"/>
              </a:rPr>
              <a:t>TKHQ</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K</a:t>
            </a:r>
            <a:r>
              <a:rPr lang="vi-VN" sz="2400" b="1">
                <a:ea typeface="Calibri" panose="020F0502020204030204" pitchFamily="34" charset="0"/>
                <a:cs typeface="Times New Roman" panose="02020603050405020304" pitchFamily="18" charset="0"/>
              </a:rPr>
              <a:t>hai đầy đủ thông tin giấy phép trên </a:t>
            </a:r>
            <a:r>
              <a:rPr lang="en-US" sz="2400" b="1">
                <a:latin typeface="Times New Roman" panose="02020603050405020304" pitchFamily="18" charset="0"/>
                <a:ea typeface="Calibri" panose="020F0502020204030204" pitchFamily="34" charset="0"/>
                <a:cs typeface="Times New Roman" panose="02020603050405020304" pitchFamily="18" charset="0"/>
              </a:rPr>
              <a:t>TKHQ</a:t>
            </a:r>
            <a:endParaRPr lang="en-US" sz="2400" b="1">
              <a:ea typeface="Calibri" panose="020F0502020204030204" pitchFamily="34" charset="0"/>
              <a:cs typeface="Times New Roman" panose="02020603050405020304" pitchFamily="18" charset="0"/>
            </a:endParaRPr>
          </a:p>
          <a:p>
            <a:pPr algn="l" eaLnBrk="1" hangingPunct="1">
              <a:spcBef>
                <a:spcPts val="1200"/>
              </a:spcBef>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66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29"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pPr>
            <a:r>
              <a:rPr lang="en-US" altLang="en-US" sz="2400" b="1" smtClean="0">
                <a:latin typeface="Times New Roman" pitchFamily="18" charset="0"/>
                <a:ea typeface="Calibri" pitchFamily="34" charset="0"/>
                <a:cs typeface="Times New Roman" pitchFamily="18" charset="0"/>
              </a:rPr>
              <a:t>13. </a:t>
            </a:r>
            <a:r>
              <a:rPr lang="en-US" altLang="en-US" sz="2400" b="1" err="1" smtClean="0">
                <a:latin typeface="Times New Roman" pitchFamily="18" charset="0"/>
                <a:ea typeface="Calibri" pitchFamily="34" charset="0"/>
                <a:cs typeface="Times New Roman" pitchFamily="18" charset="0"/>
              </a:rPr>
              <a:t>Hàng</a:t>
            </a:r>
            <a:r>
              <a:rPr lang="en-US" altLang="en-US" sz="2400" b="1" smtClean="0">
                <a:latin typeface="Times New Roman" pitchFamily="18" charset="0"/>
                <a:ea typeface="Calibri" pitchFamily="34" charset="0"/>
                <a:cs typeface="Times New Roman" pitchFamily="18" charset="0"/>
              </a:rPr>
              <a:t> </a:t>
            </a:r>
            <a:r>
              <a:rPr lang="vi-VN" altLang="en-US" sz="2400" b="1">
                <a:latin typeface="Times New Roman" pitchFamily="18" charset="0"/>
                <a:ea typeface="Calibri" pitchFamily="34" charset="0"/>
                <a:cs typeface="Times New Roman" pitchFamily="18" charset="0"/>
              </a:rPr>
              <a:t>gửi nhầm, thừa</a:t>
            </a:r>
            <a:r>
              <a:rPr lang="en-US" altLang="en-US" sz="2400" b="1">
                <a:latin typeface="Times New Roman" pitchFamily="18" charset="0"/>
                <a:ea typeface="Calibri" pitchFamily="34" charset="0"/>
                <a:cs typeface="Times New Roman" pitchFamily="18" charset="0"/>
              </a:rPr>
              <a:t>: DN k</a:t>
            </a:r>
            <a:r>
              <a:rPr lang="vi-VN" altLang="en-US" sz="2400" b="1">
                <a:latin typeface="Times New Roman" pitchFamily="18" charset="0"/>
                <a:ea typeface="Calibri" pitchFamily="34" charset="0"/>
                <a:cs typeface="Times New Roman" pitchFamily="18" charset="0"/>
              </a:rPr>
              <a:t>hai bổ sung theo quy định tại </a:t>
            </a:r>
            <a:r>
              <a:rPr lang="en-US" altLang="en-US" sz="2400" b="1">
                <a:latin typeface="Times New Roman" pitchFamily="18" charset="0"/>
                <a:ea typeface="Calibri" pitchFamily="34" charset="0"/>
                <a:cs typeface="Times New Roman" pitchFamily="18" charset="0"/>
              </a:rPr>
              <a:t>K</a:t>
            </a:r>
            <a:r>
              <a:rPr lang="vi-VN" altLang="en-US" sz="2400" b="1">
                <a:latin typeface="Times New Roman" pitchFamily="18" charset="0"/>
                <a:ea typeface="Calibri" pitchFamily="34" charset="0"/>
                <a:cs typeface="Times New Roman" pitchFamily="18" charset="0"/>
              </a:rPr>
              <a:t>hoản 4 </a:t>
            </a:r>
            <a:r>
              <a:rPr lang="en-US" altLang="en-US" sz="2400" b="1">
                <a:latin typeface="Times New Roman" pitchFamily="18" charset="0"/>
                <a:ea typeface="Calibri" pitchFamily="34" charset="0"/>
                <a:cs typeface="Times New Roman" pitchFamily="18" charset="0"/>
              </a:rPr>
              <a:t>-</a:t>
            </a:r>
            <a:r>
              <a:rPr lang="vi-VN" altLang="en-US" sz="2400" b="1">
                <a:latin typeface="Times New Roman" pitchFamily="18" charset="0"/>
                <a:ea typeface="Calibri" pitchFamily="34" charset="0"/>
                <a:cs typeface="Times New Roman" pitchFamily="18" charset="0"/>
              </a:rPr>
              <a:t> Điều 20 hoặc từ chối nhận hàng theo quy định tại Điều 95, 96 </a:t>
            </a:r>
            <a:r>
              <a:rPr lang="en-US" altLang="en-US" sz="2400" b="1">
                <a:latin typeface="Times New Roman" pitchFamily="18" charset="0"/>
                <a:ea typeface="Calibri" pitchFamily="34" charset="0"/>
                <a:cs typeface="Times New Roman" pitchFamily="18" charset="0"/>
              </a:rPr>
              <a:t>- </a:t>
            </a:r>
            <a:r>
              <a:rPr lang="en-US" altLang="en-US" sz="2400" b="1" smtClean="0">
                <a:latin typeface="Times New Roman" pitchFamily="18" charset="0"/>
                <a:ea typeface="Calibri" pitchFamily="34" charset="0"/>
                <a:cs typeface="Times New Roman" pitchFamily="18" charset="0"/>
              </a:rPr>
              <a:t>TT38</a:t>
            </a:r>
            <a:endParaRPr lang="en-US" altLang="en-US" sz="2400" b="1">
              <a:ea typeface="Calibri" pitchFamily="34" charset="0"/>
              <a:cs typeface="Times New Roman"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p:nvPr>
        </p:nvSpPr>
        <p:spPr>
          <a:xfrm>
            <a:off x="419100" y="850900"/>
            <a:ext cx="8305800" cy="381000"/>
          </a:xfrm>
        </p:spPr>
        <p:txBody>
          <a:bodyPr/>
          <a:lstStyle/>
          <a:p>
            <a:pPr eaLnBrk="1" hangingPunct="1"/>
            <a:r>
              <a:rPr lang="en-US" altLang="vi-VN" sz="3000" b="1" err="1" smtClean="0">
                <a:latin typeface="Times New Roman" pitchFamily="18" charset="0"/>
              </a:rPr>
              <a:t>Về</a:t>
            </a:r>
            <a:r>
              <a:rPr lang="en-US" altLang="vi-VN" sz="3000" b="1" smtClean="0">
                <a:latin typeface="Times New Roman" pitchFamily="18" charset="0"/>
              </a:rPr>
              <a:t> </a:t>
            </a:r>
            <a:r>
              <a:rPr lang="en-US" altLang="vi-VN" sz="3000" b="1" err="1" smtClean="0">
                <a:latin typeface="Times New Roman" pitchFamily="18" charset="0"/>
              </a:rPr>
              <a:t>từ</a:t>
            </a:r>
            <a:r>
              <a:rPr lang="en-US" altLang="vi-VN" sz="3000" b="1" smtClean="0">
                <a:latin typeface="Times New Roman" pitchFamily="18" charset="0"/>
              </a:rPr>
              <a:t> </a:t>
            </a:r>
            <a:r>
              <a:rPr lang="en-US" altLang="vi-VN" sz="3000" b="1" err="1" smtClean="0">
                <a:latin typeface="Times New Roman" pitchFamily="18" charset="0"/>
              </a:rPr>
              <a:t>chối</a:t>
            </a:r>
            <a:r>
              <a:rPr lang="en-US" altLang="vi-VN" sz="3000" b="1" smtClean="0">
                <a:latin typeface="Times New Roman" pitchFamily="18" charset="0"/>
              </a:rPr>
              <a:t> </a:t>
            </a:r>
            <a:r>
              <a:rPr lang="en-US" altLang="vi-VN" sz="3000" b="1" err="1" smtClean="0">
                <a:latin typeface="Times New Roman" pitchFamily="18" charset="0"/>
              </a:rPr>
              <a:t>nhận</a:t>
            </a:r>
            <a:r>
              <a:rPr lang="en-US" altLang="vi-VN" sz="3000" b="1" smtClean="0">
                <a:latin typeface="Times New Roman" pitchFamily="18" charset="0"/>
              </a:rPr>
              <a:t> </a:t>
            </a:r>
            <a:r>
              <a:rPr lang="en-US" altLang="vi-VN" sz="3000" b="1" err="1" smtClean="0">
                <a:latin typeface="Times New Roman" pitchFamily="18" charset="0"/>
              </a:rPr>
              <a:t>hàng</a:t>
            </a:r>
            <a:r>
              <a:rPr lang="en-US" altLang="vi-VN" sz="3000" b="1">
                <a:latin typeface="Times New Roman" pitchFamily="18" charset="0"/>
              </a:rPr>
              <a:t/>
            </a:r>
            <a:br>
              <a:rPr lang="en-US" altLang="vi-VN" sz="3000" b="1">
                <a:latin typeface="Times New Roman" pitchFamily="18" charset="0"/>
              </a:rPr>
            </a:br>
            <a:endParaRPr lang="en-US" altLang="vi-VN" sz="3000" b="1" smtClean="0">
              <a:latin typeface="Times New Roman" pitchFamily="18" charset="0"/>
            </a:endParaRPr>
          </a:p>
        </p:txBody>
      </p:sp>
      <p:sp>
        <p:nvSpPr>
          <p:cNvPr id="266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29" name="Rectangle 3"/>
          <p:cNvSpPr txBox="1">
            <a:spLocks noChangeArrowheads="1"/>
          </p:cNvSpPr>
          <p:nvPr/>
        </p:nvSpPr>
        <p:spPr bwMode="auto">
          <a:xfrm>
            <a:off x="457200" y="13843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smtClean="0">
                <a:ea typeface="Calibri" pitchFamily="34" charset="0"/>
                <a:cs typeface="Times New Roman" pitchFamily="18" charset="0"/>
              </a:rPr>
              <a:t>1. </a:t>
            </a:r>
            <a:r>
              <a:rPr lang="en-US" altLang="en-US" sz="2400" b="1" err="1" smtClean="0">
                <a:ea typeface="Calibri" pitchFamily="34" charset="0"/>
                <a:cs typeface="Times New Roman" pitchFamily="18" charset="0"/>
              </a:rPr>
              <a:t>Điều</a:t>
            </a:r>
            <a:r>
              <a:rPr lang="en-US" altLang="en-US" sz="2400" b="1" smtClean="0">
                <a:ea typeface="Calibri" pitchFamily="34" charset="0"/>
                <a:cs typeface="Times New Roman" pitchFamily="18" charset="0"/>
              </a:rPr>
              <a:t> 48 </a:t>
            </a:r>
            <a:r>
              <a:rPr lang="en-US" altLang="en-US" sz="2400" b="1" err="1" smtClean="0">
                <a:ea typeface="Calibri" pitchFamily="34" charset="0"/>
                <a:cs typeface="Times New Roman" pitchFamily="18" charset="0"/>
              </a:rPr>
              <a:t>Nghị</a:t>
            </a:r>
            <a:r>
              <a:rPr lang="en-US" altLang="en-US" sz="2400" b="1" smtClean="0">
                <a:ea typeface="Calibri" pitchFamily="34" charset="0"/>
                <a:cs typeface="Times New Roman" pitchFamily="18" charset="0"/>
              </a:rPr>
              <a:t> </a:t>
            </a:r>
            <a:r>
              <a:rPr lang="en-US" altLang="en-US" sz="2400" b="1" err="1" smtClean="0">
                <a:ea typeface="Calibri" pitchFamily="34" charset="0"/>
                <a:cs typeface="Times New Roman" pitchFamily="18" charset="0"/>
              </a:rPr>
              <a:t>định</a:t>
            </a:r>
            <a:r>
              <a:rPr lang="en-US" altLang="en-US" sz="2400" b="1" smtClean="0">
                <a:ea typeface="Calibri" pitchFamily="34" charset="0"/>
                <a:cs typeface="Times New Roman" pitchFamily="18" charset="0"/>
              </a:rPr>
              <a:t> </a:t>
            </a:r>
            <a:r>
              <a:rPr lang="en-US" altLang="en-US" sz="2400" b="1" err="1" smtClean="0">
                <a:ea typeface="Calibri" pitchFamily="34" charset="0"/>
                <a:cs typeface="Times New Roman" pitchFamily="18" charset="0"/>
              </a:rPr>
              <a:t>số</a:t>
            </a:r>
            <a:r>
              <a:rPr lang="en-US" altLang="en-US" sz="2400" b="1" smtClean="0">
                <a:ea typeface="Calibri" pitchFamily="34" charset="0"/>
                <a:cs typeface="Times New Roman" pitchFamily="18" charset="0"/>
              </a:rPr>
              <a:t> 08/2015/NĐ- CP, </a:t>
            </a:r>
            <a:r>
              <a:rPr lang="en-US" altLang="en-US" sz="2400" b="1" err="1" smtClean="0">
                <a:ea typeface="Calibri" pitchFamily="34" charset="0"/>
                <a:cs typeface="Times New Roman" pitchFamily="18" charset="0"/>
              </a:rPr>
              <a:t>bổ</a:t>
            </a:r>
            <a:r>
              <a:rPr lang="en-US" altLang="en-US" sz="2400" b="1" smtClean="0">
                <a:ea typeface="Calibri" pitchFamily="34" charset="0"/>
                <a:cs typeface="Times New Roman" pitchFamily="18" charset="0"/>
              </a:rPr>
              <a:t> sung </a:t>
            </a:r>
            <a:r>
              <a:rPr lang="en-US" altLang="en-US" sz="2400" b="1" err="1" smtClean="0">
                <a:ea typeface="Calibri" pitchFamily="34" charset="0"/>
                <a:cs typeface="Times New Roman" pitchFamily="18" charset="0"/>
              </a:rPr>
              <a:t>tại</a:t>
            </a:r>
            <a:r>
              <a:rPr lang="en-US" altLang="en-US" sz="2400" b="1" smtClean="0">
                <a:ea typeface="Calibri" pitchFamily="34" charset="0"/>
                <a:cs typeface="Times New Roman" pitchFamily="18" charset="0"/>
              </a:rPr>
              <a:t> </a:t>
            </a:r>
            <a:r>
              <a:rPr lang="en-US" altLang="en-US" sz="2400" b="1" err="1" smtClean="0">
                <a:ea typeface="Calibri" pitchFamily="34" charset="0"/>
                <a:cs typeface="Times New Roman" pitchFamily="18" charset="0"/>
              </a:rPr>
              <a:t>khoản</a:t>
            </a:r>
            <a:r>
              <a:rPr lang="en-US" altLang="en-US" sz="2400" b="1" smtClean="0">
                <a:ea typeface="Calibri" pitchFamily="34" charset="0"/>
                <a:cs typeface="Times New Roman" pitchFamily="18" charset="0"/>
              </a:rPr>
              <a:t> 21 </a:t>
            </a:r>
            <a:r>
              <a:rPr lang="en-US" altLang="en-US" sz="2400" b="1" err="1" smtClean="0">
                <a:ea typeface="Calibri" pitchFamily="34" charset="0"/>
                <a:cs typeface="Times New Roman" pitchFamily="18" charset="0"/>
              </a:rPr>
              <a:t>Điều</a:t>
            </a:r>
            <a:r>
              <a:rPr lang="en-US" altLang="en-US" sz="2400" b="1" smtClean="0">
                <a:ea typeface="Calibri" pitchFamily="34" charset="0"/>
                <a:cs typeface="Times New Roman" pitchFamily="18" charset="0"/>
              </a:rPr>
              <a:t> 1 </a:t>
            </a:r>
            <a:r>
              <a:rPr lang="en-US" altLang="en-US" sz="2400" b="1" err="1" smtClean="0">
                <a:ea typeface="Calibri" pitchFamily="34" charset="0"/>
                <a:cs typeface="Times New Roman" pitchFamily="18" charset="0"/>
              </a:rPr>
              <a:t>Nghị</a:t>
            </a:r>
            <a:r>
              <a:rPr lang="en-US" altLang="en-US" sz="2400" b="1" smtClean="0">
                <a:ea typeface="Calibri" pitchFamily="34" charset="0"/>
                <a:cs typeface="Times New Roman" pitchFamily="18" charset="0"/>
              </a:rPr>
              <a:t> </a:t>
            </a:r>
            <a:r>
              <a:rPr lang="en-US" altLang="en-US" sz="2400" b="1" err="1" smtClean="0">
                <a:ea typeface="Calibri" pitchFamily="34" charset="0"/>
                <a:cs typeface="Times New Roman" pitchFamily="18" charset="0"/>
              </a:rPr>
              <a:t>định</a:t>
            </a:r>
            <a:r>
              <a:rPr lang="en-US" altLang="en-US" sz="2400" b="1" smtClean="0">
                <a:ea typeface="Calibri" pitchFamily="34" charset="0"/>
                <a:cs typeface="Times New Roman" pitchFamily="18" charset="0"/>
              </a:rPr>
              <a:t> </a:t>
            </a:r>
            <a:r>
              <a:rPr lang="en-US" altLang="en-US" sz="2400" b="1" err="1" smtClean="0">
                <a:ea typeface="Calibri" pitchFamily="34" charset="0"/>
                <a:cs typeface="Times New Roman" pitchFamily="18" charset="0"/>
              </a:rPr>
              <a:t>số</a:t>
            </a:r>
            <a:r>
              <a:rPr lang="en-US" altLang="en-US" sz="2400" b="1" smtClean="0">
                <a:ea typeface="Calibri" pitchFamily="34" charset="0"/>
                <a:cs typeface="Times New Roman" pitchFamily="18" charset="0"/>
              </a:rPr>
              <a:t> 59/2018/NĐ-CP: </a:t>
            </a:r>
          </a:p>
          <a:p>
            <a:r>
              <a:rPr lang="en-US" sz="1500" smtClean="0">
                <a:latin typeface="+mj-lt"/>
              </a:rPr>
              <a:t>a) </a:t>
            </a:r>
            <a:r>
              <a:rPr lang="vi-VN" sz="1500" smtClean="0">
                <a:latin typeface="+mj-lt"/>
              </a:rPr>
              <a:t>Các </a:t>
            </a:r>
            <a:r>
              <a:rPr lang="vi-VN" sz="1500">
                <a:latin typeface="+mj-lt"/>
              </a:rPr>
              <a:t>hình thức tái xuất hàng hóa nhập khẩu đã hoàn thành thủ tục hải quan bao gồm:</a:t>
            </a:r>
          </a:p>
          <a:p>
            <a:r>
              <a:rPr lang="en-US" sz="1500" smtClean="0">
                <a:latin typeface="+mj-lt"/>
              </a:rPr>
              <a:t>-</a:t>
            </a:r>
            <a:r>
              <a:rPr lang="vi-VN" sz="1500" smtClean="0">
                <a:latin typeface="+mj-lt"/>
              </a:rPr>
              <a:t> </a:t>
            </a:r>
            <a:r>
              <a:rPr lang="vi-VN" sz="1500">
                <a:latin typeface="+mj-lt"/>
              </a:rPr>
              <a:t>Tái xuất để trả cho khách hàng;</a:t>
            </a:r>
          </a:p>
          <a:p>
            <a:r>
              <a:rPr lang="en-US" sz="1500" smtClean="0">
                <a:latin typeface="+mj-lt"/>
              </a:rPr>
              <a:t>- </a:t>
            </a:r>
            <a:r>
              <a:rPr lang="vi-VN" sz="1500" smtClean="0">
                <a:latin typeface="+mj-lt"/>
              </a:rPr>
              <a:t>Tái </a:t>
            </a:r>
            <a:r>
              <a:rPr lang="vi-VN" sz="1500">
                <a:latin typeface="+mj-lt"/>
              </a:rPr>
              <a:t>xuất sang nước thứ ba hoặc tái xuất vào khu phi thuế quan</a:t>
            </a:r>
            <a:r>
              <a:rPr lang="vi-VN" sz="1500">
                <a:latin typeface="+mj-lt"/>
              </a:rPr>
              <a:t>.</a:t>
            </a:r>
            <a:endParaRPr lang="en-US" sz="1500">
              <a:latin typeface="+mj-lt"/>
            </a:endParaRPr>
          </a:p>
          <a:p>
            <a:pPr algn="just"/>
            <a:r>
              <a:rPr lang="en-US" sz="1500" smtClean="0">
                <a:latin typeface="+mj-lt"/>
              </a:rPr>
              <a:t>b) </a:t>
            </a:r>
            <a:r>
              <a:rPr lang="vi-VN" sz="1500" smtClean="0">
                <a:latin typeface="+mj-lt"/>
              </a:rPr>
              <a:t>Hồ </a:t>
            </a:r>
            <a:r>
              <a:rPr lang="vi-VN" sz="1500">
                <a:latin typeface="+mj-lt"/>
              </a:rPr>
              <a:t>sơ hải quan:</a:t>
            </a:r>
          </a:p>
          <a:p>
            <a:pPr algn="just"/>
            <a:r>
              <a:rPr lang="en-US" sz="1500" smtClean="0">
                <a:latin typeface="+mj-lt"/>
              </a:rPr>
              <a:t>-</a:t>
            </a:r>
            <a:r>
              <a:rPr lang="vi-VN" sz="1500" smtClean="0">
                <a:latin typeface="+mj-lt"/>
              </a:rPr>
              <a:t> </a:t>
            </a:r>
            <a:r>
              <a:rPr lang="vi-VN" sz="1500">
                <a:latin typeface="+mj-lt"/>
              </a:rPr>
              <a:t>Tờ khai hàng hóa xuất khẩu;</a:t>
            </a:r>
          </a:p>
          <a:p>
            <a:pPr algn="just"/>
            <a:r>
              <a:rPr lang="en-US" sz="1500" smtClean="0">
                <a:latin typeface="+mj-lt"/>
              </a:rPr>
              <a:t>-</a:t>
            </a:r>
            <a:r>
              <a:rPr lang="vi-VN" sz="1500" smtClean="0">
                <a:latin typeface="+mj-lt"/>
              </a:rPr>
              <a:t> </a:t>
            </a:r>
            <a:r>
              <a:rPr lang="vi-VN" sz="1500">
                <a:latin typeface="+mj-lt"/>
              </a:rPr>
              <a:t>Văn bản chấp nhận nhận lại hàng của chủ hàng nước ngoài (nếu hàng xuất khẩu trả lại cho chủ hàng bán lô hàng này): nộp 01 bản chụp;</a:t>
            </a:r>
          </a:p>
          <a:p>
            <a:pPr algn="just"/>
            <a:r>
              <a:rPr lang="en-US" sz="1500" smtClean="0">
                <a:latin typeface="+mj-lt"/>
              </a:rPr>
              <a:t>-</a:t>
            </a:r>
            <a:r>
              <a:rPr lang="vi-VN" sz="1500" smtClean="0">
                <a:latin typeface="+mj-lt"/>
              </a:rPr>
              <a:t> </a:t>
            </a:r>
            <a:r>
              <a:rPr lang="vi-VN" sz="1500">
                <a:latin typeface="+mj-lt"/>
              </a:rPr>
              <a:t>Quyết định buộc tái xuất của cơ quan có thẩm quyền (nếu có): 01 bản chụp.</a:t>
            </a:r>
          </a:p>
          <a:p>
            <a:pPr algn="just"/>
            <a:r>
              <a:rPr lang="en-US" sz="1500" smtClean="0">
                <a:latin typeface="+mj-lt"/>
              </a:rPr>
              <a:t>c) </a:t>
            </a:r>
            <a:r>
              <a:rPr lang="vi-VN" sz="1500" smtClean="0">
                <a:latin typeface="+mj-lt"/>
              </a:rPr>
              <a:t>Trường </a:t>
            </a:r>
            <a:r>
              <a:rPr lang="vi-VN" sz="1500">
                <a:latin typeface="+mj-lt"/>
              </a:rPr>
              <a:t>hợp hàng hóa (trừ ma túy, vũ khí, tài liệu phản động, hóa chất độc bảng I theo công ước cấm vũ khí hóa học) chưa làm thủ tục nhập khẩu hoặc đã đăng ký tờ khai hải quan nhưng chưa hoàn thành thủ tục hải quan, đang nằm trong khu vực giám sát hải quan nhưng do gửi nhầm lẫn, thất lạc, không có người nhận hoặc bị từ chối nhận, nếu người vận tải hoặc chủ hàng có văn bản đề nghị được tái xuất (trong đó nêu rõ lý do nhầm lẫn, thất lạc hoặc từ chối nhận) hoặc hàng hóa buộc tái xuất theo Quyết định của cơ quan có thẩm quyền thì Chi cục trưởng Chi cục Hải quan nơi hàng hóa đang được lưu giữ tổ chức giám sát hàng hóa cho đến khi thực xuất ra khỏi lãnh thổ Việt Nam ngay tại cửa khẩu nhập.”</a:t>
            </a:r>
          </a:p>
          <a:p>
            <a:pPr>
              <a:lnSpc>
                <a:spcPct val="107000"/>
              </a:lnSpc>
              <a:spcAft>
                <a:spcPts val="800"/>
              </a:spcAft>
            </a:pPr>
            <a:endParaRPr lang="en-US" altLang="en-US" sz="2400" b="1">
              <a:ea typeface="Calibri" pitchFamily="34" charset="0"/>
              <a:cs typeface="Times New Roman" pitchFamily="18" charset="0"/>
            </a:endParaRPr>
          </a:p>
        </p:txBody>
      </p:sp>
    </p:spTree>
    <p:extLst>
      <p:ext uri="{BB962C8B-B14F-4D97-AF65-F5344CB8AC3E}">
        <p14:creationId xmlns:p14="http://schemas.microsoft.com/office/powerpoint/2010/main" val="30702068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p:nvPr>
        </p:nvSpPr>
        <p:spPr>
          <a:xfrm>
            <a:off x="419100" y="850900"/>
            <a:ext cx="8305800" cy="381000"/>
          </a:xfrm>
        </p:spPr>
        <p:txBody>
          <a:bodyPr/>
          <a:lstStyle/>
          <a:p>
            <a:pPr eaLnBrk="1" hangingPunct="1"/>
            <a:r>
              <a:rPr lang="en-US" altLang="vi-VN" sz="3000" b="1" err="1" smtClean="0">
                <a:latin typeface="Times New Roman" pitchFamily="18" charset="0"/>
              </a:rPr>
              <a:t>Về</a:t>
            </a:r>
            <a:r>
              <a:rPr lang="en-US" altLang="vi-VN" sz="3000" b="1" smtClean="0">
                <a:latin typeface="Times New Roman" pitchFamily="18" charset="0"/>
              </a:rPr>
              <a:t> </a:t>
            </a:r>
            <a:r>
              <a:rPr lang="en-US" altLang="vi-VN" sz="3000" b="1" err="1" smtClean="0">
                <a:latin typeface="Times New Roman" pitchFamily="18" charset="0"/>
              </a:rPr>
              <a:t>từ</a:t>
            </a:r>
            <a:r>
              <a:rPr lang="en-US" altLang="vi-VN" sz="3000" b="1" smtClean="0">
                <a:latin typeface="Times New Roman" pitchFamily="18" charset="0"/>
              </a:rPr>
              <a:t> </a:t>
            </a:r>
            <a:r>
              <a:rPr lang="en-US" altLang="vi-VN" sz="3000" b="1" err="1" smtClean="0">
                <a:latin typeface="Times New Roman" pitchFamily="18" charset="0"/>
              </a:rPr>
              <a:t>chối</a:t>
            </a:r>
            <a:r>
              <a:rPr lang="en-US" altLang="vi-VN" sz="3000" b="1" smtClean="0">
                <a:latin typeface="Times New Roman" pitchFamily="18" charset="0"/>
              </a:rPr>
              <a:t> </a:t>
            </a:r>
            <a:r>
              <a:rPr lang="en-US" altLang="vi-VN" sz="3000" b="1" err="1" smtClean="0">
                <a:latin typeface="Times New Roman" pitchFamily="18" charset="0"/>
              </a:rPr>
              <a:t>nhận</a:t>
            </a:r>
            <a:r>
              <a:rPr lang="en-US" altLang="vi-VN" sz="3000" b="1" smtClean="0">
                <a:latin typeface="Times New Roman" pitchFamily="18" charset="0"/>
              </a:rPr>
              <a:t> </a:t>
            </a:r>
            <a:r>
              <a:rPr lang="en-US" altLang="vi-VN" sz="3000" b="1" err="1" smtClean="0">
                <a:latin typeface="Times New Roman" pitchFamily="18" charset="0"/>
              </a:rPr>
              <a:t>hàng</a:t>
            </a:r>
            <a:r>
              <a:rPr lang="en-US" altLang="vi-VN" sz="3000" b="1">
                <a:latin typeface="Times New Roman" pitchFamily="18" charset="0"/>
              </a:rPr>
              <a:t/>
            </a:r>
            <a:br>
              <a:rPr lang="en-US" altLang="vi-VN" sz="3000" b="1">
                <a:latin typeface="Times New Roman" pitchFamily="18" charset="0"/>
              </a:rPr>
            </a:br>
            <a:endParaRPr lang="en-US" altLang="vi-VN" sz="3000" b="1" smtClean="0">
              <a:latin typeface="Times New Roman" pitchFamily="18" charset="0"/>
            </a:endParaRPr>
          </a:p>
        </p:txBody>
      </p:sp>
      <p:sp>
        <p:nvSpPr>
          <p:cNvPr id="266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29" name="Rectangle 3"/>
          <p:cNvSpPr txBox="1">
            <a:spLocks noChangeArrowheads="1"/>
          </p:cNvSpPr>
          <p:nvPr/>
        </p:nvSpPr>
        <p:spPr bwMode="auto">
          <a:xfrm>
            <a:off x="457200" y="13843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sz="2400" b="1">
                <a:latin typeface="+mj-lt"/>
              </a:rPr>
              <a:t>Điều 95. Từ chối nhận hàng</a:t>
            </a:r>
            <a:endParaRPr lang="vi-VN" sz="2400">
              <a:latin typeface="+mj-lt"/>
            </a:endParaRPr>
          </a:p>
          <a:p>
            <a:pPr algn="just"/>
            <a:r>
              <a:rPr lang="vi-VN" sz="2000"/>
              <a:t>1</a:t>
            </a:r>
            <a:r>
              <a:rPr lang="vi-VN" sz="2000">
                <a:latin typeface="+mj-lt"/>
              </a:rPr>
              <a:t>. Người nhận hàng ghi trên vận tải đơn được từ chối nhận hàng trong các trường hợp sau đây:</a:t>
            </a:r>
          </a:p>
          <a:p>
            <a:pPr algn="just"/>
            <a:r>
              <a:rPr lang="vi-VN" sz="2000">
                <a:latin typeface="+mj-lt"/>
              </a:rPr>
              <a:t>a) Các trường hợp hàng hóa không phù hợp với hợp đồng mua bán hàng hóa theo quy định tại Điều 39 Luật Thương mại;</a:t>
            </a:r>
          </a:p>
          <a:p>
            <a:pPr algn="just"/>
            <a:r>
              <a:rPr lang="vi-VN" sz="2000">
                <a:latin typeface="+mj-lt"/>
              </a:rPr>
              <a:t>b) Hàng hóa không phù hợp với hợp đồng thuê kho ngoại quan hoặc người gửi hàng không thực hiện đúng các điều khoản đã được quy định trong hợp đồng thuê kho ngoại quan.</a:t>
            </a:r>
          </a:p>
          <a:p>
            <a:pPr algn="just"/>
            <a:r>
              <a:rPr lang="vi-VN" sz="2000">
                <a:latin typeface="+mj-lt"/>
              </a:rPr>
              <a:t>2. Cơ quan hải quan không xử phạt đối với trường hợp người nhận hàng từ chối nhận hàng trước thời điểm thông báo kết quả phân luồng tờ khai hải quan, trường hợp từ chối sau thời điểm này thì bị xử lý theo quy định của pháp luật.</a:t>
            </a:r>
          </a:p>
        </p:txBody>
      </p:sp>
    </p:spTree>
    <p:extLst>
      <p:ext uri="{BB962C8B-B14F-4D97-AF65-F5344CB8AC3E}">
        <p14:creationId xmlns:p14="http://schemas.microsoft.com/office/powerpoint/2010/main" val="25539229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p:nvPr>
        </p:nvSpPr>
        <p:spPr>
          <a:xfrm>
            <a:off x="419100" y="1143000"/>
            <a:ext cx="8305800" cy="609600"/>
          </a:xfrm>
        </p:spPr>
        <p:txBody>
          <a:bodyPr>
            <a:noAutofit/>
          </a:bodyPr>
          <a:lstStyle/>
          <a:p>
            <a:pPr eaLnBrk="1" hangingPunct="1"/>
            <a:r>
              <a:rPr lang="en-US" altLang="vi-VN" sz="3000" b="1" err="1" smtClean="0">
                <a:latin typeface="Times New Roman" pitchFamily="18" charset="0"/>
              </a:rPr>
              <a:t>Thủ</a:t>
            </a:r>
            <a:r>
              <a:rPr lang="en-US" altLang="vi-VN" sz="3000" b="1" smtClean="0">
                <a:latin typeface="Times New Roman" pitchFamily="18" charset="0"/>
              </a:rPr>
              <a:t> </a:t>
            </a:r>
            <a:r>
              <a:rPr lang="en-US" altLang="vi-VN" sz="3000" b="1" err="1" smtClean="0">
                <a:latin typeface="Times New Roman" pitchFamily="18" charset="0"/>
              </a:rPr>
              <a:t>tục</a:t>
            </a:r>
            <a:r>
              <a:rPr lang="en-US" altLang="vi-VN" sz="3000" b="1" smtClean="0">
                <a:latin typeface="Times New Roman" pitchFamily="18" charset="0"/>
              </a:rPr>
              <a:t> HQ </a:t>
            </a:r>
            <a:r>
              <a:rPr lang="en-US" altLang="vi-VN" sz="3000" b="1" err="1" smtClean="0">
                <a:latin typeface="Times New Roman" pitchFamily="18" charset="0"/>
              </a:rPr>
              <a:t>khi</a:t>
            </a:r>
            <a:r>
              <a:rPr lang="en-US" altLang="vi-VN" sz="3000" b="1" smtClean="0">
                <a:latin typeface="Times New Roman" pitchFamily="18" charset="0"/>
              </a:rPr>
              <a:t> </a:t>
            </a:r>
            <a:r>
              <a:rPr lang="en-US" altLang="vi-VN" sz="3000" b="1" err="1" smtClean="0">
                <a:latin typeface="Times New Roman" pitchFamily="18" charset="0"/>
              </a:rPr>
              <a:t>từ</a:t>
            </a:r>
            <a:r>
              <a:rPr lang="en-US" altLang="vi-VN" sz="3000" b="1" smtClean="0">
                <a:latin typeface="Times New Roman" pitchFamily="18" charset="0"/>
              </a:rPr>
              <a:t> </a:t>
            </a:r>
            <a:r>
              <a:rPr lang="en-US" altLang="vi-VN" sz="3000" b="1" err="1" smtClean="0">
                <a:latin typeface="Times New Roman" pitchFamily="18" charset="0"/>
              </a:rPr>
              <a:t>chối</a:t>
            </a:r>
            <a:r>
              <a:rPr lang="en-US" altLang="vi-VN" sz="3000" b="1" smtClean="0">
                <a:latin typeface="Times New Roman" pitchFamily="18" charset="0"/>
              </a:rPr>
              <a:t> </a:t>
            </a:r>
            <a:r>
              <a:rPr lang="en-US" altLang="vi-VN" sz="3000" b="1" err="1" smtClean="0">
                <a:latin typeface="Times New Roman" pitchFamily="18" charset="0"/>
              </a:rPr>
              <a:t>nhận</a:t>
            </a:r>
            <a:r>
              <a:rPr lang="en-US" altLang="vi-VN" sz="3000" b="1" smtClean="0">
                <a:latin typeface="Times New Roman" pitchFamily="18" charset="0"/>
              </a:rPr>
              <a:t> </a:t>
            </a:r>
            <a:r>
              <a:rPr lang="en-US" altLang="vi-VN" sz="3000" b="1" err="1" smtClean="0">
                <a:latin typeface="Times New Roman" pitchFamily="18" charset="0"/>
              </a:rPr>
              <a:t>hàng</a:t>
            </a:r>
            <a:r>
              <a:rPr lang="en-US" altLang="vi-VN" sz="3000" b="1">
                <a:latin typeface="Times New Roman" pitchFamily="18" charset="0"/>
              </a:rPr>
              <a:t/>
            </a:r>
            <a:br>
              <a:rPr lang="en-US" altLang="vi-VN" sz="3000" b="1">
                <a:latin typeface="Times New Roman" pitchFamily="18" charset="0"/>
              </a:rPr>
            </a:br>
            <a:endParaRPr lang="en-US" altLang="vi-VN" sz="3000" b="1" smtClean="0">
              <a:latin typeface="Times New Roman" pitchFamily="18" charset="0"/>
            </a:endParaRPr>
          </a:p>
        </p:txBody>
      </p:sp>
      <p:sp>
        <p:nvSpPr>
          <p:cNvPr id="266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29" name="Rectangle 3"/>
          <p:cNvSpPr txBox="1">
            <a:spLocks noChangeArrowheads="1"/>
          </p:cNvSpPr>
          <p:nvPr/>
        </p:nvSpPr>
        <p:spPr bwMode="auto">
          <a:xfrm>
            <a:off x="432707" y="1741714"/>
            <a:ext cx="8305800" cy="45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sz="2400" b="1" smtClean="0">
                <a:latin typeface="Times New Roman" pitchFamily="18" charset="0"/>
                <a:cs typeface="Times New Roman" pitchFamily="18" charset="0"/>
              </a:rPr>
              <a:t>1. </a:t>
            </a:r>
            <a:r>
              <a:rPr lang="vi-VN" sz="2400" b="1" smtClean="0">
                <a:latin typeface="Times New Roman" pitchFamily="18" charset="0"/>
                <a:cs typeface="Times New Roman" pitchFamily="18" charset="0"/>
              </a:rPr>
              <a:t>Điều </a:t>
            </a:r>
            <a:r>
              <a:rPr lang="en-US" sz="2400" b="1" smtClean="0">
                <a:latin typeface="Times New Roman" pitchFamily="18" charset="0"/>
                <a:cs typeface="Times New Roman" pitchFamily="18" charset="0"/>
              </a:rPr>
              <a:t>96</a:t>
            </a:r>
            <a:r>
              <a:rPr lang="vi-VN"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Xử</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lý</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từ</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chối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nhận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hàng</a:t>
            </a:r>
            <a:endParaRPr lang="vi-VN" sz="240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B</a:t>
            </a:r>
            <a:r>
              <a:rPr lang="vi-VN" sz="2000" smtClean="0">
                <a:latin typeface="Times New Roman" pitchFamily="18" charset="0"/>
                <a:cs typeface="Times New Roman" pitchFamily="18" charset="0"/>
              </a:rPr>
              <a:t>ộ </a:t>
            </a:r>
            <a:r>
              <a:rPr lang="vi-VN" sz="2000">
                <a:latin typeface="Times New Roman" pitchFamily="18" charset="0"/>
                <a:cs typeface="Times New Roman" pitchFamily="18" charset="0"/>
              </a:rPr>
              <a:t>hồ sơ gồm:</a:t>
            </a:r>
          </a:p>
          <a:p>
            <a:pPr algn="just"/>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Văn </a:t>
            </a:r>
            <a:r>
              <a:rPr lang="vi-VN" sz="2000">
                <a:latin typeface="Times New Roman" pitchFamily="18" charset="0"/>
                <a:cs typeface="Times New Roman" pitchFamily="18" charset="0"/>
              </a:rPr>
              <a:t>bản thông báo từ chối nhận hàng, trong đó nêu rõ lý do từ chối và đề xuất phương án xử lý (tái xuất, tiêu hủy hoặc tịch thu, bán đấu giá);</a:t>
            </a:r>
          </a:p>
          <a:p>
            <a:pPr algn="just"/>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Chứng </a:t>
            </a:r>
            <a:r>
              <a:rPr lang="vi-VN" sz="2000">
                <a:latin typeface="Times New Roman" pitchFamily="18" charset="0"/>
                <a:cs typeface="Times New Roman" pitchFamily="18" charset="0"/>
              </a:rPr>
              <a:t>từ chứng minh việc người gửi hàng không thực hiện đúng các nội dung của hợp đồng mua bán hoặc hợp đồng thuê kho ngoại quan;</a:t>
            </a:r>
          </a:p>
          <a:p>
            <a:pPr algn="just"/>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Văn </a:t>
            </a:r>
            <a:r>
              <a:rPr lang="vi-VN" sz="2000">
                <a:latin typeface="Times New Roman" pitchFamily="18" charset="0"/>
                <a:cs typeface="Times New Roman" pitchFamily="18" charset="0"/>
              </a:rPr>
              <a:t>bản thông báo và đề nghị xử lý của người gửi hàng (nếu có).</a:t>
            </a:r>
          </a:p>
          <a:p>
            <a:pPr algn="just"/>
            <a:r>
              <a:rPr lang="vi-VN" sz="2000">
                <a:latin typeface="Times New Roman" pitchFamily="18" charset="0"/>
                <a:cs typeface="Times New Roman" pitchFamily="18" charset="0"/>
              </a:rPr>
              <a:t>Trường hợp người gửi hàng gửi nhầm địa chỉ thì người nhận hàng có văn bản thông báo từ chối nhận hàng gửi cơ quan </a:t>
            </a:r>
            <a:r>
              <a:rPr lang="vi-VN" sz="2000"/>
              <a:t>hải quan</a:t>
            </a:r>
            <a:r>
              <a:rPr lang="vi-VN" sz="2000" smtClean="0"/>
              <a:t>.</a:t>
            </a:r>
            <a:endParaRPr lang="en-US" sz="2000" smtClean="0"/>
          </a:p>
        </p:txBody>
      </p:sp>
    </p:spTree>
    <p:extLst>
      <p:ext uri="{BB962C8B-B14F-4D97-AF65-F5344CB8AC3E}">
        <p14:creationId xmlns:p14="http://schemas.microsoft.com/office/powerpoint/2010/main" val="36351229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p:nvPr>
        </p:nvSpPr>
        <p:spPr>
          <a:xfrm>
            <a:off x="419100" y="1143000"/>
            <a:ext cx="8305800" cy="609600"/>
          </a:xfrm>
        </p:spPr>
        <p:txBody>
          <a:bodyPr>
            <a:noAutofit/>
          </a:bodyPr>
          <a:lstStyle/>
          <a:p>
            <a:pPr eaLnBrk="1" hangingPunct="1"/>
            <a:r>
              <a:rPr lang="en-US" altLang="vi-VN" sz="3000" b="1" err="1" smtClean="0">
                <a:latin typeface="Times New Roman" pitchFamily="18" charset="0"/>
              </a:rPr>
              <a:t>Thủ</a:t>
            </a:r>
            <a:r>
              <a:rPr lang="en-US" altLang="vi-VN" sz="3000" b="1" smtClean="0">
                <a:latin typeface="Times New Roman" pitchFamily="18" charset="0"/>
              </a:rPr>
              <a:t> </a:t>
            </a:r>
            <a:r>
              <a:rPr lang="en-US" altLang="vi-VN" sz="3000" b="1" err="1" smtClean="0">
                <a:latin typeface="Times New Roman" pitchFamily="18" charset="0"/>
              </a:rPr>
              <a:t>tục</a:t>
            </a:r>
            <a:r>
              <a:rPr lang="en-US" altLang="vi-VN" sz="3000" b="1" smtClean="0">
                <a:latin typeface="Times New Roman" pitchFamily="18" charset="0"/>
              </a:rPr>
              <a:t> HQ </a:t>
            </a:r>
            <a:r>
              <a:rPr lang="en-US" altLang="vi-VN" sz="3000" b="1" err="1" smtClean="0">
                <a:latin typeface="Times New Roman" pitchFamily="18" charset="0"/>
              </a:rPr>
              <a:t>khi</a:t>
            </a:r>
            <a:r>
              <a:rPr lang="en-US" altLang="vi-VN" sz="3000" b="1" smtClean="0">
                <a:latin typeface="Times New Roman" pitchFamily="18" charset="0"/>
              </a:rPr>
              <a:t> </a:t>
            </a:r>
            <a:r>
              <a:rPr lang="en-US" altLang="vi-VN" sz="3000" b="1" err="1" smtClean="0">
                <a:latin typeface="Times New Roman" pitchFamily="18" charset="0"/>
              </a:rPr>
              <a:t>từ</a:t>
            </a:r>
            <a:r>
              <a:rPr lang="en-US" altLang="vi-VN" sz="3000" b="1" smtClean="0">
                <a:latin typeface="Times New Roman" pitchFamily="18" charset="0"/>
              </a:rPr>
              <a:t> </a:t>
            </a:r>
            <a:r>
              <a:rPr lang="en-US" altLang="vi-VN" sz="3000" b="1" err="1" smtClean="0">
                <a:latin typeface="Times New Roman" pitchFamily="18" charset="0"/>
              </a:rPr>
              <a:t>chối</a:t>
            </a:r>
            <a:r>
              <a:rPr lang="en-US" altLang="vi-VN" sz="3000" b="1" smtClean="0">
                <a:latin typeface="Times New Roman" pitchFamily="18" charset="0"/>
              </a:rPr>
              <a:t> </a:t>
            </a:r>
            <a:r>
              <a:rPr lang="en-US" altLang="vi-VN" sz="3000" b="1" err="1" smtClean="0">
                <a:latin typeface="Times New Roman" pitchFamily="18" charset="0"/>
              </a:rPr>
              <a:t>nhận</a:t>
            </a:r>
            <a:r>
              <a:rPr lang="en-US" altLang="vi-VN" sz="3000" b="1" smtClean="0">
                <a:latin typeface="Times New Roman" pitchFamily="18" charset="0"/>
              </a:rPr>
              <a:t> </a:t>
            </a:r>
            <a:r>
              <a:rPr lang="en-US" altLang="vi-VN" sz="3000" b="1" err="1" smtClean="0">
                <a:latin typeface="Times New Roman" pitchFamily="18" charset="0"/>
              </a:rPr>
              <a:t>hàng</a:t>
            </a:r>
            <a:r>
              <a:rPr lang="en-US" altLang="vi-VN" sz="3000" b="1">
                <a:latin typeface="Times New Roman" pitchFamily="18" charset="0"/>
              </a:rPr>
              <a:t/>
            </a:r>
            <a:br>
              <a:rPr lang="en-US" altLang="vi-VN" sz="3000" b="1">
                <a:latin typeface="Times New Roman" pitchFamily="18" charset="0"/>
              </a:rPr>
            </a:br>
            <a:endParaRPr lang="en-US" altLang="vi-VN" sz="3000" b="1" smtClean="0">
              <a:latin typeface="Times New Roman" pitchFamily="18" charset="0"/>
            </a:endParaRPr>
          </a:p>
        </p:txBody>
      </p:sp>
      <p:sp>
        <p:nvSpPr>
          <p:cNvPr id="266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29" name="Rectangle 3"/>
          <p:cNvSpPr txBox="1">
            <a:spLocks noChangeArrowheads="1"/>
          </p:cNvSpPr>
          <p:nvPr/>
        </p:nvSpPr>
        <p:spPr bwMode="auto">
          <a:xfrm>
            <a:off x="432707" y="1741714"/>
            <a:ext cx="8305800" cy="45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sz="2400" b="1" smtClean="0">
                <a:latin typeface="Times New Roman" pitchFamily="18" charset="0"/>
                <a:cs typeface="Times New Roman" pitchFamily="18" charset="0"/>
              </a:rPr>
              <a:t>2</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Hướng</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dẫn</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của</a:t>
            </a:r>
            <a:r>
              <a:rPr lang="en-US" sz="2400" b="1">
                <a:latin typeface="Times New Roman" pitchFamily="18" charset="0"/>
                <a:cs typeface="Times New Roman" pitchFamily="18" charset="0"/>
              </a:rPr>
              <a:t> TCHQ </a:t>
            </a:r>
            <a:r>
              <a:rPr lang="en-US" sz="2400" b="1" err="1">
                <a:latin typeface="Times New Roman" pitchFamily="18" charset="0"/>
                <a:cs typeface="Times New Roman" pitchFamily="18" charset="0"/>
              </a:rPr>
              <a:t>tại</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công</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văn</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số</a:t>
            </a:r>
            <a:r>
              <a:rPr lang="en-US" sz="2400" b="1">
                <a:latin typeface="Times New Roman" pitchFamily="18" charset="0"/>
                <a:cs typeface="Times New Roman" pitchFamily="18" charset="0"/>
              </a:rPr>
              <a:t> 5306/TCHQ-GSQL </a:t>
            </a:r>
            <a:r>
              <a:rPr lang="en-US" sz="2400" b="1" err="1">
                <a:latin typeface="Times New Roman" pitchFamily="18" charset="0"/>
                <a:cs typeface="Times New Roman" pitchFamily="18" charset="0"/>
              </a:rPr>
              <a:t>ngày</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09/11/2021:</a:t>
            </a:r>
          </a:p>
          <a:p>
            <a:pPr marL="342900" indent="-342900" algn="just">
              <a:buFontTx/>
              <a:buChar char="-"/>
            </a:pPr>
            <a:r>
              <a:rPr lang="en-US" sz="2000" err="1">
                <a:latin typeface="Times New Roman" pitchFamily="18" charset="0"/>
                <a:cs typeface="Times New Roman" pitchFamily="18" charset="0"/>
              </a:rPr>
              <a:t>Yêu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cầu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xuất</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trình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đầy</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đủ</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bộ</a:t>
            </a:r>
            <a:r>
              <a:rPr lang="en-US" sz="2000">
                <a:latin typeface="Times New Roman" pitchFamily="18" charset="0"/>
                <a:cs typeface="Times New Roman" pitchFamily="18" charset="0"/>
              </a:rPr>
              <a:t> HS </a:t>
            </a:r>
            <a:r>
              <a:rPr lang="en-US" sz="2000" err="1">
                <a:latin typeface="Times New Roman" pitchFamily="18" charset="0"/>
                <a:cs typeface="Times New Roman" pitchFamily="18" charset="0"/>
              </a:rPr>
              <a:t>gồm</a:t>
            </a:r>
            <a:r>
              <a:rPr lang="en-US" sz="2000">
                <a:latin typeface="Times New Roman" pitchFamily="18" charset="0"/>
                <a:cs typeface="Times New Roman" pitchFamily="18" charset="0"/>
              </a:rPr>
              <a:t>: HĐ </a:t>
            </a:r>
            <a:r>
              <a:rPr lang="en-US" sz="2000" err="1">
                <a:latin typeface="Times New Roman" pitchFamily="18" charset="0"/>
                <a:cs typeface="Times New Roman" pitchFamily="18" charset="0"/>
              </a:rPr>
              <a:t>mua</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bán</a:t>
            </a:r>
            <a:r>
              <a:rPr lang="en-US" sz="2000">
                <a:latin typeface="Times New Roman" pitchFamily="18" charset="0"/>
                <a:cs typeface="Times New Roman" pitchFamily="18" charset="0"/>
              </a:rPr>
              <a:t>, Packing list; invoice, </a:t>
            </a:r>
            <a:r>
              <a:rPr lang="en-US" sz="2000" err="1">
                <a:latin typeface="Times New Roman" pitchFamily="18" charset="0"/>
                <a:cs typeface="Times New Roman" pitchFamily="18" charset="0"/>
              </a:rPr>
              <a:t>bao</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hiểm</a:t>
            </a:r>
            <a:r>
              <a:rPr lang="en-US" sz="2000">
                <a:latin typeface="Times New Roman" pitchFamily="18" charset="0"/>
                <a:cs typeface="Times New Roman" pitchFamily="18" charset="0"/>
              </a:rPr>
              <a:t>, B/L</a:t>
            </a:r>
            <a:r>
              <a:rPr lang="en-US" sz="2000" smtClean="0">
                <a:latin typeface="Times New Roman" pitchFamily="18" charset="0"/>
                <a:cs typeface="Times New Roman" pitchFamily="18" charset="0"/>
              </a:rPr>
              <a:t>,…(nếu hãng vận chuyển phải có uy quyền của người gửi)</a:t>
            </a:r>
            <a:endParaRPr lang="en-US" sz="2000">
              <a:latin typeface="Times New Roman" pitchFamily="18" charset="0"/>
              <a:cs typeface="Times New Roman" pitchFamily="18" charset="0"/>
            </a:endParaRPr>
          </a:p>
          <a:p>
            <a:pPr marL="342900" indent="-342900" algn="just">
              <a:buFontTx/>
              <a:buChar char="-"/>
            </a:pPr>
            <a:r>
              <a:rPr lang="en-US" sz="2000" smtClean="0">
                <a:latin typeface="Times New Roman" pitchFamily="18" charset="0"/>
                <a:cs typeface="Times New Roman" pitchFamily="18" charset="0"/>
              </a:rPr>
              <a:t>Kiểm </a:t>
            </a:r>
            <a:r>
              <a:rPr lang="en-US" sz="2000" err="1">
                <a:latin typeface="Times New Roman" pitchFamily="18" charset="0"/>
                <a:cs typeface="Times New Roman" pitchFamily="18" charset="0"/>
              </a:rPr>
              <a:t>tra</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thực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tế</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toàn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bộ</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lô</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hàng</a:t>
            </a:r>
            <a:r>
              <a:rPr lang="en-US" sz="2000">
                <a:latin typeface="Times New Roman" pitchFamily="18" charset="0"/>
                <a:cs typeface="Times New Roman" pitchFamily="18" charset="0"/>
              </a:rPr>
              <a:t>;</a:t>
            </a:r>
          </a:p>
          <a:p>
            <a:pPr marL="342900" indent="-342900" algn="just">
              <a:buFontTx/>
              <a:buChar char="-"/>
            </a:pPr>
            <a:r>
              <a:rPr lang="en-US" sz="2000">
                <a:latin typeface="Times New Roman" pitchFamily="18" charset="0"/>
                <a:cs typeface="Times New Roman" pitchFamily="18" charset="0"/>
              </a:rPr>
              <a:t>Chi </a:t>
            </a:r>
            <a:r>
              <a:rPr lang="en-US" sz="2000" err="1">
                <a:latin typeface="Times New Roman" pitchFamily="18" charset="0"/>
                <a:cs typeface="Times New Roman" pitchFamily="18" charset="0"/>
              </a:rPr>
              <a:t>đc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tái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xuất</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về</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nước</a:t>
            </a:r>
            <a:r>
              <a:rPr lang="en-US" sz="2000">
                <a:latin typeface="Times New Roman" pitchFamily="18" charset="0"/>
                <a:cs typeface="Times New Roman" pitchFamily="18" charset="0"/>
              </a:rPr>
              <a:t> ban </a:t>
            </a:r>
            <a:r>
              <a:rPr lang="en-US" sz="2000" err="1">
                <a:latin typeface="Times New Roman" pitchFamily="18" charset="0"/>
                <a:cs typeface="Times New Roman" pitchFamily="18" charset="0"/>
              </a:rPr>
              <a:t>đầu</a:t>
            </a:r>
          </a:p>
          <a:p>
            <a:pPr marL="342900" indent="-342900" algn="just">
              <a:buFontTx/>
              <a:buChar char="-"/>
            </a:pPr>
            <a:r>
              <a:rPr lang="en-US" sz="2000" err="1">
                <a:latin typeface="Times New Roman" pitchFamily="18" charset="0"/>
                <a:cs typeface="Times New Roman" pitchFamily="18" charset="0"/>
              </a:rPr>
              <a:t>Kiểm</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tra</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xác</a:t>
            </a:r>
            <a:r>
              <a:rPr lang="en-US" sz="2000">
                <a:latin typeface="Times New Roman" pitchFamily="18" charset="0"/>
                <a:cs typeface="Times New Roman" pitchFamily="18" charset="0"/>
              </a:rPr>
              <a:t> minh </a:t>
            </a:r>
            <a:r>
              <a:rPr lang="en-US" sz="2000" err="1">
                <a:latin typeface="Times New Roman" pitchFamily="18" charset="0"/>
                <a:cs typeface="Times New Roman" pitchFamily="18" charset="0"/>
              </a:rPr>
              <a:t>thông</a:t>
            </a:r>
            <a:r>
              <a:rPr lang="en-US" sz="2000">
                <a:latin typeface="Times New Roman" pitchFamily="18" charset="0"/>
                <a:cs typeface="Times New Roman" pitchFamily="18" charset="0"/>
              </a:rPr>
              <a:t> tin</a:t>
            </a:r>
            <a:r>
              <a:rPr lang="en-US" sz="2000" smtClean="0">
                <a:latin typeface="Times New Roman" pitchFamily="18" charset="0"/>
                <a:cs typeface="Times New Roman" pitchFamily="18" charset="0"/>
              </a:rPr>
              <a:t>;</a:t>
            </a:r>
          </a:p>
          <a:p>
            <a:pPr marL="342900" indent="-342900" algn="just">
              <a:buFontTx/>
              <a:buChar char="-"/>
            </a:pPr>
            <a:r>
              <a:rPr lang="en-US" sz="2000" smtClean="0">
                <a:latin typeface="Times New Roman" pitchFamily="18" charset="0"/>
                <a:cs typeface="Times New Roman" pitchFamily="18" charset="0"/>
              </a:rPr>
              <a:t>Trường hợp phát hiện hàng cấm NK, hàng hóa tạm ngừng NK hoặc hàng NK có giấy phép, có điều kiện, hàng hóa có dấu hiệu vi phạm thực hiện theo đúng quy định pháp luật, không chấp nhận việc chủ hàng từ bỏ hoặc thực hiện hành vi chứng tỏ việc từ bỏ đối với hàng hóa để xin xuất tra, tái xuất hàng hóa ra khỏi lãnh thổ VN</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9417225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1. CƠ SỞ PHÁP LÝ</a:t>
            </a:r>
          </a:p>
        </p:txBody>
      </p:sp>
      <p:sp>
        <p:nvSpPr>
          <p:cNvPr id="512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841500"/>
            <a:ext cx="8305800" cy="41148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số</a:t>
            </a:r>
            <a:r>
              <a:rPr lang="en-US" sz="2400" b="1">
                <a:latin typeface="Times New Roman" panose="02020603050405020304" pitchFamily="18" charset="0"/>
                <a:ea typeface="Calibri" panose="020F0502020204030204" pitchFamily="34" charset="0"/>
                <a:cs typeface="Times New Roman" panose="02020603050405020304" pitchFamily="18" charset="0"/>
              </a:rPr>
              <a:t> 54/2014/QH13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lực</a:t>
            </a:r>
            <a:r>
              <a:rPr lang="en-US" sz="2400" b="1">
                <a:latin typeface="Times New Roman" panose="02020603050405020304" pitchFamily="18" charset="0"/>
                <a:ea typeface="Calibri" panose="020F0502020204030204" pitchFamily="34" charset="0"/>
                <a:cs typeface="Times New Roman" panose="02020603050405020304" pitchFamily="18" charset="0"/>
              </a:rPr>
              <a:t> 1/4/2014</a:t>
            </a:r>
          </a:p>
          <a:p>
            <a:pPr marL="342900" indent="-342900" algn="l">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08/2015/NĐ-CP </a:t>
            </a:r>
            <a:r>
              <a:rPr lang="en-US" sz="2400" b="1" err="1">
                <a:latin typeface="Times New Roman" panose="02020603050405020304" pitchFamily="18" charset="0"/>
                <a:ea typeface="Calibri" panose="020F0502020204030204" pitchFamily="34" charset="0"/>
                <a:cs typeface="Times New Roman" panose="02020603050405020304" pitchFamily="18" charset="0"/>
              </a:rPr>
              <a:t>quy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tiết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a:latin typeface="Times New Roman" panose="02020603050405020304" pitchFamily="18" charset="0"/>
                <a:ea typeface="Calibri" panose="020F0502020204030204" pitchFamily="34" charset="0"/>
                <a:cs typeface="Times New Roman" panose="02020603050405020304" pitchFamily="18" charset="0"/>
              </a:rPr>
              <a:t> HQ</a:t>
            </a:r>
          </a:p>
          <a:p>
            <a:pPr marL="342900" indent="-342900" algn="l">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59/2018/NĐ-CP </a:t>
            </a:r>
            <a:r>
              <a:rPr lang="en-US" sz="2400" b="1" err="1">
                <a:latin typeface="Times New Roman" panose="02020603050405020304" pitchFamily="18" charset="0"/>
                <a:ea typeface="Calibri" panose="020F0502020204030204" pitchFamily="34" charset="0"/>
                <a:cs typeface="Times New Roman" panose="02020603050405020304" pitchFamily="18" charset="0"/>
              </a:rPr>
              <a:t>sửa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đổi</a:t>
            </a:r>
            <a:r>
              <a:rPr lang="en-US" sz="2400" b="1">
                <a:latin typeface="Times New Roman" panose="02020603050405020304" pitchFamily="18" charset="0"/>
                <a:ea typeface="Calibri" panose="020F0502020204030204" pitchFamily="34" charset="0"/>
                <a:cs typeface="Times New Roman" panose="02020603050405020304" pitchFamily="18" charset="0"/>
              </a:rPr>
              <a:t> NĐ 08/2015/NĐ-CP</a:t>
            </a:r>
          </a:p>
          <a:p>
            <a:pPr marL="342900" indent="-342900" algn="l">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tư</a:t>
            </a:r>
            <a:r>
              <a:rPr lang="en-US" sz="2400" b="1">
                <a:latin typeface="Times New Roman" panose="02020603050405020304" pitchFamily="18" charset="0"/>
                <a:ea typeface="Calibri" panose="020F0502020204030204" pitchFamily="34" charset="0"/>
                <a:cs typeface="Times New Roman" panose="02020603050405020304" pitchFamily="18" charset="0"/>
              </a:rPr>
              <a:t> 38/2015/TT-BTC </a:t>
            </a:r>
            <a:r>
              <a:rPr lang="en-US" sz="2400" b="1" err="1">
                <a:latin typeface="Times New Roman" panose="02020603050405020304" pitchFamily="18" charset="0"/>
                <a:ea typeface="Calibri" panose="020F0502020204030204" pitchFamily="34" charset="0"/>
                <a:cs typeface="Times New Roman" panose="02020603050405020304" pitchFamily="18" charset="0"/>
              </a:rPr>
              <a:t>quy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TTHQ,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XK, NK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l">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tư</a:t>
            </a:r>
            <a:r>
              <a:rPr lang="en-US" sz="2400" b="1">
                <a:latin typeface="Times New Roman" panose="02020603050405020304" pitchFamily="18" charset="0"/>
                <a:ea typeface="Calibri" panose="020F0502020204030204" pitchFamily="34" charset="0"/>
                <a:cs typeface="Times New Roman" panose="02020603050405020304" pitchFamily="18" charset="0"/>
              </a:rPr>
              <a:t> 39/2018/TT-BTC </a:t>
            </a:r>
            <a:r>
              <a:rPr lang="en-US" sz="2400" b="1" err="1">
                <a:latin typeface="Times New Roman" panose="02020603050405020304" pitchFamily="18" charset="0"/>
                <a:ea typeface="Calibri" panose="020F0502020204030204" pitchFamily="34" charset="0"/>
                <a:cs typeface="Times New Roman" panose="02020603050405020304" pitchFamily="18" charset="0"/>
              </a:rPr>
              <a:t>sửa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đổi</a:t>
            </a:r>
            <a:r>
              <a:rPr lang="en-US" sz="2400" b="1">
                <a:latin typeface="Times New Roman" panose="02020603050405020304" pitchFamily="18" charset="0"/>
                <a:ea typeface="Calibri" panose="020F0502020204030204" pitchFamily="34" charset="0"/>
                <a:cs typeface="Times New Roman" panose="02020603050405020304" pitchFamily="18" charset="0"/>
              </a:rPr>
              <a:t> TT 38/2015/TT-BTC</a:t>
            </a: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66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29" name="Rectangle 3"/>
          <p:cNvSpPr txBox="1">
            <a:spLocks noChangeArrowheads="1"/>
          </p:cNvSpPr>
          <p:nvPr/>
        </p:nvSpPr>
        <p:spPr bwMode="auto">
          <a:xfrm>
            <a:off x="412750" y="12954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en-US" altLang="en-US" sz="2400" b="1" smtClean="0">
                <a:latin typeface="Times New Roman" pitchFamily="18" charset="0"/>
                <a:ea typeface="Calibri" pitchFamily="34" charset="0"/>
                <a:cs typeface="Times New Roman" pitchFamily="18" charset="0"/>
              </a:rPr>
              <a:t>14. H</a:t>
            </a:r>
            <a:r>
              <a:rPr lang="vi-VN" altLang="en-US" sz="2400" b="1" smtClean="0">
                <a:latin typeface="Times New Roman" pitchFamily="18" charset="0"/>
                <a:ea typeface="Calibri" pitchFamily="34" charset="0"/>
                <a:cs typeface="Times New Roman" pitchFamily="18" charset="0"/>
              </a:rPr>
              <a:t>ệ </a:t>
            </a:r>
            <a:r>
              <a:rPr lang="vi-VN" altLang="en-US" sz="2400" b="1">
                <a:latin typeface="Times New Roman" pitchFamily="18" charset="0"/>
                <a:ea typeface="Calibri" pitchFamily="34" charset="0"/>
                <a:cs typeface="Times New Roman" pitchFamily="18" charset="0"/>
              </a:rPr>
              <a:t>thống khai HQ điện tử của người khai HQ không thực hiện được thì người khai HQ có văn bản thông báo cho Chi cục HQ  </a:t>
            </a:r>
            <a:r>
              <a:rPr lang="en-US" altLang="en-US" sz="2400" b="1">
                <a:latin typeface="Times New Roman" pitchFamily="18" charset="0"/>
                <a:ea typeface="Calibri" pitchFamily="34" charset="0"/>
                <a:cs typeface="Times New Roman" pitchFamily="18" charset="0"/>
              </a:rPr>
              <a:t>(sẽ thực hiện khai qua đại lý hải quan hoặc qua phòng khai của cơ quan hải quan)</a:t>
            </a:r>
            <a:endParaRPr lang="en-US" altLang="en-US" sz="2400" b="1">
              <a:ea typeface="Calibri" pitchFamily="34" charset="0"/>
              <a:cs typeface="Times New Roman" pitchFamily="18" charset="0"/>
            </a:endParaRPr>
          </a:p>
          <a:p>
            <a:pPr algn="just">
              <a:lnSpc>
                <a:spcPct val="107000"/>
              </a:lnSpc>
              <a:spcAft>
                <a:spcPts val="800"/>
              </a:spcAft>
            </a:pPr>
            <a:r>
              <a:rPr lang="en-US" altLang="en-US" sz="2400" b="1" smtClean="0">
                <a:latin typeface="Times New Roman" pitchFamily="18" charset="0"/>
                <a:ea typeface="Calibri" pitchFamily="34" charset="0"/>
                <a:cs typeface="Times New Roman" pitchFamily="18" charset="0"/>
              </a:rPr>
              <a:t>15. Hàng </a:t>
            </a:r>
            <a:r>
              <a:rPr lang="en-US" altLang="en-US" sz="2400" b="1">
                <a:latin typeface="Times New Roman" pitchFamily="18" charset="0"/>
                <a:ea typeface="Calibri" pitchFamily="34" charset="0"/>
                <a:cs typeface="Times New Roman" pitchFamily="18" charset="0"/>
              </a:rPr>
              <a:t>hóa thuộc diện phải thông báo Danh mục miễn thuế theo quy định tại khoản 1 điều 17 Luật thuế XK, NK thì chủ dự án phải thông báo danh mục miễn thuế theo các chỉ tiêu thông tin quy định tại mẫu số 30 phụ lục II</a:t>
            </a:r>
            <a:endParaRPr lang="en-US" altLang="en-US" sz="2400" b="1">
              <a:ea typeface="Calibri" pitchFamily="34" charset="0"/>
              <a:cs typeface="Times New Roman" pitchFamily="18" charset="0"/>
            </a:endParaRPr>
          </a:p>
        </p:txBody>
      </p:sp>
    </p:spTree>
    <p:extLst>
      <p:ext uri="{BB962C8B-B14F-4D97-AF65-F5344CB8AC3E}">
        <p14:creationId xmlns:p14="http://schemas.microsoft.com/office/powerpoint/2010/main" val="11213318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765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653"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pPr>
            <a:r>
              <a:rPr lang="en-US" altLang="en-US" sz="2400" b="1" smtClean="0">
                <a:solidFill>
                  <a:srgbClr val="FF0000"/>
                </a:solidFill>
                <a:latin typeface="Times New Roman" pitchFamily="18" charset="0"/>
                <a:ea typeface="Calibri" pitchFamily="34" charset="0"/>
                <a:cs typeface="Times New Roman" pitchFamily="18" charset="0"/>
              </a:rPr>
              <a:t>16. Khai </a:t>
            </a:r>
            <a:r>
              <a:rPr lang="en-US" altLang="en-US" sz="2400" b="1">
                <a:solidFill>
                  <a:srgbClr val="FF0000"/>
                </a:solidFill>
                <a:latin typeface="Times New Roman" pitchFamily="18" charset="0"/>
                <a:ea typeface="Calibri" pitchFamily="34" charset="0"/>
                <a:cs typeface="Times New Roman" pitchFamily="18" charset="0"/>
              </a:rPr>
              <a:t>báo chuyển mục đích sử dụng (điều 21 TT38)</a:t>
            </a:r>
            <a:endParaRPr lang="en-US" altLang="en-US" sz="2400" b="1">
              <a:solidFill>
                <a:srgbClr val="FF0000"/>
              </a:solidFill>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a/ Phải đăng ký TKHQ mới. Chính sách thuế, chính sách mặt hàng tại thời điểm đăng ký TKHQ mới</a:t>
            </a:r>
            <a:endParaRPr lang="en-US" altLang="en-US" sz="2400" b="1">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b/ Ghi số TKHQ ban đầu, hình thức thay đổi.</a:t>
            </a:r>
            <a:endParaRPr lang="en-US" altLang="en-US" sz="2400" b="1">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Nếu TKHQ quá 5 năm thì không khai số TKHQ ban đầu</a:t>
            </a:r>
            <a:endParaRPr lang="en-US" altLang="en-US" sz="2400" b="1">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c/ Nếu NK là NL, chuyển MĐSD là SP:</a:t>
            </a:r>
            <a:endParaRPr lang="en-US" altLang="en-US" sz="2400" b="1">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   - Khai 2 dòng riêng (NL, SP)</a:t>
            </a:r>
            <a:endParaRPr lang="en-US" altLang="en-US" sz="2400" b="1">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   - Tính thuế phần nguyên liệu</a:t>
            </a:r>
            <a:endParaRPr lang="en-US" altLang="en-US" sz="2400" b="1">
              <a:ea typeface="Calibri" pitchFamily="34" charset="0"/>
              <a:cs typeface="Times New Roman" pitchFamily="18" charset="0"/>
            </a:endParaRPr>
          </a:p>
          <a:p>
            <a:pPr>
              <a:lnSpc>
                <a:spcPct val="107000"/>
              </a:lnSpc>
              <a:spcAft>
                <a:spcPts val="800"/>
              </a:spcAft>
            </a:pPr>
            <a:r>
              <a:rPr lang="en-US" altLang="en-US" sz="2400" b="1">
                <a:latin typeface="Times New Roman" pitchFamily="18" charset="0"/>
                <a:ea typeface="Calibri" pitchFamily="34" charset="0"/>
                <a:cs typeface="Times New Roman" pitchFamily="18" charset="0"/>
              </a:rPr>
              <a:t>   - Chính sách NK theo SP     </a:t>
            </a:r>
            <a:endParaRPr lang="en-US" altLang="en-US" sz="2400" b="1">
              <a:ea typeface="Calibri" pitchFamily="34" charset="0"/>
              <a:cs typeface="Times New Roman"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3.1.6 NGUYÊN TẮC KHAI HẢI QUAN</a:t>
            </a:r>
          </a:p>
        </p:txBody>
      </p:sp>
      <p:sp>
        <p:nvSpPr>
          <p:cNvPr id="2867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2750" y="1371600"/>
            <a:ext cx="8305800" cy="46355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800"/>
              </a:spcAft>
              <a:defRPr/>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17. Khai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r>
              <a:rPr lang="vi-VN" sz="2400" b="1">
                <a:solidFill>
                  <a:srgbClr val="FF0000"/>
                </a:solidFill>
                <a:ea typeface="Calibri" panose="020F0502020204030204" pitchFamily="34" charset="0"/>
                <a:cs typeface="Times New Roman" panose="02020603050405020304" pitchFamily="18" charset="0"/>
              </a:rPr>
              <a:t>huyển nhượng cho đối tượng không chịu thuế, miễn thuế</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vi-VN" sz="2400" b="1">
                <a:ea typeface="Calibri" panose="020F0502020204030204" pitchFamily="34" charset="0"/>
                <a:cs typeface="Times New Roman" panose="02020603050405020304" pitchFamily="18" charset="0"/>
              </a:rPr>
              <a:t>Người khai HQ là: Người nhận chuyển nhượng</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N</a:t>
            </a:r>
            <a:r>
              <a:rPr lang="vi-VN" sz="2400" b="1">
                <a:ea typeface="Calibri" panose="020F0502020204030204" pitchFamily="34" charset="0"/>
                <a:cs typeface="Times New Roman" panose="02020603050405020304" pitchFamily="18" charset="0"/>
              </a:rPr>
              <a:t>gười nhận chuyển nhượng phải thông báo DMHHMT</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trừ</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lùi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DMHHMT </a:t>
            </a:r>
            <a:r>
              <a:rPr 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nhượng</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nhượng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DMMT ban </a:t>
            </a:r>
            <a:r>
              <a:rPr lang="en-US" sz="2400" b="1" err="1">
                <a:latin typeface="Times New Roman" panose="02020603050405020304" pitchFamily="18" charset="0"/>
                <a:ea typeface="Calibri" panose="020F0502020204030204" pitchFamily="34" charset="0"/>
                <a:cs typeface="Times New Roman" panose="02020603050405020304" pitchFamily="18" charset="0"/>
              </a:rPr>
              <a:t>đầu</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3.2 ĐĂNG KÝ TỜ KHAI HẢI QUAN</a:t>
            </a:r>
          </a:p>
        </p:txBody>
      </p:sp>
      <p:sp>
        <p:nvSpPr>
          <p:cNvPr id="2970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2750" y="1371600"/>
            <a:ext cx="8305800" cy="46355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KHAI HQ ĐIỆN TỬ: </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tự</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TKHQ</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đủ</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TKHQ: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NKHQ</a:t>
            </a:r>
            <a:endParaRPr lang="en-US" sz="2400" b="1">
              <a:ea typeface="Calibri" panose="020F0502020204030204" pitchFamily="34" charset="0"/>
              <a:cs typeface="Times New Roman" panose="02020603050405020304" pitchFamily="18" charset="0"/>
            </a:endParaRPr>
          </a:p>
          <a:p>
            <a:pPr algn="l">
              <a:lnSpc>
                <a:spcPct val="107000"/>
              </a:lnSpc>
              <a:spcBef>
                <a:spcPts val="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KHAI TKHQ GIẤY: </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CCHQ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TKHQ</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Ngay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khi</a:t>
            </a:r>
            <a:r>
              <a:rPr lang="en-US" sz="2400" b="1">
                <a:latin typeface="Times New Roman" panose="02020603050405020304" pitchFamily="18" charset="0"/>
                <a:ea typeface="Calibri" panose="020F0502020204030204" pitchFamily="34" charset="0"/>
                <a:cs typeface="Times New Roman" panose="02020603050405020304" pitchFamily="18" charset="0"/>
              </a:rPr>
              <a:t> DN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đủ</a:t>
            </a:r>
            <a:r>
              <a:rPr lang="en-US" sz="2400" b="1">
                <a:latin typeface="Times New Roman" panose="02020603050405020304" pitchFamily="18" charset="0"/>
                <a:ea typeface="Calibri" panose="020F0502020204030204" pitchFamily="34" charset="0"/>
                <a:cs typeface="Times New Roman" panose="02020603050405020304" pitchFamily="18" charset="0"/>
              </a:rPr>
              <a:t> HS</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đủ</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TKHQ: CCHQ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NKHQ </a:t>
            </a:r>
            <a:r>
              <a:rPr lang="en-US" sz="2400" b="1" err="1">
                <a:latin typeface="Times New Roman" panose="02020603050405020304" pitchFamily="18" charset="0"/>
                <a:ea typeface="Calibri" panose="020F0502020204030204" pitchFamily="34" charset="0"/>
                <a:cs typeface="Times New Roman" panose="02020603050405020304" pitchFamily="18" charset="0"/>
              </a:rPr>
              <a:t>bằng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bản</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3.2 ĐĂNG KÝ TỜ KHAI HẢI QUAN</a:t>
            </a:r>
          </a:p>
        </p:txBody>
      </p:sp>
      <p:sp>
        <p:nvSpPr>
          <p:cNvPr id="3072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2750" y="1371600"/>
            <a:ext cx="8305800" cy="46355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800"/>
              </a:spcAft>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tờ</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(K2 Đ19 TT38 –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cưỡng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dừng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làm</a:t>
            </a:r>
            <a:r>
              <a:rPr lang="en-US" sz="2400" b="1">
                <a:latin typeface="Times New Roman" panose="02020603050405020304" pitchFamily="18" charset="0"/>
                <a:ea typeface="Calibri" panose="020F0502020204030204" pitchFamily="34" charset="0"/>
                <a:cs typeface="Times New Roman" panose="02020603050405020304" pitchFamily="18" charset="0"/>
              </a:rPr>
              <a:t> TTHQ</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thuộc</a:t>
            </a:r>
            <a:r>
              <a:rPr lang="en-US" sz="2400" b="1">
                <a:latin typeface="Times New Roman" panose="02020603050405020304" pitchFamily="18" charset="0"/>
                <a:ea typeface="Calibri" panose="020F0502020204030204" pitchFamily="34" charset="0"/>
                <a:cs typeface="Times New Roman" panose="02020603050405020304" pitchFamily="18" charset="0"/>
              </a:rPr>
              <a:t> DN </a:t>
            </a:r>
            <a:r>
              <a:rPr lang="en-US" sz="2400" b="1" err="1">
                <a:latin typeface="Times New Roman" panose="02020603050405020304" pitchFamily="18" charset="0"/>
                <a:ea typeface="Calibri" panose="020F0502020204030204" pitchFamily="34" charset="0"/>
                <a:cs typeface="Times New Roman" panose="02020603050405020304" pitchFamily="18" charset="0"/>
              </a:rPr>
              <a:t>giải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thể</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mất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dừng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động</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Đã</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đầy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đủ</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phù</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tin TKHQ</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đầy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đủ</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tin </a:t>
            </a:r>
            <a:r>
              <a:rPr lang="en-US" sz="2400" b="1"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chính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XNK, </a:t>
            </a:r>
            <a:r>
              <a:rPr lang="en-US" sz="2400" b="1" err="1">
                <a:latin typeface="Times New Roman" panose="02020603050405020304" pitchFamily="18" charset="0"/>
                <a:ea typeface="Calibri" panose="020F0502020204030204" pitchFamily="34" charset="0"/>
                <a:cs typeface="Times New Roman" panose="02020603050405020304" pitchFamily="18" charset="0"/>
              </a:rPr>
              <a:t>chính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3.3 PHÂN LUỒNG TỜ KHAI HẢI QUAN</a:t>
            </a:r>
          </a:p>
        </p:txBody>
      </p:sp>
      <p:sp>
        <p:nvSpPr>
          <p:cNvPr id="3174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2750" y="1371600"/>
            <a:ext cx="8305800" cy="50292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KHAI HQ ĐIỆN TỬ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Tổng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b="1">
                <a:latin typeface="Times New Roman" panose="02020603050405020304" pitchFamily="18" charset="0"/>
                <a:ea typeface="Calibri" panose="020F0502020204030204" pitchFamily="34" charset="0"/>
                <a:cs typeface="Times New Roman" panose="02020603050405020304" pitchFamily="18" charset="0"/>
              </a:rPr>
              <a:t> TCHQ </a:t>
            </a:r>
            <a:r>
              <a:rPr lang="en-US" sz="2400" b="1" err="1">
                <a:latin typeface="Times New Roman" panose="02020603050405020304" pitchFamily="18" charset="0"/>
                <a:ea typeface="Calibri" panose="020F0502020204030204" pitchFamily="34" charset="0"/>
                <a:cs typeface="Times New Roman" panose="02020603050405020304" pitchFamily="18" charset="0"/>
              </a:rPr>
              <a:t>quyết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luồng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THỜI ĐIỂM PHÂN LUỒNG:</a:t>
            </a:r>
            <a:endParaRPr lang="en-US" sz="2400" b="1">
              <a:solidFill>
                <a:srgbClr val="FF0000"/>
              </a:solidFill>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luồng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ngay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sau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tiếp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TKHQ</a:t>
            </a:r>
            <a:endParaRPr lang="en-US" sz="2400" b="1">
              <a:ea typeface="Calibri" panose="020F0502020204030204" pitchFamily="34" charset="0"/>
              <a:cs typeface="Times New Roman" panose="02020603050405020304" pitchFamily="18" charset="0"/>
            </a:endParaRPr>
          </a:p>
          <a:p>
            <a:pPr marL="342900" indent="-342900" algn="l">
              <a:lnSpc>
                <a:spcPct val="107000"/>
              </a:lnSpc>
              <a:spcBef>
                <a:spcPts val="1200"/>
              </a:spcBef>
              <a:spcAft>
                <a:spcPts val="800"/>
              </a:spcAft>
              <a:buFont typeface="Arial" panose="020B0604020202020204" pitchFamily="34"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Khi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đến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luồng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nếu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có</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thay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đổi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tin QLRR</a:t>
            </a:r>
            <a:endParaRPr lang="en-US" sz="2400" b="1">
              <a:ea typeface="Calibri" panose="020F0502020204030204" pitchFamily="34" charset="0"/>
              <a:cs typeface="Times New Roman" panose="02020603050405020304" pitchFamily="18" charset="0"/>
            </a:endParaRPr>
          </a:p>
          <a:p>
            <a:pPr algn="l">
              <a:lnSpc>
                <a:spcPct val="107000"/>
              </a:lnSpc>
              <a:spcBef>
                <a:spcPts val="1200"/>
              </a:spcBef>
              <a:spcAft>
                <a:spcPts val="800"/>
              </a:spcAft>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KHAI TKHQ GIẤY</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nơi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ea typeface="Calibri" panose="020F0502020204030204" pitchFamily="34" charset="0"/>
                <a:cs typeface="Times New Roman" panose="02020603050405020304" pitchFamily="18" charset="0"/>
              </a:rPr>
              <a:t>quyết định kết quả phân luồng </a:t>
            </a:r>
            <a:r>
              <a:rPr lang="en-US" sz="2400" b="1">
                <a:latin typeface="Times New Roman" panose="02020603050405020304" pitchFamily="18" charset="0"/>
                <a:ea typeface="Calibri" panose="020F0502020204030204" pitchFamily="34" charset="0"/>
                <a:cs typeface="Times New Roman" panose="02020603050405020304" pitchFamily="18" charset="0"/>
              </a:rPr>
              <a:t>TK</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3.3 PHÂN LUỒNG TỜ KHAI HẢI QUAN</a:t>
            </a:r>
          </a:p>
        </p:txBody>
      </p:sp>
      <p:sp>
        <p:nvSpPr>
          <p:cNvPr id="3277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773" name="Rectangle 3"/>
          <p:cNvSpPr txBox="1">
            <a:spLocks noChangeArrowheads="1"/>
          </p:cNvSpPr>
          <p:nvPr/>
        </p:nvSpPr>
        <p:spPr bwMode="auto">
          <a:xfrm>
            <a:off x="412750" y="1371600"/>
            <a:ext cx="830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solidFill>
                  <a:srgbClr val="92D050"/>
                </a:solidFill>
                <a:latin typeface="Times New Roman" pitchFamily="18" charset="0"/>
                <a:ea typeface="Calibri" pitchFamily="34" charset="0"/>
                <a:cs typeface="Times New Roman" pitchFamily="18" charset="0"/>
              </a:rPr>
              <a:t>1/ LUỒNG XANH (1): </a:t>
            </a:r>
            <a:r>
              <a:rPr lang="en-US" altLang="en-US" sz="2400" b="1">
                <a:latin typeface="Times New Roman" pitchFamily="18" charset="0"/>
                <a:ea typeface="Calibri" pitchFamily="34" charset="0"/>
                <a:cs typeface="Times New Roman" pitchFamily="18" charset="0"/>
              </a:rPr>
              <a:t>Miễn kiểm tra hồ sơ và miễn kiểm tra thực tế hàng hóa</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solidFill>
                  <a:srgbClr val="FFC000"/>
                </a:solidFill>
                <a:latin typeface="Times New Roman" pitchFamily="18" charset="0"/>
                <a:ea typeface="Calibri" pitchFamily="34" charset="0"/>
                <a:cs typeface="Times New Roman" pitchFamily="18" charset="0"/>
              </a:rPr>
              <a:t>2/ LUỒNG VÀNG (2): </a:t>
            </a:r>
            <a:r>
              <a:rPr lang="en-US" altLang="en-US" sz="2400" b="1">
                <a:latin typeface="Times New Roman" pitchFamily="18" charset="0"/>
                <a:ea typeface="Calibri" pitchFamily="34" charset="0"/>
                <a:cs typeface="Times New Roman" pitchFamily="18" charset="0"/>
              </a:rPr>
              <a:t>Kiểm tra hồ sơ, miễm kiểm tra thực tế hàng hóa</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solidFill>
                  <a:srgbClr val="FF0000"/>
                </a:solidFill>
                <a:latin typeface="Times New Roman" pitchFamily="18" charset="0"/>
                <a:ea typeface="Calibri" pitchFamily="34" charset="0"/>
                <a:cs typeface="Times New Roman" pitchFamily="18" charset="0"/>
              </a:rPr>
              <a:t>3/ LUỒNG ĐỎ (3): </a:t>
            </a:r>
            <a:r>
              <a:rPr lang="en-US" altLang="en-US" sz="2400" b="1">
                <a:latin typeface="Times New Roman" pitchFamily="18" charset="0"/>
                <a:ea typeface="Calibri" pitchFamily="34" charset="0"/>
                <a:cs typeface="Times New Roman" pitchFamily="18" charset="0"/>
              </a:rPr>
              <a:t>Kiểm tra hồ sơ và kiểm tra thực tế hàng hóa</a:t>
            </a:r>
            <a:endParaRPr lang="en-US" altLang="en-US" sz="2400" b="1">
              <a:ea typeface="Calibri" pitchFamily="34" charset="0"/>
              <a:cs typeface="Times New Roman"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3.4 HỒ SƠ HẢI QUAN</a:t>
            </a:r>
          </a:p>
        </p:txBody>
      </p:sp>
      <p:sp>
        <p:nvSpPr>
          <p:cNvPr id="3379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797" name="Rectangle 3"/>
          <p:cNvSpPr txBox="1">
            <a:spLocks noChangeArrowheads="1"/>
          </p:cNvSpPr>
          <p:nvPr/>
        </p:nvSpPr>
        <p:spPr bwMode="auto">
          <a:xfrm>
            <a:off x="412750" y="1371600"/>
            <a:ext cx="830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solidFill>
                  <a:srgbClr val="FF0000"/>
                </a:solidFill>
                <a:latin typeface="Times New Roman" pitchFamily="18" charset="0"/>
                <a:ea typeface="Calibri" pitchFamily="34" charset="0"/>
                <a:cs typeface="Times New Roman" pitchFamily="18" charset="0"/>
              </a:rPr>
              <a:t>2 Loại Hồ sơ hải quan  :</a:t>
            </a:r>
            <a:endParaRPr lang="en-US" altLang="en-US" sz="2400" b="1">
              <a:solidFill>
                <a:srgbClr val="FF0000"/>
              </a:solidFill>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 Hồ sơ hải quan nộp, xuất trình khi làm thủ tục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 Hồ sơ hải quan doanh nghiệp phải lưu</a:t>
            </a:r>
            <a:endParaRPr lang="en-US" altLang="en-US" sz="2400" b="1">
              <a:ea typeface="Calibri" pitchFamily="34" charset="0"/>
              <a:cs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3482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2750" y="1371600"/>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solidFill>
                  <a:srgbClr val="FF0000"/>
                </a:solidFill>
                <a:latin typeface="Times New Roman" pitchFamily="18" charset="0"/>
                <a:ea typeface="Calibri" pitchFamily="34" charset="0"/>
                <a:cs typeface="Times New Roman" pitchFamily="18" charset="0"/>
              </a:rPr>
              <a:t>Hồ sơ hải quan đối với hàng hóa xuất khẩu gồm : (khoản 1 điều 16)</a:t>
            </a:r>
            <a:endParaRPr lang="en-US" altLang="en-US" sz="2400">
              <a:solidFill>
                <a:srgbClr val="FF0000"/>
              </a:solidFill>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 </a:t>
            </a:r>
            <a:r>
              <a:rPr lang="vi-VN" altLang="en-US" sz="2400" b="1">
                <a:latin typeface="Times New Roman" pitchFamily="18" charset="0"/>
                <a:ea typeface="Calibri" pitchFamily="34" charset="0"/>
                <a:cs typeface="Times New Roman" pitchFamily="18" charset="0"/>
              </a:rPr>
              <a:t>Tờ khai hải quan dạng điện tử</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 </a:t>
            </a:r>
            <a:r>
              <a:rPr lang="vi-VN" altLang="en-US" sz="2400" b="1">
                <a:latin typeface="Times New Roman" pitchFamily="18" charset="0"/>
                <a:ea typeface="Calibri" pitchFamily="34" charset="0"/>
                <a:cs typeface="Times New Roman" pitchFamily="18" charset="0"/>
              </a:rPr>
              <a:t>Hóa đơn thương mại (có thanh toán)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3/ </a:t>
            </a:r>
            <a:r>
              <a:rPr lang="vi-VN" altLang="en-US" sz="2400" b="1">
                <a:latin typeface="Times New Roman" pitchFamily="18" charset="0"/>
                <a:ea typeface="Calibri" pitchFamily="34" charset="0"/>
                <a:cs typeface="Times New Roman" pitchFamily="18" charset="0"/>
              </a:rPr>
              <a:t>Bảng kê lâm sản (</a:t>
            </a:r>
            <a:r>
              <a:rPr lang="en-US" altLang="en-US" sz="2400" b="1">
                <a:latin typeface="Times New Roman" pitchFamily="18" charset="0"/>
                <a:ea typeface="Calibri" pitchFamily="34" charset="0"/>
                <a:cs typeface="Times New Roman" pitchFamily="18" charset="0"/>
              </a:rPr>
              <a:t>đối với </a:t>
            </a:r>
            <a:r>
              <a:rPr lang="vi-VN" altLang="en-US" sz="2400" b="1">
                <a:latin typeface="Times New Roman" pitchFamily="18" charset="0"/>
                <a:ea typeface="Calibri" pitchFamily="34" charset="0"/>
                <a:cs typeface="Times New Roman" pitchFamily="18" charset="0"/>
              </a:rPr>
              <a:t>gỗ nguyên liệu XK</a:t>
            </a:r>
            <a:r>
              <a:rPr lang="en-US" altLang="en-US" sz="2400" b="1">
                <a:latin typeface="Times New Roman" pitchFamily="18" charset="0"/>
                <a:ea typeface="Calibri" pitchFamily="34" charset="0"/>
                <a:cs typeface="Times New Roman" pitchFamily="18" charset="0"/>
              </a:rPr>
              <a:t>)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4/ </a:t>
            </a:r>
            <a:r>
              <a:rPr lang="vi-VN" altLang="en-US" sz="2400" b="1">
                <a:latin typeface="Times New Roman" pitchFamily="18" charset="0"/>
                <a:ea typeface="Calibri" pitchFamily="34" charset="0"/>
                <a:cs typeface="Times New Roman" pitchFamily="18" charset="0"/>
              </a:rPr>
              <a:t>Giấy phép XK (nếu có)</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5/ </a:t>
            </a:r>
            <a:r>
              <a:rPr lang="vi-VN" altLang="en-US" sz="2400" b="1">
                <a:latin typeface="Times New Roman" pitchFamily="18" charset="0"/>
                <a:ea typeface="Calibri" pitchFamily="34" charset="0"/>
                <a:cs typeface="Times New Roman" pitchFamily="18" charset="0"/>
              </a:rPr>
              <a:t>Giấy chứng nhận kiểm tra chuyên ngành</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6/ </a:t>
            </a:r>
            <a:r>
              <a:rPr lang="vi-VN" altLang="en-US" sz="2400" b="1">
                <a:latin typeface="Times New Roman" pitchFamily="18" charset="0"/>
                <a:ea typeface="Calibri" pitchFamily="34" charset="0"/>
                <a:cs typeface="Times New Roman" pitchFamily="18" charset="0"/>
              </a:rPr>
              <a:t>Chứng từ chứng minh đủ điều kiện XK</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7/ </a:t>
            </a:r>
            <a:r>
              <a:rPr lang="vi-VN" altLang="en-US" sz="2400" b="1">
                <a:latin typeface="Times New Roman" pitchFamily="18" charset="0"/>
                <a:ea typeface="Calibri" pitchFamily="34" charset="0"/>
                <a:cs typeface="Times New Roman" pitchFamily="18" charset="0"/>
              </a:rPr>
              <a:t>Hợp đồng ủy thác (nếu có) </a:t>
            </a:r>
            <a:endParaRPr lang="en-US" altLang="en-US" sz="2400" b="1">
              <a:ea typeface="Calibri" pitchFamily="34" charset="0"/>
              <a:cs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3584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845"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solidFill>
                  <a:srgbClr val="FF0000"/>
                </a:solidFill>
                <a:latin typeface="Times New Roman" pitchFamily="18" charset="0"/>
                <a:ea typeface="Calibri" pitchFamily="34" charset="0"/>
                <a:cs typeface="Times New Roman" pitchFamily="18" charset="0"/>
              </a:rPr>
              <a:t>Hồ sơ hải quan đối với hàng hóa nhập khẩu gồm : (khoản 2 điều 16)</a:t>
            </a:r>
            <a:endParaRPr lang="en-US" altLang="en-US" sz="2400">
              <a:solidFill>
                <a:srgbClr val="FF0000"/>
              </a:solidFill>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 </a:t>
            </a:r>
            <a:r>
              <a:rPr lang="es-NI" altLang="en-US" sz="2400" b="1">
                <a:latin typeface="Times New Roman" pitchFamily="18" charset="0"/>
                <a:ea typeface="Calibri" pitchFamily="34" charset="0"/>
                <a:cs typeface="Times New Roman" pitchFamily="18" charset="0"/>
              </a:rPr>
              <a:t>Tờ khai hải quan</a:t>
            </a:r>
            <a:r>
              <a:rPr lang="en-US" altLang="en-US" sz="2400" b="1">
                <a:latin typeface="Times New Roman" pitchFamily="18" charset="0"/>
                <a:ea typeface="Calibri" pitchFamily="34" charset="0"/>
                <a:cs typeface="Times New Roman" pitchFamily="18" charset="0"/>
              </a:rPr>
              <a:t> dạng điện tử</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s-NI" altLang="en-US" sz="2400" b="1">
                <a:latin typeface="Times New Roman" pitchFamily="18" charset="0"/>
                <a:ea typeface="Calibri" pitchFamily="34" charset="0"/>
                <a:cs typeface="Times New Roman" pitchFamily="18" charset="0"/>
              </a:rPr>
              <a:t>2/ Hóa đơn thương mại (có thanh toán)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s-NI" altLang="en-US" sz="2400" b="1">
                <a:latin typeface="Times New Roman" pitchFamily="18" charset="0"/>
                <a:ea typeface="Calibri" pitchFamily="34" charset="0"/>
                <a:cs typeface="Times New Roman" pitchFamily="18" charset="0"/>
              </a:rPr>
              <a:t>3/ </a:t>
            </a:r>
            <a:r>
              <a:rPr lang="vi-VN" altLang="en-US" sz="2400" b="1">
                <a:latin typeface="Times New Roman" pitchFamily="18" charset="0"/>
                <a:ea typeface="Calibri" pitchFamily="34" charset="0"/>
                <a:cs typeface="Times New Roman" pitchFamily="18" charset="0"/>
              </a:rPr>
              <a:t>Vận </a:t>
            </a:r>
            <a:r>
              <a:rPr lang="en-US" altLang="en-US" sz="2400" b="1">
                <a:latin typeface="Times New Roman" pitchFamily="18" charset="0"/>
                <a:ea typeface="Calibri" pitchFamily="34" charset="0"/>
                <a:cs typeface="Times New Roman" pitchFamily="18" charset="0"/>
              </a:rPr>
              <a:t>tải </a:t>
            </a:r>
            <a:r>
              <a:rPr lang="vi-VN" altLang="en-US" sz="2400" b="1">
                <a:latin typeface="Times New Roman" pitchFamily="18" charset="0"/>
                <a:ea typeface="Calibri" pitchFamily="34" charset="0"/>
                <a:cs typeface="Times New Roman" pitchFamily="18" charset="0"/>
              </a:rPr>
              <a:t>đơn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4/</a:t>
            </a:r>
            <a:r>
              <a:rPr lang="vi-VN" altLang="en-US" sz="2400" b="1">
                <a:latin typeface="Times New Roman" pitchFamily="18" charset="0"/>
                <a:ea typeface="Calibri" pitchFamily="34" charset="0"/>
                <a:cs typeface="Times New Roman" pitchFamily="18" charset="0"/>
              </a:rPr>
              <a:t> Bảng kê</a:t>
            </a:r>
            <a:r>
              <a:rPr lang="en-US" altLang="en-US" sz="2400" b="1">
                <a:latin typeface="Times New Roman" pitchFamily="18" charset="0"/>
                <a:ea typeface="Calibri" pitchFamily="34" charset="0"/>
                <a:cs typeface="Times New Roman" pitchFamily="18" charset="0"/>
              </a:rPr>
              <a:t> lâm sản (đối với lượng </a:t>
            </a:r>
            <a:r>
              <a:rPr lang="vi-VN" altLang="en-US" sz="2400" b="1">
                <a:latin typeface="Times New Roman" pitchFamily="18" charset="0"/>
                <a:ea typeface="Calibri" pitchFamily="34" charset="0"/>
                <a:cs typeface="Times New Roman" pitchFamily="18" charset="0"/>
              </a:rPr>
              <a:t>gỗ nguyên liệu</a:t>
            </a:r>
            <a:r>
              <a:rPr lang="en-US" altLang="en-US" sz="2400" b="1">
                <a:latin typeface="Times New Roman" pitchFamily="18" charset="0"/>
                <a:ea typeface="Calibri" pitchFamily="34" charset="0"/>
                <a:cs typeface="Times New Roman" pitchFamily="18" charset="0"/>
              </a:rPr>
              <a:t> NK)</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5/</a:t>
            </a:r>
            <a:r>
              <a:rPr lang="vi-VN" altLang="en-US" sz="2400" b="1">
                <a:latin typeface="Times New Roman" pitchFamily="18" charset="0"/>
                <a:ea typeface="Calibri" pitchFamily="34" charset="0"/>
                <a:cs typeface="Times New Roman" pitchFamily="18" charset="0"/>
              </a:rPr>
              <a:t> Giấy phép nhập khẩu</a:t>
            </a:r>
            <a:r>
              <a:rPr lang="en-US" altLang="en-US" sz="2400" b="1">
                <a:latin typeface="Times New Roman" pitchFamily="18" charset="0"/>
                <a:ea typeface="Calibri" pitchFamily="34" charset="0"/>
                <a:cs typeface="Times New Roman" pitchFamily="18" charset="0"/>
              </a:rPr>
              <a:t> (nếu có)</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6/ Giấy chứng nhận kiểm tra chuyên ngành</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7/ </a:t>
            </a:r>
            <a:r>
              <a:rPr lang="vi-VN" altLang="en-US" sz="2400" b="1">
                <a:latin typeface="Times New Roman" pitchFamily="18" charset="0"/>
                <a:ea typeface="Calibri" pitchFamily="34" charset="0"/>
                <a:cs typeface="Times New Roman" pitchFamily="18" charset="0"/>
              </a:rPr>
              <a:t>Chứng từ chứng minh đủ điều kiện</a:t>
            </a:r>
            <a:r>
              <a:rPr lang="en-US" altLang="en-US" sz="2400" b="1">
                <a:latin typeface="Times New Roman" pitchFamily="18" charset="0"/>
                <a:ea typeface="Calibri" pitchFamily="34" charset="0"/>
                <a:cs typeface="Times New Roman" pitchFamily="18" charset="0"/>
              </a:rPr>
              <a:t> NK (theo quy định của pháp luật về đầu tư)</a:t>
            </a:r>
            <a:endParaRPr lang="en-US" altLang="en-US" sz="2400" b="1">
              <a:ea typeface="Calibri" pitchFamily="34"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1. CƠ SỞ PHÁP LÝ (tiếp)</a:t>
            </a:r>
          </a:p>
        </p:txBody>
      </p:sp>
      <p:sp>
        <p:nvSpPr>
          <p:cNvPr id="614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841500"/>
            <a:ext cx="8305800" cy="4114800"/>
          </a:xfrm>
          <a:prstGeom prst="rect">
            <a:avLst/>
          </a:prstGeom>
          <a:noFill/>
          <a:ln>
            <a:noFill/>
          </a:ln>
        </p:spPr>
        <p:txBody>
          <a:bodyPr anchor="ctr">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just">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tư</a:t>
            </a:r>
            <a:r>
              <a:rPr lang="en-US" sz="2400" b="1">
                <a:latin typeface="Times New Roman" panose="02020603050405020304" pitchFamily="18" charset="0"/>
                <a:ea typeface="Calibri" panose="020F0502020204030204" pitchFamily="34" charset="0"/>
                <a:cs typeface="Times New Roman" panose="02020603050405020304" pitchFamily="18" charset="0"/>
              </a:rPr>
              <a:t> 39/2015/TT-BTC;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tư</a:t>
            </a:r>
            <a:r>
              <a:rPr lang="en-US" sz="2400" b="1">
                <a:latin typeface="Times New Roman" panose="02020603050405020304" pitchFamily="18" charset="0"/>
                <a:ea typeface="Calibri" panose="020F0502020204030204" pitchFamily="34" charset="0"/>
                <a:cs typeface="Times New Roman" panose="02020603050405020304" pitchFamily="18" charset="0"/>
              </a:rPr>
              <a:t> 60/2019/TT-BTC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2400" b="1">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1200"/>
              </a:spcBef>
              <a:spcAft>
                <a:spcPts val="600"/>
              </a:spcAft>
              <a:buFont typeface="Arial" panose="020B0604020202020204" pitchFamily="34" charset="0"/>
              <a:buChar char="•"/>
              <a:tabLst>
                <a:tab pos="457200" algn="l"/>
              </a:tabLst>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31/2022/TT-BTC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Danh</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XNK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65/2017/TT-BTC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09/2019/TT-BTC)</a:t>
            </a: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1200"/>
              </a:spcBef>
              <a:spcAft>
                <a:spcPts val="600"/>
              </a:spcAft>
              <a:buFont typeface="Arial" panose="020B0604020202020204" pitchFamily="34" charset="0"/>
              <a:buChar char="•"/>
              <a:tabLst>
                <a:tab pos="457200" algn="l"/>
              </a:tabLst>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33/2023/TT-BTC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31/5/2023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xứ</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hoá</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TT 38/2018/TT-BTC; TT 62/2019/TT-BTC; TT 47/2020/TT-BTC; TT 07/2021/TT-BTC);</a:t>
            </a:r>
            <a:r>
              <a:rPr lang="en-US" sz="2400" b="1" smtClean="0">
                <a:latin typeface="Times New Roman" panose="02020603050405020304" pitchFamily="18" charset="0"/>
                <a:ea typeface="Calibri" panose="020F0502020204030204" pitchFamily="34" charset="0"/>
                <a:cs typeface="Times New Roman" panose="02020603050405020304" pitchFamily="18" charset="0"/>
              </a:rPr>
              <a:t> </a:t>
            </a:r>
            <a:endParaRPr lang="en-US" sz="2400" b="1">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1200"/>
              </a:spcBef>
              <a:spcAft>
                <a:spcPts val="600"/>
              </a:spcAft>
              <a:buFont typeface="Arial" panose="020B0604020202020204" pitchFamily="34"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tư</a:t>
            </a:r>
            <a:r>
              <a:rPr lang="en-US" sz="2400" b="1">
                <a:latin typeface="Times New Roman" panose="02020603050405020304" pitchFamily="18" charset="0"/>
                <a:ea typeface="Calibri" panose="020F0502020204030204" pitchFamily="34" charset="0"/>
                <a:cs typeface="Times New Roman" panose="02020603050405020304" pitchFamily="18" charset="0"/>
              </a:rPr>
              <a:t> 14/2021/TT-BTC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smtClean="0">
                <a:latin typeface="Times New Roman" panose="02020603050405020304" pitchFamily="18" charset="0"/>
                <a:ea typeface="Calibri" panose="020F0502020204030204" pitchFamily="34" charset="0"/>
                <a:cs typeface="Times New Roman" panose="02020603050405020304" pitchFamily="18" charset="0"/>
              </a:rPr>
              <a:t>HQ;</a:t>
            </a:r>
          </a:p>
          <a:p>
            <a:pPr marL="342900" indent="-342900" algn="just">
              <a:lnSpc>
                <a:spcPct val="107000"/>
              </a:lnSpc>
              <a:spcBef>
                <a:spcPts val="1200"/>
              </a:spcBef>
              <a:spcAft>
                <a:spcPts val="600"/>
              </a:spcAft>
              <a:buFont typeface="Arial" panose="020B0604020202020204" pitchFamily="34" charset="0"/>
              <a:buChar char="•"/>
              <a:tabLst>
                <a:tab pos="457200" algn="l"/>
              </a:tabLst>
              <a:defRPr/>
            </a:pP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121/2021/TT-BTC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24/12/2021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CCHQ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tờ</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l" eaLnBrk="1" hangingPunct="1">
              <a:defRPr/>
            </a:pPr>
            <a:endParaRPr lang="en-US" altLang="vi-VN" sz="2000" b="1">
              <a:solidFill>
                <a:schemeClr val="accent2"/>
              </a:solidFill>
              <a:latin typeface="Times New Roman"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3686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893" name="Rectangle 3"/>
          <p:cNvSpPr txBox="1">
            <a:spLocks noChangeArrowheads="1"/>
          </p:cNvSpPr>
          <p:nvPr/>
        </p:nvSpPr>
        <p:spPr bwMode="auto">
          <a:xfrm>
            <a:off x="412750" y="1371600"/>
            <a:ext cx="8305800" cy="5029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 typeface="Arial" panose="020B0604020202020204" pitchFamily="34" charset="0"/>
              <a:buNone/>
              <a:defRPr/>
            </a:pP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16)</a:t>
            </a:r>
            <a:endParaRPr lang="en-US" altLang="en-US" sz="2400">
              <a:solidFill>
                <a:srgbClr val="FF0000"/>
              </a:solidFill>
              <a:ea typeface="Calibri" panose="020F0502020204030204" pitchFamily="34" charset="0"/>
              <a:cs typeface="Times New Roman" panose="02020603050405020304" pitchFamily="18" charset="0"/>
            </a:endParaRPr>
          </a:p>
          <a:p>
            <a:pPr>
              <a:lnSpc>
                <a:spcPct val="107000"/>
              </a:lnSpc>
              <a:spcBef>
                <a:spcPct val="0"/>
              </a:spcBef>
              <a:spcAft>
                <a:spcPts val="800"/>
              </a:spcAft>
              <a:defRPr/>
            </a:pPr>
            <a:r>
              <a:rPr lang="pt-BR" altLang="en-US" sz="2400" b="1">
                <a:latin typeface="Times New Roman" panose="02020603050405020304" pitchFamily="18" charset="0"/>
                <a:ea typeface="Calibri" panose="020F0502020204030204" pitchFamily="34" charset="0"/>
                <a:cs typeface="Times New Roman" panose="02020603050405020304" pitchFamily="18" charset="0"/>
              </a:rPr>
              <a:t>8/ Tờ khai trị giá (Trừ: NKHQ áp dụng PP1 và đã khai thông tin trị giá trên VNACCS)</a:t>
            </a:r>
            <a:endParaRPr lang="en-US" altLang="en-US" sz="2400" b="1">
              <a:ea typeface="Calibri" panose="020F0502020204030204" pitchFamily="34" charset="0"/>
              <a:cs typeface="Times New Roman" panose="02020603050405020304" pitchFamily="18" charset="0"/>
            </a:endParaRPr>
          </a:p>
          <a:p>
            <a:pPr>
              <a:lnSpc>
                <a:spcPct val="107000"/>
              </a:lnSpc>
              <a:spcBef>
                <a:spcPct val="0"/>
              </a:spcBef>
              <a:spcAft>
                <a:spcPts val="800"/>
              </a:spcAft>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9/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xuất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xứ</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b="1">
              <a:ea typeface="Calibri" panose="020F0502020204030204" pitchFamily="34" charset="0"/>
              <a:cs typeface="Times New Roman" panose="02020603050405020304" pitchFamily="18" charset="0"/>
            </a:endParaRPr>
          </a:p>
          <a:p>
            <a:pPr>
              <a:lnSpc>
                <a:spcPct val="107000"/>
              </a:lnSpc>
              <a:spcBef>
                <a:spcPct val="0"/>
              </a:spcBef>
              <a:spcAft>
                <a:spcPts val="800"/>
              </a:spcAft>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10/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Danh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mục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MMTB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loại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máy</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Danh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mục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MMTB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loại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tháo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rời</a:t>
            </a:r>
            <a:endParaRPr lang="en-US" altLang="en-US" sz="2400" b="1">
              <a:ea typeface="Calibri" panose="020F0502020204030204" pitchFamily="34" charset="0"/>
              <a:cs typeface="Times New Roman" panose="02020603050405020304" pitchFamily="18" charset="0"/>
            </a:endParaRPr>
          </a:p>
          <a:p>
            <a:pPr>
              <a:lnSpc>
                <a:spcPct val="107000"/>
              </a:lnSpc>
              <a:spcBef>
                <a:spcPct val="0"/>
              </a:spcBef>
              <a:spcAft>
                <a:spcPts val="800"/>
              </a:spcAft>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11/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ủy</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thác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nếu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b="1">
              <a:ea typeface="Calibri" panose="020F0502020204030204" pitchFamily="34" charset="0"/>
              <a:cs typeface="Times New Roman" panose="02020603050405020304" pitchFamily="18" charset="0"/>
            </a:endParaRPr>
          </a:p>
          <a:p>
            <a:pPr>
              <a:lnSpc>
                <a:spcPct val="107000"/>
              </a:lnSpc>
              <a:spcBef>
                <a:spcPct val="0"/>
              </a:spcBef>
              <a:spcAft>
                <a:spcPts val="800"/>
              </a:spcAft>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12/ </a:t>
            </a:r>
            <a:r>
              <a:rPr lang="vi-VN" altLang="en-US" sz="2400" b="1">
                <a:latin typeface="Times New Roman" panose="02020603050405020304" pitchFamily="18" charset="0"/>
                <a:ea typeface="Calibri" panose="020F0502020204030204" pitchFamily="34" charset="0"/>
                <a:cs typeface="Times New Roman" panose="02020603050405020304" pitchFamily="18" charset="0"/>
              </a:rPr>
              <a:t>Hợp đồng bán hàng cho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tượng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VAT 5%</a:t>
            </a:r>
            <a:endParaRPr lang="en-US" altLang="en-US" sz="2400" b="1">
              <a:ea typeface="Calibri" panose="020F0502020204030204" pitchFamily="34" charset="0"/>
              <a:cs typeface="Times New Roman" panose="02020603050405020304" pitchFamily="18" charset="0"/>
            </a:endParaRPr>
          </a:p>
          <a:p>
            <a:pPr>
              <a:lnSpc>
                <a:spcPct val="107000"/>
              </a:lnSpc>
              <a:spcBef>
                <a:spcPct val="0"/>
              </a:spcBef>
              <a:spcAft>
                <a:spcPts val="800"/>
              </a:spcAft>
              <a:defRPr/>
            </a:pP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13/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Hồ</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sơ</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chịu</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miễn</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giảm</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a:t>
            </a:r>
            <a:r>
              <a:rPr lang="en-US" altLang="en-US" sz="2400" b="1" i="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thuế</a:t>
            </a:r>
            <a:endParaRPr lang="en-US" altLang="en-US" sz="2400" b="1">
              <a:highlight>
                <a:srgbClr val="FFFF00"/>
              </a:highlight>
              <a:ea typeface="Calibri" panose="020F0502020204030204" pitchFamily="34" charset="0"/>
              <a:cs typeface="Times New Roman" panose="02020603050405020304"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3789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917" name="Rectangle 3"/>
          <p:cNvSpPr txBox="1">
            <a:spLocks noChangeArrowheads="1"/>
          </p:cNvSpPr>
          <p:nvPr/>
        </p:nvSpPr>
        <p:spPr bwMode="auto">
          <a:xfrm>
            <a:off x="412750" y="1371600"/>
            <a:ext cx="8305800" cy="4635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 typeface="Arial" panose="020B0604020202020204" pitchFamily="34" charset="0"/>
              <a:buNone/>
              <a:defRPr/>
            </a:pP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XK, NK </a:t>
            </a:r>
            <a:r>
              <a:rPr lang="en-US" altLang="en-US" sz="2400" b="1"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tượng</a:t>
            </a:r>
            <a:r>
              <a:rPr lang="en-US" altLang="en-US" sz="2400" b="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chịu</a:t>
            </a:r>
            <a:r>
              <a:rPr lang="en-US" altLang="en-US" sz="2400" b="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thuế</a:t>
            </a:r>
            <a:endParaRPr lang="en-US" altLang="en-US" sz="2400">
              <a:solidFill>
                <a:srgbClr val="FF0000"/>
              </a:solidFill>
              <a:highlight>
                <a:srgbClr val="FFFF00"/>
              </a:highlight>
              <a:ea typeface="Calibri" panose="020F0502020204030204" pitchFamily="34"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defRPr/>
            </a:pP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1.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nhân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đạo</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hoàn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b="1">
              <a:ea typeface="Calibri" panose="020F0502020204030204" pitchFamily="34" charset="0"/>
              <a:cs typeface="Times New Roman" panose="02020603050405020304" pitchFamily="18" charset="0"/>
            </a:endParaRPr>
          </a:p>
          <a:p>
            <a:pPr marL="45720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cung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cấp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hóa</a:t>
            </a:r>
            <a:endParaRPr lang="en-US" altLang="en-US" sz="2400" b="1">
              <a:ea typeface="Calibri" panose="020F0502020204030204" pitchFamily="34" charset="0"/>
              <a:cs typeface="Times New Roman" panose="02020603050405020304" pitchFamily="18" charset="0"/>
            </a:endParaRPr>
          </a:p>
          <a:p>
            <a:pPr marL="45720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ủy</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thác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khẩu</a:t>
            </a:r>
            <a:endParaRPr lang="en-US" altLang="en-US" sz="2400" b="1">
              <a:ea typeface="Calibri" panose="020F0502020204030204" pitchFamily="34" charset="0"/>
              <a:cs typeface="Times New Roman" panose="02020603050405020304" pitchFamily="18" charset="0"/>
            </a:endParaRPr>
          </a:p>
          <a:p>
            <a:pPr marL="45720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bản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Bộ</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Tài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nguồn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ngân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sách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trung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ương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b="1">
              <a:ea typeface="Calibri" panose="020F0502020204030204" pitchFamily="34" charset="0"/>
              <a:cs typeface="Times New Roman" panose="02020603050405020304" pitchFamily="18" charset="0"/>
            </a:endParaRPr>
          </a:p>
          <a:p>
            <a:pPr marL="45720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bản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Sở</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Tài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nguồn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ngân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sách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địa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phương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3891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917"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i="1">
                <a:latin typeface="Times New Roman" pitchFamily="18" charset="0"/>
                <a:ea typeface="Calibri" pitchFamily="34" charset="0"/>
                <a:cs typeface="Times New Roman" pitchFamily="18" charset="0"/>
              </a:rPr>
              <a:t>2. Hàng nhập khẩu thực hiện dự án ODA viện trợ không hoàn lại của Việt Nam cho nước ngoài</a:t>
            </a:r>
          </a:p>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+QĐ của đơn vị chủ quản về giao nhiệm vụ thực hiện dự án hoặc QĐ phê duyệt dự án ODA không hoàn lại.</a:t>
            </a:r>
          </a:p>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+Danh mục chi tiết hàng hóa viện trợ </a:t>
            </a:r>
          </a:p>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+Hợp đồng cung cấp hàng hóa hoặc hợp đồng ủy thác nhập khẩu</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i="1">
                <a:latin typeface="Times New Roman" pitchFamily="18" charset="0"/>
                <a:ea typeface="Calibri" pitchFamily="34" charset="0"/>
                <a:cs typeface="Times New Roman" pitchFamily="18" charset="0"/>
              </a:rPr>
              <a:t>Hàng xuất khẩu thực hiện dự án ODA viện trợ không hoàn lại của Việt Nam cho nước ngoài</a:t>
            </a:r>
            <a:endParaRPr lang="en-US" altLang="en-US" sz="2400">
              <a:ea typeface="Calibri" pitchFamily="34" charset="0"/>
              <a:cs typeface="Times New Roman" pitchFamily="18"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3994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941" name="Rectangle 3"/>
          <p:cNvSpPr txBox="1">
            <a:spLocks noChangeArrowheads="1"/>
          </p:cNvSpPr>
          <p:nvPr/>
        </p:nvSpPr>
        <p:spPr bwMode="auto">
          <a:xfrm>
            <a:off x="412750" y="1371600"/>
            <a:ext cx="8305800" cy="31496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 typeface="Arial" panose="020B0604020202020204" pitchFamily="34" charset="0"/>
              <a:buNone/>
              <a:defRPr/>
            </a:pP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3.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xuất</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dự</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ODA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hoàn</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Việt</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Nam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nước</a:t>
            </a:r>
            <a:r>
              <a:rPr lang="en-US" alt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latin typeface="Times New Roman" panose="02020603050405020304" pitchFamily="18" charset="0"/>
                <a:ea typeface="Calibri" panose="020F0502020204030204" pitchFamily="34" charset="0"/>
                <a:cs typeface="Times New Roman" panose="02020603050405020304" pitchFamily="18" charset="0"/>
              </a:rPr>
              <a:t>ngoài</a:t>
            </a:r>
            <a:endParaRPr lang="en-US" altLang="en-US" sz="2400" b="1" i="1">
              <a:latin typeface="Times New Roman" panose="02020603050405020304" pitchFamily="18" charset="0"/>
              <a:ea typeface="Calibri" panose="020F0502020204030204" pitchFamily="34" charset="0"/>
              <a:cs typeface="Times New Roman" panose="02020603050405020304" pitchFamily="18" charset="0"/>
            </a:endParaRPr>
          </a:p>
          <a:p>
            <a:pPr marL="23495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+QĐ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giao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nhiệm</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vụ</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lý</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dự</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QĐ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phê</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duyệt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dự</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cơ</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chủ</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quản</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a:p>
            <a:pPr marL="23495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Danh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mục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tiết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nước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ngoài</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a:p>
            <a:pPr marL="234950">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cung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cấp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dự</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4096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941" name="Rectangle 3"/>
          <p:cNvSpPr txBox="1">
            <a:spLocks noChangeArrowheads="1"/>
          </p:cNvSpPr>
          <p:nvPr/>
        </p:nvSpPr>
        <p:spPr bwMode="auto">
          <a:xfrm>
            <a:off x="412750" y="1371600"/>
            <a:ext cx="8305800" cy="4635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 typeface="Arial" panose="020B0604020202020204" pitchFamily="34" charset="0"/>
              <a:buNone/>
              <a:defRPr/>
            </a:pP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GTGT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móc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nghiên</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khoa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alt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346075">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bán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đấu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thầu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cung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cấp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cung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cấp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dịch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vụ</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a:p>
            <a:pPr marL="346075">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ủy</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thác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trường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NK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ủy</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thác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p>
          <a:p>
            <a:pPr marL="346075">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bản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cơ</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nhà</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nước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giao</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nhiệm</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vụ</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chương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trình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dự</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tài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nghiên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cứu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khoa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học</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a:p>
            <a:pPr marL="346075">
              <a:lnSpc>
                <a:spcPct val="107000"/>
              </a:lnSpc>
              <a:spcBef>
                <a:spcPct val="0"/>
              </a:spcBef>
              <a:spcAft>
                <a:spcPts val="800"/>
              </a:spcAft>
              <a:buFont typeface="Arial" panose="020B0604020202020204" pitchFamily="34" charset="0"/>
              <a:buNone/>
              <a:defRPr/>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bên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nước</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ngoài</a:t>
            </a:r>
            <a:endParaRPr lang="en-US" alt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4198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989"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Char char="•"/>
            </a:pPr>
            <a:r>
              <a:rPr lang="en-US" altLang="en-US" sz="2400" b="1">
                <a:solidFill>
                  <a:srgbClr val="FF0000"/>
                </a:solidFill>
                <a:latin typeface="Times New Roman" pitchFamily="18" charset="0"/>
                <a:ea typeface="Calibri" pitchFamily="34" charset="0"/>
                <a:cs typeface="Times New Roman" pitchFamily="18" charset="0"/>
              </a:rPr>
              <a:t>Hồ sơ hải quan đối với hàng hóa XK, NK miễn thuế</a:t>
            </a:r>
            <a:endParaRPr lang="en-US" altLang="en-US" sz="2400">
              <a:solidFill>
                <a:srgbClr val="FF0000"/>
              </a:solidFill>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Danh mục hàng hóa miễn thuế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Hợp đồng đi thuê và cho thuê lại máy móc, thiết bị, phương tiện vận tải chuyên dung phục vụ hoạt động dầu khí</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Hợp đồng chế tạo máy móc, thiết bị, linh kiện, bộ phận cần thiết cho hoạt động dầu khí để cung cấp cho tổ chức, cá nhân tiến hành hoạt động dầu khí trong đó ghi rõ giá cung cấp hàng hóa không bao gồm thuế NK</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Hợp đồng chế tạo máy móc, thiết bị, linh kiện, để chế tạo tài sản cố định của đối tượng được hưởng ưu đãi đầu tư hoặc để tạo tài sản cố định của cơ sở đóng tàu</a:t>
            </a:r>
            <a:endParaRPr lang="en-US" altLang="en-US" sz="2400" b="1">
              <a:ea typeface="Calibri" pitchFamily="34" charset="0"/>
              <a:cs typeface="Times New Roman" pitchFamily="18"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4301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989" name="Rectangle 3"/>
          <p:cNvSpPr txBox="1">
            <a:spLocks noChangeArrowheads="1"/>
          </p:cNvSpPr>
          <p:nvPr/>
        </p:nvSpPr>
        <p:spPr bwMode="auto">
          <a:xfrm>
            <a:off x="412750" y="1371600"/>
            <a:ext cx="8305800" cy="5029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 typeface="Arial" panose="020B0604020202020204" pitchFamily="34" charset="0"/>
              <a:buNone/>
              <a:defRPr/>
            </a:pP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XK, NK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Thêm</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quy</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32 NĐ 134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NĐ 18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sửa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NĐ 134</a:t>
            </a:r>
            <a:endParaRPr lang="en-US" altLang="en-US" sz="2400">
              <a:ea typeface="Calibri" panose="020F0502020204030204" pitchFamily="34"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defRPr/>
            </a:pP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XK, NK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Bef>
                <a:spcPct val="0"/>
              </a:spcBef>
              <a:spcAft>
                <a:spcPts val="800"/>
              </a:spcAft>
              <a:buFontTx/>
              <a:buChar char="-"/>
              <a:defRPr/>
            </a:pP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nhưng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phải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xuất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XK, cam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chưa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qua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sử</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dụng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gia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chế</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biến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ở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Nam </a:t>
            </a:r>
          </a:p>
          <a:p>
            <a:pPr marL="342900" indent="-342900">
              <a:lnSpc>
                <a:spcPct val="107000"/>
              </a:lnSpc>
              <a:spcBef>
                <a:spcPct val="0"/>
              </a:spcBef>
              <a:spcAft>
                <a:spcPts val="800"/>
              </a:spcAft>
              <a:buFontTx/>
              <a:buChar char="-"/>
              <a:defRPr/>
            </a:pP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xuất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nhưng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phải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nhập</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XK, cam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chưa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qua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sử</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dụng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gia</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chế</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biến</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ở </a:t>
            </a:r>
            <a:r>
              <a:rPr lang="en-US" altLang="en-US" sz="2400" b="1" err="1">
                <a:latin typeface="Times New Roman" panose="02020603050405020304" pitchFamily="18" charset="0"/>
                <a:ea typeface="Calibri" panose="020F0502020204030204" pitchFamily="34" charset="0"/>
                <a:cs typeface="Times New Roman" panose="02020603050405020304" pitchFamily="18" charset="0"/>
              </a:rPr>
              <a:t>Việt</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Nam </a:t>
            </a:r>
          </a:p>
          <a:p>
            <a:pPr marL="342900" indent="-342900">
              <a:lnSpc>
                <a:spcPct val="107000"/>
              </a:lnSpc>
              <a:spcBef>
                <a:spcPct val="0"/>
              </a:spcBef>
              <a:spcAft>
                <a:spcPts val="800"/>
              </a:spcAft>
              <a:buFontTx/>
              <a:buChar char="-"/>
              <a:defRPr/>
            </a:pP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PHẢI NỘP, XUẤT TRÌNH</a:t>
            </a:r>
          </a:p>
        </p:txBody>
      </p:sp>
      <p:sp>
        <p:nvSpPr>
          <p:cNvPr id="4301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989" name="Rectangle 3"/>
          <p:cNvSpPr txBox="1">
            <a:spLocks noChangeArrowheads="1"/>
          </p:cNvSpPr>
          <p:nvPr/>
        </p:nvSpPr>
        <p:spPr bwMode="auto">
          <a:xfrm>
            <a:off x="412750" y="1371600"/>
            <a:ext cx="8305800" cy="5029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 typeface="Arial" panose="020B0604020202020204" pitchFamily="34" charset="0"/>
              <a:buNone/>
              <a:defRPr/>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của TCHQ:</a:t>
            </a:r>
          </a:p>
          <a:p>
            <a:pPr marL="457200" indent="-457200">
              <a:lnSpc>
                <a:spcPct val="107000"/>
              </a:lnSpc>
              <a:spcBef>
                <a:spcPct val="0"/>
              </a:spcBef>
              <a:spcAft>
                <a:spcPts val="800"/>
              </a:spcAft>
              <a:buFont typeface="Arial" panose="020B0604020202020204" pitchFamily="34" charset="0"/>
              <a:buAutoNum type="arabicPeriod"/>
              <a:defRPr/>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 cầu nội chứng từ giấy thuộc hồ sơ hải quan: Công văn số 4334/TCHQ-GSQL ngày 01/7/2019: Thực hiện theo đúng quy định tại khoản 2 Điều 3, điểm a khoản 1 Điều 18, khoản 1 Điều 23 TT 38 được sửa tại khoản 2, khoản 7, khoản 12 Điều 1 TT 39.</a:t>
            </a:r>
          </a:p>
          <a:p>
            <a:pPr marL="457200" indent="-457200">
              <a:lnSpc>
                <a:spcPct val="107000"/>
              </a:lnSpc>
              <a:spcBef>
                <a:spcPct val="0"/>
              </a:spcBef>
              <a:spcAft>
                <a:spcPts val="800"/>
              </a:spcAft>
              <a:buFont typeface="Arial" panose="020B0604020202020204" pitchFamily="34" charset="0"/>
              <a:buAutoNum type="arabicPeriod"/>
              <a:defRPr/>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Gửi chứng từ thuộc hồ sơ hải quan: Công văn số 2056/TCHQ-GSQL ngày 30/3/2020</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Bef>
                <a:spcPct val="0"/>
              </a:spcBef>
              <a:spcAft>
                <a:spcPts val="800"/>
              </a:spcAft>
              <a:buFontTx/>
              <a:buChar char="-"/>
              <a:defRPr/>
            </a:pP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6695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 LƯU</a:t>
            </a:r>
          </a:p>
        </p:txBody>
      </p:sp>
      <p:sp>
        <p:nvSpPr>
          <p:cNvPr id="4403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037"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solidFill>
                  <a:srgbClr val="FF0000"/>
                </a:solidFill>
                <a:latin typeface="Times New Roman" pitchFamily="18" charset="0"/>
                <a:ea typeface="Calibri" pitchFamily="34" charset="0"/>
                <a:cs typeface="Times New Roman" pitchFamily="18" charset="0"/>
              </a:rPr>
              <a:t>(Điều 16a TT 38, sửa tại khoản 6 điều 1 TT 39)</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1/Tờ khai hải quan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2/Giấy phép xuất khẩu, nhập khẩu</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3/Giấy đăng ký kiểm tra chuyên ngành và Biên bản lấy mẫu có xác nhận của cơ quan chuyên ngành</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4/Giấy chứng nhận kiểm tra chuyên ngành</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5/Hợp đồng mua bán hàng hóa XK, NK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6/Hợp đồng ủy thác trong trường hợp ủy thác XK, NK</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7/Chứng từ xác nhận tổ chức cá nhân đủ điều kiện xuất khẩu, nhập khẩu theo quy định pháp luật về đầu tư</a:t>
            </a:r>
            <a:endParaRPr lang="en-US" altLang="en-US" sz="2400" b="1">
              <a:ea typeface="Calibri" pitchFamily="34" charset="0"/>
              <a:cs typeface="Times New Roman" pitchFamily="18"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 LƯU</a:t>
            </a:r>
          </a:p>
        </p:txBody>
      </p:sp>
      <p:sp>
        <p:nvSpPr>
          <p:cNvPr id="4506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061"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8/Hóa đơn thương mại </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9/Vận đơn hoặc các chứng từ vận tải</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10/Chứng từ chứng nhận xuất xứ hàng hóa </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11/Bản kê chi tiết hàng hóa </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12/Tài liệu kỹ thuật, catalogue, bản phân tích thành phần, chứng thư giám định </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13/Danh mục máy móc thiết bị và Phiếu theo dõi trừ lùi khi khai báo mã số theo quy định tại điều 7,8 Thông tư 14/2015/TT-BTC</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14/Sổ, chứng từ kế toán liên quan đến hàng hóa XNK</a:t>
            </a:r>
            <a:endParaRPr lang="en-US" altLang="en-US" sz="2400" b="1">
              <a:ea typeface="Calibri" pitchFamily="34" charset="0"/>
              <a:cs typeface="Times New Roman" pitchFamily="18" charset="0"/>
            </a:endParaRPr>
          </a:p>
          <a:p>
            <a:pPr>
              <a:lnSpc>
                <a:spcPct val="107000"/>
              </a:lnSpc>
              <a:spcBef>
                <a:spcPts val="400"/>
              </a:spcBef>
              <a:buFont typeface="Arial" charset="0"/>
              <a:buChar char="•"/>
            </a:pPr>
            <a:r>
              <a:rPr lang="en-US" altLang="en-US" sz="2400" b="1">
                <a:latin typeface="Times New Roman" pitchFamily="18" charset="0"/>
                <a:ea typeface="Calibri" pitchFamily="34" charset="0"/>
                <a:cs typeface="Times New Roman" pitchFamily="18" charset="0"/>
              </a:rPr>
              <a:t>15/Báo cáo quyết toán tình hình sử dụng nguyên liệu, vật tư, máy móc thiết bị NK .. liên quan đến hoạt động GC, SXXK</a:t>
            </a:r>
            <a:endParaRPr lang="en-US" altLang="en-US" sz="2400" b="1">
              <a:ea typeface="Calibri" pitchFamily="34" charset="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2. NGUYÊN TẮC QUẢN LÝ HẢI QUAN</a:t>
            </a:r>
          </a:p>
        </p:txBody>
      </p:sp>
      <p:sp>
        <p:nvSpPr>
          <p:cNvPr id="717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173" name="Rectangle 3"/>
          <p:cNvSpPr txBox="1">
            <a:spLocks noChangeArrowheads="1"/>
          </p:cNvSpPr>
          <p:nvPr/>
        </p:nvSpPr>
        <p:spPr bwMode="auto">
          <a:xfrm>
            <a:off x="419100" y="18415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en-US" altLang="en-US" sz="2400" b="1" smtClean="0">
                <a:latin typeface="Times New Roman" pitchFamily="18" charset="0"/>
                <a:ea typeface="Calibri" pitchFamily="34" charset="0"/>
                <a:cs typeface="Times New Roman" pitchFamily="18" charset="0"/>
              </a:rPr>
              <a:t>- </a:t>
            </a:r>
            <a:r>
              <a:rPr lang="en-US" altLang="en-US" sz="2400" b="1" err="1" smtClean="0">
                <a:latin typeface="Times New Roman" pitchFamily="18" charset="0"/>
                <a:ea typeface="Calibri" pitchFamily="34" charset="0"/>
                <a:cs typeface="Times New Roman" pitchFamily="18" charset="0"/>
              </a:rPr>
              <a:t>Hàng</a:t>
            </a:r>
            <a:r>
              <a:rPr lang="en-US" altLang="en-US" sz="2400" b="1" smtClean="0">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hóa</a:t>
            </a:r>
            <a:r>
              <a:rPr lang="en-US" altLang="en-US" sz="2400" b="1">
                <a:latin typeface="Times New Roman" pitchFamily="18" charset="0"/>
                <a:ea typeface="Calibri" pitchFamily="34" charset="0"/>
                <a:cs typeface="Times New Roman" pitchFamily="18" charset="0"/>
              </a:rPr>
              <a:t> XK, NK </a:t>
            </a:r>
            <a:r>
              <a:rPr lang="en-US" altLang="en-US" sz="2400" b="1" err="1">
                <a:latin typeface="Times New Roman" pitchFamily="18" charset="0"/>
                <a:ea typeface="Calibri" pitchFamily="34" charset="0"/>
                <a:cs typeface="Times New Roman" pitchFamily="18" charset="0"/>
              </a:rPr>
              <a:t>phải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làm</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thủ</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tục</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quan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và</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chịu</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sự</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kiểm</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tra</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giám</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sát</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quan</a:t>
            </a:r>
            <a:endParaRPr lang="en-US" altLang="en-US" sz="2400" b="1">
              <a:latin typeface="Times New Roman" pitchFamily="18" charset="0"/>
              <a:ea typeface="Calibri" pitchFamily="34" charset="0"/>
              <a:cs typeface="Times New Roman" pitchFamily="18" charset="0"/>
            </a:endParaRPr>
          </a:p>
          <a:p>
            <a:pPr algn="just">
              <a:lnSpc>
                <a:spcPct val="107000"/>
              </a:lnSpc>
              <a:spcAft>
                <a:spcPts val="800"/>
              </a:spcAft>
            </a:pPr>
            <a:r>
              <a:rPr lang="en-US" altLang="en-US" sz="2400" b="1" smtClean="0">
                <a:latin typeface="Times New Roman" pitchFamily="18" charset="0"/>
                <a:ea typeface="Calibri" pitchFamily="34" charset="0"/>
                <a:cs typeface="Times New Roman" pitchFamily="18" charset="0"/>
              </a:rPr>
              <a:t>- </a:t>
            </a:r>
            <a:r>
              <a:rPr lang="en-US" altLang="en-US" sz="2400" b="1" err="1" smtClean="0">
                <a:latin typeface="Times New Roman" pitchFamily="18" charset="0"/>
                <a:ea typeface="Calibri" pitchFamily="34" charset="0"/>
                <a:cs typeface="Times New Roman" pitchFamily="18" charset="0"/>
              </a:rPr>
              <a:t>Kiểm</a:t>
            </a:r>
            <a:r>
              <a:rPr lang="en-US" altLang="en-US" sz="2400" b="1" smtClean="0">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tra</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giám</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sát</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quan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thực</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hiện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trên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sơ</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sở</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áp</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dụng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quản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lý</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rủi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ro</a:t>
            </a:r>
            <a:endParaRPr lang="en-US" altLang="en-US" sz="2400" b="1">
              <a:latin typeface="Times New Roman" pitchFamily="18" charset="0"/>
              <a:ea typeface="Calibri" pitchFamily="34" charset="0"/>
              <a:cs typeface="Times New Roman" pitchFamily="18" charset="0"/>
            </a:endParaRPr>
          </a:p>
          <a:p>
            <a:pPr algn="just">
              <a:lnSpc>
                <a:spcPct val="107000"/>
              </a:lnSpc>
              <a:spcAft>
                <a:spcPts val="800"/>
              </a:spcAft>
            </a:pPr>
            <a:r>
              <a:rPr lang="en-US" altLang="en-US" sz="2400" b="1" smtClean="0">
                <a:latin typeface="Times New Roman" pitchFamily="18" charset="0"/>
                <a:ea typeface="Calibri" pitchFamily="34" charset="0"/>
                <a:cs typeface="Times New Roman" pitchFamily="18" charset="0"/>
              </a:rPr>
              <a:t>- </a:t>
            </a:r>
            <a:r>
              <a:rPr lang="en-US" altLang="en-US" sz="2400" b="1" err="1" smtClean="0">
                <a:latin typeface="Times New Roman" pitchFamily="18" charset="0"/>
                <a:ea typeface="Calibri" pitchFamily="34" charset="0"/>
                <a:cs typeface="Times New Roman" pitchFamily="18" charset="0"/>
              </a:rPr>
              <a:t>Hàng</a:t>
            </a:r>
            <a:r>
              <a:rPr lang="en-US" altLang="en-US" sz="2400" b="1" smtClean="0">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hóa</a:t>
            </a:r>
            <a:r>
              <a:rPr lang="en-US" altLang="en-US" sz="2400" b="1">
                <a:latin typeface="Times New Roman" pitchFamily="18" charset="0"/>
                <a:ea typeface="Calibri" pitchFamily="34" charset="0"/>
                <a:cs typeface="Times New Roman" pitchFamily="18" charset="0"/>
              </a:rPr>
              <a:t> XK, NK </a:t>
            </a:r>
            <a:r>
              <a:rPr lang="en-US" altLang="en-US" sz="2400" b="1" err="1">
                <a:latin typeface="Times New Roman" pitchFamily="18" charset="0"/>
                <a:ea typeface="Calibri" pitchFamily="34" charset="0"/>
                <a:cs typeface="Times New Roman" pitchFamily="18" charset="0"/>
              </a:rPr>
              <a:t>được</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thông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quan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sau</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đã</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hoàn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thành</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thủ</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tục</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hải</a:t>
            </a:r>
            <a:r>
              <a:rPr lang="en-US" altLang="en-US" sz="2400" b="1">
                <a:latin typeface="Times New Roman" pitchFamily="18" charset="0"/>
                <a:ea typeface="Calibri" pitchFamily="34" charset="0"/>
                <a:cs typeface="Times New Roman" pitchFamily="18" charset="0"/>
              </a:rPr>
              <a:t> </a:t>
            </a:r>
            <a:r>
              <a:rPr lang="en-US" altLang="en-US" sz="2400" b="1" smtClean="0">
                <a:latin typeface="Times New Roman" pitchFamily="18" charset="0"/>
                <a:ea typeface="Calibri" pitchFamily="34" charset="0"/>
                <a:cs typeface="Times New Roman" pitchFamily="18" charset="0"/>
              </a:rPr>
              <a:t>quan </a:t>
            </a:r>
            <a:r>
              <a:rPr lang="en-US" altLang="en-US" sz="2400" b="1" smtClean="0">
                <a:solidFill>
                  <a:srgbClr val="FF0000"/>
                </a:solidFill>
                <a:latin typeface="Times New Roman" pitchFamily="18" charset="0"/>
                <a:ea typeface="Calibri" pitchFamily="34" charset="0"/>
                <a:cs typeface="Times New Roman" pitchFamily="18" charset="0"/>
              </a:rPr>
              <a:t>(không thực hiện thông quan từng phần, nếu muốn thì phải thực hiện tách vận đơn)</a:t>
            </a:r>
            <a:endParaRPr lang="en-US" altLang="en-US" sz="2400" b="1">
              <a:solidFill>
                <a:srgbClr val="FF0000"/>
              </a:solidFill>
              <a:latin typeface="Times New Roman" pitchFamily="18" charset="0"/>
              <a:ea typeface="Calibri" pitchFamily="34" charset="0"/>
              <a:cs typeface="Times New Roman" pitchFamily="18" charset="0"/>
            </a:endParaRPr>
          </a:p>
          <a:p>
            <a:pPr algn="just">
              <a:lnSpc>
                <a:spcPct val="107000"/>
              </a:lnSpc>
              <a:spcAft>
                <a:spcPts val="800"/>
              </a:spcAft>
            </a:pPr>
            <a:r>
              <a:rPr lang="en-US" altLang="en-US" sz="2400" b="1" smtClean="0">
                <a:latin typeface="Times New Roman" pitchFamily="18" charset="0"/>
                <a:ea typeface="Calibri" pitchFamily="34" charset="0"/>
                <a:cs typeface="Times New Roman" pitchFamily="18" charset="0"/>
              </a:rPr>
              <a:t>- </a:t>
            </a:r>
            <a:r>
              <a:rPr lang="en-US" altLang="en-US" sz="2400" b="1" err="1" smtClean="0">
                <a:latin typeface="Times New Roman" pitchFamily="18" charset="0"/>
                <a:ea typeface="Calibri" pitchFamily="34" charset="0"/>
                <a:cs typeface="Times New Roman" pitchFamily="18" charset="0"/>
              </a:rPr>
              <a:t>Thủ</a:t>
            </a:r>
            <a:r>
              <a:rPr lang="en-US" altLang="en-US" sz="2400" b="1" smtClean="0">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tục</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quan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phải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công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khai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thuận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tiện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Thời</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gian</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làm</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việc</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đáp</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ứng</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yêu</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cầu</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hoạt</a:t>
            </a:r>
            <a:r>
              <a:rPr lang="en-US" altLang="en-US" sz="2400" b="1">
                <a:latin typeface="Times New Roman" pitchFamily="18" charset="0"/>
                <a:ea typeface="Calibri" pitchFamily="34" charset="0"/>
                <a:cs typeface="Times New Roman" pitchFamily="18" charset="0"/>
              </a:rPr>
              <a:t> </a:t>
            </a:r>
            <a:r>
              <a:rPr lang="en-US" altLang="en-US" sz="2400" b="1" err="1">
                <a:latin typeface="Times New Roman" pitchFamily="18" charset="0"/>
                <a:ea typeface="Calibri" pitchFamily="34" charset="0"/>
                <a:cs typeface="Times New Roman" pitchFamily="18" charset="0"/>
              </a:rPr>
              <a:t>động</a:t>
            </a:r>
            <a:r>
              <a:rPr lang="en-US" altLang="en-US" sz="2400" b="1">
                <a:latin typeface="Times New Roman" pitchFamily="18" charset="0"/>
                <a:ea typeface="Calibri" pitchFamily="34" charset="0"/>
                <a:cs typeface="Times New Roman" pitchFamily="18" charset="0"/>
              </a:rPr>
              <a:t> XNK </a:t>
            </a: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HỒ SƠ HẢI QUAN - LƯU</a:t>
            </a:r>
          </a:p>
        </p:txBody>
      </p:sp>
      <p:sp>
        <p:nvSpPr>
          <p:cNvPr id="4608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085"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buFont typeface="Arial" charset="0"/>
              <a:buChar char="•"/>
            </a:pPr>
            <a:r>
              <a:rPr lang="en-US" altLang="en-US" sz="2400" b="1">
                <a:latin typeface="Times New Roman" pitchFamily="18" charset="0"/>
                <a:ea typeface="Calibri" pitchFamily="34" charset="0"/>
                <a:cs typeface="Times New Roman" pitchFamily="18" charset="0"/>
              </a:rPr>
              <a:t>16/Hồ sơ, chứng từ có liên quan đến việc kiểm tra xác định trị giá hải quan theo quy định tại TT 39</a:t>
            </a:r>
            <a:endParaRPr lang="en-US" altLang="en-US" sz="2400" b="1">
              <a:ea typeface="Calibri" pitchFamily="34" charset="0"/>
              <a:cs typeface="Times New Roman" pitchFamily="18" charset="0"/>
            </a:endParaRPr>
          </a:p>
          <a:p>
            <a:pPr>
              <a:lnSpc>
                <a:spcPct val="107000"/>
              </a:lnSpc>
              <a:buFont typeface="Arial" charset="0"/>
              <a:buChar char="•"/>
            </a:pPr>
            <a:r>
              <a:rPr lang="en-US" altLang="en-US" sz="2400" b="1">
                <a:latin typeface="Times New Roman" pitchFamily="18" charset="0"/>
                <a:ea typeface="Calibri" pitchFamily="34" charset="0"/>
                <a:cs typeface="Times New Roman" pitchFamily="18" charset="0"/>
              </a:rPr>
              <a:t>17/Hồ sơ có liên quan đến việc miễn thuế, giảm thuế, hoàn thuế, không thuộc đối tương chịu thuế, xóa nợ thuế, gia hạn tiền thuế</a:t>
            </a:r>
            <a:endParaRPr lang="en-US" altLang="en-US" sz="2400" b="1">
              <a:ea typeface="Calibri" pitchFamily="34" charset="0"/>
              <a:cs typeface="Times New Roman" pitchFamily="18" charset="0"/>
            </a:endParaRPr>
          </a:p>
          <a:p>
            <a:pPr>
              <a:lnSpc>
                <a:spcPct val="107000"/>
              </a:lnSpc>
              <a:buFont typeface="Arial" charset="0"/>
              <a:buChar char="•"/>
            </a:pPr>
            <a:r>
              <a:rPr lang="en-US" altLang="en-US" sz="2400" b="1">
                <a:latin typeface="Times New Roman" pitchFamily="18" charset="0"/>
                <a:ea typeface="Calibri" pitchFamily="34" charset="0"/>
                <a:cs typeface="Times New Roman" pitchFamily="18" charset="0"/>
              </a:rPr>
              <a:t>18/Văn bản thông báo kết quả xác định trước về mã số, xuất xứ, trị giá</a:t>
            </a:r>
            <a:endParaRPr lang="en-US" altLang="en-US" sz="2400" b="1">
              <a:ea typeface="Calibri" pitchFamily="34" charset="0"/>
              <a:cs typeface="Times New Roman" pitchFamily="18" charset="0"/>
            </a:endParaRPr>
          </a:p>
          <a:p>
            <a:pPr>
              <a:lnSpc>
                <a:spcPct val="107000"/>
              </a:lnSpc>
              <a:buFont typeface="Arial" charset="0"/>
              <a:buChar char="•"/>
            </a:pPr>
            <a:r>
              <a:rPr lang="en-US" altLang="en-US" sz="2400" b="1">
                <a:latin typeface="Times New Roman" pitchFamily="18" charset="0"/>
                <a:ea typeface="Calibri" pitchFamily="34" charset="0"/>
                <a:cs typeface="Times New Roman" pitchFamily="18" charset="0"/>
              </a:rPr>
              <a:t>19/Hồ sơ liên quan đến việc khai bổ sung, thay đổi mục đích sử dụng, chuyển tiêu thụ nội địa</a:t>
            </a:r>
            <a:endParaRPr lang="en-US" altLang="en-US" sz="2400" b="1">
              <a:ea typeface="Calibri" pitchFamily="34" charset="0"/>
              <a:cs typeface="Times New Roman" pitchFamily="18" charset="0"/>
            </a:endParaRPr>
          </a:p>
          <a:p>
            <a:pPr>
              <a:lnSpc>
                <a:spcPct val="107000"/>
              </a:lnSpc>
              <a:buFont typeface="Arial" charset="0"/>
              <a:buChar char="•"/>
            </a:pPr>
            <a:r>
              <a:rPr lang="en-US" altLang="en-US" sz="2400" b="1">
                <a:latin typeface="Times New Roman" pitchFamily="18" charset="0"/>
                <a:ea typeface="Calibri" pitchFamily="34" charset="0"/>
                <a:cs typeface="Times New Roman" pitchFamily="18" charset="0"/>
              </a:rPr>
              <a:t>20/Hồ sơ liên quan đến thủ tục hải quan đối với hàng hóa kinh doanh TNTX và hàng hóa XK, NK đăng ký tờ khai hải quan một lần.</a:t>
            </a:r>
            <a:endParaRPr lang="en-US" altLang="en-US" sz="2400" b="1">
              <a:ea typeface="Calibri" pitchFamily="34" charset="0"/>
              <a:cs typeface="Times New Roman" pitchFamily="18" charset="0"/>
            </a:endParaRPr>
          </a:p>
          <a:p>
            <a:pPr>
              <a:lnSpc>
                <a:spcPct val="107000"/>
              </a:lnSpc>
              <a:buFont typeface="Arial" charset="0"/>
              <a:buChar char="•"/>
            </a:pPr>
            <a:r>
              <a:rPr lang="en-US" altLang="en-US" sz="2400" b="1">
                <a:latin typeface="Times New Roman" pitchFamily="18" charset="0"/>
                <a:ea typeface="Calibri" pitchFamily="34" charset="0"/>
                <a:cs typeface="Times New Roman" pitchFamily="18" charset="0"/>
              </a:rPr>
              <a:t>21/Các chứng từ khác có liên quan đến hàng hóa XK, NK </a:t>
            </a:r>
            <a:endParaRPr lang="en-US" altLang="en-US" sz="2400" b="1">
              <a:ea typeface="Calibri" pitchFamily="34" charset="0"/>
              <a:cs typeface="Times New Roman"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 KIỂM TRA HẢI QUAN</a:t>
            </a:r>
          </a:p>
        </p:txBody>
      </p:sp>
      <p:sp>
        <p:nvSpPr>
          <p:cNvPr id="4710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2750" y="1371600"/>
            <a:ext cx="8305800" cy="3886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endParaRPr lang="en-US" sz="2400" b="1">
              <a:solidFill>
                <a:srgbClr val="FF0000"/>
              </a:solidFill>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endParaRPr lang="en-US" sz="2400" b="1">
              <a:solidFill>
                <a:srgbClr val="FF0000"/>
              </a:solidFill>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a:solidFill>
                  <a:srgbClr val="FF0000"/>
                </a:solidFill>
                <a:ea typeface="Calibri" panose="020F0502020204030204" pitchFamily="34" charset="0"/>
                <a:cs typeface="Times New Roman" panose="02020603050405020304" pitchFamily="18" charset="0"/>
              </a:rPr>
              <a:t>                   </a:t>
            </a:r>
          </a:p>
          <a:p>
            <a:pPr indent="457200">
              <a:lnSpc>
                <a:spcPct val="107000"/>
              </a:lnSpc>
              <a:spcBef>
                <a:spcPts val="0"/>
              </a:spcBef>
              <a:spcAft>
                <a:spcPts val="800"/>
              </a:spcAft>
              <a:buFont typeface="Arial" panose="020B0604020202020204" pitchFamily="34" charset="0"/>
              <a:buNone/>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32 – </a:t>
            </a:r>
            <a:r>
              <a:rPr lang="en-US" sz="2400" b="1"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a:p>
            <a:pPr indent="457200">
              <a:lnSpc>
                <a:spcPct val="107000"/>
              </a:lnSpc>
              <a:spcBef>
                <a:spcPts val="0"/>
              </a:spcBef>
              <a:spcAft>
                <a:spcPts val="800"/>
              </a:spcAft>
              <a:buFont typeface="Arial" panose="020B0604020202020204" pitchFamily="34" charset="0"/>
              <a:buNone/>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27 – NĐ 08/2015/NĐ-CP</a:t>
            </a:r>
            <a:endParaRPr lang="en-US" sz="2400" b="1">
              <a:ea typeface="Calibri" panose="020F0502020204030204" pitchFamily="34" charset="0"/>
              <a:cs typeface="Times New Roman" panose="02020603050405020304" pitchFamily="18" charset="0"/>
            </a:endParaRPr>
          </a:p>
          <a:p>
            <a:pPr indent="457200">
              <a:lnSpc>
                <a:spcPct val="107000"/>
              </a:lnSpc>
              <a:spcBef>
                <a:spcPts val="0"/>
              </a:spcBef>
              <a:spcAft>
                <a:spcPts val="800"/>
              </a:spcAft>
              <a:buFont typeface="Arial" panose="020B0604020202020204" pitchFamily="34" charset="0"/>
              <a:buNone/>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23, 24, 25, 27, 28, 29 – TT38/2015/BTC</a:t>
            </a:r>
            <a:endParaRPr lang="en-US" sz="2400" b="1">
              <a:ea typeface="Calibri" panose="020F0502020204030204" pitchFamily="34" charset="0"/>
              <a:cs typeface="Times New Roman" panose="02020603050405020304" pitchFamily="18" charset="0"/>
            </a:endParaRPr>
          </a:p>
          <a:p>
            <a:pPr indent="457200">
              <a:lnSpc>
                <a:spcPct val="107000"/>
              </a:lnSpc>
              <a:spcBef>
                <a:spcPts val="0"/>
              </a:spcBef>
              <a:spcAft>
                <a:spcPts val="800"/>
              </a:spcAft>
              <a:buFont typeface="Arial" panose="020B0604020202020204" pitchFamily="34" charset="0"/>
              <a:buNone/>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1 – TT39/2018/BTC</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3.5.1 NGUYÊN TẮC KIỂM TRA HẢI QUAN</a:t>
            </a:r>
          </a:p>
        </p:txBody>
      </p:sp>
      <p:sp>
        <p:nvSpPr>
          <p:cNvPr id="4813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2750" y="1371600"/>
            <a:ext cx="8305800" cy="5029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tắc</a:t>
            </a:r>
            <a:r>
              <a:rPr lang="en-US" sz="2400" b="1">
                <a:latin typeface="Times New Roman" panose="02020603050405020304" pitchFamily="18" charset="0"/>
                <a:ea typeface="Calibri" panose="020F0502020204030204" pitchFamily="34" charset="0"/>
                <a:cs typeface="Times New Roman" panose="02020603050405020304" pitchFamily="18" charset="0"/>
              </a:rPr>
              <a:t> QLRR</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2/ </a:t>
            </a:r>
            <a:r>
              <a:rPr lang="en-US" sz="2400" b="1" err="1">
                <a:latin typeface="Times New Roman" panose="02020603050405020304" pitchFamily="18" charset="0"/>
                <a:ea typeface="Calibri" panose="020F0502020204030204" pitchFamily="34" charset="0"/>
                <a:cs typeface="Times New Roman" panose="02020603050405020304" pitchFamily="18" charset="0"/>
              </a:rPr>
              <a:t>Căn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cứ</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luồng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Chỉ</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dẫn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rủi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ro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Quyết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thức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tỷ</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3/ </a:t>
            </a:r>
            <a:r>
              <a:rPr lang="en-US" sz="2400" b="1" err="1">
                <a:latin typeface="Times New Roman" panose="02020603050405020304" pitchFamily="18" charset="0"/>
                <a:ea typeface="Calibri" panose="020F0502020204030204" pitchFamily="34" charset="0"/>
                <a:cs typeface="Times New Roman" panose="02020603050405020304" pitchFamily="18" charset="0"/>
              </a:rPr>
              <a:t>Có</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dấu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hiệu</a:t>
            </a:r>
            <a:r>
              <a:rPr lang="en-US" sz="2400" b="1">
                <a:latin typeface="Times New Roman" panose="02020603050405020304" pitchFamily="18" charset="0"/>
                <a:ea typeface="Calibri" panose="020F0502020204030204" pitchFamily="34" charset="0"/>
                <a:cs typeface="Times New Roman" panose="02020603050405020304" pitchFamily="18" charset="0"/>
              </a:rPr>
              <a:t> vi </a:t>
            </a:r>
            <a:r>
              <a:rPr lang="en-US" sz="2400" b="1" err="1">
                <a:latin typeface="Times New Roman" panose="02020603050405020304" pitchFamily="18" charset="0"/>
                <a:ea typeface="Calibri" panose="020F0502020204030204" pitchFamily="34" charset="0"/>
                <a:cs typeface="Times New Roman" panose="02020603050405020304" pitchFamily="18" charset="0"/>
              </a:rPr>
              <a:t>phạm</a:t>
            </a:r>
            <a:r>
              <a:rPr lang="en-US" sz="2400" b="1">
                <a:latin typeface="Times New Roman" panose="02020603050405020304" pitchFamily="18" charset="0"/>
                <a:ea typeface="Calibri" panose="020F0502020204030204" pitchFamily="34" charset="0"/>
                <a:cs typeface="Times New Roman" panose="02020603050405020304" pitchFamily="18" charset="0"/>
              </a:rPr>
              <a:t> =&gt; CCHQ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xuất</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thay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đổi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thức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mức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độ</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4/ CQHQ </a:t>
            </a:r>
            <a:r>
              <a:rPr lang="en-US" sz="2400" b="1" err="1">
                <a:latin typeface="Times New Roman" panose="02020603050405020304" pitchFamily="18" charset="0"/>
                <a:ea typeface="Calibri" panose="020F0502020204030204" pitchFamily="34" charset="0"/>
                <a:cs typeface="Times New Roman" panose="02020603050405020304" pitchFamily="18" charset="0"/>
              </a:rPr>
              <a:t>trưng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cầu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=&gt; CQHQ </a:t>
            </a:r>
            <a:r>
              <a:rPr lang="en-US" sz="2400" b="1" err="1">
                <a:latin typeface="Times New Roman" panose="02020603050405020304" pitchFamily="18" charset="0"/>
                <a:ea typeface="Calibri" panose="020F0502020204030204" pitchFamily="34" charset="0"/>
                <a:cs typeface="Times New Roman" panose="02020603050405020304" pitchFamily="18" charset="0"/>
              </a:rPr>
              <a:t>trả</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phí</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3.5.2 THỜI GIAN KIỂM TRA</a:t>
            </a:r>
          </a:p>
        </p:txBody>
      </p:sp>
      <p:sp>
        <p:nvSpPr>
          <p:cNvPr id="4915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2750" y="1371600"/>
            <a:ext cx="8305800" cy="42672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1200"/>
              </a:spcBef>
              <a:spcAft>
                <a:spcPts val="800"/>
              </a:spcAft>
              <a:buFont typeface="Arial" panose="020B0604020202020204" pitchFamily="34" charset="0"/>
              <a:buNone/>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KIỂM TRA HỒ SƠ HQ:</a:t>
            </a:r>
            <a:endParaRPr lang="en-US" sz="2400" b="1">
              <a:solidFill>
                <a:srgbClr val="FF0000"/>
              </a:solidFill>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01h: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đầy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đủ</a:t>
            </a:r>
            <a:r>
              <a:rPr lang="en-US" sz="2400" b="1">
                <a:latin typeface="Times New Roman" panose="02020603050405020304" pitchFamily="18" charset="0"/>
                <a:ea typeface="Calibri" panose="020F0502020204030204" pitchFamily="34" charset="0"/>
                <a:cs typeface="Times New Roman" panose="02020603050405020304" pitchFamily="18" charset="0"/>
              </a:rPr>
              <a:t> hay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quá</a:t>
            </a:r>
            <a:r>
              <a:rPr lang="en-US" sz="2400" b="1">
                <a:latin typeface="Times New Roman" panose="02020603050405020304" pitchFamily="18" charset="0"/>
                <a:ea typeface="Calibri" panose="020F0502020204030204" pitchFamily="34" charset="0"/>
                <a:cs typeface="Times New Roman" panose="02020603050405020304" pitchFamily="18" charset="0"/>
              </a:rPr>
              <a:t> 02h: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tiết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endParaRPr lang="en-US" sz="2400" b="1">
              <a:ea typeface="Calibri" panose="020F0502020204030204" pitchFamily="34" charset="0"/>
              <a:cs typeface="Times New Roman" panose="02020603050405020304" pitchFamily="18" charset="0"/>
            </a:endParaRPr>
          </a:p>
          <a:p>
            <a:pPr>
              <a:lnSpc>
                <a:spcPct val="107000"/>
              </a:lnSpc>
              <a:spcBef>
                <a:spcPts val="1200"/>
              </a:spcBef>
              <a:spcAft>
                <a:spcPts val="800"/>
              </a:spcAft>
              <a:buFont typeface="Arial" panose="020B0604020202020204" pitchFamily="34" charset="0"/>
              <a:buNone/>
              <a:defRPr/>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KIỂM TRA THỰC TẾ HÀNG HÓA:</a:t>
            </a:r>
            <a:endParaRPr lang="en-US" sz="2400" b="1">
              <a:solidFill>
                <a:srgbClr val="FF0000"/>
              </a:solidFill>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quá</a:t>
            </a:r>
            <a:r>
              <a:rPr lang="en-US" sz="2400" b="1">
                <a:latin typeface="Times New Roman" panose="02020603050405020304" pitchFamily="18" charset="0"/>
                <a:ea typeface="Calibri" panose="020F0502020204030204" pitchFamily="34" charset="0"/>
                <a:cs typeface="Times New Roman" panose="02020603050405020304" pitchFamily="18" charset="0"/>
              </a:rPr>
              <a:t> 08h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quá</a:t>
            </a:r>
            <a:r>
              <a:rPr lang="en-US" sz="2400" b="1">
                <a:latin typeface="Times New Roman" panose="02020603050405020304" pitchFamily="18" charset="0"/>
                <a:ea typeface="Calibri" panose="020F0502020204030204" pitchFamily="34" charset="0"/>
                <a:cs typeface="Times New Roman" panose="02020603050405020304" pitchFamily="18" charset="0"/>
              </a:rPr>
              <a:t> 2 </a:t>
            </a:r>
            <a:r>
              <a:rPr lang="en-US" sz="2400" b="1" err="1">
                <a:latin typeface="Times New Roman" panose="02020603050405020304" pitchFamily="18" charset="0"/>
                <a:ea typeface="Calibri" panose="020F0502020204030204" pitchFamily="34" charset="0"/>
                <a:cs typeface="Times New Roman" panose="02020603050405020304" pitchFamily="18" charset="0"/>
              </a:rPr>
              <a:t>ngày</a:t>
            </a:r>
            <a:r>
              <a:rPr lang="en-US" sz="2400" b="1">
                <a:latin typeface="Times New Roman" panose="02020603050405020304" pitchFamily="18" charset="0"/>
                <a:ea typeface="Calibri" panose="020F0502020204030204" pitchFamily="34" charset="0"/>
                <a:cs typeface="Times New Roman" panose="02020603050405020304" pitchFamily="18" charset="0"/>
              </a:rPr>
              <a:t>: Lô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số</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lớn</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3.5.3 NỘI DUNG KIỂM TRA</a:t>
            </a:r>
          </a:p>
        </p:txBody>
      </p:sp>
      <p:sp>
        <p:nvSpPr>
          <p:cNvPr id="5018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181"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1/ Kiểm tra tên hàng, mã số, mức thuế</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2/ Kiểm tra trị giá hải quan</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3/ Kiểm tra, xác định xuất xứ hàng hoá</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4/ Kiểm tra thực hiện chính sách thuế</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5/ Kiểm tra giấy phép</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6/ Kiểm tra chuyên ngành</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7/ Kiểm tra thực tế hàng hóa</a:t>
            </a:r>
            <a:endParaRPr lang="en-US" altLang="en-US" sz="2400" b="1">
              <a:ea typeface="Calibri" pitchFamily="34" charset="0"/>
              <a:cs typeface="Times New Roman"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3.5.3.1 KIỂM TRA TÊN HÀNG, MÃ SỐ</a:t>
            </a:r>
          </a:p>
        </p:txBody>
      </p:sp>
      <p:sp>
        <p:nvSpPr>
          <p:cNvPr id="5120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05"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Lst>
              <a:defRPr sz="3200">
                <a:solidFill>
                  <a:schemeClr val="tx1"/>
                </a:solidFill>
                <a:latin typeface="Calibri" pitchFamily="34" charset="0"/>
              </a:defRPr>
            </a:lvl1pPr>
            <a:lvl2pPr>
              <a:tabLst>
                <a:tab pos="457200" algn="l"/>
              </a:tabLst>
              <a:defRPr sz="2800">
                <a:solidFill>
                  <a:schemeClr val="tx1"/>
                </a:solidFill>
                <a:latin typeface="Calibri" pitchFamily="34" charset="0"/>
              </a:defRPr>
            </a:lvl2pPr>
            <a:lvl3pPr>
              <a:tabLst>
                <a:tab pos="457200" algn="l"/>
              </a:tabLst>
              <a:defRPr sz="2400">
                <a:solidFill>
                  <a:schemeClr val="tx1"/>
                </a:solidFill>
                <a:latin typeface="Calibri" pitchFamily="34" charset="0"/>
              </a:defRPr>
            </a:lvl3pPr>
            <a:lvl4pPr>
              <a:tabLst>
                <a:tab pos="457200" algn="l"/>
              </a:tabLst>
              <a:defRPr sz="2000">
                <a:solidFill>
                  <a:schemeClr val="tx1"/>
                </a:solidFill>
                <a:latin typeface="Calibri" pitchFamily="34" charset="0"/>
              </a:defRPr>
            </a:lvl4pPr>
            <a:lvl5pPr>
              <a:tabLst>
                <a:tab pos="457200" algn="l"/>
              </a:tabLst>
              <a:defRPr sz="2000">
                <a:solidFill>
                  <a:schemeClr val="tx1"/>
                </a:solidFill>
                <a:latin typeface="Calibri" pitchFamily="34" charset="0"/>
              </a:defRPr>
            </a:lvl5pPr>
            <a:lvl6pPr eaLnBrk="0" fontAlgn="base" hangingPunct="0">
              <a:spcAft>
                <a:spcPct val="0"/>
              </a:spcAft>
              <a:buFont typeface="Arial" charset="0"/>
              <a:buChar char="»"/>
              <a:tabLst>
                <a:tab pos="457200" algn="l"/>
              </a:tabLst>
              <a:defRPr sz="2000">
                <a:solidFill>
                  <a:schemeClr val="tx1"/>
                </a:solidFill>
                <a:latin typeface="Calibri" pitchFamily="34" charset="0"/>
              </a:defRPr>
            </a:lvl6pPr>
            <a:lvl7pPr eaLnBrk="0" fontAlgn="base" hangingPunct="0">
              <a:spcAft>
                <a:spcPct val="0"/>
              </a:spcAft>
              <a:buFont typeface="Arial" charset="0"/>
              <a:buChar char="»"/>
              <a:tabLst>
                <a:tab pos="457200" algn="l"/>
              </a:tabLst>
              <a:defRPr sz="2000">
                <a:solidFill>
                  <a:schemeClr val="tx1"/>
                </a:solidFill>
                <a:latin typeface="Calibri" pitchFamily="34" charset="0"/>
              </a:defRPr>
            </a:lvl7pPr>
            <a:lvl8pPr eaLnBrk="0" fontAlgn="base" hangingPunct="0">
              <a:spcAft>
                <a:spcPct val="0"/>
              </a:spcAft>
              <a:buFont typeface="Arial" charset="0"/>
              <a:buChar char="»"/>
              <a:tabLst>
                <a:tab pos="457200" algn="l"/>
              </a:tabLst>
              <a:defRPr sz="2000">
                <a:solidFill>
                  <a:schemeClr val="tx1"/>
                </a:solidFill>
                <a:latin typeface="Calibri" pitchFamily="34" charset="0"/>
              </a:defRPr>
            </a:lvl8pPr>
            <a:lvl9pPr eaLnBrk="0" fontAlgn="base" hangingPunct="0">
              <a:spcAft>
                <a:spcPct val="0"/>
              </a:spcAft>
              <a:buFont typeface="Arial" charset="0"/>
              <a:buChar char="»"/>
              <a:tabLst>
                <a:tab pos="457200" algn="l"/>
              </a:tabLst>
              <a:defRPr sz="2000">
                <a:solidFill>
                  <a:schemeClr val="tx1"/>
                </a:solidFill>
                <a:latin typeface="Calibri" pitchFamily="34" charset="0"/>
              </a:defRPr>
            </a:lvl9pPr>
          </a:lstStyle>
          <a:p>
            <a:pPr marL="342900" indent="-342900">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Đ.24- TT 38/2015/TT-BTC ; sửa tại K 13 Đ1 TT39 sửa đổi</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TT 14/2015/TT-BTC; TT 17/2021/TT-BTC về phân loại, phân tích, kiểm định HHXNK</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TT </a:t>
            </a:r>
            <a:r>
              <a:rPr lang="en-US" altLang="en-US" sz="2400" b="1" smtClean="0">
                <a:latin typeface="Times New Roman" pitchFamily="18" charset="0"/>
                <a:ea typeface="Calibri" pitchFamily="34" charset="0"/>
                <a:cs typeface="Times New Roman" pitchFamily="18" charset="0"/>
              </a:rPr>
              <a:t>31/2022/TT-BTC </a:t>
            </a:r>
            <a:r>
              <a:rPr lang="en-US" altLang="en-US" sz="2400" b="1">
                <a:latin typeface="Times New Roman" pitchFamily="18" charset="0"/>
                <a:ea typeface="Calibri" pitchFamily="34" charset="0"/>
                <a:cs typeface="Times New Roman" pitchFamily="18" charset="0"/>
              </a:rPr>
              <a:t>về Danh mục HHXNKVN</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QĐ 1921/QĐ-TCHQ về Quy trình phân loại, áp dụng mức thuế</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QĐ 2999/QĐ-TCHQ ngày 6/9/2017 về Quy chế kiểm định, phân </a:t>
            </a:r>
            <a:r>
              <a:rPr lang="en-US" altLang="en-US" sz="2400" b="1" smtClean="0">
                <a:latin typeface="Times New Roman" pitchFamily="18" charset="0"/>
                <a:ea typeface="Calibri" pitchFamily="34" charset="0"/>
                <a:cs typeface="Times New Roman" pitchFamily="18" charset="0"/>
              </a:rPr>
              <a:t>tích</a:t>
            </a:r>
          </a:p>
          <a:p>
            <a:pPr marL="342900" indent="-342900">
              <a:lnSpc>
                <a:spcPct val="107000"/>
              </a:lnSpc>
              <a:spcAft>
                <a:spcPts val="800"/>
              </a:spcAft>
              <a:buFont typeface="Arial" charset="0"/>
              <a:buChar char="•"/>
            </a:pPr>
            <a:r>
              <a:rPr lang="en-US" altLang="en-US" sz="2400" b="1" smtClean="0">
                <a:latin typeface="Times New Roman" pitchFamily="18" charset="0"/>
                <a:ea typeface="Calibri" pitchFamily="34" charset="0"/>
                <a:cs typeface="Times New Roman" pitchFamily="18" charset="0"/>
              </a:rPr>
              <a:t>QĐ 2166/QĐ-TCHQ ngày 04/8/2021 </a:t>
            </a:r>
            <a:r>
              <a:rPr lang="en-US" altLang="en-US" sz="2400" b="1">
                <a:latin typeface="Times New Roman" pitchFamily="18" charset="0"/>
                <a:ea typeface="Calibri" pitchFamily="34" charset="0"/>
                <a:cs typeface="Times New Roman" pitchFamily="18" charset="0"/>
              </a:rPr>
              <a:t>về </a:t>
            </a:r>
            <a:r>
              <a:rPr lang="vi-VN" sz="2400" b="1">
                <a:latin typeface="Times New Roman" pitchFamily="18" charset="0"/>
                <a:ea typeface="Calibri" pitchFamily="34" charset="0"/>
                <a:cs typeface="Times New Roman" pitchFamily="18" charset="0"/>
              </a:rPr>
              <a:t>Quy trình Phân tích để phân loại hàng hóa xuất khẩu, nhập khẩu</a:t>
            </a:r>
            <a:endParaRPr lang="en-US" altLang="en-US" sz="2400" b="1">
              <a:latin typeface="Times New Roman" pitchFamily="18" charset="0"/>
              <a:ea typeface="Calibri" pitchFamily="34" charset="0"/>
              <a:cs typeface="Times New Roman"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CĂN CỨ KIỂM TRA TÊN HÀNG, MÃ SỐ</a:t>
            </a:r>
          </a:p>
        </p:txBody>
      </p:sp>
      <p:sp>
        <p:nvSpPr>
          <p:cNvPr id="522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229" name="Rectangle 3"/>
          <p:cNvSpPr txBox="1">
            <a:spLocks noChangeArrowheads="1"/>
          </p:cNvSpPr>
          <p:nvPr/>
        </p:nvSpPr>
        <p:spPr bwMode="auto">
          <a:xfrm>
            <a:off x="412750" y="13716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tabLst>
                <a:tab pos="457200" algn="l"/>
              </a:tabLst>
              <a:defRPr sz="3200">
                <a:solidFill>
                  <a:schemeClr val="tx1"/>
                </a:solidFill>
                <a:latin typeface="Calibri" pitchFamily="34" charset="0"/>
              </a:defRPr>
            </a:lvl1pPr>
            <a:lvl2pPr>
              <a:tabLst>
                <a:tab pos="457200" algn="l"/>
              </a:tabLst>
              <a:defRPr sz="2800">
                <a:solidFill>
                  <a:schemeClr val="tx1"/>
                </a:solidFill>
                <a:latin typeface="Calibri" pitchFamily="34" charset="0"/>
              </a:defRPr>
            </a:lvl2pPr>
            <a:lvl3pPr>
              <a:tabLst>
                <a:tab pos="457200" algn="l"/>
              </a:tabLst>
              <a:defRPr sz="2400">
                <a:solidFill>
                  <a:schemeClr val="tx1"/>
                </a:solidFill>
                <a:latin typeface="Calibri" pitchFamily="34" charset="0"/>
              </a:defRPr>
            </a:lvl3pPr>
            <a:lvl4pPr>
              <a:tabLst>
                <a:tab pos="457200" algn="l"/>
              </a:tabLst>
              <a:defRPr sz="2000">
                <a:solidFill>
                  <a:schemeClr val="tx1"/>
                </a:solidFill>
                <a:latin typeface="Calibri" pitchFamily="34" charset="0"/>
              </a:defRPr>
            </a:lvl4pPr>
            <a:lvl5pPr>
              <a:tabLst>
                <a:tab pos="457200" algn="l"/>
              </a:tabLst>
              <a:defRPr sz="2000">
                <a:solidFill>
                  <a:schemeClr val="tx1"/>
                </a:solidFill>
                <a:latin typeface="Calibri" pitchFamily="34" charset="0"/>
              </a:defRPr>
            </a:lvl5pPr>
            <a:lvl6pPr eaLnBrk="0" fontAlgn="base" hangingPunct="0">
              <a:spcAft>
                <a:spcPct val="0"/>
              </a:spcAft>
              <a:buFont typeface="Arial" charset="0"/>
              <a:buChar char="»"/>
              <a:tabLst>
                <a:tab pos="457200" algn="l"/>
              </a:tabLst>
              <a:defRPr sz="2000">
                <a:solidFill>
                  <a:schemeClr val="tx1"/>
                </a:solidFill>
                <a:latin typeface="Calibri" pitchFamily="34" charset="0"/>
              </a:defRPr>
            </a:lvl6pPr>
            <a:lvl7pPr eaLnBrk="0" fontAlgn="base" hangingPunct="0">
              <a:spcAft>
                <a:spcPct val="0"/>
              </a:spcAft>
              <a:buFont typeface="Arial" charset="0"/>
              <a:buChar char="»"/>
              <a:tabLst>
                <a:tab pos="457200" algn="l"/>
              </a:tabLst>
              <a:defRPr sz="2000">
                <a:solidFill>
                  <a:schemeClr val="tx1"/>
                </a:solidFill>
                <a:latin typeface="Calibri" pitchFamily="34" charset="0"/>
              </a:defRPr>
            </a:lvl7pPr>
            <a:lvl8pPr eaLnBrk="0" fontAlgn="base" hangingPunct="0">
              <a:spcAft>
                <a:spcPct val="0"/>
              </a:spcAft>
              <a:buFont typeface="Arial" charset="0"/>
              <a:buChar char="»"/>
              <a:tabLst>
                <a:tab pos="457200" algn="l"/>
              </a:tabLst>
              <a:defRPr sz="2000">
                <a:solidFill>
                  <a:schemeClr val="tx1"/>
                </a:solidFill>
                <a:latin typeface="Calibri" pitchFamily="34" charset="0"/>
              </a:defRPr>
            </a:lvl8pPr>
            <a:lvl9pPr eaLnBrk="0" fontAlgn="base" hangingPunct="0">
              <a:spcAft>
                <a:spcPct val="0"/>
              </a:spcAft>
              <a:buFont typeface="Arial" charset="0"/>
              <a:buChar char="»"/>
              <a:tabLst>
                <a:tab pos="457200" algn="l"/>
              </a:tabLst>
              <a:defRPr sz="2000">
                <a:solidFill>
                  <a:schemeClr val="tx1"/>
                </a:solidFill>
                <a:latin typeface="Calibri" pitchFamily="34" charset="0"/>
              </a:defRPr>
            </a:lvl9pPr>
          </a:lstStyle>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Danh mục HHXNKVN, Biểu thuế XK, NK</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Hồ sơ HQ, tài liệu kỹ thuật</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Thực tế hàng hóa</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06 Quy tắc phân loại của Công ước HS</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Chú giải chi tiết – EN </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Tuyển tập ý kiến phân loại của WCO – OP</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Chú giải SEN - AHTN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CSDL về mã số - MHS</a:t>
            </a:r>
            <a:endParaRPr lang="en-US" altLang="en-US" sz="2400" b="1">
              <a:ea typeface="Calibri" pitchFamily="34" charset="0"/>
              <a:cs typeface="Times New Roman"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TÊN HÀNG</a:t>
            </a:r>
          </a:p>
        </p:txBody>
      </p:sp>
      <p:sp>
        <p:nvSpPr>
          <p:cNvPr id="5325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53" name="Rectangle 3"/>
          <p:cNvSpPr txBox="1">
            <a:spLocks noChangeArrowheads="1"/>
          </p:cNvSpPr>
          <p:nvPr/>
        </p:nvSpPr>
        <p:spPr bwMode="auto">
          <a:xfrm>
            <a:off x="419100" y="13843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Lst>
              <a:defRPr sz="3200">
                <a:solidFill>
                  <a:schemeClr val="tx1"/>
                </a:solidFill>
                <a:latin typeface="Calibri" pitchFamily="34" charset="0"/>
              </a:defRPr>
            </a:lvl1pPr>
            <a:lvl2pPr>
              <a:tabLst>
                <a:tab pos="457200" algn="l"/>
              </a:tabLst>
              <a:defRPr sz="2800">
                <a:solidFill>
                  <a:schemeClr val="tx1"/>
                </a:solidFill>
                <a:latin typeface="Calibri" pitchFamily="34" charset="0"/>
              </a:defRPr>
            </a:lvl2pPr>
            <a:lvl3pPr>
              <a:tabLst>
                <a:tab pos="457200" algn="l"/>
              </a:tabLst>
              <a:defRPr sz="2400">
                <a:solidFill>
                  <a:schemeClr val="tx1"/>
                </a:solidFill>
                <a:latin typeface="Calibri" pitchFamily="34" charset="0"/>
              </a:defRPr>
            </a:lvl3pPr>
            <a:lvl4pPr>
              <a:tabLst>
                <a:tab pos="457200" algn="l"/>
              </a:tabLst>
              <a:defRPr sz="2000">
                <a:solidFill>
                  <a:schemeClr val="tx1"/>
                </a:solidFill>
                <a:latin typeface="Calibri" pitchFamily="34" charset="0"/>
              </a:defRPr>
            </a:lvl4pPr>
            <a:lvl5pPr>
              <a:tabLst>
                <a:tab pos="457200" algn="l"/>
              </a:tabLst>
              <a:defRPr sz="2000">
                <a:solidFill>
                  <a:schemeClr val="tx1"/>
                </a:solidFill>
                <a:latin typeface="Calibri" pitchFamily="34" charset="0"/>
              </a:defRPr>
            </a:lvl5pPr>
            <a:lvl6pPr eaLnBrk="0" fontAlgn="base" hangingPunct="0">
              <a:spcAft>
                <a:spcPct val="0"/>
              </a:spcAft>
              <a:buFont typeface="Arial" charset="0"/>
              <a:buChar char="»"/>
              <a:tabLst>
                <a:tab pos="457200" algn="l"/>
              </a:tabLst>
              <a:defRPr sz="2000">
                <a:solidFill>
                  <a:schemeClr val="tx1"/>
                </a:solidFill>
                <a:latin typeface="Calibri" pitchFamily="34" charset="0"/>
              </a:defRPr>
            </a:lvl6pPr>
            <a:lvl7pPr eaLnBrk="0" fontAlgn="base" hangingPunct="0">
              <a:spcAft>
                <a:spcPct val="0"/>
              </a:spcAft>
              <a:buFont typeface="Arial" charset="0"/>
              <a:buChar char="»"/>
              <a:tabLst>
                <a:tab pos="457200" algn="l"/>
              </a:tabLst>
              <a:defRPr sz="2000">
                <a:solidFill>
                  <a:schemeClr val="tx1"/>
                </a:solidFill>
                <a:latin typeface="Calibri" pitchFamily="34" charset="0"/>
              </a:defRPr>
            </a:lvl7pPr>
            <a:lvl8pPr eaLnBrk="0" fontAlgn="base" hangingPunct="0">
              <a:spcAft>
                <a:spcPct val="0"/>
              </a:spcAft>
              <a:buFont typeface="Arial" charset="0"/>
              <a:buChar char="»"/>
              <a:tabLst>
                <a:tab pos="457200" algn="l"/>
              </a:tabLst>
              <a:defRPr sz="2000">
                <a:solidFill>
                  <a:schemeClr val="tx1"/>
                </a:solidFill>
                <a:latin typeface="Calibri" pitchFamily="34" charset="0"/>
              </a:defRPr>
            </a:lvl8pPr>
            <a:lvl9pPr eaLnBrk="0" fontAlgn="base" hangingPunct="0">
              <a:spcAft>
                <a:spcPct val="0"/>
              </a:spcAft>
              <a:buFont typeface="Arial" charset="0"/>
              <a:buChar char="»"/>
              <a:tabLst>
                <a:tab pos="457200" algn="l"/>
              </a:tabLst>
              <a:defRPr sz="2000">
                <a:solidFill>
                  <a:schemeClr val="tx1"/>
                </a:solidFill>
                <a:latin typeface="Calibri" pitchFamily="34" charset="0"/>
              </a:defRPr>
            </a:lvl9pPr>
          </a:lstStyle>
          <a:p>
            <a:pPr marL="342900" indent="-342900">
              <a:lnSpc>
                <a:spcPct val="107000"/>
              </a:lnSpc>
              <a:spcBef>
                <a:spcPts val="1200"/>
              </a:spcBef>
              <a:spcAft>
                <a:spcPts val="800"/>
              </a:spcAft>
              <a:buFont typeface="Arial" charset="0"/>
              <a:buChar char="•"/>
            </a:pPr>
            <a:r>
              <a:rPr lang="en-US" altLang="en-US" sz="2400" b="1">
                <a:latin typeface="Times New Roman" pitchFamily="18" charset="0"/>
                <a:ea typeface="Calibri" pitchFamily="34" charset="0"/>
                <a:cs typeface="Times New Roman" pitchFamily="18" charset="0"/>
              </a:rPr>
              <a:t>Tên hàng phải xác định theo các tiêu chí của Danh mục HHXNKVN, Biểu thuế XNK</a:t>
            </a:r>
            <a:endParaRPr lang="en-US" altLang="en-US" sz="2400" b="1">
              <a:ea typeface="Calibri" pitchFamily="34" charset="0"/>
              <a:cs typeface="Times New Roman" pitchFamily="18" charset="0"/>
            </a:endParaRPr>
          </a:p>
          <a:p>
            <a:pPr marL="342900" indent="-342900">
              <a:lnSpc>
                <a:spcPct val="107000"/>
              </a:lnSpc>
              <a:spcBef>
                <a:spcPts val="1200"/>
              </a:spcBef>
              <a:spcAft>
                <a:spcPts val="800"/>
              </a:spcAft>
              <a:buFont typeface="Arial" charset="0"/>
              <a:buChar char="•"/>
            </a:pPr>
            <a:r>
              <a:rPr lang="vi-VN" altLang="en-US" sz="2400" b="1">
                <a:latin typeface="Times New Roman" pitchFamily="18" charset="0"/>
                <a:ea typeface="Calibri" pitchFamily="34" charset="0"/>
                <a:cs typeface="Times New Roman" pitchFamily="18" charset="0"/>
              </a:rPr>
              <a:t>Ghi rõ tên hàng, nhãn hiệu, quy cách phẩm chất, thông số kĩ thuật, thành phần cấu tạo, model, kí/mã hiệu, đặc tính, công dụng của hàng hoá </a:t>
            </a:r>
            <a:r>
              <a:rPr lang="en-US" altLang="en-US" sz="2400" b="1">
                <a:latin typeface="Times New Roman" pitchFamily="18" charset="0"/>
                <a:ea typeface="Calibri" pitchFamily="34" charset="0"/>
                <a:cs typeface="Times New Roman" pitchFamily="18" charset="0"/>
              </a:rPr>
              <a:t>để làm căn cứ thực hiện chính sách mặt hàng, chính sách thuế</a:t>
            </a:r>
            <a:endParaRPr lang="en-US" altLang="en-US" sz="2400" b="1">
              <a:ea typeface="Calibri" pitchFamily="34" charset="0"/>
              <a:cs typeface="Times New Roman" pitchFamily="18" charset="0"/>
            </a:endParaRPr>
          </a:p>
          <a:p>
            <a:pPr marL="342900" indent="-342900">
              <a:lnSpc>
                <a:spcPct val="107000"/>
              </a:lnSpc>
              <a:spcBef>
                <a:spcPts val="1200"/>
              </a:spcBef>
              <a:spcAft>
                <a:spcPts val="800"/>
              </a:spcAft>
              <a:buFont typeface="Arial" charset="0"/>
              <a:buChar char="•"/>
            </a:pPr>
            <a:r>
              <a:rPr lang="vi-VN" altLang="en-US" sz="2400" b="1">
                <a:latin typeface="Times New Roman" pitchFamily="18" charset="0"/>
                <a:ea typeface="Calibri" pitchFamily="34" charset="0"/>
                <a:cs typeface="Times New Roman" pitchFamily="18" charset="0"/>
              </a:rPr>
              <a:t>Tên hàng hóa được khai bằng tiếng Việt hoặc tiếng Anh.</a:t>
            </a:r>
            <a:endParaRPr lang="en-US" altLang="en-US" sz="2400" b="1">
              <a:ea typeface="Calibri" pitchFamily="34" charset="0"/>
              <a:cs typeface="Times New Roman" pitchFamily="18"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CÁC QUY TẮC PHÂN LOẠI HÀNG HÓA</a:t>
            </a:r>
          </a:p>
        </p:txBody>
      </p:sp>
      <p:sp>
        <p:nvSpPr>
          <p:cNvPr id="5427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277" name="Rectangle 3"/>
          <p:cNvSpPr txBox="1">
            <a:spLocks noChangeArrowheads="1"/>
          </p:cNvSpPr>
          <p:nvPr/>
        </p:nvSpPr>
        <p:spPr bwMode="auto">
          <a:xfrm>
            <a:off x="419100" y="13843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Lst>
              <a:defRPr sz="3200">
                <a:solidFill>
                  <a:schemeClr val="tx1"/>
                </a:solidFill>
                <a:latin typeface="Calibri" pitchFamily="34" charset="0"/>
              </a:defRPr>
            </a:lvl1pPr>
            <a:lvl2pPr>
              <a:tabLst>
                <a:tab pos="457200" algn="l"/>
              </a:tabLst>
              <a:defRPr sz="2800">
                <a:solidFill>
                  <a:schemeClr val="tx1"/>
                </a:solidFill>
                <a:latin typeface="Calibri" pitchFamily="34" charset="0"/>
              </a:defRPr>
            </a:lvl2pPr>
            <a:lvl3pPr>
              <a:tabLst>
                <a:tab pos="457200" algn="l"/>
              </a:tabLst>
              <a:defRPr sz="2400">
                <a:solidFill>
                  <a:schemeClr val="tx1"/>
                </a:solidFill>
                <a:latin typeface="Calibri" pitchFamily="34" charset="0"/>
              </a:defRPr>
            </a:lvl3pPr>
            <a:lvl4pPr>
              <a:tabLst>
                <a:tab pos="457200" algn="l"/>
              </a:tabLst>
              <a:defRPr sz="2000">
                <a:solidFill>
                  <a:schemeClr val="tx1"/>
                </a:solidFill>
                <a:latin typeface="Calibri" pitchFamily="34" charset="0"/>
              </a:defRPr>
            </a:lvl4pPr>
            <a:lvl5pPr>
              <a:tabLst>
                <a:tab pos="457200" algn="l"/>
              </a:tabLst>
              <a:defRPr sz="2000">
                <a:solidFill>
                  <a:schemeClr val="tx1"/>
                </a:solidFill>
                <a:latin typeface="Calibri" pitchFamily="34" charset="0"/>
              </a:defRPr>
            </a:lvl5pPr>
            <a:lvl6pPr eaLnBrk="0" fontAlgn="base" hangingPunct="0">
              <a:spcAft>
                <a:spcPct val="0"/>
              </a:spcAft>
              <a:buFont typeface="Arial" charset="0"/>
              <a:buChar char="»"/>
              <a:tabLst>
                <a:tab pos="457200" algn="l"/>
              </a:tabLst>
              <a:defRPr sz="2000">
                <a:solidFill>
                  <a:schemeClr val="tx1"/>
                </a:solidFill>
                <a:latin typeface="Calibri" pitchFamily="34" charset="0"/>
              </a:defRPr>
            </a:lvl6pPr>
            <a:lvl7pPr eaLnBrk="0" fontAlgn="base" hangingPunct="0">
              <a:spcAft>
                <a:spcPct val="0"/>
              </a:spcAft>
              <a:buFont typeface="Arial" charset="0"/>
              <a:buChar char="»"/>
              <a:tabLst>
                <a:tab pos="457200" algn="l"/>
              </a:tabLst>
              <a:defRPr sz="2000">
                <a:solidFill>
                  <a:schemeClr val="tx1"/>
                </a:solidFill>
                <a:latin typeface="Calibri" pitchFamily="34" charset="0"/>
              </a:defRPr>
            </a:lvl7pPr>
            <a:lvl8pPr eaLnBrk="0" fontAlgn="base" hangingPunct="0">
              <a:spcAft>
                <a:spcPct val="0"/>
              </a:spcAft>
              <a:buFont typeface="Arial" charset="0"/>
              <a:buChar char="»"/>
              <a:tabLst>
                <a:tab pos="457200" algn="l"/>
              </a:tabLst>
              <a:defRPr sz="2000">
                <a:solidFill>
                  <a:schemeClr val="tx1"/>
                </a:solidFill>
                <a:latin typeface="Calibri" pitchFamily="34" charset="0"/>
              </a:defRPr>
            </a:lvl8pPr>
            <a:lvl9pPr eaLnBrk="0" fontAlgn="base" hangingPunct="0">
              <a:spcAft>
                <a:spcPct val="0"/>
              </a:spcAft>
              <a:buFont typeface="Arial" charset="0"/>
              <a:buChar char="»"/>
              <a:tabLst>
                <a:tab pos="457200" algn="l"/>
              </a:tabLst>
              <a:defRPr sz="2000">
                <a:solidFill>
                  <a:schemeClr val="tx1"/>
                </a:solidFill>
                <a:latin typeface="Calibri" pitchFamily="34" charset="0"/>
              </a:defRPr>
            </a:lvl9pPr>
          </a:lstStyle>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QT1	Quy tắc tổng quan chung</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2(a)	Ch</a:t>
            </a:r>
            <a:r>
              <a:rPr lang="vi-VN" altLang="en-US" sz="2000" b="1">
                <a:latin typeface="Times New Roman" pitchFamily="18" charset="0"/>
                <a:ea typeface="Calibri" pitchFamily="34" charset="0"/>
                <a:cs typeface="Times New Roman" pitchFamily="18" charset="0"/>
              </a:rPr>
              <a:t>ư</a:t>
            </a:r>
            <a:r>
              <a:rPr lang="en-US" altLang="en-US" sz="2000" b="1">
                <a:latin typeface="Times New Roman" pitchFamily="18" charset="0"/>
                <a:ea typeface="Calibri" pitchFamily="34" charset="0"/>
                <a:cs typeface="Times New Roman" pitchFamily="18" charset="0"/>
              </a:rPr>
              <a:t>a hoàn chỉnh hoặc ch</a:t>
            </a:r>
            <a:r>
              <a:rPr lang="vi-VN" altLang="en-US" sz="2000" b="1">
                <a:latin typeface="Times New Roman" pitchFamily="18" charset="0"/>
                <a:ea typeface="Calibri" pitchFamily="34" charset="0"/>
                <a:cs typeface="Times New Roman" pitchFamily="18" charset="0"/>
              </a:rPr>
              <a:t>ư</a:t>
            </a:r>
            <a:r>
              <a:rPr lang="en-US" altLang="en-US" sz="2000" b="1">
                <a:latin typeface="Times New Roman" pitchFamily="18" charset="0"/>
                <a:ea typeface="Calibri" pitchFamily="34" charset="0"/>
                <a:cs typeface="Times New Roman" pitchFamily="18" charset="0"/>
              </a:rPr>
              <a:t>a hoàn thiện; Ch</a:t>
            </a:r>
            <a:r>
              <a:rPr lang="vi-VN" altLang="en-US" sz="2000" b="1">
                <a:latin typeface="Times New Roman" pitchFamily="18" charset="0"/>
                <a:ea typeface="Calibri" pitchFamily="34" charset="0"/>
                <a:cs typeface="Times New Roman" pitchFamily="18" charset="0"/>
              </a:rPr>
              <a:t>ư</a:t>
            </a:r>
            <a:r>
              <a:rPr lang="en-US" altLang="en-US" sz="2000" b="1">
                <a:latin typeface="Times New Roman" pitchFamily="18" charset="0"/>
                <a:ea typeface="Calibri" pitchFamily="34" charset="0"/>
                <a:cs typeface="Times New Roman" pitchFamily="18" charset="0"/>
              </a:rPr>
              <a:t>a lắp ráp hoặc tháo rời</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2(b)	Hỗn hợp hoặc hợp chất</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3	              Hai hoặc nhiều nhóm</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3(a)	Cụ thể</a:t>
            </a:r>
            <a:r>
              <a:rPr lang="en-US" altLang="en-US" sz="2000" b="1">
                <a:latin typeface="Times New Roman" pitchFamily="18" charset="0"/>
                <a:ea typeface="Calibri" pitchFamily="34" charset="0"/>
                <a:cs typeface="Times New Roman" pitchFamily="18" charset="0"/>
              </a:rPr>
              <a:t> nhất</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3(b)	Đặc tr</a:t>
            </a:r>
            <a:r>
              <a:rPr lang="vi-VN" altLang="en-US" sz="2000" b="1">
                <a:latin typeface="Times New Roman" pitchFamily="18" charset="0"/>
                <a:ea typeface="Calibri" pitchFamily="34" charset="0"/>
                <a:cs typeface="Times New Roman" pitchFamily="18" charset="0"/>
              </a:rPr>
              <a:t>ư</a:t>
            </a:r>
            <a:r>
              <a:rPr lang="en-US" altLang="en-US" sz="2000" b="1">
                <a:latin typeface="Times New Roman" pitchFamily="18" charset="0"/>
                <a:ea typeface="Calibri" pitchFamily="34" charset="0"/>
                <a:cs typeface="Times New Roman" pitchFamily="18" charset="0"/>
              </a:rPr>
              <a:t>ng c</a:t>
            </a:r>
            <a:r>
              <a:rPr lang="vi-VN" altLang="en-US" sz="2000" b="1">
                <a:latin typeface="Times New Roman" pitchFamily="18" charset="0"/>
                <a:ea typeface="Calibri" pitchFamily="34" charset="0"/>
                <a:cs typeface="Times New Roman" pitchFamily="18" charset="0"/>
              </a:rPr>
              <a:t>ơ</a:t>
            </a:r>
            <a:r>
              <a:rPr lang="en-US" altLang="en-US" sz="2000" b="1">
                <a:latin typeface="Times New Roman" pitchFamily="18" charset="0"/>
                <a:ea typeface="Calibri" pitchFamily="34" charset="0"/>
                <a:cs typeface="Times New Roman" pitchFamily="18" charset="0"/>
              </a:rPr>
              <a:t> bản </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3(c)	Nhóm có thứ tự sau cùng</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4 	Giống nhất</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5(a)	Bao bì </a:t>
            </a:r>
            <a:r>
              <a:rPr lang="vi-VN" altLang="en-US" sz="2000" b="1">
                <a:latin typeface="Times New Roman" pitchFamily="18" charset="0"/>
                <a:ea typeface="Calibri" pitchFamily="34" charset="0"/>
                <a:cs typeface="Times New Roman" pitchFamily="18" charset="0"/>
              </a:rPr>
              <a:t>đặc</a:t>
            </a:r>
            <a:r>
              <a:rPr lang="en-US" altLang="en-US" sz="2000" b="1">
                <a:latin typeface="Times New Roman" pitchFamily="18" charset="0"/>
                <a:ea typeface="Calibri" pitchFamily="34" charset="0"/>
                <a:cs typeface="Times New Roman" pitchFamily="18" charset="0"/>
              </a:rPr>
              <a:t> biệt</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5(b)	Bao bì th</a:t>
            </a:r>
            <a:r>
              <a:rPr lang="vi-VN" altLang="en-US" sz="2000" b="1">
                <a:latin typeface="Times New Roman" pitchFamily="18" charset="0"/>
                <a:ea typeface="Calibri" pitchFamily="34" charset="0"/>
                <a:cs typeface="Times New Roman" pitchFamily="18" charset="0"/>
              </a:rPr>
              <a:t>ường</a:t>
            </a:r>
            <a:r>
              <a:rPr lang="en-US" altLang="en-US" sz="2000" b="1">
                <a:latin typeface="Times New Roman" pitchFamily="18" charset="0"/>
                <a:ea typeface="Calibri" pitchFamily="34" charset="0"/>
                <a:cs typeface="Times New Roman" pitchFamily="18" charset="0"/>
              </a:rPr>
              <a:t>; Vật liệu </a:t>
            </a:r>
            <a:r>
              <a:rPr lang="vi-VN" altLang="en-US" sz="2000" b="1">
                <a:latin typeface="Times New Roman" pitchFamily="18" charset="0"/>
                <a:ea typeface="Calibri" pitchFamily="34" charset="0"/>
                <a:cs typeface="Times New Roman" pitchFamily="18" charset="0"/>
              </a:rPr>
              <a:t>đóng</a:t>
            </a:r>
            <a:r>
              <a:rPr lang="en-US" altLang="en-US" sz="2000" b="1">
                <a:latin typeface="Times New Roman" pitchFamily="18" charset="0"/>
                <a:ea typeface="Calibri" pitchFamily="34" charset="0"/>
                <a:cs typeface="Times New Roman" pitchFamily="18" charset="0"/>
              </a:rPr>
              <a:t> gói</a:t>
            </a:r>
            <a:endParaRPr lang="en-US" altLang="en-US" sz="2000" b="1">
              <a:ea typeface="Calibri" pitchFamily="34" charset="0"/>
              <a:cs typeface="Times New Roman" pitchFamily="18" charset="0"/>
            </a:endParaRPr>
          </a:p>
          <a:p>
            <a:pPr marL="342900" indent="-342900">
              <a:lnSpc>
                <a:spcPct val="107000"/>
              </a:lnSpc>
              <a:spcAft>
                <a:spcPts val="800"/>
              </a:spcAft>
              <a:buFont typeface="Arial" charset="0"/>
              <a:buChar char="•"/>
            </a:pPr>
            <a:r>
              <a:rPr lang="en-GB" altLang="en-US" sz="2000" b="1">
                <a:latin typeface="Times New Roman" pitchFamily="18" charset="0"/>
                <a:ea typeface="Calibri" pitchFamily="34" charset="0"/>
                <a:cs typeface="Times New Roman" pitchFamily="18" charset="0"/>
              </a:rPr>
              <a:t>QT 6	Theo chú giải và nội dung của phân nhóm</a:t>
            </a:r>
            <a:endParaRPr lang="en-US" altLang="en-US" sz="2000" b="1">
              <a:ea typeface="Calibri" pitchFamily="34" charset="0"/>
              <a:cs typeface="Times New Roman" pitchFamily="18"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3.5.3.2 KIỂM TRA TRỊ GIÁ HẢI QUAN </a:t>
            </a:r>
          </a:p>
        </p:txBody>
      </p:sp>
      <p:sp>
        <p:nvSpPr>
          <p:cNvPr id="5530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301" name="Rectangle 3"/>
          <p:cNvSpPr txBox="1">
            <a:spLocks noChangeArrowheads="1"/>
          </p:cNvSpPr>
          <p:nvPr/>
        </p:nvSpPr>
        <p:spPr bwMode="auto">
          <a:xfrm>
            <a:off x="419100" y="1384300"/>
            <a:ext cx="8305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Căn cứ :</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Điều 21 - NĐ 08/2015/NĐ-CP; NĐ 59 sửa đổi</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Điều 25 - TT 38/2015/TT-BTC; TT 39 sửa đổi</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QĐ 1810/QĐ-TCHQ/ 15/6/2018 về Quy trình kiểm tra, tham vấn, xác định TGHQ</a:t>
            </a:r>
            <a:endParaRPr lang="en-US" altLang="en-US" sz="2400" b="1">
              <a:ea typeface="Calibri" pitchFamily="34"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ÁP DỤNG QUẢN LÝ RỦI RO</a:t>
            </a:r>
          </a:p>
        </p:txBody>
      </p:sp>
      <p:sp>
        <p:nvSpPr>
          <p:cNvPr id="819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197" name="Rectangle 3"/>
          <p:cNvSpPr txBox="1">
            <a:spLocks noChangeArrowheads="1"/>
          </p:cNvSpPr>
          <p:nvPr/>
        </p:nvSpPr>
        <p:spPr bwMode="auto">
          <a:xfrm>
            <a:off x="419100" y="18288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Đánh giá tuân thủ pháp luật của doanh nghiệp</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Áp dụng QLRR trong kiểm tra trong quá trình xếp dỡ, lưu kho tại cửa khẩu</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Áp dụng QLRR trong quá trình làm thủ tục hải quan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Áp dụng QLRR trong kiểm tra sau thông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Áp dụng QLRR trong giám sát hải quan đối với hàng hóa XNK, quá cảnh</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3.5.3.2 KIỂM TRA TRỊ GIÁ HẢI QUAN </a:t>
            </a:r>
          </a:p>
        </p:txBody>
      </p:sp>
      <p:sp>
        <p:nvSpPr>
          <p:cNvPr id="5632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XK</a:t>
            </a:r>
            <a:r>
              <a:rPr lang="en-US" sz="2400">
                <a:latin typeface="Times New Roman" panose="02020603050405020304" pitchFamily="18" charset="0"/>
                <a:ea typeface="Calibri" panose="020F0502020204030204" pitchFamily="34" charset="0"/>
                <a:cs typeface="Times New Roman" panose="02020603050405020304" pitchFamily="18" charset="0"/>
              </a:rPr>
              <a:t>: </a:t>
            </a:r>
            <a:endParaRPr lang="en-US" sz="2400">
              <a:ea typeface="Calibri" panose="020F0502020204030204" pitchFamily="34" charset="0"/>
              <a:cs typeface="Times New Roman" panose="02020603050405020304" pitchFamily="18" charset="0"/>
            </a:endParaRPr>
          </a:p>
          <a:p>
            <a:pPr marL="342900" indent="3175">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TGHQ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XK </a:t>
            </a:r>
            <a:r>
              <a:rPr lang="en-US" sz="2400" err="1">
                <a:latin typeface="Times New Roman" panose="02020603050405020304" pitchFamily="18" charset="0"/>
                <a:ea typeface="Calibri" panose="020F0502020204030204" pitchFamily="34" charset="0"/>
                <a:cs typeface="Times New Roman" panose="02020603050405020304" pitchFamily="18" charset="0"/>
              </a:rPr>
              <a:t>là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của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hóa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tính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đến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cửa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khẩu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xuất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không</a:t>
            </a:r>
            <a:r>
              <a:rPr lang="en-US" sz="2400">
                <a:latin typeface="Times New Roman" panose="02020603050405020304" pitchFamily="18" charset="0"/>
                <a:ea typeface="Calibri" panose="020F0502020204030204" pitchFamily="34" charset="0"/>
                <a:cs typeface="Times New Roman" panose="02020603050405020304" pitchFamily="18" charset="0"/>
              </a:rPr>
              <a:t> bao </a:t>
            </a:r>
            <a:r>
              <a:rPr lang="en-US" sz="2400" err="1">
                <a:latin typeface="Times New Roman" panose="02020603050405020304" pitchFamily="18" charset="0"/>
                <a:ea typeface="Calibri" panose="020F0502020204030204" pitchFamily="34" charset="0"/>
                <a:cs typeface="Times New Roman" panose="02020603050405020304" pitchFamily="18" charset="0"/>
              </a:rPr>
              <a:t>gồm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phí</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bảo</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hiểm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quốc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tế</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phí</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vận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tải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quốc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tế</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175">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theo</a:t>
            </a:r>
            <a:r>
              <a:rPr lang="en-US" sz="2400">
                <a:latin typeface="Times New Roman" panose="02020603050405020304" pitchFamily="18" charset="0"/>
                <a:ea typeface="Calibri" panose="020F0502020204030204" pitchFamily="34" charset="0"/>
                <a:cs typeface="Times New Roman" panose="02020603050405020304" pitchFamily="18" charset="0"/>
              </a:rPr>
              <a:t> 4 </a:t>
            </a:r>
            <a:r>
              <a:rPr lang="en-US" sz="240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pháp</a:t>
            </a:r>
            <a:r>
              <a:rPr lang="en-US" sz="2400">
                <a:latin typeface="Times New Roman" panose="02020603050405020304" pitchFamily="18" charset="0"/>
                <a:ea typeface="Calibri" panose="020F0502020204030204" pitchFamily="34" charset="0"/>
                <a:cs typeface="Times New Roman" panose="02020603050405020304" pitchFamily="18" charset="0"/>
              </a:rPr>
              <a:t> - TT39/2018/TT-BTC, Đ 25a</a:t>
            </a:r>
            <a:endParaRPr lang="en-US" sz="2400">
              <a:ea typeface="Calibri" panose="020F0502020204030204" pitchFamily="34" charset="0"/>
              <a:cs typeface="Times New Roman" panose="02020603050405020304" pitchFamily="18" charset="0"/>
            </a:endParaRPr>
          </a:p>
          <a:p>
            <a:pPr marL="228600">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2/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NK: </a:t>
            </a:r>
            <a:endParaRPr lang="en-US" sz="2400">
              <a:ea typeface="Calibri" panose="020F0502020204030204" pitchFamily="34" charset="0"/>
              <a:cs typeface="Times New Roman" panose="02020603050405020304" pitchFamily="18" charset="0"/>
            </a:endParaRPr>
          </a:p>
          <a:p>
            <a:pPr marL="342900" indent="3175">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TGHQ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NK </a:t>
            </a:r>
            <a:r>
              <a:rPr lang="en-US" sz="2400" err="1">
                <a:latin typeface="Times New Roman" panose="02020603050405020304" pitchFamily="18" charset="0"/>
                <a:ea typeface="Calibri" panose="020F0502020204030204" pitchFamily="34" charset="0"/>
                <a:cs typeface="Times New Roman" panose="02020603050405020304" pitchFamily="18" charset="0"/>
              </a:rPr>
              <a:t>là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thực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tế</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phải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tính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đến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cửa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khẩu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nhập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đầu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tiên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trên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cơ</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sở</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áp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dụng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Hiệp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chung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về</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thuế</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quan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mại</a:t>
            </a:r>
            <a:r>
              <a:rPr lang="en-US" sz="2400">
                <a:latin typeface="Times New Roman" panose="02020603050405020304" pitchFamily="18" charset="0"/>
                <a:ea typeface="Calibri" panose="020F0502020204030204" pitchFamily="34" charset="0"/>
                <a:cs typeface="Times New Roman" panose="02020603050405020304" pitchFamily="18" charset="0"/>
              </a:rPr>
              <a:t> (GATT) </a:t>
            </a:r>
            <a:r>
              <a:rPr lang="en-US" sz="2400" err="1">
                <a:latin typeface="Times New Roman" panose="02020603050405020304" pitchFamily="18" charset="0"/>
                <a:ea typeface="Calibri" panose="020F0502020204030204" pitchFamily="34" charset="0"/>
                <a:cs typeface="Times New Roman" panose="02020603050405020304" pitchFamily="18" charset="0"/>
              </a:rPr>
              <a:t>hoặc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theo</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các</a:t>
            </a:r>
            <a:r>
              <a:rPr lang="en-US" sz="2400">
                <a:latin typeface="Times New Roman" panose="02020603050405020304" pitchFamily="18" charset="0"/>
                <a:ea typeface="Calibri" panose="020F0502020204030204" pitchFamily="34" charset="0"/>
                <a:cs typeface="Times New Roman" panose="02020603050405020304" pitchFamily="18" charset="0"/>
              </a:rPr>
              <a:t> cam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quốc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tế</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Việt</a:t>
            </a:r>
            <a:r>
              <a:rPr lang="en-US" sz="2400">
                <a:latin typeface="Times New Roman" panose="02020603050405020304" pitchFamily="18" charset="0"/>
                <a:ea typeface="Calibri" panose="020F0502020204030204" pitchFamily="34" charset="0"/>
                <a:cs typeface="Times New Roman" panose="02020603050405020304" pitchFamily="18" charset="0"/>
              </a:rPr>
              <a:t> Nam </a:t>
            </a:r>
            <a:r>
              <a:rPr lang="en-US" sz="2400" err="1">
                <a:latin typeface="Times New Roman" panose="02020603050405020304" pitchFamily="18" charset="0"/>
                <a:ea typeface="Calibri" panose="020F0502020204030204" pitchFamily="34" charset="0"/>
                <a:cs typeface="Times New Roman" panose="02020603050405020304" pitchFamily="18" charset="0"/>
              </a:rPr>
              <a:t>đã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ký</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175">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theo</a:t>
            </a:r>
            <a:r>
              <a:rPr lang="en-US" sz="2400">
                <a:latin typeface="Times New Roman" panose="02020603050405020304" pitchFamily="18" charset="0"/>
                <a:ea typeface="Calibri" panose="020F0502020204030204" pitchFamily="34" charset="0"/>
                <a:cs typeface="Times New Roman" panose="02020603050405020304" pitchFamily="18" charset="0"/>
              </a:rPr>
              <a:t> 6 </a:t>
            </a:r>
            <a:r>
              <a:rPr lang="en-US" sz="240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pháp</a:t>
            </a:r>
            <a:r>
              <a:rPr lang="en-US" sz="2400">
                <a:latin typeface="Times New Roman" panose="02020603050405020304" pitchFamily="18" charset="0"/>
                <a:ea typeface="Calibri" panose="020F0502020204030204" pitchFamily="34" charset="0"/>
                <a:cs typeface="Times New Roman" panose="02020603050405020304" pitchFamily="18" charset="0"/>
              </a:rPr>
              <a:t> - TT 39/2015/TT-BTC</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CÁC NỘI DUNG KIỂM TRA KHÁC</a:t>
            </a:r>
          </a:p>
        </p:txBody>
      </p:sp>
      <p:sp>
        <p:nvSpPr>
          <p:cNvPr id="5734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49" name="Rectangle 3"/>
          <p:cNvSpPr txBox="1">
            <a:spLocks noChangeArrowheads="1"/>
          </p:cNvSpPr>
          <p:nvPr/>
        </p:nvSpPr>
        <p:spPr bwMode="auto">
          <a:xfrm>
            <a:off x="419100" y="1384300"/>
            <a:ext cx="8305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Kiểm tra xuất xứ hàng hóa </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Kiểm tra thực hiện chính sách thuế</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Kiểm tra giấy phép</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Kiểm tra chuyên ngành</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Kiểm tra thực tế hàng hóa </a:t>
            </a:r>
            <a:endParaRPr lang="en-US" altLang="en-US" sz="2400">
              <a:ea typeface="Calibri" pitchFamily="34" charset="0"/>
              <a:cs typeface="Times New Roman" pitchFamily="18"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p:cNvSpPr>
          <p:nvPr>
            <p:ph type="title"/>
          </p:nvPr>
        </p:nvSpPr>
        <p:spPr>
          <a:xfrm>
            <a:off x="419100" y="850900"/>
            <a:ext cx="8305800" cy="381000"/>
          </a:xfrm>
        </p:spPr>
        <p:txBody>
          <a:bodyPr/>
          <a:lstStyle/>
          <a:p>
            <a:pPr eaLnBrk="1" hangingPunct="1"/>
            <a:r>
              <a:rPr lang="en-US" altLang="vi-VN" sz="3000" b="1" smtClean="0">
                <a:solidFill>
                  <a:srgbClr val="FF0000"/>
                </a:solidFill>
                <a:latin typeface="Times New Roman" pitchFamily="18" charset="0"/>
              </a:rPr>
              <a:t>Một số vướng mắc liên quan kiểm tra hồ sơ HQ</a:t>
            </a:r>
            <a:endParaRPr lang="en-US" altLang="vi-VN" sz="3000" b="1" smtClean="0">
              <a:solidFill>
                <a:srgbClr val="FF0000"/>
              </a:solidFill>
              <a:latin typeface="Times New Roman" pitchFamily="18" charset="0"/>
            </a:endParaRPr>
          </a:p>
        </p:txBody>
      </p:sp>
      <p:sp>
        <p:nvSpPr>
          <p:cNvPr id="5734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49" name="Rectangle 3"/>
          <p:cNvSpPr txBox="1">
            <a:spLocks noChangeArrowheads="1"/>
          </p:cNvSpPr>
          <p:nvPr/>
        </p:nvSpPr>
        <p:spPr bwMode="auto">
          <a:xfrm>
            <a:off x="419100" y="1397906"/>
            <a:ext cx="8305800" cy="43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en-US" sz="1800" smtClean="0">
                <a:solidFill>
                  <a:srgbClr val="FF0000"/>
                </a:solidFill>
                <a:latin typeface="Times New Roman" pitchFamily="18" charset="0"/>
                <a:cs typeface="Times New Roman" pitchFamily="18" charset="0"/>
              </a:rPr>
              <a:t>Theo quy định tại Điều 32 Luật Hải quan thì khi kiểm tra hồ sơ hải quan, cơ quan hải quan kiểm tra tính chính xác, đầy đủ, sự phù hợp của nội dung khai hải quan với chứng từ thuộc hồ sơ hải quan.</a:t>
            </a:r>
          </a:p>
          <a:p>
            <a:pPr algn="just">
              <a:lnSpc>
                <a:spcPct val="107000"/>
              </a:lnSpc>
              <a:spcAft>
                <a:spcPts val="800"/>
              </a:spcAft>
            </a:pPr>
            <a:r>
              <a:rPr lang="en-US" altLang="en-US" sz="1800" b="1" smtClean="0">
                <a:solidFill>
                  <a:srgbClr val="FF0000"/>
                </a:solidFill>
                <a:latin typeface="Times New Roman" pitchFamily="18" charset="0"/>
                <a:ea typeface="Calibri" pitchFamily="34" charset="0"/>
                <a:cs typeface="Times New Roman" pitchFamily="18" charset="0"/>
              </a:rPr>
              <a:t>Vướng mắc phát sinh:</a:t>
            </a:r>
          </a:p>
          <a:p>
            <a:pPr marL="514350" indent="-285750" algn="just">
              <a:lnSpc>
                <a:spcPct val="107000"/>
              </a:lnSpc>
              <a:spcAft>
                <a:spcPts val="800"/>
              </a:spcAft>
              <a:buFontTx/>
              <a:buChar char="-"/>
            </a:pPr>
            <a:r>
              <a:rPr lang="en-US" sz="1800" smtClean="0">
                <a:solidFill>
                  <a:srgbClr val="FF0000"/>
                </a:solidFill>
                <a:latin typeface="Times New Roman" pitchFamily="18" charset="0"/>
                <a:cs typeface="Times New Roman" pitchFamily="18" charset="0"/>
              </a:rPr>
              <a:t>Vướng mắc về địa chỉ doanh nghiệp nhập khẩu khác biệt so với địa chỉ doanh nghiệp tại các chứng từ chuyên ngành (Giấy chứng nhận đủ điều kiện kinh doanh dược, Giấy phép nhập khẩu)</a:t>
            </a:r>
          </a:p>
          <a:p>
            <a:pPr marL="514350" indent="-285750" algn="just">
              <a:lnSpc>
                <a:spcPct val="107000"/>
              </a:lnSpc>
              <a:spcAft>
                <a:spcPts val="800"/>
              </a:spcAft>
              <a:buFontTx/>
              <a:buChar char="-"/>
            </a:pPr>
            <a:r>
              <a:rPr lang="en-US" altLang="en-US" sz="1800" smtClean="0">
                <a:solidFill>
                  <a:srgbClr val="FF0000"/>
                </a:solidFill>
                <a:latin typeface="Times New Roman" pitchFamily="18" charset="0"/>
                <a:ea typeface="Calibri" pitchFamily="34" charset="0"/>
                <a:cs typeface="Times New Roman" pitchFamily="18" charset="0"/>
              </a:rPr>
              <a:t>Vướng mắc các thông tin khai báo HQ không phù hợp chứng từ xuất trình/nộp: Thông tin hàng hóa, thời hạn sử dụng,…</a:t>
            </a:r>
          </a:p>
          <a:p>
            <a:pPr marL="514350" indent="-285750">
              <a:lnSpc>
                <a:spcPct val="107000"/>
              </a:lnSpc>
              <a:spcAft>
                <a:spcPts val="800"/>
              </a:spcAft>
              <a:buFontTx/>
              <a:buChar char="-"/>
            </a:pPr>
            <a:r>
              <a:rPr lang="en-US" altLang="en-US" sz="1800" smtClean="0">
                <a:solidFill>
                  <a:srgbClr val="FF0000"/>
                </a:solidFill>
                <a:latin typeface="Times New Roman" pitchFamily="18" charset="0"/>
                <a:ea typeface="Calibri" pitchFamily="34" charset="0"/>
                <a:cs typeface="Times New Roman" pitchFamily="18" charset="0"/>
              </a:rPr>
              <a:t>Vướng mắc liên quan chữ ký số trên các chứng từ do phía nước ngoài cung cấp</a:t>
            </a:r>
            <a:endParaRPr lang="en-US" altLang="en-US" sz="180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73385257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title"/>
          </p:nvPr>
        </p:nvSpPr>
        <p:spPr>
          <a:xfrm>
            <a:off x="419100" y="850900"/>
            <a:ext cx="8305800" cy="381000"/>
          </a:xfrm>
        </p:spPr>
        <p:txBody>
          <a:bodyPr/>
          <a:lstStyle/>
          <a:p>
            <a:pPr eaLnBrk="1" hangingPunct="1"/>
            <a:r>
              <a:rPr lang="en-US" altLang="vi-VN" sz="3000" b="1" smtClean="0">
                <a:solidFill>
                  <a:srgbClr val="FF0000"/>
                </a:solidFill>
                <a:latin typeface="Times New Roman" pitchFamily="18" charset="0"/>
              </a:rPr>
              <a:t>Hướng dẫn của TCHQ</a:t>
            </a:r>
            <a:endParaRPr lang="en-US" altLang="vi-VN" sz="3000" b="1" smtClean="0">
              <a:solidFill>
                <a:srgbClr val="FF0000"/>
              </a:solidFill>
              <a:latin typeface="Times New Roman" pitchFamily="18" charset="0"/>
            </a:endParaRPr>
          </a:p>
        </p:txBody>
      </p:sp>
      <p:sp>
        <p:nvSpPr>
          <p:cNvPr id="2867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04283" y="1371600"/>
            <a:ext cx="8305800" cy="46355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spcBef>
                <a:spcPts val="1200"/>
              </a:spcBef>
              <a:spcAft>
                <a:spcPts val="800"/>
              </a:spcAft>
              <a:defRPr/>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 văn số 119/TCHQ-GSQL ngày 11/01/2021 về nâng cao hiệu lực kiểm tra, kiểm soát HQ: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 báo trước thông tin khi hàng hóa đến cửa khẩu biên giới đường bộ, đường thủy nội địa</a:t>
            </a:r>
          </a:p>
        </p:txBody>
      </p:sp>
    </p:spTree>
    <p:extLst>
      <p:ext uri="{BB962C8B-B14F-4D97-AF65-F5344CB8AC3E}">
        <p14:creationId xmlns:p14="http://schemas.microsoft.com/office/powerpoint/2010/main" val="92905613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title"/>
          </p:nvPr>
        </p:nvSpPr>
        <p:spPr>
          <a:xfrm>
            <a:off x="419100" y="850900"/>
            <a:ext cx="8305800" cy="381000"/>
          </a:xfrm>
        </p:spPr>
        <p:txBody>
          <a:bodyPr/>
          <a:lstStyle/>
          <a:p>
            <a:pPr eaLnBrk="1" hangingPunct="1"/>
            <a:r>
              <a:rPr lang="en-US" altLang="vi-VN" sz="3000" b="1" smtClean="0">
                <a:solidFill>
                  <a:srgbClr val="FF0000"/>
                </a:solidFill>
                <a:latin typeface="Times New Roman" pitchFamily="18" charset="0"/>
              </a:rPr>
              <a:t>Hướng dẫn của TCHQ một số hàng hóa cụ thê</a:t>
            </a:r>
            <a:endParaRPr lang="en-US" altLang="vi-VN" sz="3000" b="1" smtClean="0">
              <a:solidFill>
                <a:srgbClr val="FF0000"/>
              </a:solidFill>
              <a:latin typeface="Times New Roman" pitchFamily="18" charset="0"/>
            </a:endParaRPr>
          </a:p>
        </p:txBody>
      </p:sp>
      <p:sp>
        <p:nvSpPr>
          <p:cNvPr id="2867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p:cNvSpPr txBox="1">
            <a:spLocks noChangeArrowheads="1"/>
          </p:cNvSpPr>
          <p:nvPr/>
        </p:nvSpPr>
        <p:spPr bwMode="auto">
          <a:xfrm>
            <a:off x="419100" y="1219200"/>
            <a:ext cx="8305800" cy="4635500"/>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lgn="l">
              <a:lnSpc>
                <a:spcPct val="107000"/>
              </a:lnSpc>
              <a:spcBef>
                <a:spcPts val="1200"/>
              </a:spcBef>
              <a:spcAft>
                <a:spcPts val="800"/>
              </a:spcAft>
              <a:buAutoNum type="arabicPeriod"/>
              <a:defRPr/>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 bách hóa, hàng tiêu dùng nhập khẩu: Điểm II công văn số 119/TCHQ-GSQL ngày 11/01/2021</a:t>
            </a:r>
          </a:p>
          <a:p>
            <a:pPr marL="457200" indent="-457200" algn="l">
              <a:lnSpc>
                <a:spcPct val="107000"/>
              </a:lnSpc>
              <a:spcBef>
                <a:spcPts val="1200"/>
              </a:spcBef>
              <a:spcAft>
                <a:spcPts val="800"/>
              </a:spcAft>
              <a:buFontTx/>
              <a:buAutoNum type="arabicPeriod"/>
              <a:defRPr/>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 quá cảnh, kinh doanh tạm nhập – Tái xuất: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 văn số 119/TCHQ-GSQL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 </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11/01/2021</a:t>
            </a:r>
          </a:p>
          <a:p>
            <a:pPr marL="457200" indent="-457200" algn="l">
              <a:lnSpc>
                <a:spcPct val="107000"/>
              </a:lnSpc>
              <a:spcBef>
                <a:spcPts val="1200"/>
              </a:spcBef>
              <a:spcAft>
                <a:spcPts val="800"/>
              </a:spcAft>
              <a:buFontTx/>
              <a:buAutoNum type="arabicPeriod"/>
              <a:defRPr/>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Thuốc, nguyên liệu làm thuốc: công văn số 6068/TCHQ-GSQL ngày 16/9/2020</a:t>
            </a:r>
          </a:p>
          <a:p>
            <a:pPr marL="457200" indent="-457200" algn="l">
              <a:lnSpc>
                <a:spcPct val="107000"/>
              </a:lnSpc>
              <a:spcBef>
                <a:spcPts val="1200"/>
              </a:spcBef>
              <a:spcAft>
                <a:spcPts val="800"/>
              </a:spcAft>
              <a:buFontTx/>
              <a:buAutoNum type="arabicPeriod"/>
              <a:defRPr/>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 phế liệu: công văn số 2188/TCHQ-GSQL ngày 16/4/2019</a:t>
            </a: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07000"/>
              </a:lnSpc>
              <a:spcBef>
                <a:spcPts val="1200"/>
              </a:spcBef>
              <a:spcAft>
                <a:spcPts val="800"/>
              </a:spcAft>
              <a:buAutoNum type="arabicPeriod"/>
              <a:defRPr/>
            </a:pPr>
            <a:endPar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8288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TRONG QUÁ TRÌNH XẾP DỠ</a:t>
            </a:r>
          </a:p>
        </p:txBody>
      </p:sp>
      <p:sp>
        <p:nvSpPr>
          <p:cNvPr id="5837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373" name="Rectangle 3"/>
          <p:cNvSpPr txBox="1">
            <a:spLocks noChangeArrowheads="1"/>
          </p:cNvSpPr>
          <p:nvPr/>
        </p:nvSpPr>
        <p:spPr bwMode="auto">
          <a:xfrm>
            <a:off x="419100" y="1384300"/>
            <a:ext cx="83058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buFont typeface="Arial" charset="0"/>
              <a:buChar char="•"/>
            </a:pPr>
            <a:r>
              <a:rPr lang="pt-PT" altLang="en-US" sz="2400" b="1">
                <a:latin typeface="Times New Roman" pitchFamily="18" charset="0"/>
                <a:ea typeface="Calibri" pitchFamily="34" charset="0"/>
                <a:cs typeface="Times New Roman" pitchFamily="18" charset="0"/>
              </a:rPr>
              <a:t>1/ Kiểm tra bằng máy soi, phương tiện kỹ thuật</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pt-PT" altLang="en-US" sz="2400" b="1">
                <a:latin typeface="Times New Roman" pitchFamily="18" charset="0"/>
                <a:ea typeface="Calibri" pitchFamily="34" charset="0"/>
                <a:cs typeface="Times New Roman" pitchFamily="18" charset="0"/>
              </a:rPr>
              <a:t>2/ CQHQ căn cứ manifets và thông tin liên quan lựa chọn cont cần kiểm tra</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pt-PT" altLang="en-US" sz="2400" b="1">
                <a:latin typeface="Times New Roman" pitchFamily="18" charset="0"/>
                <a:ea typeface="Calibri" pitchFamily="34" charset="0"/>
                <a:cs typeface="Times New Roman" pitchFamily="18" charset="0"/>
              </a:rPr>
              <a:t>3/ CQHQ thông báo cho DN KD cảng</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pt-PT" altLang="en-US" sz="2400" b="1">
                <a:latin typeface="Times New Roman" pitchFamily="18" charset="0"/>
                <a:ea typeface="Calibri" pitchFamily="34" charset="0"/>
                <a:cs typeface="Times New Roman" pitchFamily="18" charset="0"/>
              </a:rPr>
              <a:t>4/ CQHQ trả chi phí</a:t>
            </a:r>
            <a:endParaRPr lang="en-US" altLang="en-US" sz="2400" b="1">
              <a:ea typeface="Calibri" pitchFamily="34" charset="0"/>
              <a:cs typeface="Times New Roman" pitchFamily="18" charset="0"/>
            </a:endParaRPr>
          </a:p>
          <a:p>
            <a:pPr>
              <a:lnSpc>
                <a:spcPct val="107000"/>
              </a:lnSpc>
              <a:spcBef>
                <a:spcPts val="1200"/>
              </a:spcBef>
              <a:spcAft>
                <a:spcPts val="800"/>
              </a:spcAft>
              <a:buFont typeface="Arial" charset="0"/>
              <a:buChar char="•"/>
            </a:pPr>
            <a:r>
              <a:rPr lang="pt-PT" altLang="en-US" sz="2400" b="1">
                <a:latin typeface="Times New Roman" pitchFamily="18" charset="0"/>
                <a:ea typeface="Calibri" pitchFamily="34" charset="0"/>
                <a:cs typeface="Times New Roman" pitchFamily="18" charset="0"/>
              </a:rPr>
              <a:t>5/ Thực hiện Quy trình KT máy soi (QĐ3272)</a:t>
            </a:r>
            <a:endParaRPr lang="en-US" altLang="en-US" sz="2400" b="1">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TRONG QUÁ TRÌNH XẾP DỠ</a:t>
            </a:r>
          </a:p>
        </p:txBody>
      </p:sp>
      <p:sp>
        <p:nvSpPr>
          <p:cNvPr id="5939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9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3365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315595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TRƯỚC HÀNG NHẬP KHẨU</a:t>
            </a:r>
          </a:p>
        </p:txBody>
      </p:sp>
      <p:sp>
        <p:nvSpPr>
          <p:cNvPr id="6042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421" name="Rectangle 3"/>
          <p:cNvSpPr txBox="1">
            <a:spLocks noChangeArrowheads="1"/>
          </p:cNvSpPr>
          <p:nvPr/>
        </p:nvSpPr>
        <p:spPr bwMode="auto">
          <a:xfrm>
            <a:off x="419100" y="13843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a/ Không có dấu hiệu vi phạm: </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Cập nhật thông tin vào hệ thống</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HQ đăng ký TKHQ căn cứ kết quả soi chiếu để làm TTHQ</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b/ Có dấu hiệu vi phạm: </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Cập nhật thông tin vào hệ thống</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Thông báo DN cảng Lưu giữ cont riêng</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HQ nơi lưu giữ hàng hóa phối hợp HQ đăng ký TKHQ kiểm tra</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Xử lý vi phạm nếu có</a:t>
            </a:r>
            <a:endParaRPr lang="en-US" altLang="en-US" sz="2400" b="1">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SAU HÀNG XUẤT KHẨU</a:t>
            </a:r>
          </a:p>
        </p:txBody>
      </p:sp>
      <p:sp>
        <p:nvSpPr>
          <p:cNvPr id="6144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445" name="Rectangle 3"/>
          <p:cNvSpPr txBox="1">
            <a:spLocks noChangeArrowheads="1"/>
          </p:cNvSpPr>
          <p:nvPr/>
        </p:nvSpPr>
        <p:spPr bwMode="auto">
          <a:xfrm>
            <a:off x="419100" y="13843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pt-PT" altLang="en-US" sz="2400" b="1">
                <a:solidFill>
                  <a:srgbClr val="FF0000"/>
                </a:solidFill>
                <a:latin typeface="Times New Roman" pitchFamily="18" charset="0"/>
                <a:ea typeface="Calibri" pitchFamily="34" charset="0"/>
                <a:cs typeface="Times New Roman" pitchFamily="18" charset="0"/>
              </a:rPr>
              <a:t>Hàng XK đã thông quan tập kết trong cửa khẩu xuất :</a:t>
            </a: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a/ Không có dấu hiệu vi phạm: </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Cập nhật thông tin vào hệ thống</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HQ lưu giữ HH thực hiện giám sát hàng XK</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b/ Có dấu hiệu vi phạm: </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Cập nhật thông tin vào hệ thống</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Thông báo DN cảng Lưu giữ cont riêng</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Thông báo DN XK </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HQ nơi lưu giữ HH kiểm tra thực tế HH</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Xử lý vi phạm nếu có</a:t>
            </a:r>
            <a:endParaRPr lang="en-US" altLang="en-US" sz="2400" b="1">
              <a:ea typeface="Calibri" pitchFamily="34" charset="0"/>
              <a:cs typeface="Times New Roman" pitchFamily="18"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KHI LÀM THỦ TỤC HQ</a:t>
            </a:r>
          </a:p>
        </p:txBody>
      </p:sp>
      <p:sp>
        <p:nvSpPr>
          <p:cNvPr id="6246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2469" name="Rectangle 3"/>
          <p:cNvSpPr txBox="1">
            <a:spLocks noChangeArrowheads="1"/>
          </p:cNvSpPr>
          <p:nvPr/>
        </p:nvSpPr>
        <p:spPr bwMode="auto">
          <a:xfrm>
            <a:off x="419100" y="13843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Char char="•"/>
            </a:pPr>
            <a:r>
              <a:rPr lang="pt-PT" altLang="en-US" sz="2400" b="1">
                <a:latin typeface="Times New Roman" pitchFamily="18" charset="0"/>
                <a:ea typeface="Calibri" pitchFamily="34" charset="0"/>
                <a:cs typeface="Times New Roman" pitchFamily="18" charset="0"/>
              </a:rPr>
              <a:t>1/ Chi cục trưởng quyết định hình thức, mức độ kiểm tra</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pt-PT" altLang="en-US" sz="2400" b="1">
                <a:latin typeface="Times New Roman" pitchFamily="18" charset="0"/>
                <a:ea typeface="Calibri" pitchFamily="34" charset="0"/>
                <a:cs typeface="Times New Roman" pitchFamily="18" charset="0"/>
              </a:rPr>
              <a:t>2/ Mức độ kiểm tra: Kiểm tra </a:t>
            </a:r>
            <a:r>
              <a:rPr lang="vi-VN" altLang="en-US" sz="2400" b="1">
                <a:latin typeface="Times New Roman" pitchFamily="18" charset="0"/>
                <a:ea typeface="Calibri" pitchFamily="34" charset="0"/>
                <a:cs typeface="Times New Roman" pitchFamily="18" charset="0"/>
              </a:rPr>
              <a:t>cho đến khi đủ cơ sở xác định </a:t>
            </a:r>
            <a:r>
              <a:rPr lang="en-US" altLang="en-US" sz="2400" b="1">
                <a:latin typeface="Times New Roman" pitchFamily="18" charset="0"/>
                <a:ea typeface="Calibri" pitchFamily="34" charset="0"/>
                <a:cs typeface="Times New Roman" pitchFamily="18" charset="0"/>
              </a:rPr>
              <a:t>tính hợp pháp, phù hợp của hàng hóa</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3/ </a:t>
            </a:r>
            <a:r>
              <a:rPr lang="pt-PT" altLang="en-US" sz="2400" b="1">
                <a:latin typeface="Times New Roman" pitchFamily="18" charset="0"/>
                <a:ea typeface="Calibri" pitchFamily="34" charset="0"/>
                <a:cs typeface="Times New Roman" pitchFamily="18" charset="0"/>
              </a:rPr>
              <a:t>Phương thức kiểm tra thực tế hàng hóa:</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CCHQ thực hiện trực tiếp</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MMTB kỹ thuật, nghiệp vụ khác</a:t>
            </a:r>
            <a:endParaRPr lang="en-US" altLang="en-US" sz="2400" b="1">
              <a:ea typeface="Calibri" pitchFamily="34" charset="0"/>
              <a:cs typeface="Times New Roman" pitchFamily="18" charset="0"/>
            </a:endParaRPr>
          </a:p>
          <a:p>
            <a:pPr>
              <a:lnSpc>
                <a:spcPct val="107000"/>
              </a:lnSpc>
              <a:spcAft>
                <a:spcPts val="800"/>
              </a:spcAft>
              <a:buFont typeface="Arial" charset="0"/>
              <a:buNone/>
            </a:pPr>
            <a:r>
              <a:rPr lang="pt-PT" altLang="en-US" sz="2400" b="1">
                <a:latin typeface="Times New Roman" pitchFamily="18" charset="0"/>
                <a:ea typeface="Calibri" pitchFamily="34" charset="0"/>
                <a:cs typeface="Times New Roman" pitchFamily="18" charset="0"/>
              </a:rPr>
              <a:t>+ Căn cứ kết quả giám định, phân tích</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pt-PT" altLang="en-US" sz="2400" b="1">
                <a:latin typeface="Times New Roman" pitchFamily="18" charset="0"/>
                <a:ea typeface="Calibri" pitchFamily="34" charset="0"/>
                <a:cs typeface="Times New Roman" pitchFamily="18" charset="0"/>
              </a:rPr>
              <a:t>4/ </a:t>
            </a:r>
            <a:r>
              <a:rPr lang="en-US" altLang="en-US" sz="2400" b="1">
                <a:latin typeface="Times New Roman" pitchFamily="18" charset="0"/>
                <a:ea typeface="Calibri" pitchFamily="34" charset="0"/>
                <a:cs typeface="Times New Roman" pitchFamily="18" charset="0"/>
              </a:rPr>
              <a:t>HH</a:t>
            </a:r>
            <a:r>
              <a:rPr lang="vi-VN" altLang="en-US" sz="2400" b="1">
                <a:latin typeface="Times New Roman" pitchFamily="18" charset="0"/>
                <a:ea typeface="Calibri" pitchFamily="34" charset="0"/>
                <a:cs typeface="Times New Roman" pitchFamily="18" charset="0"/>
              </a:rPr>
              <a:t> đã được kiểm tra </a:t>
            </a:r>
            <a:r>
              <a:rPr lang="en-US" altLang="en-US" sz="2400" b="1">
                <a:latin typeface="Times New Roman" pitchFamily="18" charset="0"/>
                <a:ea typeface="Calibri" pitchFamily="34" charset="0"/>
                <a:cs typeface="Times New Roman" pitchFamily="18" charset="0"/>
              </a:rPr>
              <a:t>trước </a:t>
            </a:r>
            <a:r>
              <a:rPr lang="vi-VN" altLang="en-US" sz="2400" b="1">
                <a:latin typeface="Times New Roman" pitchFamily="18" charset="0"/>
                <a:ea typeface="Calibri" pitchFamily="34" charset="0"/>
                <a:cs typeface="Times New Roman" pitchFamily="18" charset="0"/>
              </a:rPr>
              <a:t>qua máy soi </a:t>
            </a:r>
            <a:r>
              <a:rPr lang="en-US" altLang="en-US" sz="2400" b="1">
                <a:latin typeface="Times New Roman" pitchFamily="18" charset="0"/>
                <a:ea typeface="Calibri" pitchFamily="34" charset="0"/>
                <a:cs typeface="Times New Roman" pitchFamily="18" charset="0"/>
              </a:rPr>
              <a:t>khi xếp dỡ thì</a:t>
            </a:r>
            <a:r>
              <a:rPr lang="vi-VN" altLang="en-US" sz="2400" b="1">
                <a:latin typeface="Times New Roman" pitchFamily="18" charset="0"/>
                <a:ea typeface="Calibri" pitchFamily="34" charset="0"/>
                <a:cs typeface="Times New Roman" pitchFamily="18" charset="0"/>
              </a:rPr>
              <a:t> được sử dụng kết quả kiểm tra để </a:t>
            </a:r>
            <a:r>
              <a:rPr lang="en-US" altLang="en-US" sz="2400" b="1">
                <a:latin typeface="Times New Roman" pitchFamily="18" charset="0"/>
                <a:ea typeface="Calibri" pitchFamily="34" charset="0"/>
                <a:cs typeface="Times New Roman" pitchFamily="18" charset="0"/>
              </a:rPr>
              <a:t>làm TTHQ</a:t>
            </a:r>
            <a:endParaRPr lang="en-US" altLang="en-US" sz="2400" b="1">
              <a:ea typeface="Calibri" pitchFamily="34" charset="0"/>
              <a:cs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3. THỦ TỤC HẢI QUAN</a:t>
            </a:r>
          </a:p>
        </p:txBody>
      </p:sp>
      <p:sp>
        <p:nvSpPr>
          <p:cNvPr id="922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1" name="Rectangle 3"/>
          <p:cNvSpPr txBox="1">
            <a:spLocks noChangeArrowheads="1"/>
          </p:cNvSpPr>
          <p:nvPr/>
        </p:nvSpPr>
        <p:spPr bwMode="auto">
          <a:xfrm>
            <a:off x="419100" y="18415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 </a:t>
            </a:r>
            <a:r>
              <a:rPr lang="en-US" altLang="en-US" sz="2400" b="1">
                <a:latin typeface="Times New Roman" pitchFamily="18" charset="0"/>
                <a:ea typeface="Calibri" pitchFamily="34" charset="0"/>
                <a:cs typeface="Times New Roman" pitchFamily="18" charset="0"/>
              </a:rPr>
              <a:t>Khai báo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2. Tiếp nhận, đăng ký tờ khai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3. Phân luồng kiểm tra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4. Kiểm tra hồ sơ</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5. Kiểm tra thực tế hàng hóa</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KHI LÀM THỦ TỤC HQ </a:t>
            </a:r>
          </a:p>
        </p:txBody>
      </p:sp>
      <p:sp>
        <p:nvSpPr>
          <p:cNvPr id="6349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5/ CCHQ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thì</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lấy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gửi</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KĐHQ </a:t>
            </a: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tích</a:t>
            </a:r>
            <a:endParaRPr lang="en-US" sz="2400" b="1">
              <a:ea typeface="Calibri" panose="020F0502020204030204" pitchFamily="34" charset="0"/>
              <a:cs typeface="Times New Roman" panose="02020603050405020304" pitchFamily="18" charset="0"/>
            </a:endParaRPr>
          </a:p>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6/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KĐHQ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thì</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gửi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thủ</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7/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pt-PT" sz="2400" b="1">
                <a:latin typeface="Times New Roman" panose="02020603050405020304" pitchFamily="18" charset="0"/>
                <a:ea typeface="Calibri" panose="020F0502020204030204" pitchFamily="34" charset="0"/>
                <a:cs typeface="Times New Roman" panose="02020603050405020304" pitchFamily="18" charset="0"/>
              </a:rPr>
              <a:t>đã được đưa đến địa điểm kiểm tra</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thể</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tập kết đủ thì thông báo cho </a:t>
            </a:r>
            <a:r>
              <a:rPr lang="en-US" sz="2400" b="1">
                <a:latin typeface="Times New Roman" panose="02020603050405020304" pitchFamily="18" charset="0"/>
                <a:ea typeface="Calibri" panose="020F0502020204030204" pitchFamily="34" charset="0"/>
                <a:cs typeface="Times New Roman" panose="02020603050405020304" pitchFamily="18" charset="0"/>
              </a:rPr>
              <a:t>CQHQ</a:t>
            </a:r>
            <a:r>
              <a:rPr lang="vi-VN" sz="2400" b="1">
                <a:latin typeface="Times New Roman" panose="02020603050405020304" pitchFamily="18" charset="0"/>
                <a:ea typeface="Calibri" panose="020F0502020204030204" pitchFamily="34" charset="0"/>
                <a:cs typeface="Times New Roman" panose="02020603050405020304" pitchFamily="18" charset="0"/>
              </a:rPr>
              <a:t> thời gian vận chuyển từng lần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a:t>
            </a:r>
            <a:r>
              <a:rPr lang="vi-VN" sz="2400" b="1">
                <a:latin typeface="Times New Roman" panose="02020603050405020304" pitchFamily="18" charset="0"/>
                <a:ea typeface="Calibri" panose="020F0502020204030204" pitchFamily="34" charset="0"/>
                <a:cs typeface="Times New Roman" panose="02020603050405020304" pitchFamily="18" charset="0"/>
              </a:rPr>
              <a:t>hỉ được </a:t>
            </a:r>
            <a:r>
              <a:rPr lang="en-US" sz="2400" b="1">
                <a:latin typeface="Times New Roman" panose="02020603050405020304" pitchFamily="18" charset="0"/>
                <a:ea typeface="Calibri" panose="020F0502020204030204" pitchFamily="34" charset="0"/>
                <a:cs typeface="Times New Roman" panose="02020603050405020304" pitchFamily="18" charset="0"/>
              </a:rPr>
              <a:t>TQ/GPH </a:t>
            </a:r>
            <a:r>
              <a:rPr lang="vi-VN" sz="2400" b="1">
                <a:latin typeface="Times New Roman" panose="02020603050405020304" pitchFamily="18" charset="0"/>
                <a:ea typeface="Calibri" panose="020F0502020204030204" pitchFamily="34" charset="0"/>
                <a:cs typeface="Times New Roman" panose="02020603050405020304" pitchFamily="18" charset="0"/>
              </a:rPr>
              <a:t>khi </a:t>
            </a:r>
            <a:r>
              <a:rPr lang="en-US" sz="2400" b="1">
                <a:latin typeface="Times New Roman" panose="02020603050405020304" pitchFamily="18" charset="0"/>
                <a:ea typeface="Calibri" panose="020F0502020204030204" pitchFamily="34" charset="0"/>
                <a:cs typeface="Times New Roman" panose="02020603050405020304" pitchFamily="18" charset="0"/>
              </a:rPr>
              <a:t>HH</a:t>
            </a:r>
            <a:r>
              <a:rPr lang="vi-VN" sz="2400" b="1">
                <a:latin typeface="Times New Roman" panose="02020603050405020304" pitchFamily="18" charset="0"/>
                <a:ea typeface="Calibri" panose="020F0502020204030204" pitchFamily="34" charset="0"/>
                <a:cs typeface="Times New Roman" panose="02020603050405020304" pitchFamily="18" charset="0"/>
              </a:rPr>
              <a:t> đã tập kết đầy đủ</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KIỂM TRA KHI LÀM THỦ TỤC HQ </a:t>
            </a:r>
          </a:p>
        </p:txBody>
      </p:sp>
      <p:sp>
        <p:nvSpPr>
          <p:cNvPr id="6451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8/ </a:t>
            </a:r>
            <a:r>
              <a:rPr lang="vi-VN" sz="2400" b="1">
                <a:latin typeface="Times New Roman" panose="02020603050405020304" pitchFamily="18" charset="0"/>
                <a:ea typeface="Calibri" panose="020F0502020204030204" pitchFamily="34" charset="0"/>
                <a:cs typeface="Times New Roman" panose="02020603050405020304" pitchFamily="18" charset="0"/>
              </a:rPr>
              <a:t>K</a:t>
            </a:r>
            <a:r>
              <a:rPr lang="en-US" sz="2400" b="1">
                <a:latin typeface="Times New Roman" panose="02020603050405020304" pitchFamily="18" charset="0"/>
                <a:ea typeface="Calibri" panose="020F0502020204030204" pitchFamily="34" charset="0"/>
                <a:cs typeface="Times New Roman" panose="02020603050405020304" pitchFamily="18" charset="0"/>
              </a:rPr>
              <a:t>TTTHH</a:t>
            </a:r>
            <a:r>
              <a:rPr lang="vi-VN" sz="2400" b="1">
                <a:latin typeface="Times New Roman" panose="02020603050405020304" pitchFamily="18" charset="0"/>
                <a:ea typeface="Calibri" panose="020F0502020204030204" pitchFamily="34" charset="0"/>
                <a:cs typeface="Times New Roman" panose="02020603050405020304" pitchFamily="18" charset="0"/>
              </a:rPr>
              <a:t> theo đề nghị của C</a:t>
            </a:r>
            <a:r>
              <a:rPr lang="en-US" sz="2400" b="1">
                <a:latin typeface="Times New Roman" panose="02020603050405020304" pitchFamily="18" charset="0"/>
                <a:ea typeface="Calibri" panose="020F0502020204030204" pitchFamily="34" charset="0"/>
                <a:cs typeface="Times New Roman" panose="02020603050405020304" pitchFamily="18" charset="0"/>
              </a:rPr>
              <a:t>CHQ</a:t>
            </a:r>
            <a:r>
              <a:rPr lang="vi-VN" sz="2400" b="1">
                <a:latin typeface="Times New Roman" panose="02020603050405020304" pitchFamily="18" charset="0"/>
                <a:ea typeface="Calibri" panose="020F0502020204030204" pitchFamily="34" charset="0"/>
                <a:cs typeface="Times New Roman" panose="02020603050405020304" pitchFamily="18" charset="0"/>
              </a:rPr>
              <a:t> đăng ký </a:t>
            </a:r>
            <a:r>
              <a:rPr lang="en-US" sz="2400" b="1">
                <a:latin typeface="Times New Roman" panose="02020603050405020304" pitchFamily="18" charset="0"/>
                <a:ea typeface="Calibri" panose="020F0502020204030204" pitchFamily="34" charset="0"/>
                <a:cs typeface="Times New Roman" panose="02020603050405020304" pitchFamily="18" charset="0"/>
              </a:rPr>
              <a:t>TKHQ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hộ</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H</a:t>
            </a:r>
            <a:r>
              <a:rPr lang="vi-VN" sz="2400" b="1">
                <a:latin typeface="Times New Roman" panose="02020603050405020304" pitchFamily="18" charset="0"/>
                <a:ea typeface="Calibri" panose="020F0502020204030204" pitchFamily="34" charset="0"/>
                <a:cs typeface="Times New Roman" panose="02020603050405020304" pitchFamily="18" charset="0"/>
              </a:rPr>
              <a:t>àng xá, hàng rờ</a:t>
            </a:r>
            <a:r>
              <a:rPr lang="en-US" sz="2400" b="1" err="1">
                <a:latin typeface="Times New Roman" panose="02020603050405020304" pitchFamily="18" charset="0"/>
                <a:ea typeface="Calibri" panose="020F0502020204030204" pitchFamily="34" charset="0"/>
                <a:cs typeface="Times New Roman" panose="02020603050405020304" pitchFamily="18" charset="0"/>
              </a:rPr>
              <a:t>i</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NK </a:t>
            </a:r>
            <a:r>
              <a:rPr lang="en-US" sz="2400" b="1"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a:latin typeface="Times New Roman" panose="02020603050405020304" pitchFamily="18" charset="0"/>
                <a:ea typeface="Calibri" panose="020F0502020204030204" pitchFamily="34" charset="0"/>
                <a:cs typeface="Times New Roman" panose="02020603050405020304" pitchFamily="18" charset="0"/>
              </a:rPr>
              <a:t> GC, SXXK, DNCX</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p:cNvSpPr>
          <p:nvPr>
            <p:ph type="title"/>
          </p:nvPr>
        </p:nvSpPr>
        <p:spPr>
          <a:xfrm>
            <a:off x="419100" y="850900"/>
            <a:ext cx="8305800" cy="1130300"/>
          </a:xfrm>
        </p:spPr>
        <p:txBody>
          <a:bodyPr/>
          <a:lstStyle/>
          <a:p>
            <a:pPr eaLnBrk="1" hangingPunct="1"/>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TTTHH</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theo đề nghị của C</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CHQ</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đăng ký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TKHQ (kiểm hóa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smtClean="0">
                <a:latin typeface="Times New Roman" panose="02020603050405020304" pitchFamily="18" charset="0"/>
                <a:ea typeface="Calibri" panose="020F0502020204030204" pitchFamily="34" charset="0"/>
                <a:cs typeface="Times New Roman" panose="02020603050405020304" pitchFamily="18" charset="0"/>
              </a:rPr>
              <a:t/>
            </a:r>
            <a:br>
              <a:rPr lang="en-US" sz="3200" b="1" smtClean="0">
                <a:latin typeface="Times New Roman" panose="02020603050405020304" pitchFamily="18" charset="0"/>
                <a:ea typeface="Calibri" panose="020F0502020204030204" pitchFamily="34" charset="0"/>
                <a:cs typeface="Times New Roman" panose="02020603050405020304" pitchFamily="18" charset="0"/>
              </a:rPr>
            </a:br>
            <a:endParaRPr lang="en-US" altLang="vi-VN" sz="3000" b="1" smtClean="0">
              <a:latin typeface="Times New Roman" pitchFamily="18" charset="0"/>
            </a:endParaRPr>
          </a:p>
        </p:txBody>
      </p:sp>
      <p:sp>
        <p:nvSpPr>
          <p:cNvPr id="6451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73944" y="1905000"/>
            <a:ext cx="8305800" cy="4468988"/>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gn="just">
              <a:lnSpc>
                <a:spcPct val="107000"/>
              </a:lnSpc>
              <a:spcBef>
                <a:spcPts val="0"/>
              </a:spcBef>
              <a:spcAft>
                <a:spcPts val="800"/>
              </a:spcAft>
              <a:buNone/>
              <a:defRPr/>
            </a:pP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Quy </a:t>
            </a: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tại Điều 29 Thông tư 38:</a:t>
            </a:r>
          </a:p>
          <a:p>
            <a:pPr marL="228600" algn="just">
              <a:lnSpc>
                <a:spcPct val="107000"/>
              </a:lnSpc>
              <a:spcBef>
                <a:spcPts val="0"/>
              </a:spcBef>
              <a:spcAft>
                <a:spcPts val="800"/>
              </a:spcAft>
              <a:buNone/>
              <a:defRPr/>
            </a:pPr>
            <a:r>
              <a:rPr lang="en-US" sz="1800">
                <a:solidFill>
                  <a:srgbClr val="FF0000"/>
                </a:solidFill>
                <a:latin typeface="Times New Roman" pitchFamily="18" charset="0"/>
                <a:cs typeface="Times New Roman" pitchFamily="18" charset="0"/>
              </a:rPr>
              <a:t>- H</a:t>
            </a:r>
            <a:r>
              <a:rPr lang="vi-VN" sz="1800">
                <a:solidFill>
                  <a:srgbClr val="FF0000"/>
                </a:solidFill>
                <a:latin typeface="Times New Roman" pitchFamily="18" charset="0"/>
                <a:cs typeface="Times New Roman" pitchFamily="18" charset="0"/>
              </a:rPr>
              <a:t>àng xá, hàng rờ</a:t>
            </a:r>
            <a:r>
              <a:rPr lang="en-US" sz="1800" err="1">
                <a:solidFill>
                  <a:srgbClr val="FF0000"/>
                </a:solidFill>
                <a:latin typeface="Times New Roman" pitchFamily="18" charset="0"/>
                <a:cs typeface="Times New Roman" pitchFamily="18" charset="0"/>
              </a:rPr>
              <a:t>i</a:t>
            </a:r>
            <a:r>
              <a:rPr lang="en-US" sz="1800">
                <a:solidFill>
                  <a:srgbClr val="FF0000"/>
                </a:solidFill>
                <a:latin typeface="Times New Roman" pitchFamily="18" charset="0"/>
                <a:cs typeface="Times New Roman" pitchFamily="18" charset="0"/>
              </a:rPr>
              <a:t>, </a:t>
            </a:r>
          </a:p>
          <a:p>
            <a:pPr algn="just">
              <a:lnSpc>
                <a:spcPct val="107000"/>
              </a:lnSpc>
              <a:spcBef>
                <a:spcPts val="0"/>
              </a:spcBef>
              <a:spcAft>
                <a:spcPts val="800"/>
              </a:spcAft>
              <a:buNone/>
              <a:tabLst>
                <a:tab pos="457200" algn="l"/>
              </a:tabLst>
              <a:defRPr/>
            </a:pPr>
            <a:r>
              <a:rPr lang="en-US" sz="1800">
                <a:solidFill>
                  <a:srgbClr val="FF0000"/>
                </a:solidFill>
                <a:latin typeface="Times New Roman" pitchFamily="18" charset="0"/>
                <a:cs typeface="Times New Roman" pitchFamily="18" charset="0"/>
              </a:rPr>
              <a:t>   </a:t>
            </a:r>
            <a:r>
              <a:rPr lang="en-US" sz="1800" smtClean="0">
                <a:solidFill>
                  <a:srgbClr val="FF0000"/>
                </a:solidFill>
                <a:latin typeface="Times New Roman" pitchFamily="18" charset="0"/>
                <a:cs typeface="Times New Roman" pitchFamily="18" charset="0"/>
              </a:rPr>
              <a:t>- Hàng </a:t>
            </a:r>
            <a:r>
              <a:rPr lang="en-US" sz="1800">
                <a:solidFill>
                  <a:srgbClr val="FF0000"/>
                </a:solidFill>
                <a:latin typeface="Times New Roman" pitchFamily="18" charset="0"/>
                <a:cs typeface="Times New Roman" pitchFamily="18" charset="0"/>
              </a:rPr>
              <a:t>NK </a:t>
            </a:r>
            <a:r>
              <a:rPr lang="en-US" sz="1800" err="1">
                <a:solidFill>
                  <a:srgbClr val="FF0000"/>
                </a:solidFill>
                <a:latin typeface="Times New Roman" pitchFamily="18" charset="0"/>
                <a:cs typeface="Times New Roman" pitchFamily="18" charset="0"/>
              </a:rPr>
              <a:t>để</a:t>
            </a:r>
            <a:r>
              <a:rPr lang="en-US" sz="1800">
                <a:solidFill>
                  <a:srgbClr val="FF0000"/>
                </a:solidFill>
                <a:latin typeface="Times New Roman" pitchFamily="18" charset="0"/>
                <a:cs typeface="Times New Roman" pitchFamily="18" charset="0"/>
              </a:rPr>
              <a:t> GC, SXXK, </a:t>
            </a:r>
            <a:r>
              <a:rPr lang="en-US" sz="1800">
                <a:solidFill>
                  <a:srgbClr val="FF0000"/>
                </a:solidFill>
                <a:latin typeface="Times New Roman" pitchFamily="18" charset="0"/>
                <a:cs typeface="Times New Roman" pitchFamily="18" charset="0"/>
              </a:rPr>
              <a:t>DNCX</a:t>
            </a:r>
          </a:p>
          <a:p>
            <a:pPr algn="just">
              <a:lnSpc>
                <a:spcPct val="107000"/>
              </a:lnSpc>
              <a:spcBef>
                <a:spcPts val="0"/>
              </a:spcBef>
              <a:spcAft>
                <a:spcPts val="800"/>
              </a:spcAft>
              <a:buNone/>
              <a:tabLst>
                <a:tab pos="457200" algn="l"/>
              </a:tabLst>
              <a:defRPr/>
            </a:pP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Quy định tại Thông tư </a:t>
            </a: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121/2021:</a:t>
            </a:r>
          </a:p>
          <a:p>
            <a:pPr>
              <a:buNone/>
            </a:pPr>
            <a:r>
              <a:rPr lang="en-US" sz="1800" smtClean="0">
                <a:solidFill>
                  <a:srgbClr val="FF0000"/>
                </a:solidFill>
                <a:latin typeface="Times New Roman" pitchFamily="18" charset="0"/>
                <a:cs typeface="Times New Roman" pitchFamily="18" charset="0"/>
              </a:rPr>
              <a:t>Hàng hóa xuất khẩu, nhập khẩu thuộc diện phải kiểm tra thực tế hàng hóa, nếu Chi cục Hải quan nơi đăng ký tờ khai hải quan có đề nghị bằng văn bản hoặc gửi đề nghị qua hệ thống xử lý dữ liệu điện tử Hải quan thì Chi cục Hải quan nơi lưu giữ hàng hóa thực hiện việc kiểm tra thực tế hàng hóa.</a:t>
            </a:r>
            <a:endParaRPr lang="en-GB" sz="1800" smtClean="0">
              <a:solidFill>
                <a:srgbClr val="FF0000"/>
              </a:solidFill>
              <a:latin typeface="Times New Roman" pitchFamily="18" charset="0"/>
              <a:cs typeface="Times New Roman" pitchFamily="18" charset="0"/>
            </a:endParaRPr>
          </a:p>
          <a:p>
            <a:r>
              <a:rPr lang="en-US" sz="1800" i="1" smtClean="0">
                <a:solidFill>
                  <a:srgbClr val="FF0000"/>
                </a:solidFill>
                <a:latin typeface="Times New Roman" pitchFamily="18" charset="0"/>
                <a:cs typeface="Times New Roman" pitchFamily="18" charset="0"/>
              </a:rPr>
              <a:t>	</a:t>
            </a:r>
            <a:endParaRPr lang="en-US" sz="1800" b="1">
              <a:solidFill>
                <a:srgbClr val="FF000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70349167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XÁC ĐỊNH TRƯỚC MÃ SỐ</a:t>
            </a:r>
          </a:p>
        </p:txBody>
      </p:sp>
      <p:sp>
        <p:nvSpPr>
          <p:cNvPr id="6554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vi-VN" sz="2400" b="1">
                <a:latin typeface="Times New Roman" panose="02020603050405020304" pitchFamily="18" charset="0"/>
                <a:ea typeface="Calibri" panose="020F0502020204030204" pitchFamily="34" charset="0"/>
                <a:cs typeface="Times New Roman" panose="02020603050405020304" pitchFamily="18" charset="0"/>
              </a:rPr>
              <a:t>Trách nhiệm của </a:t>
            </a:r>
            <a:r>
              <a:rPr lang="en-US" sz="2400" b="1">
                <a:latin typeface="Times New Roman" panose="02020603050405020304" pitchFamily="18" charset="0"/>
                <a:ea typeface="Calibri" panose="020F0502020204030204" pitchFamily="34" charset="0"/>
                <a:cs typeface="Times New Roman" panose="02020603050405020304" pitchFamily="18" charset="0"/>
              </a:rPr>
              <a:t>DN</a:t>
            </a:r>
            <a:r>
              <a:rPr lang="vi-VN"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Nộp hồ sơ đề nghị xác định trước mã số đến T</a:t>
            </a:r>
            <a:r>
              <a:rPr lang="en-US" sz="2400">
                <a:latin typeface="Times New Roman" panose="02020603050405020304" pitchFamily="18" charset="0"/>
                <a:ea typeface="Calibri" panose="020F0502020204030204" pitchFamily="34" charset="0"/>
                <a:cs typeface="Times New Roman" panose="02020603050405020304" pitchFamily="18" charset="0"/>
              </a:rPr>
              <a:t>CHQ (</a:t>
            </a:r>
            <a:r>
              <a:rPr lang="en-US" sz="2400" err="1">
                <a:latin typeface="Times New Roman" panose="02020603050405020304" pitchFamily="18" charset="0"/>
                <a:ea typeface="Calibri" panose="020F0502020204030204" pitchFamily="34" charset="0"/>
                <a:cs typeface="Times New Roman" panose="02020603050405020304" pitchFamily="18" charset="0"/>
              </a:rPr>
              <a:t>Trực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tiếp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hoặc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bưu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hoặc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hệ</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dịch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vụ</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trực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tuyến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Hồ</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sơ</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a:latin typeface="Times New Roman" panose="02020603050405020304" pitchFamily="18" charset="0"/>
                <a:ea typeface="Calibri" panose="020F0502020204030204" pitchFamily="34" charset="0"/>
                <a:cs typeface="Times New Roman" panose="02020603050405020304" pitchFamily="18" charset="0"/>
              </a:rPr>
              <a:t>: Theo </a:t>
            </a:r>
            <a:r>
              <a:rPr lang="en-US" sz="240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a:latin typeface="Times New Roman" panose="02020603050405020304" pitchFamily="18" charset="0"/>
                <a:ea typeface="Calibri" panose="020F0502020204030204" pitchFamily="34" charset="0"/>
                <a:cs typeface="Times New Roman" panose="02020603050405020304" pitchFamily="18" charset="0"/>
              </a:rPr>
              <a:t> 7 – TT38, TT39 </a:t>
            </a:r>
            <a:r>
              <a:rPr lang="en-US" sz="2400" err="1">
                <a:latin typeface="Times New Roman" panose="02020603050405020304" pitchFamily="18" charset="0"/>
                <a:ea typeface="Calibri" panose="020F0502020204030204" pitchFamily="34" charset="0"/>
                <a:cs typeface="Times New Roman" panose="02020603050405020304" pitchFamily="18" charset="0"/>
              </a:rPr>
              <a:t>sửa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đổi</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a:latin typeface="Times New Roman" panose="02020603050405020304" pitchFamily="18" charset="0"/>
                <a:ea typeface="Calibri" panose="020F0502020204030204" pitchFamily="34" charset="0"/>
                <a:cs typeface="Times New Roman" panose="02020603050405020304" pitchFamily="18" charset="0"/>
              </a:rPr>
              <a:t> 60 </a:t>
            </a:r>
            <a:r>
              <a:rPr lang="en-US" sz="2400" err="1">
                <a:latin typeface="Times New Roman" panose="02020603050405020304" pitchFamily="18" charset="0"/>
                <a:ea typeface="Calibri" panose="020F0502020204030204" pitchFamily="34" charset="0"/>
                <a:cs typeface="Times New Roman" panose="02020603050405020304" pitchFamily="18" charset="0"/>
              </a:rPr>
              <a:t>ngày</a:t>
            </a:r>
            <a:r>
              <a:rPr lang="en-US" sz="2400">
                <a:latin typeface="Times New Roman" panose="02020603050405020304" pitchFamily="18" charset="0"/>
                <a:ea typeface="Calibri" panose="020F0502020204030204" pitchFamily="34" charset="0"/>
                <a:cs typeface="Times New Roman" panose="02020603050405020304" pitchFamily="18" charset="0"/>
              </a:rPr>
              <a:t> XK, NK</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XÁC ĐỊNH TRƯỚC MÃ SỐ</a:t>
            </a:r>
          </a:p>
        </p:txBody>
      </p:sp>
      <p:sp>
        <p:nvSpPr>
          <p:cNvPr id="6656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buFont typeface="Arial" panose="020B0604020202020204" pitchFamily="34" charset="0"/>
              <a:buNone/>
              <a:defRPr/>
            </a:pPr>
            <a:r>
              <a:rPr lang="en-US" sz="2400" b="1" i="1">
                <a:latin typeface="Times New Roman" panose="02020603050405020304" pitchFamily="18" charset="0"/>
                <a:ea typeface="Calibri" panose="020F0502020204030204" pitchFamily="34" charset="0"/>
                <a:cs typeface="Times New Roman" panose="02020603050405020304" pitchFamily="18" charset="0"/>
              </a:rPr>
              <a:t>2</a:t>
            </a:r>
            <a:r>
              <a:rPr lang="vi-VN" sz="2400" b="1" i="1">
                <a:latin typeface="Times New Roman" panose="02020603050405020304" pitchFamily="18" charset="0"/>
                <a:ea typeface="Calibri" panose="020F0502020204030204" pitchFamily="34" charset="0"/>
                <a:cs typeface="Times New Roman" panose="02020603050405020304" pitchFamily="18" charset="0"/>
              </a:rPr>
              <a:t>. Trách nhiệm của T</a:t>
            </a:r>
            <a:r>
              <a:rPr lang="en-US" sz="2400" b="1" i="1">
                <a:latin typeface="Times New Roman" panose="02020603050405020304" pitchFamily="18" charset="0"/>
                <a:ea typeface="Calibri" panose="020F0502020204030204" pitchFamily="34" charset="0"/>
                <a:cs typeface="Times New Roman" panose="02020603050405020304" pitchFamily="18" charset="0"/>
              </a:rPr>
              <a:t>CHQ:</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T</a:t>
            </a:r>
            <a:r>
              <a:rPr lang="vi-VN" sz="2400">
                <a:latin typeface="Times New Roman" panose="02020603050405020304" pitchFamily="18" charset="0"/>
                <a:ea typeface="Calibri" panose="020F0502020204030204" pitchFamily="34" charset="0"/>
                <a:cs typeface="Times New Roman" panose="02020603050405020304" pitchFamily="18" charset="0"/>
              </a:rPr>
              <a:t>hông báo kết quả xác định trước trong 30</a:t>
            </a: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vi-VN" sz="2400">
                <a:latin typeface="Times New Roman" panose="02020603050405020304" pitchFamily="18" charset="0"/>
                <a:ea typeface="Calibri" panose="020F0502020204030204" pitchFamily="34" charset="0"/>
                <a:cs typeface="Times New Roman" panose="02020603050405020304" pitchFamily="18" charset="0"/>
              </a:rPr>
              <a:t>60 ngày</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T</a:t>
            </a:r>
            <a:r>
              <a:rPr lang="vi-VN" sz="2400">
                <a:latin typeface="Times New Roman" panose="02020603050405020304" pitchFamily="18" charset="0"/>
                <a:ea typeface="Calibri" panose="020F0502020204030204" pitchFamily="34" charset="0"/>
                <a:cs typeface="Times New Roman" panose="02020603050405020304" pitchFamily="18" charset="0"/>
              </a:rPr>
              <a:t>hông báo kết quả xác định trước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có</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trị</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03 năm</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TBKQ x</a:t>
            </a:r>
            <a:r>
              <a:rPr lang="vi-VN" sz="2400">
                <a:latin typeface="Times New Roman" panose="02020603050405020304" pitchFamily="18" charset="0"/>
                <a:ea typeface="Calibri" panose="020F0502020204030204" pitchFamily="34" charset="0"/>
                <a:cs typeface="Times New Roman" panose="02020603050405020304" pitchFamily="18" charset="0"/>
              </a:rPr>
              <a:t>ác định trước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r>
              <a:rPr lang="vi-VN" sz="2400">
                <a:latin typeface="Times New Roman" panose="02020603050405020304" pitchFamily="18" charset="0"/>
                <a:ea typeface="Calibri" panose="020F0502020204030204" pitchFamily="34" charset="0"/>
                <a:cs typeface="Times New Roman" panose="02020603050405020304" pitchFamily="18" charset="0"/>
              </a:rPr>
              <a:t> là cơ sở để khai</a:t>
            </a:r>
            <a:r>
              <a:rPr lang="en-US" sz="2400">
                <a:latin typeface="Times New Roman" panose="02020603050405020304" pitchFamily="18" charset="0"/>
                <a:ea typeface="Calibri" panose="020F0502020204030204" pitchFamily="34" charset="0"/>
                <a:cs typeface="Times New Roman" panose="02020603050405020304" pitchFamily="18" charset="0"/>
              </a:rPr>
              <a:t> HQ</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Trong</a:t>
            </a:r>
            <a:r>
              <a:rPr lang="en-US" sz="2400">
                <a:latin typeface="Times New Roman" panose="02020603050405020304" pitchFamily="18" charset="0"/>
                <a:ea typeface="Calibri" panose="020F0502020204030204" pitchFamily="34" charset="0"/>
                <a:cs typeface="Times New Roman" panose="02020603050405020304" pitchFamily="18" charset="0"/>
              </a:rPr>
              <a:t> 60 </a:t>
            </a:r>
            <a:r>
              <a:rPr lang="en-US" sz="2400" err="1">
                <a:latin typeface="Times New Roman" panose="02020603050405020304" pitchFamily="18" charset="0"/>
                <a:ea typeface="Calibri" panose="020F0502020204030204" pitchFamily="34" charset="0"/>
                <a:cs typeface="Times New Roman" panose="02020603050405020304" pitchFamily="18" charset="0"/>
              </a:rPr>
              <a:t>ngày</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nếu</a:t>
            </a:r>
            <a:r>
              <a:rPr lang="en-US" sz="2400">
                <a:latin typeface="Times New Roman" panose="02020603050405020304" pitchFamily="18" charset="0"/>
                <a:ea typeface="Calibri" panose="020F0502020204030204" pitchFamily="34" charset="0"/>
                <a:cs typeface="Times New Roman" panose="02020603050405020304" pitchFamily="18" charset="0"/>
              </a:rPr>
              <a:t> DN </a:t>
            </a:r>
            <a:r>
              <a:rPr lang="en-US" sz="2400" err="1">
                <a:latin typeface="Times New Roman" panose="02020603050405020304" pitchFamily="18" charset="0"/>
                <a:ea typeface="Calibri" panose="020F0502020204030204" pitchFamily="34" charset="0"/>
                <a:cs typeface="Times New Roman" panose="02020603050405020304" pitchFamily="18" charset="0"/>
              </a:rPr>
              <a:t>không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a:latin typeface="Times New Roman" panose="02020603050405020304" pitchFamily="18" charset="0"/>
                <a:ea typeface="Calibri" panose="020F0502020204030204" pitchFamily="34" charset="0"/>
                <a:cs typeface="Times New Roman" panose="02020603050405020304" pitchFamily="18" charset="0"/>
              </a:rPr>
              <a:t> ý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có</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yêu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cầu</a:t>
            </a:r>
            <a:r>
              <a:rPr lang="en-US" sz="2400">
                <a:latin typeface="Times New Roman" panose="02020603050405020304" pitchFamily="18" charset="0"/>
                <a:ea typeface="Calibri" panose="020F0502020204030204" pitchFamily="34" charset="0"/>
                <a:cs typeface="Times New Roman" panose="02020603050405020304" pitchFamily="18" charset="0"/>
              </a:rPr>
              <a:t> CQHQ </a:t>
            </a:r>
            <a:r>
              <a:rPr lang="en-US" sz="2400" err="1">
                <a:latin typeface="Times New Roman" panose="02020603050405020304" pitchFamily="18" charset="0"/>
                <a:ea typeface="Calibri" panose="020F0502020204030204" pitchFamily="34" charset="0"/>
                <a:cs typeface="Times New Roman" panose="02020603050405020304" pitchFamily="18" charset="0"/>
              </a:rPr>
              <a:t>xem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xét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lại</a:t>
            </a:r>
            <a:r>
              <a:rPr lang="en-US" sz="2400">
                <a:latin typeface="Times New Roman" panose="02020603050405020304" pitchFamily="18" charset="0"/>
                <a:ea typeface="Calibri" panose="020F0502020204030204" pitchFamily="34" charset="0"/>
                <a:cs typeface="Times New Roman" panose="02020603050405020304" pitchFamily="18" charset="0"/>
              </a:rPr>
              <a:t>. </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10</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30 ngày </a:t>
            </a:r>
            <a:r>
              <a:rPr lang="en-US"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400">
                <a:latin typeface="Times New Roman" panose="02020603050405020304" pitchFamily="18" charset="0"/>
                <a:ea typeface="Calibri" panose="020F0502020204030204" pitchFamily="34" charset="0"/>
                <a:cs typeface="Times New Roman" panose="02020603050405020304" pitchFamily="18" charset="0"/>
              </a:rPr>
              <a:t>T</a:t>
            </a:r>
            <a:r>
              <a:rPr lang="en-US" sz="2400">
                <a:latin typeface="Times New Roman" panose="02020603050405020304" pitchFamily="18" charset="0"/>
                <a:ea typeface="Calibri" panose="020F0502020204030204" pitchFamily="34" charset="0"/>
                <a:cs typeface="Times New Roman" panose="02020603050405020304" pitchFamily="18" charset="0"/>
              </a:rPr>
              <a:t>CHQ </a:t>
            </a:r>
            <a:r>
              <a:rPr lang="vi-VN" sz="2400">
                <a:latin typeface="Times New Roman" panose="02020603050405020304" pitchFamily="18" charset="0"/>
                <a:ea typeface="Calibri" panose="020F0502020204030204" pitchFamily="34" charset="0"/>
                <a:cs typeface="Times New Roman" panose="02020603050405020304" pitchFamily="18" charset="0"/>
              </a:rPr>
              <a:t>trả lời kết quả cho </a:t>
            </a:r>
            <a:r>
              <a:rPr lang="en-US" sz="2400">
                <a:latin typeface="Times New Roman" panose="02020603050405020304" pitchFamily="18" charset="0"/>
                <a:ea typeface="Calibri" panose="020F0502020204030204" pitchFamily="34" charset="0"/>
                <a:cs typeface="Times New Roman" panose="02020603050405020304" pitchFamily="18" charset="0"/>
              </a:rPr>
              <a:t>DN</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PHÂN TÍCH ĐỂ PHÂN LOẠI </a:t>
            </a:r>
          </a:p>
        </p:txBody>
      </p:sp>
      <p:sp>
        <p:nvSpPr>
          <p:cNvPr id="6758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i="1">
                <a:latin typeface="Times New Roman" panose="02020603050405020304" pitchFamily="18" charset="0"/>
                <a:ea typeface="Calibri" panose="020F0502020204030204" pitchFamily="34" charset="0"/>
                <a:cs typeface="Times New Roman" panose="02020603050405020304" pitchFamily="18" charset="0"/>
              </a:rPr>
              <a:t>1/ </a:t>
            </a:r>
            <a:r>
              <a:rPr lang="en-US" sz="2400">
                <a:latin typeface="Times New Roman" panose="02020603050405020304" pitchFamily="18" charset="0"/>
                <a:ea typeface="Calibri" panose="020F0502020204030204" pitchFamily="34" charset="0"/>
                <a:cs typeface="Times New Roman" panose="02020603050405020304" pitchFamily="18" charset="0"/>
              </a:rPr>
              <a:t>PT </a:t>
            </a:r>
            <a:r>
              <a:rPr lang="en-US" sz="2400" err="1">
                <a:latin typeface="Times New Roman" panose="02020603050405020304" pitchFamily="18" charset="0"/>
                <a:ea typeface="Calibri" panose="020F0502020204030204" pitchFamily="34" charset="0"/>
                <a:cs typeface="Times New Roman" panose="02020603050405020304" pitchFamily="18" charset="0"/>
              </a:rPr>
              <a:t>để</a:t>
            </a:r>
            <a:r>
              <a:rPr lang="en-US" sz="2400">
                <a:latin typeface="Times New Roman" panose="02020603050405020304" pitchFamily="18" charset="0"/>
                <a:ea typeface="Calibri" panose="020F0502020204030204" pitchFamily="34" charset="0"/>
                <a:cs typeface="Times New Roman" panose="02020603050405020304" pitchFamily="18" charset="0"/>
              </a:rPr>
              <a:t> PL </a:t>
            </a:r>
            <a:r>
              <a:rPr lang="en-US" sz="2400" err="1">
                <a:latin typeface="Times New Roman" panose="02020603050405020304" pitchFamily="18" charset="0"/>
                <a:ea typeface="Calibri" panose="020F0502020204030204" pitchFamily="34" charset="0"/>
                <a:cs typeface="Times New Roman" panose="02020603050405020304" pitchFamily="18" charset="0"/>
              </a:rPr>
              <a:t>là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việc</a:t>
            </a:r>
            <a:r>
              <a:rPr lang="en-US" sz="2400">
                <a:latin typeface="Times New Roman" panose="02020603050405020304" pitchFamily="18" charset="0"/>
                <a:ea typeface="Calibri" panose="020F0502020204030204" pitchFamily="34" charset="0"/>
                <a:cs typeface="Times New Roman" panose="02020603050405020304" pitchFamily="18" charset="0"/>
              </a:rPr>
              <a:t> CQHQ </a:t>
            </a:r>
            <a:r>
              <a:rPr lang="en-US" sz="2400" err="1">
                <a:latin typeface="Times New Roman" panose="02020603050405020304" pitchFamily="18" charset="0"/>
                <a:ea typeface="Calibri" panose="020F0502020204030204" pitchFamily="34" charset="0"/>
                <a:cs typeface="Times New Roman" panose="02020603050405020304" pitchFamily="18" charset="0"/>
              </a:rPr>
              <a:t>kiểm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thực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tế</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hóa</a:t>
            </a:r>
            <a:r>
              <a:rPr lang="en-US" sz="2400">
                <a:latin typeface="Times New Roman" panose="02020603050405020304" pitchFamily="18" charset="0"/>
                <a:ea typeface="Calibri" panose="020F0502020204030204" pitchFamily="34" charset="0"/>
                <a:cs typeface="Times New Roman" panose="02020603050405020304" pitchFamily="18" charset="0"/>
              </a:rPr>
              <a:t> XK,NK </a:t>
            </a:r>
            <a:r>
              <a:rPr lang="en-US" sz="2400" err="1">
                <a:latin typeface="Times New Roman" panose="02020603050405020304" pitchFamily="18" charset="0"/>
                <a:ea typeface="Calibri" panose="020F0502020204030204" pitchFamily="34" charset="0"/>
                <a:cs typeface="Times New Roman" panose="02020603050405020304" pitchFamily="18" charset="0"/>
              </a:rPr>
              <a:t>bằng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máy</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móc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thiết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bị</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kỹ</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để</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tên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gọi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hóa</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a:latin typeface="Times New Roman" panose="02020603050405020304" pitchFamily="18" charset="0"/>
                <a:ea typeface="Calibri" panose="020F0502020204030204" pitchFamily="34" charset="0"/>
                <a:cs typeface="Times New Roman" panose="02020603050405020304" pitchFamily="18" charset="0"/>
              </a:rPr>
              <a:t>2/ </a:t>
            </a:r>
            <a:r>
              <a:rPr lang="en-US" sz="240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hợp</a:t>
            </a:r>
            <a:r>
              <a:rPr lang="en-US" sz="2400">
                <a:latin typeface="Times New Roman" panose="02020603050405020304" pitchFamily="18" charset="0"/>
                <a:ea typeface="Calibri" panose="020F0502020204030204" pitchFamily="34" charset="0"/>
                <a:cs typeface="Times New Roman" panose="02020603050405020304" pitchFamily="18" charset="0"/>
              </a:rPr>
              <a:t>: CCHQ </a:t>
            </a:r>
            <a:r>
              <a:rPr lang="en-US" sz="2400" err="1">
                <a:latin typeface="Times New Roman" panose="02020603050405020304" pitchFamily="18" charset="0"/>
                <a:ea typeface="Calibri" panose="020F0502020204030204" pitchFamily="34" charset="0"/>
                <a:cs typeface="Times New Roman" panose="02020603050405020304" pitchFamily="18" charset="0"/>
              </a:rPr>
              <a:t>không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được</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i="1">
                <a:latin typeface="Times New Roman" panose="02020603050405020304" pitchFamily="18" charset="0"/>
                <a:ea typeface="Calibri" panose="020F0502020204030204" pitchFamily="34" charset="0"/>
                <a:cs typeface="Times New Roman" panose="02020603050405020304" pitchFamily="18" charset="0"/>
              </a:rPr>
              <a:t>3/ </a:t>
            </a:r>
            <a:r>
              <a:rPr lang="en-US" sz="2400" i="1" err="1">
                <a:latin typeface="Times New Roman" panose="02020603050405020304" pitchFamily="18" charset="0"/>
                <a:ea typeface="Calibri" panose="020F0502020204030204" pitchFamily="34" charset="0"/>
                <a:cs typeface="Times New Roman" panose="02020603050405020304" pitchFamily="18" charset="0"/>
              </a:rPr>
              <a:t>Hồ</a:t>
            </a:r>
            <a:r>
              <a:rPr lang="en-US" sz="2400" i="1">
                <a:latin typeface="Times New Roman" panose="02020603050405020304" pitchFamily="18" charset="0"/>
                <a:ea typeface="Calibri" panose="020F0502020204030204" pitchFamily="34" charset="0"/>
                <a:cs typeface="Times New Roman" panose="02020603050405020304" pitchFamily="18" charset="0"/>
              </a:rPr>
              <a:t> </a:t>
            </a:r>
            <a:r>
              <a:rPr lang="en-US" sz="2400" i="1" err="1">
                <a:latin typeface="Times New Roman" panose="02020603050405020304" pitchFamily="18" charset="0"/>
                <a:ea typeface="Calibri" panose="020F0502020204030204" pitchFamily="34" charset="0"/>
                <a:cs typeface="Times New Roman" panose="02020603050405020304" pitchFamily="18" charset="0"/>
              </a:rPr>
              <a:t>sơ</a:t>
            </a:r>
            <a:r>
              <a:rPr lang="en-US" sz="2400" i="1">
                <a:latin typeface="Times New Roman" panose="02020603050405020304" pitchFamily="18" charset="0"/>
                <a:ea typeface="Calibri" panose="020F0502020204030204" pitchFamily="34" charset="0"/>
                <a:cs typeface="Times New Roman" panose="02020603050405020304" pitchFamily="18" charset="0"/>
              </a:rPr>
              <a:t> PTPL (</a:t>
            </a:r>
            <a:r>
              <a:rPr lang="en-US" sz="2400" i="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i="1">
                <a:latin typeface="Times New Roman" panose="02020603050405020304" pitchFamily="18" charset="0"/>
                <a:ea typeface="Calibri" panose="020F0502020204030204" pitchFamily="34" charset="0"/>
                <a:cs typeface="Times New Roman" panose="02020603050405020304" pitchFamily="18" charset="0"/>
              </a:rPr>
              <a:t> 9-TT17/2021/TT-BTC)</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Phiếu yêu cầu phân tích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Mỗi mặt hàng lập 01 Phiếu yêu cầu phân tích kiêm Biên bản lấy mẫu hàng hóa.</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Phiếu ghi số, ngày văn bản, chứng từ thuộc hồ sơ</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Mẫu hàng hóa yêu cầu phân tích.</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Tài liệu kỹ thuật của hàng hóa. Trường hợp không có tài liệu kỹ thuật thì </a:t>
            </a:r>
            <a:r>
              <a:rPr lang="en-US" sz="2400">
                <a:latin typeface="Times New Roman" panose="02020603050405020304" pitchFamily="18" charset="0"/>
                <a:ea typeface="Calibri" panose="020F0502020204030204" pitchFamily="34" charset="0"/>
                <a:cs typeface="Times New Roman" panose="02020603050405020304" pitchFamily="18" charset="0"/>
              </a:rPr>
              <a:t>CQHQ</a:t>
            </a:r>
            <a:r>
              <a:rPr lang="vi-VN" sz="2400">
                <a:latin typeface="Times New Roman" panose="02020603050405020304" pitchFamily="18" charset="0"/>
                <a:ea typeface="Calibri" panose="020F0502020204030204" pitchFamily="34" charset="0"/>
                <a:cs typeface="Times New Roman" panose="02020603050405020304" pitchFamily="18" charset="0"/>
              </a:rPr>
              <a:t> nơi gửi hồ sơ phải nêu rõ lý do</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PHÂN TÍCH ĐỂ PHÂN LOẠI </a:t>
            </a:r>
          </a:p>
        </p:txBody>
      </p:sp>
      <p:sp>
        <p:nvSpPr>
          <p:cNvPr id="6861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a:latin typeface="Times New Roman" panose="02020603050405020304" pitchFamily="18" charset="0"/>
                <a:ea typeface="Calibri" panose="020F0502020204030204" pitchFamily="34" charset="0"/>
                <a:cs typeface="Times New Roman" panose="02020603050405020304" pitchFamily="18" charset="0"/>
              </a:rPr>
              <a:t>4/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quả</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a:latin typeface="Times New Roman" panose="02020603050405020304" pitchFamily="18" charset="0"/>
                <a:ea typeface="Calibri" panose="020F0502020204030204" pitchFamily="34" charset="0"/>
                <a:cs typeface="Times New Roman" panose="02020603050405020304" pitchFamily="18" charset="0"/>
              </a:rPr>
              <a:t>4.1/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phân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loại</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KĐHQ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KQPL: 5 - 20 </a:t>
            </a:r>
            <a:r>
              <a:rPr lang="en-US" sz="2400" err="1">
                <a:latin typeface="Times New Roman" panose="02020603050405020304" pitchFamily="18" charset="0"/>
                <a:ea typeface="Calibri" panose="020F0502020204030204" pitchFamily="34" charset="0"/>
                <a:cs typeface="Times New Roman" panose="02020603050405020304" pitchFamily="18" charset="0"/>
              </a:rPr>
              <a:t>ngày</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a:latin typeface="Times New Roman" panose="02020603050405020304" pitchFamily="18" charset="0"/>
                <a:ea typeface="Calibri" panose="020F0502020204030204" pitchFamily="34" charset="0"/>
                <a:cs typeface="Times New Roman" panose="02020603050405020304" pitchFamily="18" charset="0"/>
              </a:rPr>
              <a:t>4.2/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phân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tích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kèm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đề</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xuất</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Nếu</a:t>
            </a:r>
            <a:r>
              <a:rPr lang="en-US" sz="2400">
                <a:latin typeface="Times New Roman" panose="02020603050405020304" pitchFamily="18" charset="0"/>
                <a:ea typeface="Calibri" panose="020F0502020204030204" pitchFamily="34" charset="0"/>
                <a:cs typeface="Times New Roman" panose="02020603050405020304" pitchFamily="18" charset="0"/>
              </a:rPr>
              <a:t> KQPT </a:t>
            </a:r>
            <a:r>
              <a:rPr lang="en-US" sz="2400" err="1">
                <a:latin typeface="Times New Roman" panose="02020603050405020304" pitchFamily="18" charset="0"/>
                <a:ea typeface="Calibri" panose="020F0502020204030204" pitchFamily="34" charset="0"/>
                <a:cs typeface="Times New Roman" panose="02020603050405020304" pitchFamily="18" charset="0"/>
              </a:rPr>
              <a:t>giống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tên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hoặc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giống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bản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chất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Chi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KĐHQ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KQPTKMS: 5-10 </a:t>
            </a:r>
            <a:r>
              <a:rPr lang="en-US" sz="2400" err="1">
                <a:latin typeface="Times New Roman" panose="02020603050405020304" pitchFamily="18" charset="0"/>
                <a:ea typeface="Calibri" panose="020F0502020204030204" pitchFamily="34" charset="0"/>
                <a:cs typeface="Times New Roman" panose="02020603050405020304" pitchFamily="18" charset="0"/>
              </a:rPr>
              <a:t>ngày</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a:latin typeface="Times New Roman" panose="02020603050405020304" pitchFamily="18" charset="0"/>
                <a:ea typeface="Calibri" panose="020F0502020204030204" pitchFamily="34" charset="0"/>
                <a:cs typeface="Times New Roman" panose="02020603050405020304" pitchFamily="18" charset="0"/>
              </a:rPr>
              <a:t>4.3/ </a:t>
            </a:r>
            <a:r>
              <a:rPr lang="en-US" sz="2400" err="1">
                <a:latin typeface="Times New Roman" panose="02020603050405020304" pitchFamily="18" charset="0"/>
                <a:ea typeface="Calibri" panose="020F0502020204030204" pitchFamily="34" charset="0"/>
                <a:cs typeface="Times New Roman" panose="02020603050405020304" pitchFamily="18" charset="0"/>
              </a:rPr>
              <a:t>Nếu</a:t>
            </a:r>
            <a:r>
              <a:rPr lang="en-US" sz="2400">
                <a:latin typeface="Times New Roman" panose="02020603050405020304" pitchFamily="18" charset="0"/>
                <a:ea typeface="Calibri" panose="020F0502020204030204" pitchFamily="34" charset="0"/>
                <a:cs typeface="Times New Roman" panose="02020603050405020304" pitchFamily="18" charset="0"/>
              </a:rPr>
              <a:t> CQHQ </a:t>
            </a:r>
            <a:r>
              <a:rPr lang="en-US" sz="2400" err="1">
                <a:latin typeface="Times New Roman" panose="02020603050405020304" pitchFamily="18" charset="0"/>
                <a:ea typeface="Calibri" panose="020F0502020204030204" pitchFamily="34" charset="0"/>
                <a:cs typeface="Times New Roman" panose="02020603050405020304" pitchFamily="18" charset="0"/>
              </a:rPr>
              <a:t>gửi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KĐHQ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KQPL:  5 - 8 </a:t>
            </a:r>
            <a:r>
              <a:rPr lang="en-US" sz="2400" err="1">
                <a:latin typeface="Times New Roman" panose="02020603050405020304" pitchFamily="18" charset="0"/>
                <a:ea typeface="Calibri" panose="020F0502020204030204" pitchFamily="34" charset="0"/>
                <a:cs typeface="Times New Roman" panose="02020603050405020304" pitchFamily="18" charset="0"/>
              </a:rPr>
              <a:t>ngày</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Nếu</a:t>
            </a:r>
            <a:r>
              <a:rPr lang="en-US" sz="2400">
                <a:latin typeface="Times New Roman" panose="02020603050405020304" pitchFamily="18" charset="0"/>
                <a:ea typeface="Calibri" panose="020F0502020204030204" pitchFamily="34" charset="0"/>
                <a:cs typeface="Times New Roman" panose="02020603050405020304" pitchFamily="18" charset="0"/>
              </a:rPr>
              <a:t> KQPT </a:t>
            </a:r>
            <a:r>
              <a:rPr lang="en-US" sz="2400" err="1">
                <a:latin typeface="Times New Roman" panose="02020603050405020304" pitchFamily="18" charset="0"/>
                <a:ea typeface="Calibri" panose="020F0502020204030204" pitchFamily="34" charset="0"/>
                <a:cs typeface="Times New Roman" panose="02020603050405020304" pitchFamily="18" charset="0"/>
              </a:rPr>
              <a:t>giống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tên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hoặc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giống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bản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chất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số</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thì</a:t>
            </a:r>
            <a:r>
              <a:rPr lang="en-US" sz="2400">
                <a:latin typeface="Times New Roman" panose="02020603050405020304" pitchFamily="18" charset="0"/>
                <a:ea typeface="Calibri" panose="020F0502020204030204" pitchFamily="34" charset="0"/>
                <a:cs typeface="Times New Roman" panose="02020603050405020304" pitchFamily="18" charset="0"/>
              </a:rPr>
              <a:t> Chi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KĐHQ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KQPTKMS: 5 </a:t>
            </a:r>
            <a:r>
              <a:rPr lang="en-US" sz="2400" err="1">
                <a:latin typeface="Times New Roman" panose="02020603050405020304" pitchFamily="18" charset="0"/>
                <a:ea typeface="Calibri" panose="020F0502020204030204" pitchFamily="34" charset="0"/>
                <a:cs typeface="Times New Roman" panose="02020603050405020304" pitchFamily="18" charset="0"/>
              </a:rPr>
              <a:t>ngày</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PHÂN TÍCH ĐỂ PHÂN LOẠI </a:t>
            </a:r>
          </a:p>
        </p:txBody>
      </p:sp>
      <p:sp>
        <p:nvSpPr>
          <p:cNvPr id="6963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5/ </a:t>
            </a:r>
            <a:r>
              <a:rPr lang="en-US" sz="2400" b="1" err="1">
                <a:latin typeface="Times New Roman" panose="02020603050405020304" pitchFamily="18" charset="0"/>
                <a:ea typeface="Calibri" panose="020F0502020204030204" pitchFamily="34" charset="0"/>
                <a:cs typeface="Times New Roman" panose="02020603050405020304" pitchFamily="18" charset="0"/>
              </a:rPr>
              <a:t>Sử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dụng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a:t>
            </a:r>
            <a:r>
              <a:rPr lang="en-US" sz="2400" b="1">
                <a:latin typeface="Times New Roman" panose="02020603050405020304" pitchFamily="18" charset="0"/>
                <a:ea typeface="Calibri" panose="020F0502020204030204" pitchFamily="34" charset="0"/>
                <a:cs typeface="Times New Roman" panose="02020603050405020304" pitchFamily="18" charset="0"/>
              </a:rPr>
              <a:t> PTPL:</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a:latin typeface="Times New Roman" panose="02020603050405020304" pitchFamily="18" charset="0"/>
                <a:ea typeface="Calibri" panose="020F0502020204030204" pitchFamily="34" charset="0"/>
                <a:cs typeface="Times New Roman" panose="02020603050405020304" pitchFamily="18" charset="0"/>
              </a:rPr>
              <a:t>Người khai </a:t>
            </a:r>
            <a:r>
              <a:rPr lang="en-US" sz="2400">
                <a:latin typeface="Times New Roman" panose="02020603050405020304" pitchFamily="18" charset="0"/>
                <a:ea typeface="Calibri" panose="020F0502020204030204" pitchFamily="34" charset="0"/>
                <a:cs typeface="Times New Roman" panose="02020603050405020304" pitchFamily="18" charset="0"/>
              </a:rPr>
              <a:t>HQ </a:t>
            </a:r>
            <a:r>
              <a:rPr lang="vi-VN" sz="2400">
                <a:latin typeface="Times New Roman" panose="02020603050405020304" pitchFamily="18" charset="0"/>
                <a:ea typeface="Calibri" panose="020F0502020204030204" pitchFamily="34" charset="0"/>
                <a:cs typeface="Times New Roman" panose="02020603050405020304" pitchFamily="18" charset="0"/>
              </a:rPr>
              <a:t>được sử dụng kết quả</a:t>
            </a:r>
            <a:r>
              <a:rPr lang="en-US" sz="2400">
                <a:latin typeface="Times New Roman" panose="02020603050405020304" pitchFamily="18" charset="0"/>
                <a:ea typeface="Calibri" panose="020F0502020204030204" pitchFamily="34" charset="0"/>
                <a:cs typeface="Times New Roman" panose="02020603050405020304" pitchFamily="18" charset="0"/>
              </a:rPr>
              <a:t> PT, PL</a:t>
            </a:r>
            <a:r>
              <a:rPr lang="vi-VN" sz="2400">
                <a:latin typeface="Times New Roman" panose="02020603050405020304" pitchFamily="18" charset="0"/>
                <a:ea typeface="Calibri" panose="020F0502020204030204" pitchFamily="34" charset="0"/>
                <a:cs typeface="Times New Roman" panose="02020603050405020304" pitchFamily="18" charset="0"/>
              </a:rPr>
              <a:t> của lô hàng đã được thông quan để khai tên hàng, mã số cho các lô hàng tiếp theo</a:t>
            </a:r>
            <a:r>
              <a:rPr lang="en-US" sz="2400">
                <a:latin typeface="Times New Roman" panose="02020603050405020304" pitchFamily="18" charset="0"/>
                <a:ea typeface="Calibri" panose="020F0502020204030204" pitchFamily="34" charset="0"/>
                <a:cs typeface="Times New Roman" panose="02020603050405020304" pitchFamily="18" charset="0"/>
              </a:rPr>
              <a:t> c</a:t>
            </a:r>
            <a:r>
              <a:rPr lang="vi-VN" sz="2400">
                <a:latin typeface="Times New Roman" panose="02020603050405020304" pitchFamily="18" charset="0"/>
                <a:ea typeface="Calibri" panose="020F0502020204030204" pitchFamily="34" charset="0"/>
                <a:cs typeface="Times New Roman" panose="02020603050405020304" pitchFamily="18" charset="0"/>
              </a:rPr>
              <a:t>ùng tên 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thành phần, tính chất lý hóa, tính năng, công dụng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cùng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nhà</a:t>
            </a:r>
            <a:r>
              <a:rPr lang="en-US" sz="2400">
                <a:latin typeface="Times New Roman" panose="02020603050405020304" pitchFamily="18" charset="0"/>
                <a:ea typeface="Calibri" panose="020F0502020204030204" pitchFamily="34" charset="0"/>
                <a:cs typeface="Times New Roman" panose="02020603050405020304" pitchFamily="18" charset="0"/>
              </a:rPr>
              <a:t> SX, t</a:t>
            </a:r>
            <a:r>
              <a:rPr lang="vi-VN" sz="2400">
                <a:latin typeface="Times New Roman" panose="02020603050405020304" pitchFamily="18" charset="0"/>
                <a:ea typeface="Calibri" panose="020F0502020204030204" pitchFamily="34" charset="0"/>
                <a:cs typeface="Times New Roman" panose="02020603050405020304" pitchFamily="18" charset="0"/>
              </a:rPr>
              <a:t>rong 03 năm</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Nếu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a:latin typeface="Times New Roman" panose="02020603050405020304" pitchFamily="18" charset="0"/>
                <a:ea typeface="Calibri" panose="020F0502020204030204" pitchFamily="34" charset="0"/>
                <a:cs typeface="Times New Roman" panose="02020603050405020304" pitchFamily="18" charset="0"/>
              </a:rPr>
              <a:t> ý KQPL </a:t>
            </a:r>
            <a:r>
              <a:rPr lang="en-US" sz="2400" err="1">
                <a:latin typeface="Times New Roman" panose="02020603050405020304" pitchFamily="18" charset="0"/>
                <a:ea typeface="Calibri" panose="020F0502020204030204" pitchFamily="34" charset="0"/>
                <a:cs typeface="Times New Roman" panose="02020603050405020304" pitchFamily="18" charset="0"/>
              </a:rPr>
              <a:t>của</a:t>
            </a:r>
            <a:r>
              <a:rPr lang="en-US" sz="2400">
                <a:latin typeface="Times New Roman" panose="02020603050405020304" pitchFamily="18" charset="0"/>
                <a:ea typeface="Calibri" panose="020F0502020204030204" pitchFamily="34" charset="0"/>
                <a:cs typeface="Times New Roman" panose="02020603050405020304" pitchFamily="18" charset="0"/>
              </a:rPr>
              <a:t> CQHQ </a:t>
            </a:r>
            <a:r>
              <a:rPr lang="en-US" sz="2400" err="1">
                <a:latin typeface="Times New Roman" panose="02020603050405020304" pitchFamily="18" charset="0"/>
                <a:ea typeface="Calibri" panose="020F0502020204030204" pitchFamily="34" charset="0"/>
                <a:cs typeface="Times New Roman" panose="02020603050405020304" pitchFamily="18" charset="0"/>
              </a:rPr>
              <a:t>thì</a:t>
            </a:r>
            <a:r>
              <a:rPr lang="en-US" sz="2400">
                <a:latin typeface="Times New Roman" panose="02020603050405020304" pitchFamily="18" charset="0"/>
                <a:ea typeface="Calibri" panose="020F0502020204030204" pitchFamily="34" charset="0"/>
                <a:cs typeface="Times New Roman" panose="02020603050405020304" pitchFamily="18" charset="0"/>
              </a:rPr>
              <a:t> NKHQ </a:t>
            </a:r>
            <a:r>
              <a:rPr lang="en-US" sz="240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khiếu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nại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hoặc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trưng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cầu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KHÔNG PHÂN TÍCH ĐỂ PHÂN LOẠI </a:t>
            </a:r>
          </a:p>
        </p:txBody>
      </p:sp>
      <p:sp>
        <p:nvSpPr>
          <p:cNvPr id="7066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0661" name="Rectangle 3"/>
          <p:cNvSpPr txBox="1">
            <a:spLocks noChangeArrowheads="1"/>
          </p:cNvSpPr>
          <p:nvPr/>
        </p:nvSpPr>
        <p:spPr bwMode="auto">
          <a:xfrm>
            <a:off x="419100" y="13843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Các trường hợp không yêu cầu phân tích để phân loại </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a:latin typeface="Times New Roman" pitchFamily="18" charset="0"/>
                <a:ea typeface="Calibri" pitchFamily="34" charset="0"/>
                <a:cs typeface="Times New Roman" pitchFamily="18" charset="0"/>
              </a:rPr>
              <a:t>1/ </a:t>
            </a:r>
            <a:r>
              <a:rPr lang="vi-VN" altLang="en-US" sz="2400">
                <a:latin typeface="Times New Roman" pitchFamily="18" charset="0"/>
                <a:ea typeface="Calibri" pitchFamily="34" charset="0"/>
                <a:cs typeface="Times New Roman" pitchFamily="18" charset="0"/>
              </a:rPr>
              <a:t>H</a:t>
            </a:r>
            <a:r>
              <a:rPr lang="en-US" altLang="en-US" sz="2400">
                <a:latin typeface="Times New Roman" pitchFamily="18" charset="0"/>
                <a:ea typeface="Calibri" pitchFamily="34" charset="0"/>
                <a:cs typeface="Times New Roman" pitchFamily="18" charset="0"/>
              </a:rPr>
              <a:t>H</a:t>
            </a:r>
            <a:r>
              <a:rPr lang="vi-VN" altLang="en-US" sz="2400">
                <a:latin typeface="Times New Roman" pitchFamily="18" charset="0"/>
                <a:ea typeface="Calibri" pitchFamily="34" charset="0"/>
                <a:cs typeface="Times New Roman" pitchFamily="18" charset="0"/>
              </a:rPr>
              <a:t> có thể phân loại thông qua hồ sơ, tài liệu kỹ thuật hoặc những hàng hóa có thể phân loại được th</a:t>
            </a:r>
            <a:r>
              <a:rPr lang="en-US" altLang="en-US" sz="2400">
                <a:latin typeface="Times New Roman" pitchFamily="18" charset="0"/>
                <a:ea typeface="Calibri" pitchFamily="34" charset="0"/>
                <a:cs typeface="Times New Roman" pitchFamily="18" charset="0"/>
              </a:rPr>
              <a:t>eo </a:t>
            </a:r>
            <a:r>
              <a:rPr lang="vi-VN" altLang="en-US" sz="2400">
                <a:latin typeface="Times New Roman" pitchFamily="18" charset="0"/>
                <a:ea typeface="Calibri" pitchFamily="34" charset="0"/>
                <a:cs typeface="Times New Roman" pitchFamily="18" charset="0"/>
              </a:rPr>
              <a:t>MHS.</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a:latin typeface="Times New Roman" pitchFamily="18" charset="0"/>
                <a:ea typeface="Calibri" pitchFamily="34" charset="0"/>
                <a:cs typeface="Times New Roman" pitchFamily="18" charset="0"/>
              </a:rPr>
              <a:t>2/ </a:t>
            </a:r>
            <a:r>
              <a:rPr lang="vi-VN" altLang="en-US" sz="2400">
                <a:latin typeface="Times New Roman" pitchFamily="18" charset="0"/>
                <a:ea typeface="Calibri" pitchFamily="34" charset="0"/>
                <a:cs typeface="Times New Roman" pitchFamily="18" charset="0"/>
              </a:rPr>
              <a:t>H</a:t>
            </a:r>
            <a:r>
              <a:rPr lang="en-US" altLang="en-US" sz="2400">
                <a:latin typeface="Times New Roman" pitchFamily="18" charset="0"/>
                <a:ea typeface="Calibri" pitchFamily="34" charset="0"/>
                <a:cs typeface="Times New Roman" pitchFamily="18" charset="0"/>
              </a:rPr>
              <a:t>H</a:t>
            </a:r>
            <a:r>
              <a:rPr lang="vi-VN" altLang="en-US" sz="2400">
                <a:latin typeface="Times New Roman" pitchFamily="18" charset="0"/>
                <a:ea typeface="Calibri" pitchFamily="34" charset="0"/>
                <a:cs typeface="Times New Roman" pitchFamily="18" charset="0"/>
              </a:rPr>
              <a:t> thuộc Danh mục không phải lấy mẫu </a:t>
            </a:r>
            <a:r>
              <a:rPr lang="en-US" altLang="en-US" sz="2400">
                <a:latin typeface="Times New Roman" pitchFamily="18" charset="0"/>
                <a:ea typeface="Calibri" pitchFamily="34" charset="0"/>
                <a:cs typeface="Times New Roman" pitchFamily="18" charset="0"/>
              </a:rPr>
              <a:t>PTPL</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a:latin typeface="Times New Roman" pitchFamily="18" charset="0"/>
                <a:ea typeface="Calibri" pitchFamily="34" charset="0"/>
                <a:cs typeface="Times New Roman" pitchFamily="18" charset="0"/>
              </a:rPr>
              <a:t>3/ HH</a:t>
            </a:r>
            <a:r>
              <a:rPr lang="vi-VN" altLang="en-US" sz="2400">
                <a:latin typeface="Times New Roman" pitchFamily="18" charset="0"/>
                <a:ea typeface="Calibri" pitchFamily="34" charset="0"/>
                <a:cs typeface="Times New Roman" pitchFamily="18" charset="0"/>
              </a:rPr>
              <a:t> đã có Thông báo </a:t>
            </a:r>
            <a:r>
              <a:rPr lang="en-US" altLang="en-US" sz="2400">
                <a:latin typeface="Times New Roman" pitchFamily="18" charset="0"/>
                <a:ea typeface="Calibri" pitchFamily="34" charset="0"/>
                <a:cs typeface="Times New Roman" pitchFamily="18" charset="0"/>
              </a:rPr>
              <a:t>KQPL</a:t>
            </a:r>
            <a:r>
              <a:rPr lang="vi-VN" altLang="en-US" sz="2400">
                <a:latin typeface="Times New Roman" pitchFamily="18" charset="0"/>
                <a:ea typeface="Calibri" pitchFamily="34" charset="0"/>
                <a:cs typeface="Times New Roman" pitchFamily="18" charset="0"/>
              </a:rPr>
              <a:t> hoặc Thông báo</a:t>
            </a:r>
            <a:r>
              <a:rPr lang="en-US" altLang="en-US" sz="2400">
                <a:latin typeface="Times New Roman" pitchFamily="18" charset="0"/>
                <a:ea typeface="Calibri" pitchFamily="34" charset="0"/>
                <a:cs typeface="Times New Roman" pitchFamily="18" charset="0"/>
              </a:rPr>
              <a:t> KQPT </a:t>
            </a:r>
            <a:r>
              <a:rPr lang="vi-VN" altLang="en-US" sz="2400">
                <a:latin typeface="Times New Roman" pitchFamily="18" charset="0"/>
                <a:ea typeface="Calibri" pitchFamily="34" charset="0"/>
                <a:cs typeface="Times New Roman" pitchFamily="18" charset="0"/>
              </a:rPr>
              <a:t>kèm</a:t>
            </a:r>
            <a:r>
              <a:rPr lang="en-US" altLang="en-US" sz="2400">
                <a:latin typeface="Times New Roman" pitchFamily="18" charset="0"/>
                <a:ea typeface="Calibri" pitchFamily="34" charset="0"/>
                <a:cs typeface="Times New Roman" pitchFamily="18" charset="0"/>
              </a:rPr>
              <a:t> HS</a:t>
            </a:r>
            <a:r>
              <a:rPr lang="vi-VN" altLang="en-US" sz="2400">
                <a:latin typeface="Times New Roman" pitchFamily="18" charset="0"/>
                <a:ea typeface="Calibri" pitchFamily="34" charset="0"/>
                <a:cs typeface="Times New Roman" pitchFamily="18" charset="0"/>
              </a:rPr>
              <a:t>,</a:t>
            </a:r>
            <a:r>
              <a:rPr lang="en-US" altLang="en-US" sz="2400">
                <a:latin typeface="Times New Roman" pitchFamily="18" charset="0"/>
                <a:ea typeface="Calibri" pitchFamily="34" charset="0"/>
                <a:cs typeface="Times New Roman" pitchFamily="18" charset="0"/>
              </a:rPr>
              <a:t> NKHQ, CQHQ</a:t>
            </a:r>
            <a:r>
              <a:rPr lang="vi-VN" altLang="en-US" sz="2400">
                <a:latin typeface="Times New Roman" pitchFamily="18" charset="0"/>
                <a:ea typeface="Calibri" pitchFamily="34" charset="0"/>
                <a:cs typeface="Times New Roman" pitchFamily="18" charset="0"/>
              </a:rPr>
              <a:t> sử dụng Thông báo kết quả </a:t>
            </a:r>
            <a:r>
              <a:rPr lang="en-US" altLang="en-US" sz="2400">
                <a:latin typeface="Times New Roman" pitchFamily="18" charset="0"/>
                <a:ea typeface="Calibri" pitchFamily="34" charset="0"/>
                <a:cs typeface="Times New Roman" pitchFamily="18" charset="0"/>
              </a:rPr>
              <a:t>trước đó cho lô hàng </a:t>
            </a:r>
            <a:endParaRPr lang="en-US" altLang="en-US" sz="2400">
              <a:ea typeface="Calibri" pitchFamily="34" charset="0"/>
              <a:cs typeface="Times New Roman" pitchFamily="18" charset="0"/>
            </a:endParaRPr>
          </a:p>
          <a:p>
            <a:pPr>
              <a:lnSpc>
                <a:spcPct val="107000"/>
              </a:lnSpc>
              <a:spcAft>
                <a:spcPts val="800"/>
              </a:spcAft>
              <a:buFont typeface="Arial" charset="0"/>
              <a:buChar char="•"/>
            </a:pPr>
            <a:r>
              <a:rPr lang="en-US" altLang="en-US" sz="2400">
                <a:latin typeface="Times New Roman" pitchFamily="18" charset="0"/>
                <a:ea typeface="Calibri" pitchFamily="34" charset="0"/>
                <a:cs typeface="Times New Roman" pitchFamily="18" charset="0"/>
              </a:rPr>
              <a:t>4/ </a:t>
            </a:r>
            <a:r>
              <a:rPr lang="vi-VN" altLang="en-US" sz="2400">
                <a:latin typeface="Times New Roman" pitchFamily="18" charset="0"/>
                <a:ea typeface="Calibri" pitchFamily="34" charset="0"/>
                <a:cs typeface="Times New Roman" pitchFamily="18" charset="0"/>
              </a:rPr>
              <a:t>Hàng hóa miễn thuế, không chịu thuế</a:t>
            </a:r>
            <a:endParaRPr lang="en-US" altLang="en-US" sz="2400">
              <a:ea typeface="Calibri" pitchFamily="34" charset="0"/>
              <a:cs typeface="Times New Roman" pitchFamily="18"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GIÁM ĐỊNH ĐỂ PHÂN LOẠI </a:t>
            </a:r>
          </a:p>
        </p:txBody>
      </p:sp>
      <p:sp>
        <p:nvSpPr>
          <p:cNvPr id="7168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vi-VN" sz="2400" b="1">
                <a:latin typeface="Times New Roman" panose="02020603050405020304" pitchFamily="18" charset="0"/>
                <a:ea typeface="Calibri" panose="020F0502020204030204" pitchFamily="34" charset="0"/>
                <a:cs typeface="Times New Roman" panose="02020603050405020304" pitchFamily="18" charset="0"/>
              </a:rPr>
              <a:t>Giám định hàng hóa</a:t>
            </a:r>
            <a:r>
              <a:rPr lang="vi-VN" sz="2400">
                <a:latin typeface="Times New Roman" panose="02020603050405020304" pitchFamily="18" charset="0"/>
                <a:ea typeface="Calibri" panose="020F0502020204030204" pitchFamily="34" charset="0"/>
                <a:cs typeface="Times New Roman" panose="02020603050405020304" pitchFamily="18" charset="0"/>
              </a:rPr>
              <a:t> là việc </a:t>
            </a:r>
            <a:r>
              <a:rPr lang="en-US" sz="2400">
                <a:latin typeface="Times New Roman" panose="02020603050405020304" pitchFamily="18" charset="0"/>
                <a:ea typeface="Calibri" panose="020F0502020204030204" pitchFamily="34" charset="0"/>
                <a:cs typeface="Times New Roman" panose="02020603050405020304" pitchFamily="18" charset="0"/>
              </a:rPr>
              <a:t>CQHQ</a:t>
            </a:r>
            <a:r>
              <a:rPr lang="vi-VN" sz="2400">
                <a:latin typeface="Times New Roman" panose="02020603050405020304" pitchFamily="18" charset="0"/>
                <a:ea typeface="Calibri" panose="020F0502020204030204" pitchFamily="34" charset="0"/>
                <a:cs typeface="Times New Roman" panose="02020603050405020304" pitchFamily="18" charset="0"/>
              </a:rPr>
              <a:t> trưng cầu giám định tại các tổ chức giám định để phân tích, xác định cấu tạo, thành phần, tính chất lý, hóa, công dụng của hàng hóa để xác định tên hàng, áp mã số hàng hóa</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2/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Công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chức</a:t>
            </a:r>
            <a:r>
              <a:rPr lang="en-US" sz="2400">
                <a:latin typeface="Times New Roman" panose="02020603050405020304" pitchFamily="18" charset="0"/>
                <a:ea typeface="Calibri" panose="020F0502020204030204" pitchFamily="34" charset="0"/>
                <a:cs typeface="Times New Roman" panose="02020603050405020304" pitchFamily="18" charset="0"/>
              </a:rPr>
              <a:t> HQ </a:t>
            </a:r>
            <a:r>
              <a:rPr lang="en-US" sz="2400" err="1">
                <a:latin typeface="Times New Roman" panose="02020603050405020304" pitchFamily="18" charset="0"/>
                <a:ea typeface="Calibri" panose="020F0502020204030204" pitchFamily="34" charset="0"/>
                <a:cs typeface="Times New Roman" panose="02020603050405020304" pitchFamily="18" charset="0"/>
              </a:rPr>
              <a:t>kiểm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thực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tế</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hàng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hóa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và</a:t>
            </a:r>
            <a:r>
              <a:rPr lang="en-US" sz="2400">
                <a:latin typeface="Times New Roman" panose="02020603050405020304" pitchFamily="18" charset="0"/>
                <a:ea typeface="Calibri" panose="020F0502020204030204" pitchFamily="34" charset="0"/>
                <a:cs typeface="Times New Roman" panose="02020603050405020304" pitchFamily="18" charset="0"/>
              </a:rPr>
              <a:t> Chi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Kiểm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HQ </a:t>
            </a:r>
            <a:r>
              <a:rPr lang="en-US" sz="2400" err="1">
                <a:latin typeface="Times New Roman" panose="02020603050405020304" pitchFamily="18" charset="0"/>
                <a:ea typeface="Calibri" panose="020F0502020204030204" pitchFamily="34" charset="0"/>
                <a:cs typeface="Times New Roman" panose="02020603050405020304" pitchFamily="18" charset="0"/>
              </a:rPr>
              <a:t>không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thực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hiện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3/ </a:t>
            </a:r>
            <a:r>
              <a:rPr lang="en-US" sz="2400" b="1" err="1">
                <a:latin typeface="Times New Roman" panose="02020603050405020304" pitchFamily="18" charset="0"/>
                <a:ea typeface="Calibri" panose="020F0502020204030204" pitchFamily="34" charset="0"/>
                <a:cs typeface="Times New Roman" panose="02020603050405020304" pitchFamily="18" charset="0"/>
              </a:rPr>
              <a:t>Cơ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Tổ</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chức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kỹ</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của</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các</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Bộ</a:t>
            </a:r>
            <a:r>
              <a:rPr lang="en-US" sz="2400">
                <a:latin typeface="Times New Roman" panose="02020603050405020304" pitchFamily="18" charset="0"/>
                <a:ea typeface="Calibri" panose="020F0502020204030204" pitchFamily="34" charset="0"/>
                <a:cs typeface="Times New Roman" panose="02020603050405020304" pitchFamily="18" charset="0"/>
              </a:rPr>
              <a:t> </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Đơn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vị</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kinh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doanh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đáp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ứng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kiện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3. THỦ TỤC HẢI QUAN (tiếp)</a:t>
            </a:r>
          </a:p>
        </p:txBody>
      </p:sp>
      <p:sp>
        <p:nvSpPr>
          <p:cNvPr id="1024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45" name="Rectangle 3"/>
          <p:cNvSpPr txBox="1">
            <a:spLocks noChangeArrowheads="1"/>
          </p:cNvSpPr>
          <p:nvPr/>
        </p:nvSpPr>
        <p:spPr bwMode="auto">
          <a:xfrm>
            <a:off x="419100" y="18415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6. Kiểm tra chuyên ngành (Kiểm dịch, Kiểm tra chất lượng,  An toàn thực phẩm)</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7. Nộp thuế, lệ phí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8. Thông quan/Giải phóng hàng/Đưa hàng về bảo quản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9. Xác nhận qua khu vực giám sát hải quan</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Grp="1"/>
          </p:cNvSpPr>
          <p:nvPr>
            <p:ph type="title"/>
          </p:nvPr>
        </p:nvSpPr>
        <p:spPr>
          <a:xfrm>
            <a:off x="419100" y="850900"/>
            <a:ext cx="8305800" cy="381000"/>
          </a:xfrm>
        </p:spPr>
        <p:txBody>
          <a:bodyPr/>
          <a:lstStyle/>
          <a:p>
            <a:pPr eaLnBrk="1" hangingPunct="1"/>
            <a:r>
              <a:rPr lang="en-US" altLang="vi-VN" sz="3000" b="1" smtClean="0">
                <a:latin typeface="Times New Roman" pitchFamily="18" charset="0"/>
              </a:rPr>
              <a:t>GIÁM ĐỊNH ĐỂ PHÂN LOẠI </a:t>
            </a:r>
          </a:p>
        </p:txBody>
      </p:sp>
      <p:sp>
        <p:nvSpPr>
          <p:cNvPr id="7270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419100" y="1384300"/>
            <a:ext cx="8305800" cy="50165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4/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Chi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HQ</a:t>
            </a:r>
            <a:r>
              <a:rPr lang="vi-VN" sz="2400">
                <a:latin typeface="Times New Roman" panose="02020603050405020304" pitchFamily="18" charset="0"/>
                <a:ea typeface="Calibri" panose="020F0502020204030204" pitchFamily="34" charset="0"/>
                <a:cs typeface="Times New Roman" panose="02020603050405020304" pitchFamily="18" charset="0"/>
              </a:rPr>
              <a:t> gửi mẫu </a:t>
            </a:r>
            <a:r>
              <a:rPr lang="en-US" sz="2400" err="1">
                <a:latin typeface="Times New Roman" panose="02020603050405020304" pitchFamily="18" charset="0"/>
                <a:ea typeface="Calibri" panose="020F0502020204030204" pitchFamily="34" charset="0"/>
                <a:cs typeface="Times New Roman" panose="02020603050405020304" pitchFamily="18" charset="0"/>
              </a:rPr>
              <a:t>về</a:t>
            </a:r>
            <a:r>
              <a:rPr lang="en-US" sz="2400">
                <a:latin typeface="Times New Roman" panose="02020603050405020304" pitchFamily="18" charset="0"/>
                <a:ea typeface="Calibri" panose="020F0502020204030204" pitchFamily="34" charset="0"/>
                <a:cs typeface="Times New Roman" panose="02020603050405020304" pitchFamily="18" charset="0"/>
              </a:rPr>
              <a:t> Chi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KĐHQ. </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Chi </a:t>
            </a:r>
            <a:r>
              <a:rPr lang="en-US" sz="2400" err="1">
                <a:latin typeface="Times New Roman" panose="02020603050405020304" pitchFamily="18" charset="0"/>
                <a:ea typeface="Calibri" panose="020F0502020204030204" pitchFamily="34" charset="0"/>
                <a:cs typeface="Times New Roman" panose="02020603050405020304" pitchFamily="18" charset="0"/>
              </a:rPr>
              <a:t>cục</a:t>
            </a:r>
            <a:r>
              <a:rPr lang="en-US" sz="2400">
                <a:latin typeface="Times New Roman" panose="02020603050405020304" pitchFamily="18" charset="0"/>
                <a:ea typeface="Calibri" panose="020F0502020204030204" pitchFamily="34" charset="0"/>
                <a:cs typeface="Times New Roman" panose="02020603050405020304" pitchFamily="18" charset="0"/>
              </a:rPr>
              <a:t> KĐHQ </a:t>
            </a:r>
            <a:r>
              <a:rPr lang="en-US" sz="2400" err="1">
                <a:latin typeface="Times New Roman" panose="02020603050405020304" pitchFamily="18" charset="0"/>
                <a:ea typeface="Calibri" panose="020F0502020204030204" pitchFamily="34" charset="0"/>
                <a:cs typeface="Times New Roman" panose="02020603050405020304" pitchFamily="18" charset="0"/>
              </a:rPr>
              <a:t>gửi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mẫu</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Căn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cứ</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giám</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a:latin typeface="Times New Roman" panose="02020603050405020304" pitchFamily="18" charset="0"/>
                <a:ea typeface="Calibri" panose="020F0502020204030204" pitchFamily="34" charset="0"/>
                <a:cs typeface="Times New Roman" panose="02020603050405020304" pitchFamily="18" charset="0"/>
              </a:rPr>
              <a:t> CCKĐHQ </a:t>
            </a:r>
            <a:r>
              <a:rPr lang="en-US" sz="2400" err="1">
                <a:latin typeface="Times New Roman" panose="02020603050405020304" pitchFamily="18" charset="0"/>
                <a:ea typeface="Calibri" panose="020F0502020204030204" pitchFamily="34" charset="0"/>
                <a:cs typeface="Times New Roman" panose="02020603050405020304" pitchFamily="18" charset="0"/>
              </a:rPr>
              <a:t>thông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báo</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kết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quả</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phân</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tích</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đề</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xuất</a:t>
            </a:r>
            <a:r>
              <a:rPr lang="en-US" sz="2400">
                <a:latin typeface="Times New Roman" panose="02020603050405020304" pitchFamily="18" charset="0"/>
                <a:ea typeface="Calibri" panose="020F0502020204030204" pitchFamily="34" charset="0"/>
                <a:cs typeface="Times New Roman" panose="02020603050405020304" pitchFamily="18" charset="0"/>
              </a:rPr>
              <a:t> HS </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TCHQ t</a:t>
            </a:r>
            <a:r>
              <a:rPr lang="vi-VN" sz="2400">
                <a:latin typeface="Times New Roman" panose="02020603050405020304" pitchFamily="18" charset="0"/>
                <a:ea typeface="Calibri" panose="020F0502020204030204" pitchFamily="34" charset="0"/>
                <a:cs typeface="Times New Roman" panose="02020603050405020304" pitchFamily="18" charset="0"/>
              </a:rPr>
              <a:t>hông báo kết quả phân loại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05</a:t>
            </a:r>
            <a:r>
              <a:rPr lang="en-US" sz="2400">
                <a:latin typeface="Times New Roman" panose="02020603050405020304" pitchFamily="18" charset="0"/>
                <a:ea typeface="Calibri" panose="020F0502020204030204" pitchFamily="34" charset="0"/>
                <a:cs typeface="Times New Roman" panose="02020603050405020304" pitchFamily="18" charset="0"/>
              </a:rPr>
              <a:t>-08 </a:t>
            </a:r>
            <a:r>
              <a:rPr lang="vi-VN" sz="2400">
                <a:latin typeface="Times New Roman" panose="02020603050405020304" pitchFamily="18" charset="0"/>
                <a:ea typeface="Calibri" panose="020F0502020204030204" pitchFamily="34" charset="0"/>
                <a:cs typeface="Times New Roman" panose="02020603050405020304" pitchFamily="18" charset="0"/>
              </a:rPr>
              <a:t>ngày</a:t>
            </a:r>
            <a:endParaRPr lang="en-US" sz="240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5/ </a:t>
            </a:r>
            <a:r>
              <a:rPr lang="en-US" sz="2400" b="1" err="1">
                <a:latin typeface="Times New Roman" panose="02020603050405020304" pitchFamily="18" charset="0"/>
                <a:ea typeface="Calibri" panose="020F0502020204030204" pitchFamily="34" charset="0"/>
                <a:cs typeface="Times New Roman" panose="02020603050405020304" pitchFamily="18" charset="0"/>
              </a:rPr>
              <a:t>Sử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dụng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err="1">
                <a:latin typeface="Times New Roman" panose="02020603050405020304" pitchFamily="18" charset="0"/>
                <a:ea typeface="Calibri" panose="020F0502020204030204" pitchFamily="34" charset="0"/>
                <a:cs typeface="Times New Roman" panose="02020603050405020304" pitchFamily="18" charset="0"/>
              </a:rPr>
              <a:t>Cùng</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khai</a:t>
            </a:r>
            <a:r>
              <a:rPr lang="en-US" sz="2400">
                <a:latin typeface="Times New Roman" panose="02020603050405020304" pitchFamily="18" charset="0"/>
                <a:ea typeface="Calibri" panose="020F0502020204030204" pitchFamily="34" charset="0"/>
                <a:cs typeface="Times New Roman" panose="02020603050405020304" pitchFamily="18" charset="0"/>
              </a:rPr>
              <a:t> HQ</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C</a:t>
            </a:r>
            <a:r>
              <a:rPr lang="vi-VN" sz="2400">
                <a:latin typeface="Times New Roman" panose="02020603050405020304" pitchFamily="18" charset="0"/>
                <a:ea typeface="Calibri" panose="020F0502020204030204" pitchFamily="34" charset="0"/>
                <a:cs typeface="Times New Roman" panose="02020603050405020304" pitchFamily="18" charset="0"/>
              </a:rPr>
              <a:t>ùng tên hàng, xuất xứ, mã số</a:t>
            </a:r>
            <a:endParaRPr lang="en-US" sz="24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a:latin typeface="Times New Roman" panose="02020603050405020304" pitchFamily="18" charset="0"/>
                <a:ea typeface="Calibri" panose="020F0502020204030204" pitchFamily="34" charset="0"/>
                <a:cs typeface="Times New Roman" panose="02020603050405020304" pitchFamily="18" charset="0"/>
              </a:rPr>
              <a:t>NK</a:t>
            </a:r>
            <a:r>
              <a:rPr lang="vi-VN" sz="2400">
                <a:latin typeface="Times New Roman" panose="02020603050405020304" pitchFamily="18" charset="0"/>
                <a:ea typeface="Calibri" panose="020F0502020204030204" pitchFamily="34" charset="0"/>
                <a:cs typeface="Times New Roman" panose="02020603050405020304" pitchFamily="18" charset="0"/>
              </a:rPr>
              <a:t> từ cùng một nhà </a:t>
            </a:r>
            <a:r>
              <a:rPr lang="en-US" sz="2400">
                <a:latin typeface="Times New Roman" panose="02020603050405020304" pitchFamily="18" charset="0"/>
                <a:ea typeface="Calibri" panose="020F0502020204030204" pitchFamily="34" charset="0"/>
                <a:cs typeface="Times New Roman" panose="02020603050405020304" pitchFamily="18" charset="0"/>
              </a:rPr>
              <a:t>SX</a:t>
            </a:r>
            <a:endParaRPr lang="en-US" sz="2400">
              <a:ea typeface="Calibri" panose="020F0502020204030204" pitchFamily="34" charset="0"/>
              <a:cs typeface="Times New Roman" panose="02020603050405020304" pitchFamily="18"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3.7 THU NỘP THUẾ, LỆ PHÍ HẢI QUAN</a:t>
            </a:r>
            <a:endParaRPr lang="en-US" altLang="en-US" sz="3200" smtClean="0">
              <a:ea typeface="Calibri" pitchFamily="34" charset="0"/>
              <a:cs typeface="Times New Roman" pitchFamily="18" charset="0"/>
            </a:endParaRPr>
          </a:p>
        </p:txBody>
      </p:sp>
      <p:sp>
        <p:nvSpPr>
          <p:cNvPr id="7373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1910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Các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XK,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NK, TTĐB, BVMT, VAT,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NK </a:t>
            </a:r>
            <a:r>
              <a:rPr lang="en-US" sz="2400" b="1" err="1">
                <a:latin typeface="Times New Roman" panose="02020603050405020304" pitchFamily="18" charset="0"/>
                <a:ea typeface="Calibri" panose="020F0502020204030204" pitchFamily="34" charset="0"/>
                <a:cs typeface="Times New Roman" panose="02020603050405020304" pitchFamily="18" charset="0"/>
              </a:rPr>
              <a:t>bổ</a:t>
            </a:r>
            <a:r>
              <a:rPr lang="en-US" sz="2400" b="1">
                <a:latin typeface="Times New Roman" panose="02020603050405020304" pitchFamily="18" charset="0"/>
                <a:ea typeface="Calibri" panose="020F0502020204030204" pitchFamily="34" charset="0"/>
                <a:cs typeface="Times New Roman" panose="02020603050405020304" pitchFamily="18" charset="0"/>
              </a:rPr>
              <a:t> sung (</a:t>
            </a:r>
            <a:r>
              <a:rPr lang="en-US" sz="2400" b="1" err="1">
                <a:latin typeface="Times New Roman" panose="02020603050405020304" pitchFamily="18" charset="0"/>
                <a:ea typeface="Calibri" panose="020F0502020204030204" pitchFamily="34" charset="0"/>
                <a:cs typeface="Times New Roman" panose="02020603050405020304" pitchFamily="18" charset="0"/>
              </a:rPr>
              <a:t>chống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trợ</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cấp</a:t>
            </a:r>
            <a:r>
              <a:rPr lang="en-US" sz="2400" b="1">
                <a:latin typeface="Times New Roman" panose="02020603050405020304" pitchFamily="18" charset="0"/>
                <a:ea typeface="Calibri" panose="020F0502020204030204" pitchFamily="34" charset="0"/>
                <a:cs typeface="Times New Roman" panose="02020603050405020304" pitchFamily="18" charset="0"/>
              </a:rPr>
              <a:t> v.v..)</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2/ </a:t>
            </a:r>
            <a:r>
              <a:rPr lang="en-US" sz="2400" b="1"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Theo </a:t>
            </a:r>
            <a:r>
              <a:rPr lang="en-US" sz="2400" b="1"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XK,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NK</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3/ </a:t>
            </a:r>
            <a:r>
              <a:rPr lang="en-US" sz="2400" b="1"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thức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phối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a:latin typeface="Times New Roman" panose="02020603050405020304" pitchFamily="18" charset="0"/>
                <a:ea typeface="Calibri" panose="020F0502020204030204" pitchFamily="34" charset="0"/>
                <a:cs typeface="Times New Roman" panose="02020603050405020304" pitchFamily="18" charset="0"/>
              </a:rPr>
              <a:t> KBNN, NHTM </a:t>
            </a:r>
            <a:r>
              <a:rPr 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qua </a:t>
            </a:r>
            <a:r>
              <a:rPr lang="en-US" sz="2400" b="1" err="1">
                <a:latin typeface="Times New Roman" panose="02020603050405020304" pitchFamily="18" charset="0"/>
                <a:ea typeface="Calibri" panose="020F0502020204030204" pitchFamily="34" charset="0"/>
                <a:cs typeface="Times New Roman" panose="02020603050405020304" pitchFamily="18" charset="0"/>
              </a:rPr>
              <a:t>cổng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thanh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toán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tư</a:t>
            </a:r>
            <a:r>
              <a:rPr lang="en-US" sz="2400" b="1">
                <a:latin typeface="Times New Roman" panose="02020603050405020304" pitchFamily="18" charset="0"/>
                <a:ea typeface="Calibri" panose="020F0502020204030204" pitchFamily="34" charset="0"/>
                <a:cs typeface="Times New Roman" panose="02020603050405020304" pitchFamily="18" charset="0"/>
              </a:rPr>
              <a:t> 184/2015/TT-BTC)</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tiền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mặt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TT 136/2018/TT-BTC</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E-PAYMENT</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3.8 XỬ LÝ KẾT QUẢ KIỂM TRA HQ</a:t>
            </a:r>
            <a:endParaRPr lang="en-US" altLang="en-US" sz="3200" smtClean="0">
              <a:ea typeface="Calibri" pitchFamily="34" charset="0"/>
              <a:cs typeface="Times New Roman" pitchFamily="18" charset="0"/>
            </a:endParaRPr>
          </a:p>
        </p:txBody>
      </p:sp>
      <p:sp>
        <p:nvSpPr>
          <p:cNvPr id="7475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2509" y="1447800"/>
            <a:ext cx="8454736" cy="22860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Thông</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quan</a:t>
            </a:r>
            <a:endParaRPr lang="en-US" sz="2800" b="1">
              <a:highlight>
                <a:srgbClr val="FFFF00"/>
              </a:highlight>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Giải</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phóng</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hàng</a:t>
            </a:r>
            <a:endParaRPr lang="en-US" sz="2800" b="1">
              <a:highlight>
                <a:srgbClr val="FFFF00"/>
              </a:highlight>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Đưa</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hàng</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về</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bảo</a:t>
            </a:r>
            <a:r>
              <a:rPr lang="en-US" sz="2800"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quản</a:t>
            </a:r>
            <a:endParaRPr lang="en-US" sz="2800" b="1">
              <a:highlight>
                <a:srgbClr val="FFFF00"/>
              </a:highlight>
              <a:ea typeface="Calibri" panose="020F0502020204030204" pitchFamily="34" charset="0"/>
              <a:cs typeface="Times New Roman" panose="02020603050405020304" pitchFamily="18" charset="0"/>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3.8.1 GIẢI PHÓNG HÀNG</a:t>
            </a:r>
            <a:endParaRPr lang="en-US" altLang="en-US" sz="3200" smtClean="0">
              <a:ea typeface="Calibri" pitchFamily="34" charset="0"/>
              <a:cs typeface="Times New Roman" pitchFamily="18" charset="0"/>
            </a:endParaRPr>
          </a:p>
        </p:txBody>
      </p:sp>
      <p:sp>
        <p:nvSpPr>
          <p:cNvPr id="7578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2509" y="1447800"/>
            <a:ext cx="8454736" cy="48006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Các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a:latin typeface="Times New Roman" panose="02020603050405020304" pitchFamily="18" charset="0"/>
                <a:ea typeface="Calibri" panose="020F0502020204030204" pitchFamily="34" charset="0"/>
                <a:cs typeface="Times New Roman" panose="02020603050405020304" pitchFamily="18" charset="0"/>
              </a:rPr>
              <a:t> GPH: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vi-VN" sz="2400" b="1">
                <a:latin typeface="Times New Roman" panose="02020603050405020304" pitchFamily="18" charset="0"/>
                <a:ea typeface="Calibri" panose="020F0502020204030204" pitchFamily="34" charset="0"/>
                <a:cs typeface="Times New Roman" panose="02020603050405020304" pitchFamily="18" charset="0"/>
              </a:rPr>
              <a:t>Phân tích, phân loại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giám định để xác định mã số, số lượng, trọng lượng, khối lượng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a:t>
            </a:r>
            <a:r>
              <a:rPr lang="vi-VN" sz="2400" b="1">
                <a:latin typeface="Times New Roman" panose="02020603050405020304" pitchFamily="18" charset="0"/>
                <a:ea typeface="Calibri" panose="020F0502020204030204" pitchFamily="34" charset="0"/>
                <a:cs typeface="Times New Roman" panose="02020603050405020304" pitchFamily="18" charset="0"/>
              </a:rPr>
              <a:t>hưa có giá chính thức tại thời điểm đăng ký tờ khai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GPH </a:t>
            </a:r>
            <a:r>
              <a:rPr 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a:t>
            </a:r>
            <a:r>
              <a:rPr lang="en-US" sz="2400" b="1">
                <a:latin typeface="Times New Roman" panose="02020603050405020304" pitchFamily="18" charset="0"/>
                <a:ea typeface="Calibri" panose="020F0502020204030204" pitchFamily="34" charset="0"/>
                <a:cs typeface="Times New Roman" panose="02020603050405020304" pitchFamily="18" charset="0"/>
              </a:rPr>
              <a:t> DN </a:t>
            </a:r>
            <a:r>
              <a:rPr lang="en-US" sz="2400" b="1" err="1">
                <a:latin typeface="Times New Roman" panose="02020603050405020304" pitchFamily="18" charset="0"/>
                <a:ea typeface="Calibri" panose="020F0502020204030204" pitchFamily="34" charset="0"/>
                <a:cs typeface="Times New Roman" panose="02020603050405020304" pitchFamily="18" charset="0"/>
              </a:rPr>
              <a:t>tạm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tính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bác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bỏ</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chờ</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tham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vấn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TGHQ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DN</a:t>
            </a:r>
            <a:r>
              <a:rPr lang="it-IT" sz="2400" b="1">
                <a:latin typeface="Times New Roman" panose="02020603050405020304" pitchFamily="18" charset="0"/>
                <a:ea typeface="Calibri" panose="020F0502020204030204" pitchFamily="34" charset="0"/>
                <a:cs typeface="Times New Roman" panose="02020603050405020304" pitchFamily="18" charset="0"/>
              </a:rPr>
              <a:t> chưa có đủ thông tin, tài liệu để xác định TGHQ </a:t>
            </a:r>
            <a:r>
              <a:rPr lang="it-IT"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b="1">
                <a:latin typeface="Times New Roman" panose="02020603050405020304" pitchFamily="18" charset="0"/>
                <a:ea typeface="Calibri" panose="020F0502020204030204" pitchFamily="34" charset="0"/>
                <a:cs typeface="Times New Roman" panose="02020603050405020304" pitchFamily="18" charset="0"/>
              </a:rPr>
              <a:t> GPH theo trị giá CQHQ xác định</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endParaRPr lang="en-US" sz="2800" b="1">
              <a:highlight>
                <a:srgbClr val="FFFF00"/>
              </a:highlight>
              <a:ea typeface="Calibri" panose="020F0502020204030204" pitchFamily="34" charset="0"/>
              <a:cs typeface="Times New Roman" panose="02020603050405020304" pitchFamily="18" charset="0"/>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GIẢI PHÓNG HÀNG</a:t>
            </a:r>
            <a:endParaRPr lang="en-US" altLang="en-US" sz="3200" smtClean="0">
              <a:ea typeface="Calibri" pitchFamily="34" charset="0"/>
              <a:cs typeface="Times New Roman" pitchFamily="18" charset="0"/>
            </a:endParaRPr>
          </a:p>
        </p:txBody>
      </p:sp>
      <p:sp>
        <p:nvSpPr>
          <p:cNvPr id="7680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05" name="Rectangle 3"/>
          <p:cNvSpPr txBox="1">
            <a:spLocks noChangeArrowheads="1"/>
          </p:cNvSpPr>
          <p:nvPr/>
        </p:nvSpPr>
        <p:spPr bwMode="auto">
          <a:xfrm>
            <a:off x="331788" y="1447800"/>
            <a:ext cx="8455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Lst>
              <a:defRPr sz="3200">
                <a:solidFill>
                  <a:schemeClr val="tx1"/>
                </a:solidFill>
                <a:latin typeface="Calibri" pitchFamily="34" charset="0"/>
              </a:defRPr>
            </a:lvl1pPr>
            <a:lvl2pPr>
              <a:tabLst>
                <a:tab pos="457200" algn="l"/>
              </a:tabLst>
              <a:defRPr sz="2800">
                <a:solidFill>
                  <a:schemeClr val="tx1"/>
                </a:solidFill>
                <a:latin typeface="Calibri" pitchFamily="34" charset="0"/>
              </a:defRPr>
            </a:lvl2pPr>
            <a:lvl3pPr>
              <a:tabLst>
                <a:tab pos="457200" algn="l"/>
              </a:tabLst>
              <a:defRPr sz="2400">
                <a:solidFill>
                  <a:schemeClr val="tx1"/>
                </a:solidFill>
                <a:latin typeface="Calibri" pitchFamily="34" charset="0"/>
              </a:defRPr>
            </a:lvl3pPr>
            <a:lvl4pPr>
              <a:tabLst>
                <a:tab pos="457200" algn="l"/>
              </a:tabLst>
              <a:defRPr sz="2000">
                <a:solidFill>
                  <a:schemeClr val="tx1"/>
                </a:solidFill>
                <a:latin typeface="Calibri" pitchFamily="34" charset="0"/>
              </a:defRPr>
            </a:lvl4pPr>
            <a:lvl5pPr>
              <a:tabLst>
                <a:tab pos="457200" algn="l"/>
              </a:tabLst>
              <a:defRPr sz="2000">
                <a:solidFill>
                  <a:schemeClr val="tx1"/>
                </a:solidFill>
                <a:latin typeface="Calibri" pitchFamily="34" charset="0"/>
              </a:defRPr>
            </a:lvl5pPr>
            <a:lvl6pPr eaLnBrk="0" fontAlgn="base" hangingPunct="0">
              <a:spcAft>
                <a:spcPct val="0"/>
              </a:spcAft>
              <a:buFont typeface="Arial" charset="0"/>
              <a:buChar char="»"/>
              <a:tabLst>
                <a:tab pos="457200" algn="l"/>
              </a:tabLst>
              <a:defRPr sz="2000">
                <a:solidFill>
                  <a:schemeClr val="tx1"/>
                </a:solidFill>
                <a:latin typeface="Calibri" pitchFamily="34" charset="0"/>
              </a:defRPr>
            </a:lvl6pPr>
            <a:lvl7pPr eaLnBrk="0" fontAlgn="base" hangingPunct="0">
              <a:spcAft>
                <a:spcPct val="0"/>
              </a:spcAft>
              <a:buFont typeface="Arial" charset="0"/>
              <a:buChar char="»"/>
              <a:tabLst>
                <a:tab pos="457200" algn="l"/>
              </a:tabLst>
              <a:defRPr sz="2000">
                <a:solidFill>
                  <a:schemeClr val="tx1"/>
                </a:solidFill>
                <a:latin typeface="Calibri" pitchFamily="34" charset="0"/>
              </a:defRPr>
            </a:lvl7pPr>
            <a:lvl8pPr eaLnBrk="0" fontAlgn="base" hangingPunct="0">
              <a:spcAft>
                <a:spcPct val="0"/>
              </a:spcAft>
              <a:buFont typeface="Arial" charset="0"/>
              <a:buChar char="»"/>
              <a:tabLst>
                <a:tab pos="457200" algn="l"/>
              </a:tabLst>
              <a:defRPr sz="2000">
                <a:solidFill>
                  <a:schemeClr val="tx1"/>
                </a:solidFill>
                <a:latin typeface="Calibri" pitchFamily="34" charset="0"/>
              </a:defRPr>
            </a:lvl8pPr>
            <a:lvl9pPr eaLnBrk="0" fontAlgn="base" hangingPunct="0">
              <a:spcAft>
                <a:spcPct val="0"/>
              </a:spcAft>
              <a:buFont typeface="Arial" charset="0"/>
              <a:buChar char="»"/>
              <a:tabLst>
                <a:tab pos="457200" algn="l"/>
              </a:tabLst>
              <a:defRPr sz="2000">
                <a:solidFill>
                  <a:schemeClr val="tx1"/>
                </a:solidFill>
                <a:latin typeface="Calibri" pitchFamily="34" charset="0"/>
              </a:defRPr>
            </a:lvl9pPr>
          </a:lstStyle>
          <a:p>
            <a:pPr marL="342900" indent="-342900">
              <a:lnSpc>
                <a:spcPct val="107000"/>
              </a:lnSpc>
              <a:spcAft>
                <a:spcPts val="800"/>
              </a:spcAft>
              <a:buFont typeface="Arial" charset="0"/>
              <a:buChar char="•"/>
            </a:pPr>
            <a:r>
              <a:rPr lang="it-IT" altLang="en-US" sz="2400" b="1">
                <a:latin typeface="Times New Roman" pitchFamily="18" charset="0"/>
                <a:ea typeface="Calibri" pitchFamily="34" charset="0"/>
                <a:cs typeface="Times New Roman" pitchFamily="18" charset="0"/>
              </a:rPr>
              <a:t>Nếu bảo lãnh thuế: NKHQ đề nghị GPH trên VNACCS và khai thông tin bảo lãnh</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it-IT" altLang="en-US" sz="2400" b="1">
                <a:latin typeface="Times New Roman" pitchFamily="18" charset="0"/>
                <a:ea typeface="Calibri" pitchFamily="34" charset="0"/>
                <a:cs typeface="Times New Roman" pitchFamily="18" charset="0"/>
              </a:rPr>
              <a:t>Nếu nộp thuế: NKHQ đề nghị GPH tại Ô ghi chép khác và nộp thuế theo mức tự kê khai</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it-IT" altLang="en-US" sz="2400" b="1">
                <a:latin typeface="Times New Roman" pitchFamily="18" charset="0"/>
                <a:ea typeface="Calibri" pitchFamily="34" charset="0"/>
                <a:cs typeface="Times New Roman" pitchFamily="18" charset="0"/>
              </a:rPr>
              <a:t>Chi cục trưởng cho phép GPH trên hệ thống</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pt-PT" altLang="en-US" sz="2400" b="1">
                <a:latin typeface="Times New Roman" pitchFamily="18" charset="0"/>
                <a:ea typeface="Calibri" pitchFamily="34" charset="0"/>
                <a:cs typeface="Times New Roman" pitchFamily="18" charset="0"/>
              </a:rPr>
              <a:t>Thời hạn xác định số thuế chính thức phải nộp không quá 30 ngày kể từ ngày GPH</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it-IT" altLang="en-US" sz="2400" b="1">
                <a:latin typeface="Times New Roman" pitchFamily="18" charset="0"/>
                <a:ea typeface="Calibri" pitchFamily="34" charset="0"/>
                <a:cs typeface="Times New Roman" pitchFamily="18" charset="0"/>
              </a:rPr>
              <a:t>Sau khi có kết quả thuế </a:t>
            </a:r>
            <a:r>
              <a:rPr lang="it-IT" altLang="en-US" sz="2400" b="1">
                <a:latin typeface="Times New Roman" pitchFamily="18" charset="0"/>
                <a:ea typeface="Calibri" pitchFamily="34" charset="0"/>
                <a:cs typeface="Times New Roman" pitchFamily="18" charset="0"/>
                <a:sym typeface="Wingdings" pitchFamily="2" charset="2"/>
              </a:rPr>
              <a:t></a:t>
            </a:r>
            <a:r>
              <a:rPr lang="it-IT" altLang="en-US" sz="2400" b="1">
                <a:latin typeface="Times New Roman" pitchFamily="18" charset="0"/>
                <a:ea typeface="Calibri" pitchFamily="34" charset="0"/>
                <a:cs typeface="Times New Roman" pitchFamily="18" charset="0"/>
              </a:rPr>
              <a:t> CQHQ thông báo cho DN</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it-IT" altLang="en-US" sz="2400" b="1">
                <a:latin typeface="Times New Roman" pitchFamily="18" charset="0"/>
                <a:ea typeface="Calibri" pitchFamily="34" charset="0"/>
                <a:cs typeface="Times New Roman" pitchFamily="18" charset="0"/>
              </a:rPr>
              <a:t>NKHQ </a:t>
            </a:r>
            <a:r>
              <a:rPr lang="it-IT" altLang="en-US" sz="2400" b="1">
                <a:latin typeface="Times New Roman" pitchFamily="18" charset="0"/>
                <a:ea typeface="Calibri" pitchFamily="34" charset="0"/>
                <a:cs typeface="Times New Roman" pitchFamily="18" charset="0"/>
                <a:sym typeface="Wingdings" pitchFamily="2" charset="2"/>
              </a:rPr>
              <a:t></a:t>
            </a:r>
            <a:r>
              <a:rPr lang="it-IT" altLang="en-US" sz="2400" b="1">
                <a:latin typeface="Times New Roman" pitchFamily="18" charset="0"/>
                <a:ea typeface="Calibri" pitchFamily="34" charset="0"/>
                <a:cs typeface="Times New Roman" pitchFamily="18" charset="0"/>
              </a:rPr>
              <a:t> khai bổ sung, nộp thuế</a:t>
            </a:r>
            <a:endParaRPr lang="en-US" altLang="en-US" sz="2400" b="1">
              <a:ea typeface="Calibri" pitchFamily="34" charset="0"/>
              <a:cs typeface="Times New Roman" pitchFamily="18" charset="0"/>
            </a:endParaRPr>
          </a:p>
          <a:p>
            <a:pPr marL="342900" indent="-342900">
              <a:lnSpc>
                <a:spcPct val="107000"/>
              </a:lnSpc>
              <a:spcAft>
                <a:spcPts val="800"/>
              </a:spcAft>
              <a:buFont typeface="Arial" charset="0"/>
              <a:buChar char="•"/>
            </a:pPr>
            <a:r>
              <a:rPr lang="pt-PT" altLang="en-US" sz="2400" b="1">
                <a:latin typeface="Times New Roman" pitchFamily="18" charset="0"/>
                <a:ea typeface="Calibri" pitchFamily="34" charset="0"/>
                <a:cs typeface="Times New Roman" pitchFamily="18" charset="0"/>
              </a:rPr>
              <a:t>NKHQ không đồng ý với việc xác định số thuế phải nộp của CQHQ </a:t>
            </a:r>
            <a:r>
              <a:rPr lang="pt-PT" altLang="en-US" sz="2400" b="1">
                <a:latin typeface="Times New Roman" pitchFamily="18" charset="0"/>
                <a:ea typeface="Calibri" pitchFamily="34" charset="0"/>
                <a:cs typeface="Times New Roman" pitchFamily="18" charset="0"/>
                <a:sym typeface="Wingdings" pitchFamily="2" charset="2"/>
              </a:rPr>
              <a:t></a:t>
            </a:r>
            <a:r>
              <a:rPr lang="pt-PT" altLang="en-US" sz="2400" b="1">
                <a:latin typeface="Times New Roman" pitchFamily="18" charset="0"/>
                <a:ea typeface="Calibri" pitchFamily="34" charset="0"/>
                <a:cs typeface="Times New Roman" pitchFamily="18" charset="0"/>
              </a:rPr>
              <a:t> được quyền khiếu nại.</a:t>
            </a:r>
            <a:endParaRPr lang="en-US" altLang="en-US" sz="2400" b="1">
              <a:ea typeface="Calibri" pitchFamily="34" charset="0"/>
              <a:cs typeface="Times New Roman" pitchFamily="18" charset="0"/>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3.8.2 ĐƯA HÀNG VỀ BẢO QUẢN</a:t>
            </a:r>
            <a:endParaRPr lang="en-US" altLang="en-US" sz="3200" smtClean="0">
              <a:ea typeface="Calibri" pitchFamily="34" charset="0"/>
              <a:cs typeface="Times New Roman" pitchFamily="18" charset="0"/>
            </a:endParaRPr>
          </a:p>
        </p:txBody>
      </p:sp>
      <p:sp>
        <p:nvSpPr>
          <p:cNvPr id="7782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30734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1/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DN </a:t>
            </a:r>
            <a:r>
              <a:rPr lang="en-US" sz="2400" b="1" err="1">
                <a:latin typeface="Times New Roman" panose="02020603050405020304" pitchFamily="18" charset="0"/>
                <a:ea typeface="Calibri" panose="020F0502020204030204" pitchFamily="34" charset="0"/>
                <a:cs typeface="Times New Roman" panose="02020603050405020304" pitchFamily="18" charset="0"/>
              </a:rPr>
              <a:t>ưu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tiên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hoá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dịch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hoá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chất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lượng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hoá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an </a:t>
            </a:r>
            <a:r>
              <a:rPr lang="en-US" sz="2400" b="1" err="1">
                <a:latin typeface="Times New Roman" panose="02020603050405020304" pitchFamily="18" charset="0"/>
                <a:ea typeface="Calibri" panose="020F0502020204030204" pitchFamily="34" charset="0"/>
                <a:cs typeface="Times New Roman" panose="02020603050405020304" pitchFamily="18" charset="0"/>
              </a:rPr>
              <a:t>toàn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phẩm</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ĐƯA HÀNG VỀ BẢO QUẢN</a:t>
            </a:r>
            <a:endParaRPr lang="en-US" altLang="en-US" sz="3200" smtClean="0">
              <a:ea typeface="Calibri" pitchFamily="34" charset="0"/>
              <a:cs typeface="Times New Roman" pitchFamily="18" charset="0"/>
            </a:endParaRPr>
          </a:p>
        </p:txBody>
      </p:sp>
      <p:sp>
        <p:nvSpPr>
          <p:cNvPr id="7885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9530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dịch</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dịch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CQKD</a:t>
            </a:r>
            <a:r>
              <a:rPr lang="vi-VN" sz="2400" b="1">
                <a:latin typeface="Times New Roman" panose="02020603050405020304" pitchFamily="18" charset="0"/>
                <a:ea typeface="Calibri" panose="020F0502020204030204" pitchFamily="34" charset="0"/>
                <a:cs typeface="Times New Roman" panose="02020603050405020304" pitchFamily="18" charset="0"/>
              </a:rPr>
              <a:t> cho phép đưa về các địa điểm kiểm dịch trong nội địa</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Căn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cứ</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a:latin typeface="Times New Roman" panose="02020603050405020304" pitchFamily="18" charset="0"/>
                <a:ea typeface="Calibri" panose="020F0502020204030204" pitchFamily="34" charset="0"/>
                <a:cs typeface="Times New Roman" panose="02020603050405020304" pitchFamily="18" charset="0"/>
              </a:rPr>
              <a:t> CQKD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đưa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dịch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khai</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bảo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trạng</a:t>
            </a:r>
            <a:r>
              <a:rPr lang="en-US" sz="2400" b="1">
                <a:latin typeface="Times New Roman" panose="02020603050405020304" pitchFamily="18" charset="0"/>
                <a:ea typeface="Calibri" panose="020F0502020204030204" pitchFamily="34" charset="0"/>
                <a:cs typeface="Times New Roman" panose="02020603050405020304" pitchFamily="18" charset="0"/>
              </a:rPr>
              <a:t> HH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Cơ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dịch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chịu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sát</a:t>
            </a:r>
            <a:r>
              <a:rPr lang="en-US" sz="2400" b="1">
                <a:latin typeface="Times New Roman" panose="02020603050405020304" pitchFamily="18" charset="0"/>
                <a:ea typeface="Calibri" panose="020F0502020204030204" pitchFamily="34" charset="0"/>
                <a:cs typeface="Times New Roman" panose="02020603050405020304" pitchFamily="18" charset="0"/>
              </a:rPr>
              <a:t> HH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Khi </a:t>
            </a:r>
            <a:r>
              <a:rPr lang="en-US" sz="2400" b="1" err="1">
                <a:latin typeface="Times New Roman" panose="02020603050405020304" pitchFamily="18" charset="0"/>
                <a:ea typeface="Calibri" panose="020F0502020204030204" pitchFamily="34" charset="0"/>
                <a:cs typeface="Times New Roman" panose="02020603050405020304" pitchFamily="18" charset="0"/>
              </a:rPr>
              <a:t>có</a:t>
            </a:r>
            <a:r>
              <a:rPr lang="en-US" sz="2400" b="1">
                <a:latin typeface="Times New Roman" panose="02020603050405020304" pitchFamily="18" charset="0"/>
                <a:ea typeface="Calibri" panose="020F0502020204030204" pitchFamily="34" charset="0"/>
                <a:cs typeface="Times New Roman" panose="02020603050405020304" pitchFamily="18" charset="0"/>
              </a:rPr>
              <a:t> KQKD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ĐƯA HÀNG VỀ BẢO QUẢN</a:t>
            </a:r>
            <a:endParaRPr lang="en-US" altLang="en-US" sz="3200" smtClean="0">
              <a:ea typeface="Calibri" pitchFamily="34" charset="0"/>
              <a:cs typeface="Times New Roman" pitchFamily="18" charset="0"/>
            </a:endParaRPr>
          </a:p>
        </p:txBody>
      </p:sp>
      <p:sp>
        <p:nvSpPr>
          <p:cNvPr id="7987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9877" name="Rectangle 3"/>
          <p:cNvSpPr txBox="1">
            <a:spLocks noChangeArrowheads="1"/>
          </p:cNvSpPr>
          <p:nvPr/>
        </p:nvSpPr>
        <p:spPr bwMode="auto">
          <a:xfrm>
            <a:off x="331788" y="1447800"/>
            <a:ext cx="84550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Kiểm tra chất lượng, KTATTP:</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a/ HH đưa về địa điểm kiểm tra theo đề nghị CQKTCN: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 NKHQ đề nghị qua hệ thống + Nộp Giấy đăng ký KTCN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 Công chức HQ đề xuất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Chi cục trưởng phê duyệt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thông báo cho phép ĐHVBQ:  01H</a:t>
            </a:r>
            <a:endParaRPr lang="en-US" altLang="en-US" sz="2400" b="1">
              <a:ea typeface="Calibri" pitchFamily="34" charset="0"/>
              <a:cs typeface="Times New Roman" pitchFamily="18"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ĐƯA HÀNG VỀ BẢO QUẢN</a:t>
            </a:r>
            <a:endParaRPr lang="en-US" altLang="en-US" sz="3200" smtClean="0">
              <a:ea typeface="Calibri" pitchFamily="34" charset="0"/>
              <a:cs typeface="Times New Roman" pitchFamily="18" charset="0"/>
            </a:endParaRPr>
          </a:p>
        </p:txBody>
      </p:sp>
      <p:sp>
        <p:nvSpPr>
          <p:cNvPr id="8090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9530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chất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b="1">
                <a:latin typeface="Times New Roman" panose="02020603050405020304" pitchFamily="18" charset="0"/>
                <a:ea typeface="Calibri" panose="020F0502020204030204" pitchFamily="34" charset="0"/>
                <a:cs typeface="Times New Roman" panose="02020603050405020304" pitchFamily="18" charset="0"/>
              </a:rPr>
              <a:t>, KTATTP:</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b/ HH </a:t>
            </a:r>
            <a:r>
              <a:rPr lang="en-US" sz="2400" b="1" err="1">
                <a:latin typeface="Times New Roman" panose="02020603050405020304" pitchFamily="18" charset="0"/>
                <a:ea typeface="Calibri" panose="020F0502020204030204" pitchFamily="34" charset="0"/>
                <a:cs typeface="Times New Roman" panose="02020603050405020304" pitchFamily="18" charset="0"/>
              </a:rPr>
              <a:t>đưa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bảo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theo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a:latin typeface="Times New Roman" panose="02020603050405020304" pitchFamily="18" charset="0"/>
                <a:ea typeface="Calibri" panose="020F0502020204030204" pitchFamily="34" charset="0"/>
                <a:cs typeface="Times New Roman" panose="02020603050405020304" pitchFamily="18" charset="0"/>
              </a:rPr>
              <a:t> NKHQ:</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 NKHQ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nghị</a:t>
            </a:r>
            <a:r>
              <a:rPr lang="en-US" sz="2400" b="1">
                <a:latin typeface="Times New Roman" panose="02020603050405020304" pitchFamily="18" charset="0"/>
                <a:ea typeface="Calibri" panose="020F0502020204030204" pitchFamily="34" charset="0"/>
                <a:cs typeface="Times New Roman" panose="02020603050405020304" pitchFamily="18" charset="0"/>
              </a:rPr>
              <a:t> qua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Times New Roman" panose="02020603050405020304" pitchFamily="18"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Giấy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KTCN, </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Times New Roman" panose="02020603050405020304" pitchFamily="18" charset="0"/>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BB </a:t>
            </a:r>
            <a:r>
              <a:rPr lang="en-US" sz="2400" b="1" err="1">
                <a:latin typeface="Times New Roman" panose="02020603050405020304" pitchFamily="18" charset="0"/>
                <a:ea typeface="Calibri" panose="020F0502020204030204" pitchFamily="34" charset="0"/>
                <a:cs typeface="Times New Roman" panose="02020603050405020304" pitchFamily="18" charset="0"/>
              </a:rPr>
              <a:t>lấy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Times New Roman" panose="02020603050405020304" pitchFamily="18" charset="0"/>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Tài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liệu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đưa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bảo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endParaRPr lang="en-US" sz="24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a:latin typeface="Times New Roman" panose="02020603050405020304" pitchFamily="18" charset="0"/>
                <a:ea typeface="Calibri" panose="020F0502020204030204" pitchFamily="34" charset="0"/>
                <a:cs typeface="Times New Roman" panose="02020603050405020304" pitchFamily="18" charset="0"/>
              </a:rPr>
              <a:t> HQ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xuất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phê</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duyệt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phép</a:t>
            </a:r>
            <a:r>
              <a:rPr lang="en-US" sz="2400" b="1">
                <a:latin typeface="Times New Roman" panose="02020603050405020304" pitchFamily="18" charset="0"/>
                <a:ea typeface="Calibri" panose="020F0502020204030204" pitchFamily="34" charset="0"/>
                <a:cs typeface="Times New Roman" panose="02020603050405020304" pitchFamily="18" charset="0"/>
              </a:rPr>
              <a:t> ĐHVBQ:   02H</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ĐƯA HÀNG VỀ BẢO QUẢN</a:t>
            </a:r>
            <a:endParaRPr lang="en-US" altLang="en-US" sz="3200" smtClean="0">
              <a:ea typeface="Calibri" pitchFamily="34" charset="0"/>
              <a:cs typeface="Times New Roman" pitchFamily="18" charset="0"/>
            </a:endParaRPr>
          </a:p>
        </p:txBody>
      </p:sp>
      <p:sp>
        <p:nvSpPr>
          <p:cNvPr id="8192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9530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3/ </a:t>
            </a:r>
            <a:r>
              <a:rPr lang="en-US" sz="2400" b="1"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a:latin typeface="Times New Roman" panose="02020603050405020304" pitchFamily="18" charset="0"/>
                <a:ea typeface="Calibri" panose="020F0502020204030204" pitchFamily="34" charset="0"/>
                <a:cs typeface="Times New Roman" panose="02020603050405020304" pitchFamily="18" charset="0"/>
              </a:rPr>
              <a:t> NKHQ: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Đ</a:t>
            </a:r>
            <a:r>
              <a:rPr lang="vi-VN" sz="2400" b="1">
                <a:latin typeface="Times New Roman" panose="02020603050405020304" pitchFamily="18" charset="0"/>
                <a:ea typeface="Calibri" panose="020F0502020204030204" pitchFamily="34" charset="0"/>
                <a:cs typeface="Times New Roman" panose="02020603050405020304" pitchFamily="18" charset="0"/>
              </a:rPr>
              <a:t>ịa điểm</a:t>
            </a:r>
            <a:r>
              <a:rPr lang="en-US" sz="2400" b="1">
                <a:latin typeface="Times New Roman" panose="02020603050405020304" pitchFamily="18" charset="0"/>
                <a:ea typeface="Calibri" panose="020F0502020204030204" pitchFamily="34" charset="0"/>
                <a:cs typeface="Times New Roman" panose="02020603050405020304" pitchFamily="18" charset="0"/>
              </a:rPr>
              <a:t> ĐHVBQ </a:t>
            </a:r>
            <a:r>
              <a:rPr lang="vi-VN" sz="2400" b="1">
                <a:latin typeface="Times New Roman" panose="02020603050405020304" pitchFamily="18" charset="0"/>
                <a:ea typeface="Calibri" panose="020F0502020204030204" pitchFamily="34" charset="0"/>
                <a:cs typeface="Times New Roman" panose="02020603050405020304" pitchFamily="18" charset="0"/>
              </a:rPr>
              <a:t>có địa chỉ rõ ràng, được ngăn cách với khu vực xung quanh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hồ</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sơ</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xin</a:t>
            </a:r>
            <a:r>
              <a:rPr lang="en-US" sz="2400" b="1">
                <a:latin typeface="Times New Roman" panose="02020603050405020304" pitchFamily="18" charset="0"/>
                <a:ea typeface="Calibri" panose="020F0502020204030204" pitchFamily="34" charset="0"/>
                <a:cs typeface="Times New Roman" panose="02020603050405020304" pitchFamily="18" charset="0"/>
              </a:rPr>
              <a:t> ĐHVBQ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CQHQ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Bảo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trạng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P</a:t>
            </a:r>
            <a:r>
              <a:rPr lang="vi-VN" sz="2400" b="1">
                <a:latin typeface="Times New Roman" panose="02020603050405020304" pitchFamily="18" charset="0"/>
                <a:ea typeface="Calibri" panose="020F0502020204030204" pitchFamily="34" charset="0"/>
                <a:cs typeface="Times New Roman" panose="02020603050405020304" pitchFamily="18" charset="0"/>
              </a:rPr>
              <a:t>hải thông báo về hàng hóa đã đến đích cho </a:t>
            </a:r>
            <a:r>
              <a:rPr lang="en-US" sz="2400" b="1">
                <a:latin typeface="Times New Roman" panose="02020603050405020304" pitchFamily="18" charset="0"/>
                <a:ea typeface="Calibri" panose="020F0502020204030204" pitchFamily="34" charset="0"/>
                <a:cs typeface="Times New Roman" panose="02020603050405020304" pitchFamily="18" charset="0"/>
              </a:rPr>
              <a:t>CQHQ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hạn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chưa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CQHQ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ĐHVBQ </a:t>
            </a:r>
            <a:r>
              <a:rPr lang="en-US" sz="2400" b="1" err="1">
                <a:latin typeface="Times New Roman" panose="02020603050405020304" pitchFamily="18" charset="0"/>
                <a:ea typeface="Calibri" panose="020F0502020204030204" pitchFamily="34" charset="0"/>
                <a:cs typeface="Times New Roman" panose="02020603050405020304" pitchFamily="18" charset="0"/>
              </a:rPr>
              <a:t>các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lô</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tiếp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theo</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Đưa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vào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lắp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ráp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chuyên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ngành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phải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báo</a:t>
            </a:r>
            <a:r>
              <a:rPr lang="en-US" sz="2400" b="1">
                <a:latin typeface="Times New Roman" panose="02020603050405020304" pitchFamily="18" charset="0"/>
                <a:ea typeface="Calibri" panose="020F0502020204030204" pitchFamily="34" charset="0"/>
                <a:cs typeface="Times New Roman" panose="02020603050405020304" pitchFamily="18" charset="0"/>
              </a:rPr>
              <a:t> CQHQ </a:t>
            </a:r>
            <a:r>
              <a:rPr lang="en-US" sz="2400" b="1" err="1">
                <a:latin typeface="Times New Roman" panose="02020603050405020304" pitchFamily="18" charset="0"/>
                <a:ea typeface="Calibri" panose="020F0502020204030204" pitchFamily="34" charset="0"/>
                <a:cs typeface="Times New Roman" panose="02020603050405020304" pitchFamily="18" charset="0"/>
              </a:rPr>
              <a:t>giám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sát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N</a:t>
            </a:r>
            <a:r>
              <a:rPr lang="vi-VN" sz="2400" b="1">
                <a:latin typeface="Times New Roman" panose="02020603050405020304" pitchFamily="18" charset="0"/>
                <a:ea typeface="Calibri" panose="020F0502020204030204" pitchFamily="34" charset="0"/>
                <a:cs typeface="Times New Roman" panose="02020603050405020304" pitchFamily="18" charset="0"/>
              </a:rPr>
              <a:t>ộp kết quả </a:t>
            </a:r>
            <a:r>
              <a:rPr lang="en-US" sz="2400" b="1">
                <a:latin typeface="Times New Roman" panose="02020603050405020304" pitchFamily="18" charset="0"/>
                <a:ea typeface="Calibri" panose="020F0502020204030204" pitchFamily="34" charset="0"/>
                <a:cs typeface="Times New Roman" panose="02020603050405020304" pitchFamily="18" charset="0"/>
              </a:rPr>
              <a:t>KTCN </a:t>
            </a:r>
            <a:r>
              <a:rPr lang="vi-VN" sz="2400" b="1">
                <a:latin typeface="Times New Roman" panose="02020603050405020304" pitchFamily="18" charset="0"/>
                <a:ea typeface="Calibri" panose="020F0502020204030204" pitchFamily="34" charset="0"/>
                <a:cs typeface="Times New Roman" panose="02020603050405020304" pitchFamily="18" charset="0"/>
              </a:rPr>
              <a:t>trong 30 ngày </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title"/>
          </p:nvPr>
        </p:nvSpPr>
        <p:spPr>
          <a:xfrm>
            <a:off x="446088" y="1144588"/>
            <a:ext cx="8305800" cy="381000"/>
          </a:xfrm>
        </p:spPr>
        <p:txBody>
          <a:bodyPr/>
          <a:lstStyle/>
          <a:p>
            <a:pPr eaLnBrk="1" hangingPunct="1"/>
            <a:r>
              <a:rPr lang="en-US" altLang="vi-VN" sz="3000" b="1" smtClean="0">
                <a:latin typeface="Times New Roman" pitchFamily="18" charset="0"/>
              </a:rPr>
              <a:t>3.1 KHAI BÁO HẢI QUAN</a:t>
            </a:r>
          </a:p>
        </p:txBody>
      </p:sp>
      <p:sp>
        <p:nvSpPr>
          <p:cNvPr id="1126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269" name="Rectangle 3"/>
          <p:cNvSpPr txBox="1">
            <a:spLocks noChangeArrowheads="1"/>
          </p:cNvSpPr>
          <p:nvPr/>
        </p:nvSpPr>
        <p:spPr bwMode="auto">
          <a:xfrm>
            <a:off x="419100" y="2108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1</a:t>
            </a:r>
            <a:r>
              <a:rPr lang="vi-VN" altLang="en-US" sz="2400" b="1">
                <a:latin typeface="Times New Roman" pitchFamily="18" charset="0"/>
                <a:ea typeface="Calibri" pitchFamily="34" charset="0"/>
                <a:cs typeface="Times New Roman" pitchFamily="18" charset="0"/>
              </a:rPr>
              <a:t>. </a:t>
            </a:r>
            <a:r>
              <a:rPr lang="en-US" altLang="en-US" sz="2400" b="1">
                <a:latin typeface="Times New Roman" pitchFamily="18" charset="0"/>
                <a:ea typeface="Calibri" pitchFamily="34" charset="0"/>
                <a:cs typeface="Times New Roman" pitchFamily="18" charset="0"/>
              </a:rPr>
              <a:t>Các hệ thống khai báo điện tử</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2. Địa điểm </a:t>
            </a:r>
            <a:r>
              <a:rPr lang="vi-VN" altLang="en-US" sz="2400" b="1">
                <a:latin typeface="Times New Roman" pitchFamily="18" charset="0"/>
                <a:ea typeface="Calibri" pitchFamily="34" charset="0"/>
                <a:cs typeface="Times New Roman" pitchFamily="18" charset="0"/>
              </a:rPr>
              <a:t>làm </a:t>
            </a:r>
            <a:r>
              <a:rPr lang="en-US" altLang="en-US" sz="2400" b="1">
                <a:latin typeface="Times New Roman" pitchFamily="18" charset="0"/>
                <a:ea typeface="Calibri" pitchFamily="34" charset="0"/>
                <a:cs typeface="Times New Roman" pitchFamily="18" charset="0"/>
              </a:rPr>
              <a:t>thủ tục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3. Hình thức khai hải quan </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4. Người khai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5. Thời gian khai, nộp tờ khai hải quan</a:t>
            </a:r>
            <a:endParaRPr lang="en-US" altLang="en-US" sz="2400" b="1">
              <a:ea typeface="Calibri" pitchFamily="34" charset="0"/>
              <a:cs typeface="Times New Roman" pitchFamily="18" charset="0"/>
            </a:endParaRPr>
          </a:p>
          <a:p>
            <a:pPr>
              <a:lnSpc>
                <a:spcPct val="107000"/>
              </a:lnSpc>
              <a:spcBef>
                <a:spcPts val="1200"/>
              </a:spcBef>
              <a:spcAft>
                <a:spcPts val="800"/>
              </a:spcAft>
            </a:pPr>
            <a:r>
              <a:rPr lang="en-US" altLang="en-US" sz="2400" b="1">
                <a:latin typeface="Times New Roman" pitchFamily="18" charset="0"/>
                <a:ea typeface="Calibri" pitchFamily="34" charset="0"/>
                <a:cs typeface="Times New Roman" pitchFamily="18" charset="0"/>
              </a:rPr>
              <a:t>6. Nguyên tắc khai hải quan</a:t>
            </a:r>
            <a:endParaRPr lang="en-US" altLang="en-US" sz="2400" b="1">
              <a:ea typeface="Calibri" pitchFamily="34" charset="0"/>
              <a:cs typeface="Times New Roman" pitchFamily="18" charset="0"/>
            </a:endParaRPr>
          </a:p>
          <a:p>
            <a:pPr eaLnBrk="1" hangingPunct="1"/>
            <a:endParaRPr lang="en-US" altLang="vi-VN" sz="2000" b="1">
              <a:solidFill>
                <a:schemeClr val="accent2"/>
              </a:solidFill>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THỦ TỤC ĐƯA HÀNG VỀ BẢO QUẢN</a:t>
            </a:r>
            <a:endParaRPr lang="en-US" altLang="en-US" sz="3200" smtClean="0">
              <a:ea typeface="Calibri" pitchFamily="34" charset="0"/>
              <a:cs typeface="Times New Roman" pitchFamily="18" charset="0"/>
            </a:endParaRPr>
          </a:p>
        </p:txBody>
      </p:sp>
      <p:sp>
        <p:nvSpPr>
          <p:cNvPr id="8294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114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4/ </a:t>
            </a:r>
            <a:r>
              <a:rPr lang="en-US" sz="2400" b="1"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a:latin typeface="Times New Roman" panose="02020603050405020304" pitchFamily="18" charset="0"/>
                <a:ea typeface="Calibri" panose="020F0502020204030204" pitchFamily="34" charset="0"/>
                <a:cs typeface="Times New Roman" panose="02020603050405020304" pitchFamily="18" charset="0"/>
              </a:rPr>
              <a:t> CQHQ: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kiện</a:t>
            </a:r>
            <a:r>
              <a:rPr lang="en-US" sz="2400" b="1">
                <a:latin typeface="Times New Roman" panose="02020603050405020304" pitchFamily="18" charset="0"/>
                <a:ea typeface="Calibri" panose="020F0502020204030204" pitchFamily="34" charset="0"/>
                <a:cs typeface="Times New Roman" panose="02020603050405020304" pitchFamily="18" charset="0"/>
              </a:rPr>
              <a:t> ĐHVBQ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xuất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Chi </a:t>
            </a:r>
            <a:r>
              <a:rPr lang="en-US" sz="2400" b="1" err="1">
                <a:latin typeface="Times New Roman" panose="02020603050405020304" pitchFamily="18" charset="0"/>
                <a:ea typeface="Calibri" panose="020F0502020204030204" pitchFamily="34" charset="0"/>
                <a:cs typeface="Times New Roman" panose="02020603050405020304" pitchFamily="18" charset="0"/>
              </a:rPr>
              <a:t>cục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phê</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duyệt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a:latin typeface="Times New Roman" panose="02020603050405020304" pitchFamily="18" charset="0"/>
                <a:ea typeface="Calibri" panose="020F0502020204030204" pitchFamily="34" charset="0"/>
                <a:cs typeface="Times New Roman" panose="02020603050405020304" pitchFamily="18" charset="0"/>
              </a:rPr>
              <a:t> ĐHVBQ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việc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bảo</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quản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Quá</a:t>
            </a:r>
            <a:r>
              <a:rPr lang="en-US" sz="2400" b="1">
                <a:latin typeface="Times New Roman" panose="02020603050405020304" pitchFamily="18" charset="0"/>
                <a:ea typeface="Calibri" panose="020F0502020204030204" pitchFamily="34" charset="0"/>
                <a:cs typeface="Times New Roman" panose="02020603050405020304" pitchFamily="18" charset="0"/>
              </a:rPr>
              <a:t> 30 </a:t>
            </a:r>
            <a:r>
              <a:rPr lang="en-US" sz="2400" b="1" err="1">
                <a:latin typeface="Times New Roman" panose="02020603050405020304" pitchFamily="18" charset="0"/>
                <a:ea typeface="Calibri" panose="020F0502020204030204" pitchFamily="34" charset="0"/>
                <a:cs typeface="Times New Roman" panose="02020603050405020304" pitchFamily="18" charset="0"/>
              </a:rPr>
              <a:t>ngày</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mà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chưa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có</a:t>
            </a:r>
            <a:r>
              <a:rPr lang="en-US" sz="2400" b="1">
                <a:latin typeface="Times New Roman" panose="02020603050405020304" pitchFamily="18" charset="0"/>
                <a:ea typeface="Calibri" panose="020F0502020204030204" pitchFamily="34" charset="0"/>
                <a:cs typeface="Times New Roman" panose="02020603050405020304" pitchFamily="18" charset="0"/>
              </a:rPr>
              <a:t> KQKTCN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HHNK</a:t>
            </a:r>
            <a:r>
              <a:rPr lang="vi-VN" sz="2400" b="1">
                <a:latin typeface="Times New Roman" panose="02020603050405020304" pitchFamily="18" charset="0"/>
                <a:ea typeface="Calibri" panose="020F0502020204030204" pitchFamily="34" charset="0"/>
                <a:cs typeface="Times New Roman" panose="02020603050405020304" pitchFamily="18" charset="0"/>
              </a:rPr>
              <a:t> không được bảo quản theo đúng quy định</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b="1">
                <a:latin typeface="Times New Roman" panose="02020603050405020304" pitchFamily="18" charset="0"/>
                <a:ea typeface="Calibri" panose="020F0502020204030204" pitchFamily="34" charset="0"/>
                <a:cs typeface="Times New Roman" panose="02020603050405020304" pitchFamily="18" charset="0"/>
              </a:rPr>
              <a:t>Địa điểm bảo quản chưa được </a:t>
            </a:r>
            <a:r>
              <a:rPr lang="en-US" sz="2400" b="1">
                <a:latin typeface="Times New Roman" panose="02020603050405020304" pitchFamily="18" charset="0"/>
                <a:ea typeface="Calibri" panose="020F0502020204030204" pitchFamily="34" charset="0"/>
                <a:cs typeface="Times New Roman" panose="02020603050405020304" pitchFamily="18" charset="0"/>
              </a:rPr>
              <a:t>CQHQ</a:t>
            </a:r>
            <a:r>
              <a:rPr lang="vi-VN" sz="2400" b="1">
                <a:latin typeface="Times New Roman" panose="02020603050405020304" pitchFamily="18" charset="0"/>
                <a:ea typeface="Calibri" panose="020F0502020204030204" pitchFamily="34" charset="0"/>
                <a:cs typeface="Times New Roman" panose="02020603050405020304" pitchFamily="18" charset="0"/>
              </a:rPr>
              <a:t> kiểm tra</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KHÔNG ĐƯỢC ĐƯA VỀ BẢO QUẢN</a:t>
            </a:r>
            <a:endParaRPr lang="en-US" altLang="en-US" sz="3200" smtClean="0">
              <a:ea typeface="Calibri" pitchFamily="34" charset="0"/>
              <a:cs typeface="Times New Roman" pitchFamily="18" charset="0"/>
            </a:endParaRPr>
          </a:p>
        </p:txBody>
      </p:sp>
      <p:sp>
        <p:nvSpPr>
          <p:cNvPr id="8397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3973" name="Rectangle 3"/>
          <p:cNvSpPr txBox="1">
            <a:spLocks noChangeArrowheads="1"/>
          </p:cNvSpPr>
          <p:nvPr/>
        </p:nvSpPr>
        <p:spPr bwMode="auto">
          <a:xfrm>
            <a:off x="331788" y="1447800"/>
            <a:ext cx="8455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solidFill>
                  <a:srgbClr val="FF0000"/>
                </a:solidFill>
                <a:latin typeface="Times New Roman" pitchFamily="18" charset="0"/>
                <a:ea typeface="Calibri" pitchFamily="34" charset="0"/>
                <a:cs typeface="Times New Roman" pitchFamily="18" charset="0"/>
              </a:rPr>
              <a:t>Các trường hợp không được đưa hàng về bảo quản</a:t>
            </a:r>
            <a:endParaRPr lang="en-US" altLang="en-US" sz="2400" b="1">
              <a:solidFill>
                <a:srgbClr val="FF0000"/>
              </a:solidFill>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 B</a:t>
            </a:r>
            <a:r>
              <a:rPr lang="vi-VN" altLang="en-US" sz="2400" b="1">
                <a:latin typeface="Times New Roman" pitchFamily="18" charset="0"/>
                <a:ea typeface="Calibri" pitchFamily="34" charset="0"/>
                <a:cs typeface="Times New Roman" pitchFamily="18" charset="0"/>
              </a:rPr>
              <a:t>ị </a:t>
            </a:r>
            <a:r>
              <a:rPr lang="en-US" altLang="en-US" sz="2400" b="1">
                <a:latin typeface="Times New Roman" pitchFamily="18" charset="0"/>
                <a:ea typeface="Calibri" pitchFamily="34" charset="0"/>
                <a:cs typeface="Times New Roman" pitchFamily="18" charset="0"/>
              </a:rPr>
              <a:t>CQHQ</a:t>
            </a:r>
            <a:r>
              <a:rPr lang="vi-VN" altLang="en-US" sz="2400" b="1">
                <a:latin typeface="Times New Roman" pitchFamily="18" charset="0"/>
                <a:ea typeface="Calibri" pitchFamily="34" charset="0"/>
                <a:cs typeface="Times New Roman" pitchFamily="18" charset="0"/>
              </a:rPr>
              <a:t> lập B</a:t>
            </a:r>
            <a:r>
              <a:rPr lang="en-US" altLang="en-US" sz="2400" b="1">
                <a:latin typeface="Times New Roman" pitchFamily="18" charset="0"/>
                <a:ea typeface="Calibri" pitchFamily="34" charset="0"/>
                <a:cs typeface="Times New Roman" pitchFamily="18" charset="0"/>
              </a:rPr>
              <a:t>BVP</a:t>
            </a:r>
            <a:r>
              <a:rPr lang="vi-VN" altLang="en-US" sz="2400" b="1">
                <a:latin typeface="Times New Roman" pitchFamily="18" charset="0"/>
                <a:ea typeface="Calibri" pitchFamily="34" charset="0"/>
                <a:cs typeface="Times New Roman" pitchFamily="18" charset="0"/>
              </a:rPr>
              <a:t> về không đảm bảo nguyên trạng hàng hóa; bảo quản hàng hóa không đúng địa điểm; kho bãi không đảm bảo quy định</a:t>
            </a:r>
            <a:r>
              <a:rPr lang="en-US" altLang="en-US" sz="2400" b="1">
                <a:latin typeface="Times New Roman" pitchFamily="18" charset="0"/>
                <a:ea typeface="Calibri" pitchFamily="34" charset="0"/>
                <a:cs typeface="Times New Roman" pitchFamily="18" charset="0"/>
              </a:rPr>
              <a:t>: 01 năm</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2/ B</a:t>
            </a:r>
            <a:r>
              <a:rPr lang="vi-VN" altLang="en-US" sz="2400" b="1">
                <a:latin typeface="Times New Roman" pitchFamily="18" charset="0"/>
                <a:ea typeface="Calibri" pitchFamily="34" charset="0"/>
                <a:cs typeface="Times New Roman" pitchFamily="18" charset="0"/>
              </a:rPr>
              <a:t>ị xử phạt vi phạm về thời hạn nộp kết quả kiểm tra chuyên ngành</a:t>
            </a:r>
            <a:r>
              <a:rPr lang="en-US" altLang="en-US" sz="2400" b="1">
                <a:latin typeface="Times New Roman" pitchFamily="18" charset="0"/>
                <a:ea typeface="Calibri" pitchFamily="34" charset="0"/>
                <a:cs typeface="Times New Roman" pitchFamily="18" charset="0"/>
              </a:rPr>
              <a:t>: 6 tháng</a:t>
            </a:r>
            <a:endParaRPr lang="en-US" altLang="en-US" sz="2400" b="1">
              <a:ea typeface="Calibri" pitchFamily="34" charset="0"/>
              <a:cs typeface="Times New Roman" pitchFamily="18" charset="0"/>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LẤY MẪU KIỂM TRA CHUYÊN NGÀNH</a:t>
            </a:r>
            <a:endParaRPr lang="en-US" altLang="en-US" sz="3200" smtClean="0">
              <a:ea typeface="Calibri" pitchFamily="34" charset="0"/>
              <a:cs typeface="Times New Roman" pitchFamily="18" charset="0"/>
            </a:endParaRPr>
          </a:p>
        </p:txBody>
      </p:sp>
      <p:sp>
        <p:nvSpPr>
          <p:cNvPr id="8499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114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ngành</a:t>
            </a:r>
            <a:endParaRPr lang="en-US" sz="2400" b="1">
              <a:solidFill>
                <a:srgbClr val="FF0000"/>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nl-NL" sz="2400" b="1">
                <a:latin typeface="Times New Roman" panose="02020603050405020304" pitchFamily="18" charset="0"/>
                <a:ea typeface="Calibri" panose="020F0502020204030204" pitchFamily="34" charset="0"/>
                <a:cs typeface="Times New Roman" panose="02020603050405020304" pitchFamily="18" charset="0"/>
              </a:rPr>
              <a:t>CQKTCN trực tiếp lấy mẫu và lập biên bản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NKHQ </a:t>
            </a:r>
            <a:r>
              <a:rPr lang="vi-VN" sz="2400" b="1">
                <a:latin typeface="Times New Roman" panose="02020603050405020304" pitchFamily="18" charset="0"/>
                <a:ea typeface="Calibri" panose="020F0502020204030204" pitchFamily="34" charset="0"/>
                <a:cs typeface="Times New Roman" panose="02020603050405020304" pitchFamily="18" charset="0"/>
              </a:rPr>
              <a:t>thông báo việc lấy mẫu </a:t>
            </a:r>
            <a:r>
              <a:rPr lang="en-US" sz="2400" b="1" err="1">
                <a:latin typeface="Times New Roman" panose="02020603050405020304" pitchFamily="18" charset="0"/>
                <a:ea typeface="Calibri" panose="020F0502020204030204" pitchFamily="34" charset="0"/>
                <a:cs typeface="Times New Roman" panose="02020603050405020304" pitchFamily="18" charset="0"/>
              </a:rPr>
              <a:t>cho</a:t>
            </a:r>
            <a:r>
              <a:rPr lang="en-US" sz="2400" b="1">
                <a:latin typeface="Times New Roman" panose="02020603050405020304" pitchFamily="18" charset="0"/>
                <a:ea typeface="Calibri" panose="020F0502020204030204" pitchFamily="34" charset="0"/>
                <a:cs typeface="Times New Roman" panose="02020603050405020304" pitchFamily="18" charset="0"/>
              </a:rPr>
              <a:t> CQHQ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nơi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lưu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giữ</a:t>
            </a:r>
            <a:r>
              <a:rPr lang="en-US" sz="2400" b="1">
                <a:latin typeface="Times New Roman" panose="02020603050405020304" pitchFamily="18" charset="0"/>
                <a:ea typeface="Calibri" panose="020F0502020204030204" pitchFamily="34" charset="0"/>
                <a:cs typeface="Times New Roman" panose="02020603050405020304" pitchFamily="18" charset="0"/>
              </a:rPr>
              <a:t> HH </a:t>
            </a:r>
            <a:r>
              <a:rPr lang="vi-VN" sz="2400" b="1">
                <a:latin typeface="Times New Roman" panose="02020603050405020304" pitchFamily="18" charset="0"/>
                <a:ea typeface="Calibri" panose="020F0502020204030204" pitchFamily="34" charset="0"/>
                <a:cs typeface="Times New Roman" panose="02020603050405020304" pitchFamily="18" charset="0"/>
              </a:rPr>
              <a:t>giám sát việc lấy mẫu trên cơ sở </a:t>
            </a:r>
            <a:r>
              <a:rPr lang="en-US" sz="2400" b="1">
                <a:latin typeface="Times New Roman" panose="02020603050405020304" pitchFamily="18" charset="0"/>
                <a:ea typeface="Calibri" panose="020F0502020204030204" pitchFamily="34" charset="0"/>
                <a:cs typeface="Times New Roman" panose="02020603050405020304" pitchFamily="18" charset="0"/>
              </a:rPr>
              <a:t>QLRR</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HH</a:t>
            </a:r>
            <a:r>
              <a:rPr lang="vi-VN" sz="2400" b="1">
                <a:latin typeface="Times New Roman" panose="02020603050405020304" pitchFamily="18" charset="0"/>
                <a:ea typeface="Calibri" panose="020F0502020204030204" pitchFamily="34" charset="0"/>
                <a:cs typeface="Times New Roman" panose="02020603050405020304" pitchFamily="18" charset="0"/>
              </a:rPr>
              <a:t> lấy mẫu tại</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cửa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khẩu</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và phải kiểm tra thực tế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CQHQ</a:t>
            </a:r>
            <a:r>
              <a:rPr lang="vi-VN" sz="2400" b="1">
                <a:latin typeface="Times New Roman" panose="02020603050405020304" pitchFamily="18" charset="0"/>
                <a:ea typeface="Calibri" panose="020F0502020204030204" pitchFamily="34" charset="0"/>
                <a:cs typeface="Times New Roman" panose="02020603050405020304" pitchFamily="18" charset="0"/>
              </a:rPr>
              <a:t> thực hiện kiểm tra </a:t>
            </a:r>
            <a:r>
              <a:rPr lang="en-US" sz="2400" b="1"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hóa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cùng thời điểm lấy mẫu của </a:t>
            </a:r>
            <a:r>
              <a:rPr lang="en-US" sz="2400" b="1">
                <a:latin typeface="Times New Roman" panose="02020603050405020304" pitchFamily="18" charset="0"/>
                <a:ea typeface="Calibri" panose="020F0502020204030204" pitchFamily="34" charset="0"/>
                <a:cs typeface="Times New Roman" panose="02020603050405020304" pitchFamily="18" charset="0"/>
              </a:rPr>
              <a:t>CQ </a:t>
            </a:r>
            <a:r>
              <a:rPr lang="vi-VN" sz="2400" b="1">
                <a:latin typeface="Times New Roman" panose="02020603050405020304" pitchFamily="18" charset="0"/>
                <a:ea typeface="Calibri" panose="020F0502020204030204" pitchFamily="34" charset="0"/>
                <a:cs typeface="Times New Roman" panose="02020603050405020304" pitchFamily="18" charset="0"/>
              </a:rPr>
              <a:t>chuyên ngành</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3.8.3 THÔNG QUAN</a:t>
            </a:r>
            <a:endParaRPr lang="en-US" altLang="en-US" sz="3200" smtClean="0">
              <a:ea typeface="Calibri" pitchFamily="34" charset="0"/>
              <a:cs typeface="Times New Roman" pitchFamily="18" charset="0"/>
            </a:endParaRPr>
          </a:p>
        </p:txBody>
      </p:sp>
      <p:sp>
        <p:nvSpPr>
          <p:cNvPr id="8602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021" name="Rectangle 3"/>
          <p:cNvSpPr txBox="1">
            <a:spLocks noChangeArrowheads="1"/>
          </p:cNvSpPr>
          <p:nvPr/>
        </p:nvSpPr>
        <p:spPr bwMode="auto">
          <a:xfrm>
            <a:off x="331788" y="1447800"/>
            <a:ext cx="8455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en-US" altLang="en-US" sz="2400" b="1">
                <a:latin typeface="Times New Roman" pitchFamily="18" charset="0"/>
                <a:ea typeface="Calibri" pitchFamily="34" charset="0"/>
                <a:cs typeface="Times New Roman" pitchFamily="18" charset="0"/>
              </a:rPr>
              <a:t>1/ Trường hợp:</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1.1/ Hàng hóa đã hoàn thành TTHQ và nghĩa vụ thuế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Thông quan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1.2/ Sau khi giải phóng hàng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CQHQ xác nhận số thuế phải nộp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NKHQ đã khai bổ sung và hoàn thành nghĩa vụ thuế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Thông quan</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en-US" altLang="en-US" sz="2400" b="1">
                <a:latin typeface="Times New Roman" pitchFamily="18" charset="0"/>
                <a:ea typeface="Calibri" pitchFamily="34" charset="0"/>
                <a:cs typeface="Times New Roman" pitchFamily="18" charset="0"/>
              </a:rPr>
              <a:t>1.3/ Sau khi đưa hàng về bảo quản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NKHQ đã nộp KQKTCN đạt </a:t>
            </a:r>
            <a:r>
              <a:rPr lang="en-US" altLang="en-US" sz="2400" b="1">
                <a:latin typeface="Times New Roman" pitchFamily="18" charset="0"/>
                <a:ea typeface="Calibri" pitchFamily="34" charset="0"/>
                <a:cs typeface="Times New Roman" pitchFamily="18" charset="0"/>
                <a:sym typeface="Wingdings" pitchFamily="2" charset="2"/>
              </a:rPr>
              <a:t></a:t>
            </a:r>
            <a:r>
              <a:rPr lang="en-US" altLang="en-US" sz="2400" b="1">
                <a:latin typeface="Times New Roman" pitchFamily="18" charset="0"/>
                <a:ea typeface="Calibri" pitchFamily="34" charset="0"/>
                <a:cs typeface="Times New Roman" pitchFamily="18" charset="0"/>
              </a:rPr>
              <a:t> Thông quan</a:t>
            </a:r>
            <a:endParaRPr lang="en-US" altLang="en-US" sz="2400" b="1">
              <a:ea typeface="Calibri" pitchFamily="34" charset="0"/>
              <a:cs typeface="Times New Roman" pitchFamily="18" charset="0"/>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3.8.3 THÔNG QUAN</a:t>
            </a:r>
            <a:endParaRPr lang="en-US" altLang="en-US" sz="3200" smtClean="0">
              <a:ea typeface="Calibri" pitchFamily="34" charset="0"/>
              <a:cs typeface="Times New Roman" pitchFamily="18" charset="0"/>
            </a:endParaRPr>
          </a:p>
        </p:txBody>
      </p:sp>
      <p:sp>
        <p:nvSpPr>
          <p:cNvPr id="8704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114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400" b="1">
                <a:latin typeface="Times New Roman" panose="02020603050405020304" pitchFamily="18" charset="0"/>
                <a:ea typeface="Calibri" panose="020F0502020204030204" pitchFamily="34" charset="0"/>
                <a:cs typeface="Times New Roman" panose="02020603050405020304" pitchFamily="18" charset="0"/>
              </a:rPr>
              <a:t>2/ </a:t>
            </a:r>
            <a:r>
              <a:rPr lang="en-US" sz="2400" b="1" err="1">
                <a:latin typeface="Times New Roman" panose="02020603050405020304" pitchFamily="18" charset="0"/>
                <a:ea typeface="Calibri" panose="020F0502020204030204" pitchFamily="34" charset="0"/>
                <a:cs typeface="Times New Roman" panose="02020603050405020304" pitchFamily="18" charset="0"/>
              </a:rPr>
              <a:t>Thủ</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tục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tử</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tự</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kiểm</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tin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và</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quyết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vi-VN" sz="2400" b="1">
                <a:latin typeface="Times New Roman" panose="02020603050405020304" pitchFamily="18" charset="0"/>
                <a:ea typeface="Calibri" panose="020F0502020204030204" pitchFamily="34" charset="0"/>
                <a:cs typeface="Times New Roman" panose="02020603050405020304" pitchFamily="18" charset="0"/>
              </a:rPr>
              <a:t>Hệ thống không tự động kiểm tra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ea typeface="Calibri" panose="020F0502020204030204" pitchFamily="34" charset="0"/>
                <a:cs typeface="Times New Roman" panose="02020603050405020304" pitchFamily="18" charset="0"/>
              </a:rPr>
              <a:t>thuế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DN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chứng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từ</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nộp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thuế</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CCHQ</a:t>
            </a:r>
            <a:r>
              <a:rPr lang="vi-VN" sz="2400" b="1">
                <a:latin typeface="Times New Roman" panose="02020603050405020304" pitchFamily="18" charset="0"/>
                <a:ea typeface="Calibri" panose="020F0502020204030204" pitchFamily="34" charset="0"/>
                <a:cs typeface="Times New Roman" panose="02020603050405020304" pitchFamily="18" charset="0"/>
              </a:rPr>
              <a:t> kiểm tra</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cập</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hệ</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thống</a:t>
            </a:r>
            <a:r>
              <a:rPr lang="en-US" sz="2400" b="1">
                <a:latin typeface="Times New Roman" panose="02020603050405020304" pitchFamily="18" charset="0"/>
                <a:ea typeface="Calibri" panose="020F0502020204030204" pitchFamily="34" charset="0"/>
                <a:cs typeface="Times New Roman" panose="02020603050405020304" pitchFamily="18" charset="0"/>
              </a:rPr>
              <a:t> KTT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ea typeface="Calibri" panose="020F0502020204030204" pitchFamily="34" charset="0"/>
                <a:cs typeface="Times New Roman" panose="02020603050405020304" pitchFamily="18" charset="0"/>
              </a:rPr>
              <a:t> VNACCS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CQHQ </a:t>
            </a:r>
            <a:r>
              <a:rPr lang="en-US" sz="2400" b="1"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thông</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quan</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a:latin typeface="Times New Roman" panose="02020603050405020304" pitchFamily="18" charset="0"/>
                <a:ea typeface="Calibri" panose="020F0502020204030204" pitchFamily="34" charset="0"/>
                <a:cs typeface="Times New Roman" panose="02020603050405020304" pitchFamily="18" charset="0"/>
              </a:rPr>
              <a:t> TKHQ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en-US" sz="2400" b="1">
                <a:latin typeface="Times New Roman" panose="02020603050405020304" pitchFamily="18" charset="0"/>
                <a:ea typeface="Calibri" panose="020F0502020204030204" pitchFamily="34" charset="0"/>
                <a:cs typeface="Times New Roman" panose="02020603050405020304" pitchFamily="18" charset="0"/>
              </a:rPr>
              <a:t>TKHQ </a:t>
            </a:r>
            <a:r>
              <a:rPr lang="en-US" sz="2400" b="1" err="1">
                <a:latin typeface="Times New Roman" panose="02020603050405020304" pitchFamily="18" charset="0"/>
                <a:ea typeface="Calibri" panose="020F0502020204030204" pitchFamily="34" charset="0"/>
                <a:cs typeface="Times New Roman" panose="02020603050405020304" pitchFamily="18" charset="0"/>
              </a:rPr>
              <a:t>giấy</a:t>
            </a:r>
            <a:r>
              <a:rPr lang="en-US" sz="2400" b="1">
                <a:latin typeface="Times New Roman" panose="02020603050405020304" pitchFamily="18" charset="0"/>
                <a:ea typeface="Calibri" panose="020F0502020204030204" pitchFamily="34" charset="0"/>
                <a:cs typeface="Times New Roman" panose="02020603050405020304" pitchFamily="18" charset="0"/>
              </a:rPr>
              <a:t>: CQHQ </a:t>
            </a:r>
            <a:r>
              <a:rPr lang="en-US" sz="2400" b="1" err="1">
                <a:latin typeface="Times New Roman" panose="02020603050405020304" pitchFamily="18" charset="0"/>
                <a:ea typeface="Calibri" panose="020F0502020204030204" pitchFamily="34" charset="0"/>
                <a:cs typeface="Times New Roman" panose="02020603050405020304" pitchFamily="18" charset="0"/>
              </a:rPr>
              <a:t>ký</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xác</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nhận</a:t>
            </a:r>
            <a:r>
              <a:rPr lang="vi-VN" sz="2400" b="1">
                <a:latin typeface="Times New Roman" panose="02020603050405020304" pitchFamily="18" charset="0"/>
                <a:ea typeface="Calibri" panose="020F0502020204030204" pitchFamily="34" charset="0"/>
                <a:cs typeface="Times New Roman" panose="02020603050405020304" pitchFamily="18" charset="0"/>
              </a:rPr>
              <a:t> thông quan trên </a:t>
            </a:r>
            <a:r>
              <a:rPr lang="en-US" sz="2400" b="1">
                <a:latin typeface="Times New Roman" panose="02020603050405020304" pitchFamily="18" charset="0"/>
                <a:ea typeface="Calibri" panose="020F0502020204030204" pitchFamily="34" charset="0"/>
                <a:cs typeface="Times New Roman" panose="02020603050405020304" pitchFamily="18" charset="0"/>
              </a:rPr>
              <a:t>TKHQ</a:t>
            </a:r>
            <a:r>
              <a:rPr lang="vi-VN" sz="2400" b="1">
                <a:latin typeface="Times New Roman" panose="02020603050405020304" pitchFamily="18" charset="0"/>
                <a:ea typeface="Calibri" panose="020F0502020204030204" pitchFamily="34" charset="0"/>
                <a:cs typeface="Times New Roman" panose="02020603050405020304" pitchFamily="18" charset="0"/>
              </a:rPr>
              <a:t> giấy</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DỪNG THÔNG QUAN</a:t>
            </a:r>
            <a:endParaRPr lang="en-US" altLang="en-US" sz="3200" smtClean="0">
              <a:ea typeface="Calibri" pitchFamily="34" charset="0"/>
              <a:cs typeface="Times New Roman" pitchFamily="18" charset="0"/>
            </a:endParaRPr>
          </a:p>
        </p:txBody>
      </p:sp>
      <p:sp>
        <p:nvSpPr>
          <p:cNvPr id="88068"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8069" name="Rectangle 3"/>
          <p:cNvSpPr txBox="1">
            <a:spLocks noChangeArrowheads="1"/>
          </p:cNvSpPr>
          <p:nvPr/>
        </p:nvSpPr>
        <p:spPr bwMode="auto">
          <a:xfrm>
            <a:off x="331788" y="1447800"/>
            <a:ext cx="845502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457200" algn="l"/>
              </a:tabLst>
              <a:defRPr sz="3200">
                <a:solidFill>
                  <a:schemeClr val="tx1"/>
                </a:solidFill>
                <a:latin typeface="Calibri" pitchFamily="34" charset="0"/>
              </a:defRPr>
            </a:lvl1pPr>
            <a:lvl2pPr>
              <a:tabLst>
                <a:tab pos="457200" algn="l"/>
              </a:tabLst>
              <a:defRPr sz="2800">
                <a:solidFill>
                  <a:schemeClr val="tx1"/>
                </a:solidFill>
                <a:latin typeface="Calibri" pitchFamily="34" charset="0"/>
              </a:defRPr>
            </a:lvl2pPr>
            <a:lvl3pPr>
              <a:tabLst>
                <a:tab pos="457200" algn="l"/>
              </a:tabLst>
              <a:defRPr sz="2400">
                <a:solidFill>
                  <a:schemeClr val="tx1"/>
                </a:solidFill>
                <a:latin typeface="Calibri" pitchFamily="34" charset="0"/>
              </a:defRPr>
            </a:lvl3pPr>
            <a:lvl4pPr>
              <a:tabLst>
                <a:tab pos="457200" algn="l"/>
              </a:tabLst>
              <a:defRPr sz="2000">
                <a:solidFill>
                  <a:schemeClr val="tx1"/>
                </a:solidFill>
                <a:latin typeface="Calibri" pitchFamily="34" charset="0"/>
              </a:defRPr>
            </a:lvl4pPr>
            <a:lvl5pPr>
              <a:tabLst>
                <a:tab pos="457200" algn="l"/>
              </a:tabLst>
              <a:defRPr sz="2000">
                <a:solidFill>
                  <a:schemeClr val="tx1"/>
                </a:solidFill>
                <a:latin typeface="Calibri" pitchFamily="34" charset="0"/>
              </a:defRPr>
            </a:lvl5pPr>
            <a:lvl6pPr eaLnBrk="0" fontAlgn="base" hangingPunct="0">
              <a:spcAft>
                <a:spcPct val="0"/>
              </a:spcAft>
              <a:buFont typeface="Arial" charset="0"/>
              <a:buChar char="»"/>
              <a:tabLst>
                <a:tab pos="457200" algn="l"/>
              </a:tabLst>
              <a:defRPr sz="2000">
                <a:solidFill>
                  <a:schemeClr val="tx1"/>
                </a:solidFill>
                <a:latin typeface="Calibri" pitchFamily="34" charset="0"/>
              </a:defRPr>
            </a:lvl6pPr>
            <a:lvl7pPr eaLnBrk="0" fontAlgn="base" hangingPunct="0">
              <a:spcAft>
                <a:spcPct val="0"/>
              </a:spcAft>
              <a:buFont typeface="Arial" charset="0"/>
              <a:buChar char="»"/>
              <a:tabLst>
                <a:tab pos="457200" algn="l"/>
              </a:tabLst>
              <a:defRPr sz="2000">
                <a:solidFill>
                  <a:schemeClr val="tx1"/>
                </a:solidFill>
                <a:latin typeface="Calibri" pitchFamily="34" charset="0"/>
              </a:defRPr>
            </a:lvl7pPr>
            <a:lvl8pPr eaLnBrk="0" fontAlgn="base" hangingPunct="0">
              <a:spcAft>
                <a:spcPct val="0"/>
              </a:spcAft>
              <a:buFont typeface="Arial" charset="0"/>
              <a:buChar char="»"/>
              <a:tabLst>
                <a:tab pos="457200" algn="l"/>
              </a:tabLst>
              <a:defRPr sz="2000">
                <a:solidFill>
                  <a:schemeClr val="tx1"/>
                </a:solidFill>
                <a:latin typeface="Calibri" pitchFamily="34" charset="0"/>
              </a:defRPr>
            </a:lvl8pPr>
            <a:lvl9pPr eaLnBrk="0" fontAlgn="base" hangingPunct="0">
              <a:spcAft>
                <a:spcPct val="0"/>
              </a:spcAft>
              <a:buFont typeface="Arial" charset="0"/>
              <a:buChar char="»"/>
              <a:tabLst>
                <a:tab pos="457200" algn="l"/>
              </a:tabLst>
              <a:defRPr sz="2000">
                <a:solidFill>
                  <a:schemeClr val="tx1"/>
                </a:solidFill>
                <a:latin typeface="Calibri" pitchFamily="34" charset="0"/>
              </a:defRPr>
            </a:lvl9pPr>
          </a:lstStyle>
          <a:p>
            <a:pPr marL="342900" indent="-342900">
              <a:lnSpc>
                <a:spcPct val="107000"/>
              </a:lnSpc>
              <a:spcAft>
                <a:spcPts val="800"/>
              </a:spcAft>
              <a:buFont typeface="Wingdings" pitchFamily="2" charset="2"/>
              <a:buChar char=""/>
            </a:pPr>
            <a:r>
              <a:rPr lang="en-US" altLang="en-US" sz="2400" b="1">
                <a:latin typeface="Times New Roman" pitchFamily="18" charset="0"/>
                <a:ea typeface="Calibri" pitchFamily="34" charset="0"/>
                <a:cs typeface="Times New Roman" pitchFamily="18" charset="0"/>
              </a:rPr>
              <a:t>H</a:t>
            </a:r>
            <a:r>
              <a:rPr lang="vi-VN" altLang="en-US" sz="2400" b="1">
                <a:latin typeface="Times New Roman" pitchFamily="18" charset="0"/>
                <a:ea typeface="Calibri" pitchFamily="34" charset="0"/>
                <a:cs typeface="Times New Roman" pitchFamily="18" charset="0"/>
              </a:rPr>
              <a:t>àng hóa đã được thông quan nhưng vẫn đang trong địa bàn hoạt động </a:t>
            </a:r>
            <a:r>
              <a:rPr lang="en-US" altLang="en-US" sz="2400" b="1">
                <a:latin typeface="Times New Roman" pitchFamily="18" charset="0"/>
                <a:ea typeface="Calibri" pitchFamily="34" charset="0"/>
                <a:cs typeface="Times New Roman" pitchFamily="18" charset="0"/>
              </a:rPr>
              <a:t>HQ </a:t>
            </a:r>
            <a:r>
              <a:rPr lang="en-US" altLang="en-US" sz="2400" b="1">
                <a:latin typeface="Times New Roman" pitchFamily="18" charset="0"/>
                <a:ea typeface="Calibri" pitchFamily="34" charset="0"/>
                <a:cs typeface="Times New Roman" pitchFamily="18" charset="0"/>
                <a:sym typeface="Wingdings" pitchFamily="2" charset="2"/>
              </a:rPr>
              <a:t></a:t>
            </a:r>
            <a:r>
              <a:rPr lang="vi-VN" altLang="en-US" sz="2400" b="1">
                <a:latin typeface="Times New Roman" pitchFamily="18" charset="0"/>
                <a:ea typeface="Calibri" pitchFamily="34" charset="0"/>
                <a:cs typeface="Times New Roman" pitchFamily="18" charset="0"/>
              </a:rPr>
              <a:t> phát hiện dấu hiệu vi phạm </a:t>
            </a:r>
            <a:r>
              <a:rPr lang="en-US" altLang="en-US" sz="2400" b="1">
                <a:latin typeface="Times New Roman" pitchFamily="18" charset="0"/>
                <a:ea typeface="Calibri" pitchFamily="34" charset="0"/>
                <a:cs typeface="Times New Roman" pitchFamily="18" charset="0"/>
                <a:sym typeface="Wingdings" pitchFamily="2" charset="2"/>
              </a:rPr>
              <a:t></a:t>
            </a:r>
            <a:r>
              <a:rPr lang="vi-VN" altLang="en-US" sz="2400" b="1">
                <a:latin typeface="Times New Roman" pitchFamily="18" charset="0"/>
                <a:ea typeface="Calibri" pitchFamily="34" charset="0"/>
                <a:cs typeface="Times New Roman" pitchFamily="18" charset="0"/>
              </a:rPr>
              <a:t>Chi cục trưởng quyết định </a:t>
            </a:r>
            <a:r>
              <a:rPr lang="en-US" altLang="en-US" sz="2400" b="1">
                <a:latin typeface="Times New Roman" pitchFamily="18" charset="0"/>
                <a:ea typeface="Calibri" pitchFamily="34" charset="0"/>
                <a:cs typeface="Times New Roman" pitchFamily="18" charset="0"/>
              </a:rPr>
              <a:t>dừng TQĐX</a:t>
            </a:r>
            <a:endParaRPr lang="en-US" altLang="en-US" sz="2400" b="1">
              <a:ea typeface="Calibri" pitchFamily="34" charset="0"/>
              <a:cs typeface="Times New Roman" pitchFamily="18" charset="0"/>
            </a:endParaRPr>
          </a:p>
          <a:p>
            <a:pPr marL="342900" indent="-342900">
              <a:lnSpc>
                <a:spcPct val="107000"/>
              </a:lnSpc>
              <a:spcAft>
                <a:spcPts val="800"/>
              </a:spcAft>
              <a:buFont typeface="Wingdings" pitchFamily="2" charset="2"/>
              <a:buChar char=""/>
            </a:pPr>
            <a:r>
              <a:rPr lang="en-US" altLang="en-US" sz="2400" b="1">
                <a:latin typeface="Times New Roman" pitchFamily="18" charset="0"/>
                <a:ea typeface="Calibri" pitchFamily="34" charset="0"/>
                <a:cs typeface="Times New Roman" pitchFamily="18" charset="0"/>
              </a:rPr>
              <a:t>Phải ban hành quyết định dừng TQĐX</a:t>
            </a:r>
            <a:endParaRPr lang="en-US" altLang="en-US" sz="2400" b="1">
              <a:ea typeface="Calibri" pitchFamily="34" charset="0"/>
              <a:cs typeface="Times New Roman" pitchFamily="18" charset="0"/>
            </a:endParaRPr>
          </a:p>
          <a:p>
            <a:pPr marL="342900" indent="-342900">
              <a:lnSpc>
                <a:spcPct val="107000"/>
              </a:lnSpc>
              <a:spcAft>
                <a:spcPts val="800"/>
              </a:spcAft>
              <a:buFont typeface="Wingdings" pitchFamily="2" charset="2"/>
              <a:buChar char=""/>
            </a:pPr>
            <a:r>
              <a:rPr lang="en-US" altLang="en-US" sz="2400" b="1">
                <a:latin typeface="Times New Roman" pitchFamily="18" charset="0"/>
                <a:ea typeface="Calibri" pitchFamily="34" charset="0"/>
                <a:cs typeface="Times New Roman" pitchFamily="18" charset="0"/>
              </a:rPr>
              <a:t>Thực hiện dừng TQĐX trên hệ thống E-CUS</a:t>
            </a:r>
            <a:endParaRPr lang="en-US" altLang="en-US" sz="2400" b="1">
              <a:ea typeface="Calibri" pitchFamily="34" charset="0"/>
              <a:cs typeface="Times New Roman" pitchFamily="18" charset="0"/>
            </a:endParaRPr>
          </a:p>
          <a:p>
            <a:pPr marL="342900" indent="-342900">
              <a:lnSpc>
                <a:spcPct val="107000"/>
              </a:lnSpc>
              <a:spcAft>
                <a:spcPts val="800"/>
              </a:spcAft>
              <a:buFont typeface="Wingdings" pitchFamily="2" charset="2"/>
              <a:buChar char=""/>
            </a:pPr>
            <a:r>
              <a:rPr lang="en-US" altLang="en-US" sz="2400" b="1">
                <a:latin typeface="Times New Roman" pitchFamily="18" charset="0"/>
                <a:ea typeface="Calibri" pitchFamily="34" charset="0"/>
                <a:cs typeface="Times New Roman" pitchFamily="18" charset="0"/>
              </a:rPr>
              <a:t>Thông báo cho DN XNK</a:t>
            </a:r>
            <a:endParaRPr lang="en-US" altLang="en-US" sz="2400" b="1">
              <a:ea typeface="Calibri" pitchFamily="34" charset="0"/>
              <a:cs typeface="Times New Roman" pitchFamily="18" charset="0"/>
            </a:endParaRPr>
          </a:p>
          <a:p>
            <a:pPr marL="342900" indent="-342900">
              <a:lnSpc>
                <a:spcPct val="107000"/>
              </a:lnSpc>
              <a:spcAft>
                <a:spcPts val="800"/>
              </a:spcAft>
              <a:buFont typeface="Wingdings" pitchFamily="2" charset="2"/>
              <a:buChar char=""/>
            </a:pPr>
            <a:r>
              <a:rPr lang="en-US" altLang="en-US" sz="2400" b="1">
                <a:latin typeface="Times New Roman" pitchFamily="18" charset="0"/>
                <a:ea typeface="Calibri" pitchFamily="34" charset="0"/>
                <a:cs typeface="Times New Roman" pitchFamily="18" charset="0"/>
              </a:rPr>
              <a:t>CQHQ c</a:t>
            </a:r>
            <a:r>
              <a:rPr lang="vi-VN" altLang="en-US" sz="2400" b="1">
                <a:latin typeface="Times New Roman" pitchFamily="18" charset="0"/>
                <a:ea typeface="Calibri" pitchFamily="34" charset="0"/>
                <a:cs typeface="Times New Roman" pitchFamily="18" charset="0"/>
              </a:rPr>
              <a:t>hịu các chi phí phát sinh </a:t>
            </a:r>
            <a:r>
              <a:rPr lang="en-US" altLang="en-US" sz="2400" b="1">
                <a:latin typeface="Times New Roman" pitchFamily="18" charset="0"/>
                <a:ea typeface="Calibri" pitchFamily="34" charset="0"/>
                <a:cs typeface="Times New Roman" pitchFamily="18" charset="0"/>
              </a:rPr>
              <a:t>nếu kiểm tra mà </a:t>
            </a:r>
            <a:r>
              <a:rPr lang="vi-VN" altLang="en-US" sz="2400" b="1">
                <a:latin typeface="Times New Roman" pitchFamily="18" charset="0"/>
                <a:ea typeface="Calibri" pitchFamily="34" charset="0"/>
                <a:cs typeface="Times New Roman" pitchFamily="18" charset="0"/>
              </a:rPr>
              <a:t>không phát hiện vi phạm</a:t>
            </a:r>
            <a:endParaRPr lang="en-US" altLang="en-US" sz="2400" b="1">
              <a:ea typeface="Calibri" pitchFamily="34" charset="0"/>
              <a:cs typeface="Times New Roman" pitchFamily="18" charset="0"/>
            </a:endParaRPr>
          </a:p>
          <a:p>
            <a:pPr marL="342900" indent="-342900">
              <a:lnSpc>
                <a:spcPct val="107000"/>
              </a:lnSpc>
              <a:spcAft>
                <a:spcPts val="800"/>
              </a:spcAft>
              <a:buFont typeface="Wingdings" pitchFamily="2" charset="2"/>
              <a:buChar char=""/>
            </a:pPr>
            <a:r>
              <a:rPr lang="en-US" altLang="en-US" sz="2400" b="1">
                <a:latin typeface="Times New Roman" pitchFamily="18" charset="0"/>
                <a:ea typeface="Calibri" pitchFamily="34" charset="0"/>
                <a:cs typeface="Times New Roman" pitchFamily="18" charset="0"/>
              </a:rPr>
              <a:t>Chi cục HQCK nơi lưu giữ hàng hóa kiểm tra</a:t>
            </a:r>
            <a:endParaRPr lang="en-US" altLang="en-US" sz="2400" b="1">
              <a:ea typeface="Calibri" pitchFamily="34" charset="0"/>
              <a:cs typeface="Times New Roman" pitchFamily="18" charset="0"/>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3.9 XÁC NHẬN HÀNG QUA KV GIÁM SÁT</a:t>
            </a:r>
            <a:endParaRPr lang="en-US" altLang="en-US" sz="3200" smtClean="0">
              <a:ea typeface="Calibri" pitchFamily="34" charset="0"/>
              <a:cs typeface="Times New Roman" pitchFamily="18" charset="0"/>
            </a:endParaRPr>
          </a:p>
        </p:txBody>
      </p:sp>
      <p:sp>
        <p:nvSpPr>
          <p:cNvPr id="89092"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9093" name="Rectangle 3"/>
          <p:cNvSpPr txBox="1">
            <a:spLocks noChangeArrowheads="1"/>
          </p:cNvSpPr>
          <p:nvPr/>
        </p:nvSpPr>
        <p:spPr bwMode="auto">
          <a:xfrm>
            <a:off x="331788" y="1447800"/>
            <a:ext cx="845502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buFont typeface="Arial" charset="0"/>
              <a:buNone/>
            </a:pPr>
            <a:r>
              <a:rPr lang="fr-FR" altLang="en-US" sz="2400" b="1">
                <a:latin typeface="Times New Roman" pitchFamily="18" charset="0"/>
                <a:ea typeface="Calibri" pitchFamily="34" charset="0"/>
                <a:cs typeface="Times New Roman" pitchFamily="18" charset="0"/>
              </a:rPr>
              <a:t>1/ Quy định chung:</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fr-FR" altLang="en-US" sz="2400" b="1">
                <a:latin typeface="Times New Roman" pitchFamily="18" charset="0"/>
                <a:ea typeface="Calibri" pitchFamily="34" charset="0"/>
                <a:cs typeface="Times New Roman" pitchFamily="18" charset="0"/>
              </a:rPr>
              <a:t>a/ DNKD cảng: Cung cấp thông tin cho CQHQ: Lượng hàng, thời điểm get in, get out, vị trí giữ hàng hoá…</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fr-FR" altLang="en-US" sz="2400" b="1">
                <a:latin typeface="Times New Roman" pitchFamily="18" charset="0"/>
                <a:ea typeface="Calibri" pitchFamily="34" charset="0"/>
                <a:cs typeface="Times New Roman" pitchFamily="18" charset="0"/>
              </a:rPr>
              <a:t>b/CQHQ:</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fr-FR" altLang="en-US" sz="2400" b="1">
                <a:latin typeface="Times New Roman" pitchFamily="18" charset="0"/>
                <a:ea typeface="Calibri" pitchFamily="34" charset="0"/>
                <a:cs typeface="Times New Roman" pitchFamily="18" charset="0"/>
              </a:rPr>
              <a:t>+ Cung cấp thông tin hàng hoá đủ điều kiện qua KVGSHQ, DS hàng hoá phải soi chiếu container</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fr-FR" altLang="en-US" sz="2400" b="1">
                <a:latin typeface="Times New Roman" pitchFamily="18" charset="0"/>
                <a:ea typeface="Calibri" pitchFamily="34" charset="0"/>
                <a:cs typeface="Times New Roman" pitchFamily="18" charset="0"/>
              </a:rPr>
              <a:t>+ Thực hiện niêm phong HQ nếu có</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fr-FR" altLang="en-US" sz="2400" b="1">
                <a:latin typeface="Times New Roman" pitchFamily="18" charset="0"/>
                <a:ea typeface="Calibri" pitchFamily="34" charset="0"/>
                <a:cs typeface="Times New Roman" pitchFamily="18" charset="0"/>
              </a:rPr>
              <a:t>+ Phối hợp DN cảng giải quyết vướng mắc, sai lệch về hàng hoá</a:t>
            </a:r>
            <a:endParaRPr lang="en-US" altLang="en-US" sz="2400" b="1">
              <a:ea typeface="Calibri" pitchFamily="34" charset="0"/>
              <a:cs typeface="Times New Roman" pitchFamily="18" charset="0"/>
            </a:endParaRPr>
          </a:p>
          <a:p>
            <a:pPr>
              <a:lnSpc>
                <a:spcPct val="107000"/>
              </a:lnSpc>
              <a:spcAft>
                <a:spcPts val="800"/>
              </a:spcAft>
              <a:buFont typeface="Arial" charset="0"/>
              <a:buChar char="•"/>
            </a:pPr>
            <a:r>
              <a:rPr lang="fr-FR" altLang="en-US" sz="2400" b="1">
                <a:latin typeface="Times New Roman" pitchFamily="18" charset="0"/>
                <a:ea typeface="Calibri" pitchFamily="34" charset="0"/>
                <a:cs typeface="Times New Roman" pitchFamily="18" charset="0"/>
              </a:rPr>
              <a:t>+ Kiểm tra, giám sát việc thực  hiện của DN cảng</a:t>
            </a:r>
            <a:endParaRPr lang="en-US" altLang="en-US" sz="2400" b="1">
              <a:ea typeface="Calibri" pitchFamily="34" charset="0"/>
              <a:cs typeface="Times New Roman" pitchFamily="18" charset="0"/>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XÁC NHẬN HÀNG QUA KV GIÁM SÁT</a:t>
            </a:r>
            <a:endParaRPr lang="en-US" altLang="en-US" sz="3200" smtClean="0">
              <a:ea typeface="Calibri" pitchFamily="34" charset="0"/>
              <a:cs typeface="Times New Roman" pitchFamily="18" charset="0"/>
            </a:endParaRPr>
          </a:p>
        </p:txBody>
      </p:sp>
      <p:sp>
        <p:nvSpPr>
          <p:cNvPr id="90116"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5593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defRPr/>
            </a:pPr>
            <a:r>
              <a:rPr lang="fr-FR" sz="2000" b="1">
                <a:latin typeface="Times New Roman" panose="02020603050405020304" pitchFamily="18" charset="0"/>
                <a:ea typeface="Calibri" panose="020F0502020204030204" pitchFamily="34" charset="0"/>
                <a:cs typeface="Times New Roman" panose="02020603050405020304" pitchFamily="18" charset="0"/>
              </a:rPr>
              <a:t>2/ </a:t>
            </a:r>
            <a:r>
              <a:rPr lang="fr-FR" sz="2000" b="1" err="1">
                <a:latin typeface="Times New Roman" panose="02020603050405020304" pitchFamily="18" charset="0"/>
                <a:ea typeface="Calibri" panose="020F0502020204030204" pitchFamily="34" charset="0"/>
                <a:cs typeface="Times New Roman" panose="02020603050405020304" pitchFamily="18" charset="0"/>
              </a:rPr>
              <a:t>Xuất</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khẩu</a:t>
            </a:r>
            <a:endParaRPr lang="en-US" sz="20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fr-FR" sz="2000" b="1">
                <a:latin typeface="Times New Roman" panose="02020603050405020304" pitchFamily="18" charset="0"/>
                <a:ea typeface="Calibri" panose="020F0502020204030204" pitchFamily="34" charset="0"/>
                <a:cs typeface="Times New Roman" panose="02020603050405020304" pitchFamily="18" charset="0"/>
              </a:rPr>
              <a:t>+ Khi </a:t>
            </a:r>
            <a:r>
              <a:rPr lang="fr-FR" sz="2000" b="1" err="1">
                <a:latin typeface="Times New Roman" panose="02020603050405020304" pitchFamily="18" charset="0"/>
                <a:ea typeface="Calibri" panose="020F0502020204030204" pitchFamily="34" charset="0"/>
                <a:cs typeface="Times New Roman" panose="02020603050405020304" pitchFamily="18" charset="0"/>
              </a:rPr>
              <a:t>đưa</a:t>
            </a:r>
            <a:r>
              <a:rPr lang="fr-FR" sz="2000" b="1">
                <a:latin typeface="Times New Roman" panose="02020603050405020304" pitchFamily="18" charset="0"/>
                <a:ea typeface="Calibri" panose="020F0502020204030204" pitchFamily="34" charset="0"/>
                <a:cs typeface="Times New Roman" panose="02020603050405020304" pitchFamily="18" charset="0"/>
              </a:rPr>
              <a:t> HH </a:t>
            </a:r>
            <a:r>
              <a:rPr lang="fr-FR" sz="2000" b="1" err="1">
                <a:latin typeface="Times New Roman" panose="02020603050405020304" pitchFamily="18" charset="0"/>
                <a:ea typeface="Calibri" panose="020F0502020204030204" pitchFamily="34" charset="0"/>
                <a:cs typeface="Times New Roman" panose="02020603050405020304" pitchFamily="18" charset="0"/>
              </a:rPr>
              <a:t>vào</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DNXNK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số</a:t>
            </a:r>
            <a:r>
              <a:rPr lang="fr-FR" sz="2000" b="1">
                <a:latin typeface="Times New Roman" panose="02020603050405020304" pitchFamily="18" charset="0"/>
                <a:ea typeface="Calibri" panose="020F0502020204030204" pitchFamily="34" charset="0"/>
                <a:cs typeface="Times New Roman" panose="02020603050405020304" pitchFamily="18" charset="0"/>
              </a:rPr>
              <a:t> TKQH / </a:t>
            </a:r>
            <a:r>
              <a:rPr lang="fr-FR" sz="2000" b="1" err="1">
                <a:latin typeface="Times New Roman" panose="02020603050405020304" pitchFamily="18" charset="0"/>
                <a:ea typeface="Calibri" panose="020F0502020204030204" pitchFamily="34" charset="0"/>
                <a:cs typeface="Times New Roman" panose="02020603050405020304" pitchFamily="18" charset="0"/>
              </a:rPr>
              <a:t>số</a:t>
            </a:r>
            <a:r>
              <a:rPr lang="fr-FR" sz="2000" b="1">
                <a:latin typeface="Times New Roman" panose="02020603050405020304" pitchFamily="18" charset="0"/>
                <a:ea typeface="Calibri" panose="020F0502020204030204" pitchFamily="34" charset="0"/>
                <a:cs typeface="Times New Roman" panose="02020603050405020304" pitchFamily="18" charset="0"/>
              </a:rPr>
              <a:t> QLHH</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cập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nhật</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thông</a:t>
            </a:r>
            <a:r>
              <a:rPr lang="fr-FR" sz="2000" b="1">
                <a:latin typeface="Times New Roman" panose="02020603050405020304" pitchFamily="18" charset="0"/>
                <a:ea typeface="Calibri" panose="020F0502020204030204" pitchFamily="34" charset="0"/>
                <a:cs typeface="Times New Roman" panose="02020603050405020304" pitchFamily="18" charset="0"/>
              </a:rPr>
              <a:t> tin HH </a:t>
            </a:r>
            <a:r>
              <a:rPr lang="fr-FR" sz="2000" b="1" err="1">
                <a:latin typeface="Times New Roman" panose="02020603050405020304" pitchFamily="18" charset="0"/>
                <a:ea typeface="Calibri" panose="020F0502020204030204" pitchFamily="34" charset="0"/>
                <a:cs typeface="Times New Roman" panose="02020603050405020304" pitchFamily="18" charset="0"/>
              </a:rPr>
              <a:t>vào</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và</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gửi</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đến</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hệ</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thống</a:t>
            </a:r>
            <a:r>
              <a:rPr lang="fr-FR" sz="2000" b="1">
                <a:latin typeface="Times New Roman" panose="02020603050405020304" pitchFamily="18" charset="0"/>
                <a:ea typeface="Calibri" panose="020F0502020204030204" pitchFamily="34" charset="0"/>
                <a:cs typeface="Times New Roman" panose="02020603050405020304" pitchFamily="18" charset="0"/>
              </a:rPr>
              <a:t> CQHQ</a:t>
            </a:r>
            <a:endParaRPr lang="en-US" sz="20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fr-FR" sz="2000" b="1">
                <a:latin typeface="Times New Roman" panose="02020603050405020304" pitchFamily="18" charset="0"/>
                <a:ea typeface="Calibri" panose="020F0502020204030204" pitchFamily="34" charset="0"/>
                <a:cs typeface="Times New Roman" panose="02020603050405020304" pitchFamily="18" charset="0"/>
              </a:rPr>
              <a:t>+ Khi </a:t>
            </a:r>
            <a:r>
              <a:rPr lang="fr-FR" sz="2000" b="1" err="1">
                <a:latin typeface="Times New Roman" panose="02020603050405020304" pitchFamily="18" charset="0"/>
                <a:ea typeface="Calibri" panose="020F0502020204030204" pitchFamily="34" charset="0"/>
                <a:cs typeface="Times New Roman" panose="02020603050405020304" pitchFamily="18" charset="0"/>
              </a:rPr>
              <a:t>đưa</a:t>
            </a:r>
            <a:r>
              <a:rPr lang="fr-FR" sz="2000" b="1">
                <a:latin typeface="Times New Roman" panose="02020603050405020304" pitchFamily="18" charset="0"/>
                <a:ea typeface="Calibri" panose="020F0502020204030204" pitchFamily="34" charset="0"/>
                <a:cs typeface="Times New Roman" panose="02020603050405020304" pitchFamily="18" charset="0"/>
              </a:rPr>
              <a:t> HH ra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xếp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lên</a:t>
            </a:r>
            <a:r>
              <a:rPr lang="fr-FR" sz="2000" b="1">
                <a:latin typeface="Times New Roman" panose="02020603050405020304" pitchFamily="18" charset="0"/>
                <a:ea typeface="Calibri" panose="020F0502020204030204" pitchFamily="34" charset="0"/>
                <a:cs typeface="Times New Roman" panose="02020603050405020304" pitchFamily="18" charset="0"/>
              </a:rPr>
              <a:t> PTVT XC:</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CQHQ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DNKD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thông</a:t>
            </a:r>
            <a:r>
              <a:rPr lang="fr-FR" sz="2000" b="1">
                <a:latin typeface="Times New Roman" panose="02020603050405020304" pitchFamily="18" charset="0"/>
                <a:ea typeface="Calibri" panose="020F0502020204030204" pitchFamily="34" charset="0"/>
                <a:cs typeface="Times New Roman" panose="02020603050405020304" pitchFamily="18" charset="0"/>
              </a:rPr>
              <a:t> tin </a:t>
            </a:r>
            <a:r>
              <a:rPr lang="fr-FR" sz="2000" b="1" err="1">
                <a:latin typeface="Times New Roman" panose="02020603050405020304" pitchFamily="18" charset="0"/>
                <a:ea typeface="Calibri" panose="020F0502020204030204" pitchFamily="34" charset="0"/>
                <a:cs typeface="Times New Roman" panose="02020603050405020304" pitchFamily="18" charset="0"/>
              </a:rPr>
              <a:t>về</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các</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lô</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hàng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đủ</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điều</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kiện</a:t>
            </a:r>
            <a:r>
              <a:rPr lang="fr-FR" sz="2000" b="1">
                <a:latin typeface="Times New Roman" panose="02020603050405020304" pitchFamily="18" charset="0"/>
                <a:ea typeface="Calibri" panose="020F0502020204030204" pitchFamily="34" charset="0"/>
                <a:cs typeface="Times New Roman" panose="02020603050405020304" pitchFamily="18" charset="0"/>
              </a:rPr>
              <a:t> qua KVGSHQ</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DNXNK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số</a:t>
            </a:r>
            <a:r>
              <a:rPr lang="fr-FR" sz="2000" b="1">
                <a:latin typeface="Times New Roman" panose="02020603050405020304" pitchFamily="18" charset="0"/>
                <a:ea typeface="Calibri" panose="020F0502020204030204" pitchFamily="34" charset="0"/>
                <a:cs typeface="Times New Roman" panose="02020603050405020304" pitchFamily="18" charset="0"/>
              </a:rPr>
              <a:t> TKQH/</a:t>
            </a:r>
            <a:r>
              <a:rPr lang="fr-FR" sz="2000" b="1" err="1">
                <a:latin typeface="Times New Roman" panose="02020603050405020304" pitchFamily="18" charset="0"/>
                <a:ea typeface="Calibri" panose="020F0502020204030204" pitchFamily="34" charset="0"/>
                <a:cs typeface="Times New Roman" panose="02020603050405020304" pitchFamily="18" charset="0"/>
              </a:rPr>
              <a:t>số</a:t>
            </a:r>
            <a:r>
              <a:rPr lang="fr-FR" sz="2000" b="1">
                <a:latin typeface="Times New Roman" panose="02020603050405020304" pitchFamily="18" charset="0"/>
                <a:ea typeface="Calibri" panose="020F0502020204030204" pitchFamily="34" charset="0"/>
                <a:cs typeface="Times New Roman" panose="02020603050405020304" pitchFamily="18" charset="0"/>
              </a:rPr>
              <a:t> QLHH</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kiểm</a:t>
            </a:r>
            <a:r>
              <a:rPr lang="fr-FR" sz="2000" b="1">
                <a:latin typeface="Times New Roman" panose="02020603050405020304" pitchFamily="18" charset="0"/>
                <a:ea typeface="Calibri" panose="020F0502020204030204" pitchFamily="34" charset="0"/>
                <a:cs typeface="Times New Roman" panose="02020603050405020304" pitchFamily="18" charset="0"/>
              </a:rPr>
              <a:t> tra,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phép</a:t>
            </a:r>
            <a:r>
              <a:rPr lang="fr-FR" sz="2000" b="1">
                <a:latin typeface="Times New Roman" panose="02020603050405020304" pitchFamily="18" charset="0"/>
                <a:ea typeface="Calibri" panose="020F0502020204030204" pitchFamily="34" charset="0"/>
                <a:cs typeface="Times New Roman" panose="02020603050405020304" pitchFamily="18" charset="0"/>
              </a:rPr>
              <a:t> HH XK</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xác</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nhận</a:t>
            </a:r>
            <a:r>
              <a:rPr lang="fr-FR" sz="2000" b="1">
                <a:latin typeface="Times New Roman" panose="02020603050405020304" pitchFamily="18" charset="0"/>
                <a:ea typeface="Calibri" panose="020F0502020204030204" pitchFamily="34" charset="0"/>
                <a:cs typeface="Times New Roman" panose="02020603050405020304" pitchFamily="18" charset="0"/>
              </a:rPr>
              <a:t> qua KVGS </a:t>
            </a:r>
            <a:r>
              <a:rPr lang="fr-FR" sz="2000" b="1" err="1">
                <a:latin typeface="Times New Roman" panose="02020603050405020304" pitchFamily="18" charset="0"/>
                <a:ea typeface="Calibri" panose="020F0502020204030204" pitchFamily="34" charset="0"/>
                <a:cs typeface="Times New Roman" panose="02020603050405020304" pitchFamily="18" charset="0"/>
              </a:rPr>
              <a:t>trên</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hệ</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thống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Chậm</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nhất</a:t>
            </a:r>
            <a:r>
              <a:rPr lang="fr-FR" sz="2000" b="1">
                <a:latin typeface="Times New Roman" panose="02020603050405020304" pitchFamily="18" charset="0"/>
                <a:ea typeface="Calibri" panose="020F0502020204030204" pitchFamily="34" charset="0"/>
                <a:cs typeface="Times New Roman" panose="02020603050405020304" pitchFamily="18" charset="0"/>
              </a:rPr>
              <a:t> 30 </a:t>
            </a:r>
            <a:r>
              <a:rPr lang="fr-FR" sz="2000" b="1" err="1">
                <a:latin typeface="Times New Roman" panose="02020603050405020304" pitchFamily="18" charset="0"/>
                <a:ea typeface="Calibri" panose="020F0502020204030204" pitchFamily="34" charset="0"/>
                <a:cs typeface="Times New Roman" panose="02020603050405020304" pitchFamily="18" charset="0"/>
              </a:rPr>
              <a:t>phút</a:t>
            </a:r>
            <a:r>
              <a:rPr lang="fr-FR" sz="2000" b="1">
                <a:latin typeface="Times New Roman" panose="02020603050405020304" pitchFamily="18" charset="0"/>
                <a:ea typeface="Calibri" panose="020F0502020204030204" pitchFamily="34" charset="0"/>
                <a:cs typeface="Times New Roman" panose="02020603050405020304" pitchFamily="18" charset="0"/>
              </a:rPr>
              <a:t> (PTVT – </a:t>
            </a:r>
            <a:r>
              <a:rPr lang="fr-FR" sz="2000" b="1" err="1">
                <a:latin typeface="Times New Roman" panose="02020603050405020304" pitchFamily="18" charset="0"/>
                <a:ea typeface="Calibri" panose="020F0502020204030204" pitchFamily="34" charset="0"/>
                <a:cs typeface="Times New Roman" panose="02020603050405020304" pitchFamily="18" charset="0"/>
              </a:rPr>
              <a:t>xuất</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cảnh</a:t>
            </a:r>
            <a:r>
              <a:rPr lang="fr-FR" sz="2000" b="1">
                <a:latin typeface="Times New Roman" panose="02020603050405020304" pitchFamily="18" charset="0"/>
                <a:ea typeface="Calibri" panose="020F0502020204030204" pitchFamily="34" charset="0"/>
                <a:cs typeface="Times New Roman" panose="02020603050405020304" pitchFamily="18" charset="0"/>
              </a:rPr>
              <a:t>)</a:t>
            </a:r>
            <a:endParaRPr lang="en-US" sz="20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XÁC NHẬN HÀNG QUA KV GIÁM SÁT</a:t>
            </a:r>
            <a:endParaRPr lang="en-US" altLang="en-US" sz="3200" smtClean="0">
              <a:ea typeface="Calibri" pitchFamily="34" charset="0"/>
              <a:cs typeface="Times New Roman" pitchFamily="18" charset="0"/>
            </a:endParaRPr>
          </a:p>
        </p:txBody>
      </p:sp>
      <p:sp>
        <p:nvSpPr>
          <p:cNvPr id="91140"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5593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fr-FR" sz="2000" b="1">
                <a:latin typeface="Times New Roman" panose="02020603050405020304" pitchFamily="18" charset="0"/>
                <a:ea typeface="Calibri" panose="020F0502020204030204" pitchFamily="34" charset="0"/>
                <a:cs typeface="Times New Roman" panose="02020603050405020304" pitchFamily="18" charset="0"/>
              </a:rPr>
              <a:t>3/ </a:t>
            </a:r>
            <a:r>
              <a:rPr lang="fr-FR" sz="2000" b="1" err="1">
                <a:latin typeface="Times New Roman" panose="02020603050405020304" pitchFamily="18" charset="0"/>
                <a:ea typeface="Calibri" panose="020F0502020204030204" pitchFamily="34" charset="0"/>
                <a:cs typeface="Times New Roman" panose="02020603050405020304" pitchFamily="18" charset="0"/>
              </a:rPr>
              <a:t>Nhập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khẩu</a:t>
            </a:r>
            <a:endParaRPr lang="en-US" sz="20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Trước</a:t>
            </a:r>
            <a:r>
              <a:rPr lang="fr-FR" sz="2000" b="1">
                <a:latin typeface="Times New Roman" panose="02020603050405020304" pitchFamily="18" charset="0"/>
                <a:ea typeface="Calibri" panose="020F0502020204030204" pitchFamily="34" charset="0"/>
                <a:cs typeface="Times New Roman" panose="02020603050405020304" pitchFamily="18" charset="0"/>
              </a:rPr>
              <a:t> khi </a:t>
            </a:r>
            <a:r>
              <a:rPr lang="fr-FR" sz="2000" b="1" err="1">
                <a:latin typeface="Times New Roman" panose="02020603050405020304" pitchFamily="18" charset="0"/>
                <a:ea typeface="Calibri" panose="020F0502020204030204" pitchFamily="34" charset="0"/>
                <a:cs typeface="Times New Roman" panose="02020603050405020304" pitchFamily="18" charset="0"/>
              </a:rPr>
              <a:t>xếp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dỡ</a:t>
            </a:r>
            <a:r>
              <a:rPr lang="fr-FR" sz="2000" b="1">
                <a:latin typeface="Times New Roman" panose="02020603050405020304" pitchFamily="18" charset="0"/>
                <a:ea typeface="Calibri" panose="020F0502020204030204" pitchFamily="34" charset="0"/>
                <a:cs typeface="Times New Roman" panose="02020603050405020304" pitchFamily="18" charset="0"/>
              </a:rPr>
              <a:t> HHNK </a:t>
            </a:r>
            <a:r>
              <a:rPr lang="fr-FR" sz="2000" b="1" err="1">
                <a:latin typeface="Times New Roman" panose="02020603050405020304" pitchFamily="18" charset="0"/>
                <a:ea typeface="Calibri" panose="020F0502020204030204" pitchFamily="34" charset="0"/>
                <a:cs typeface="Times New Roman" panose="02020603050405020304" pitchFamily="18" charset="0"/>
              </a:rPr>
              <a:t>vào</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CQHQ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DSHH </a:t>
            </a:r>
            <a:r>
              <a:rPr lang="fr-FR" sz="2000" b="1" err="1">
                <a:latin typeface="Times New Roman" panose="02020603050405020304" pitchFamily="18" charset="0"/>
                <a:ea typeface="Calibri" panose="020F0502020204030204" pitchFamily="34" charset="0"/>
                <a:cs typeface="Times New Roman" panose="02020603050405020304" pitchFamily="18" charset="0"/>
              </a:rPr>
              <a:t>dự</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kiến</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xếp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dỡ</a:t>
            </a:r>
            <a:r>
              <a:rPr lang="fr-FR" sz="2000" b="1">
                <a:latin typeface="Times New Roman" panose="02020603050405020304" pitchFamily="18" charset="0"/>
                <a:ea typeface="Calibri" panose="020F0502020204030204" pitchFamily="34" charset="0"/>
                <a:cs typeface="Times New Roman" panose="02020603050405020304" pitchFamily="18" charset="0"/>
              </a:rPr>
              <a:t> (8h) </a:t>
            </a:r>
            <a:r>
              <a:rPr lang="fr-FR" sz="2000" b="1" err="1">
                <a:latin typeface="Times New Roman" panose="02020603050405020304" pitchFamily="18" charset="0"/>
                <a:ea typeface="Calibri" panose="020F0502020204030204" pitchFamily="34" charset="0"/>
                <a:cs typeface="Times New Roman" panose="02020603050405020304" pitchFamily="18" charset="0"/>
              </a:rPr>
              <a:t>và</a:t>
            </a:r>
            <a:r>
              <a:rPr lang="fr-FR" sz="2000" b="1">
                <a:latin typeface="Times New Roman" panose="02020603050405020304" pitchFamily="18" charset="0"/>
                <a:ea typeface="Calibri" panose="020F0502020204030204" pitchFamily="34" charset="0"/>
                <a:cs typeface="Times New Roman" panose="02020603050405020304" pitchFamily="18" charset="0"/>
              </a:rPr>
              <a:t> DS </a:t>
            </a:r>
            <a:r>
              <a:rPr lang="fr-FR" sz="2000" b="1" err="1">
                <a:latin typeface="Times New Roman" panose="02020603050405020304" pitchFamily="18" charset="0"/>
                <a:ea typeface="Calibri" panose="020F0502020204030204" pitchFamily="34" charset="0"/>
                <a:cs typeface="Times New Roman" panose="02020603050405020304" pitchFamily="18" charset="0"/>
              </a:rPr>
              <a:t>cont</a:t>
            </a:r>
            <a:r>
              <a:rPr lang="fr-FR" sz="2000" b="1">
                <a:latin typeface="Times New Roman" panose="02020603050405020304" pitchFamily="18" charset="0"/>
                <a:ea typeface="Calibri" panose="020F0502020204030204" pitchFamily="34" charset="0"/>
                <a:cs typeface="Times New Roman" panose="02020603050405020304" pitchFamily="18" charset="0"/>
              </a:rPr>
              <a:t> soi </a:t>
            </a:r>
            <a:r>
              <a:rPr lang="fr-FR" sz="2000" b="1" err="1">
                <a:latin typeface="Times New Roman" panose="02020603050405020304" pitchFamily="18" charset="0"/>
                <a:ea typeface="Calibri" panose="020F0502020204030204" pitchFamily="34" charset="0"/>
                <a:cs typeface="Times New Roman" panose="02020603050405020304" pitchFamily="18" charset="0"/>
              </a:rPr>
              <a:t>chiếu</a:t>
            </a:r>
            <a:r>
              <a:rPr lang="fr-FR" sz="2000" b="1">
                <a:latin typeface="Times New Roman" panose="02020603050405020304" pitchFamily="18" charset="0"/>
                <a:ea typeface="Calibri" panose="020F0502020204030204" pitchFamily="34" charset="0"/>
                <a:cs typeface="Times New Roman" panose="02020603050405020304" pitchFamily="18" charset="0"/>
              </a:rPr>
              <a:t> (4h)</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thông</a:t>
            </a:r>
            <a:r>
              <a:rPr lang="fr-FR" sz="2000" b="1">
                <a:latin typeface="Times New Roman" panose="02020603050405020304" pitchFamily="18" charset="0"/>
                <a:ea typeface="Calibri" panose="020F0502020204030204" pitchFamily="34" charset="0"/>
                <a:cs typeface="Times New Roman" panose="02020603050405020304" pitchFamily="18" charset="0"/>
              </a:rPr>
              <a:t> tin HH </a:t>
            </a:r>
            <a:r>
              <a:rPr lang="fr-FR" sz="2000" b="1" err="1">
                <a:latin typeface="Times New Roman" panose="02020603050405020304" pitchFamily="18" charset="0"/>
                <a:ea typeface="Calibri" panose="020F0502020204030204" pitchFamily="34" charset="0"/>
                <a:cs typeface="Times New Roman" panose="02020603050405020304" pitchFamily="18" charset="0"/>
              </a:rPr>
              <a:t>sai</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khác</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CQHQ</a:t>
            </a:r>
            <a:endParaRPr lang="en-US" sz="20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Sau</a:t>
            </a:r>
            <a:r>
              <a:rPr lang="fr-FR" sz="2000" b="1">
                <a:latin typeface="Times New Roman" panose="02020603050405020304" pitchFamily="18" charset="0"/>
                <a:ea typeface="Calibri" panose="020F0502020204030204" pitchFamily="34" charset="0"/>
                <a:cs typeface="Times New Roman" panose="02020603050405020304" pitchFamily="18" charset="0"/>
              </a:rPr>
              <a:t> khi </a:t>
            </a:r>
            <a:r>
              <a:rPr lang="fr-FR" sz="2000" b="1" err="1">
                <a:latin typeface="Times New Roman" panose="02020603050405020304" pitchFamily="18" charset="0"/>
                <a:ea typeface="Calibri" panose="020F0502020204030204" pitchFamily="34" charset="0"/>
                <a:cs typeface="Times New Roman" panose="02020603050405020304" pitchFamily="18" charset="0"/>
              </a:rPr>
              <a:t>xếp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dỡ</a:t>
            </a:r>
            <a:r>
              <a:rPr lang="fr-FR" sz="2000" b="1">
                <a:latin typeface="Times New Roman" panose="02020603050405020304" pitchFamily="18" charset="0"/>
                <a:ea typeface="Calibri" panose="020F0502020204030204" pitchFamily="34" charset="0"/>
                <a:cs typeface="Times New Roman" panose="02020603050405020304" pitchFamily="18" charset="0"/>
              </a:rPr>
              <a:t>: 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CQHQ DSHH </a:t>
            </a:r>
            <a:r>
              <a:rPr lang="fr-FR" sz="2000" b="1" err="1">
                <a:latin typeface="Times New Roman" panose="02020603050405020304" pitchFamily="18" charset="0"/>
                <a:ea typeface="Calibri" panose="020F0502020204030204" pitchFamily="34" charset="0"/>
                <a:cs typeface="Times New Roman" panose="02020603050405020304" pitchFamily="18" charset="0"/>
              </a:rPr>
              <a:t>hạ</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bãi</a:t>
            </a:r>
            <a:endParaRPr lang="en-US" sz="2000" b="1">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fr-FR" sz="2000" b="1">
                <a:latin typeface="Times New Roman" panose="02020603050405020304" pitchFamily="18" charset="0"/>
                <a:ea typeface="Calibri" panose="020F0502020204030204" pitchFamily="34" charset="0"/>
                <a:cs typeface="Times New Roman" panose="02020603050405020304" pitchFamily="18" charset="0"/>
              </a:rPr>
              <a:t>+ Khi </a:t>
            </a:r>
            <a:r>
              <a:rPr lang="fr-FR" sz="2000" b="1" err="1">
                <a:latin typeface="Times New Roman" panose="02020603050405020304" pitchFamily="18" charset="0"/>
                <a:ea typeface="Calibri" panose="020F0502020204030204" pitchFamily="34" charset="0"/>
                <a:cs typeface="Times New Roman" panose="02020603050405020304" pitchFamily="18" charset="0"/>
              </a:rPr>
              <a:t>đưa</a:t>
            </a:r>
            <a:r>
              <a:rPr lang="fr-FR" sz="2000" b="1">
                <a:latin typeface="Times New Roman" panose="02020603050405020304" pitchFamily="18" charset="0"/>
                <a:ea typeface="Calibri" panose="020F0502020204030204" pitchFamily="34" charset="0"/>
                <a:cs typeface="Times New Roman" panose="02020603050405020304" pitchFamily="18" charset="0"/>
              </a:rPr>
              <a:t> HH ra </a:t>
            </a:r>
            <a:r>
              <a:rPr lang="fr-FR" sz="2000" b="1" err="1">
                <a:latin typeface="Times New Roman" panose="02020603050405020304" pitchFamily="18" charset="0"/>
                <a:ea typeface="Calibri" panose="020F0502020204030204" pitchFamily="34" charset="0"/>
                <a:cs typeface="Times New Roman" panose="02020603050405020304" pitchFamily="18" charset="0"/>
              </a:rPr>
              <a:t>khỏi</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CQHQ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DNKD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thông</a:t>
            </a:r>
            <a:r>
              <a:rPr lang="fr-FR" sz="2000" b="1">
                <a:latin typeface="Times New Roman" panose="02020603050405020304" pitchFamily="18" charset="0"/>
                <a:ea typeface="Calibri" panose="020F0502020204030204" pitchFamily="34" charset="0"/>
                <a:cs typeface="Times New Roman" panose="02020603050405020304" pitchFamily="18" charset="0"/>
              </a:rPr>
              <a:t> tin </a:t>
            </a:r>
            <a:r>
              <a:rPr lang="fr-FR" sz="2000" b="1" err="1">
                <a:latin typeface="Times New Roman" panose="02020603050405020304" pitchFamily="18" charset="0"/>
                <a:ea typeface="Calibri" panose="020F0502020204030204" pitchFamily="34" charset="0"/>
                <a:cs typeface="Times New Roman" panose="02020603050405020304" pitchFamily="18" charset="0"/>
              </a:rPr>
              <a:t>về</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các</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lô</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hàng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đủ</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điều</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kiện</a:t>
            </a:r>
            <a:r>
              <a:rPr lang="fr-FR" sz="2000" b="1">
                <a:latin typeface="Times New Roman" panose="02020603050405020304" pitchFamily="18" charset="0"/>
                <a:ea typeface="Calibri" panose="020F0502020204030204" pitchFamily="34" charset="0"/>
                <a:cs typeface="Times New Roman" panose="02020603050405020304" pitchFamily="18" charset="0"/>
              </a:rPr>
              <a:t> qua KVGSHQ</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DNXNK </a:t>
            </a:r>
            <a:r>
              <a:rPr lang="fr-FR" sz="2000" b="1" err="1">
                <a:latin typeface="Times New Roman" panose="02020603050405020304" pitchFamily="18" charset="0"/>
                <a:ea typeface="Calibri" panose="020F0502020204030204" pitchFamily="34" charset="0"/>
                <a:cs typeface="Times New Roman" panose="02020603050405020304" pitchFamily="18" charset="0"/>
              </a:rPr>
              <a:t>cung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cấp</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số</a:t>
            </a:r>
            <a:r>
              <a:rPr lang="fr-FR" sz="2000" b="1">
                <a:latin typeface="Times New Roman" panose="02020603050405020304" pitchFamily="18" charset="0"/>
                <a:ea typeface="Calibri" panose="020F0502020204030204" pitchFamily="34" charset="0"/>
                <a:cs typeface="Times New Roman" panose="02020603050405020304" pitchFamily="18" charset="0"/>
              </a:rPr>
              <a:t> TKQH / </a:t>
            </a:r>
            <a:r>
              <a:rPr lang="fr-FR" sz="2000" b="1" err="1">
                <a:latin typeface="Times New Roman" panose="02020603050405020304" pitchFamily="18" charset="0"/>
                <a:ea typeface="Calibri" panose="020F0502020204030204" pitchFamily="34" charset="0"/>
                <a:cs typeface="Times New Roman" panose="02020603050405020304" pitchFamily="18" charset="0"/>
              </a:rPr>
              <a:t>số</a:t>
            </a:r>
            <a:r>
              <a:rPr lang="fr-FR" sz="2000" b="1">
                <a:latin typeface="Times New Roman" panose="02020603050405020304" pitchFamily="18" charset="0"/>
                <a:ea typeface="Calibri" panose="020F0502020204030204" pitchFamily="34" charset="0"/>
                <a:cs typeface="Times New Roman" panose="02020603050405020304" pitchFamily="18" charset="0"/>
              </a:rPr>
              <a:t> QLHH</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kiểm</a:t>
            </a:r>
            <a:r>
              <a:rPr lang="fr-FR" sz="2000" b="1">
                <a:latin typeface="Times New Roman" panose="02020603050405020304" pitchFamily="18" charset="0"/>
                <a:ea typeface="Calibri" panose="020F0502020204030204" pitchFamily="34" charset="0"/>
                <a:cs typeface="Times New Roman" panose="02020603050405020304" pitchFamily="18" charset="0"/>
              </a:rPr>
              <a:t> tra, </a:t>
            </a:r>
            <a:r>
              <a:rPr lang="fr-FR" sz="2000" b="1" err="1">
                <a:latin typeface="Times New Roman" panose="02020603050405020304" pitchFamily="18" charset="0"/>
                <a:ea typeface="Calibri" panose="020F0502020204030204" pitchFamily="34" charset="0"/>
                <a:cs typeface="Times New Roman" panose="02020603050405020304" pitchFamily="18" charset="0"/>
              </a:rPr>
              <a:t>cho</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phép</a:t>
            </a:r>
            <a:r>
              <a:rPr lang="fr-FR" sz="2000" b="1">
                <a:latin typeface="Times New Roman" panose="02020603050405020304" pitchFamily="18" charset="0"/>
                <a:ea typeface="Calibri" panose="020F0502020204030204" pitchFamily="34" charset="0"/>
                <a:cs typeface="Times New Roman" panose="02020603050405020304" pitchFamily="18" charset="0"/>
              </a:rPr>
              <a:t> HHNK </a:t>
            </a:r>
            <a:r>
              <a:rPr lang="fr-FR" sz="2000" b="1" err="1">
                <a:latin typeface="Times New Roman" panose="02020603050405020304" pitchFamily="18" charset="0"/>
                <a:ea typeface="Calibri" panose="020F0502020204030204" pitchFamily="34" charset="0"/>
                <a:cs typeface="Times New Roman" panose="02020603050405020304" pitchFamily="18" charset="0"/>
              </a:rPr>
              <a:t>đưa</a:t>
            </a:r>
            <a:r>
              <a:rPr lang="fr-FR" sz="2000" b="1">
                <a:latin typeface="Times New Roman" panose="02020603050405020304" pitchFamily="18" charset="0"/>
                <a:ea typeface="Calibri" panose="020F0502020204030204" pitchFamily="34" charset="0"/>
                <a:cs typeface="Times New Roman" panose="02020603050405020304" pitchFamily="18" charset="0"/>
              </a:rPr>
              <a:t> ra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endParaRPr lang="en-US" sz="20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000" b="1">
                <a:latin typeface="Times New Roman" panose="02020603050405020304" pitchFamily="18" charset="0"/>
                <a:ea typeface="Calibri" panose="020F0502020204030204" pitchFamily="34" charset="0"/>
                <a:cs typeface="Times New Roman" panose="02020603050405020304" pitchFamily="18" charset="0"/>
              </a:rPr>
              <a:t>DN </a:t>
            </a:r>
            <a:r>
              <a:rPr lang="fr-FR" sz="2000" b="1" err="1">
                <a:latin typeface="Times New Roman" panose="02020603050405020304" pitchFamily="18" charset="0"/>
                <a:ea typeface="Calibri" panose="020F0502020204030204" pitchFamily="34" charset="0"/>
                <a:cs typeface="Times New Roman" panose="02020603050405020304" pitchFamily="18" charset="0"/>
              </a:rPr>
              <a:t>cảng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xác</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nhận</a:t>
            </a:r>
            <a:r>
              <a:rPr lang="fr-FR" sz="2000" b="1">
                <a:latin typeface="Times New Roman" panose="02020603050405020304" pitchFamily="18" charset="0"/>
                <a:ea typeface="Calibri" panose="020F0502020204030204" pitchFamily="34" charset="0"/>
                <a:cs typeface="Times New Roman" panose="02020603050405020304" pitchFamily="18" charset="0"/>
              </a:rPr>
              <a:t> qua KVGS </a:t>
            </a:r>
            <a:r>
              <a:rPr lang="fr-FR" sz="2000" b="1" err="1">
                <a:latin typeface="Times New Roman" panose="02020603050405020304" pitchFamily="18" charset="0"/>
                <a:ea typeface="Calibri" panose="020F0502020204030204" pitchFamily="34" charset="0"/>
                <a:cs typeface="Times New Roman" panose="02020603050405020304" pitchFamily="18" charset="0"/>
              </a:rPr>
              <a:t>trên</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hệ</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thống</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Chậm</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nhất</a:t>
            </a:r>
            <a:r>
              <a:rPr lang="fr-FR" sz="2000" b="1">
                <a:latin typeface="Times New Roman" panose="02020603050405020304" pitchFamily="18" charset="0"/>
                <a:ea typeface="Calibri" panose="020F0502020204030204" pitchFamily="34" charset="0"/>
                <a:cs typeface="Times New Roman" panose="02020603050405020304" pitchFamily="18" charset="0"/>
              </a:rPr>
              <a:t> 15 </a:t>
            </a:r>
            <a:r>
              <a:rPr lang="fr-FR" sz="2000" b="1" err="1">
                <a:latin typeface="Times New Roman" panose="02020603050405020304" pitchFamily="18" charset="0"/>
                <a:ea typeface="Calibri" panose="020F0502020204030204" pitchFamily="34" charset="0"/>
                <a:cs typeface="Times New Roman" panose="02020603050405020304" pitchFamily="18" charset="0"/>
              </a:rPr>
              <a:t>phút</a:t>
            </a:r>
            <a:r>
              <a:rPr lang="fr-FR" sz="2000" b="1">
                <a:latin typeface="Times New Roman" panose="02020603050405020304" pitchFamily="18" charset="0"/>
                <a:ea typeface="Calibri" panose="020F0502020204030204" pitchFamily="34" charset="0"/>
                <a:cs typeface="Times New Roman" panose="02020603050405020304" pitchFamily="18" charset="0"/>
              </a:rPr>
              <a:t> </a:t>
            </a:r>
            <a:r>
              <a:rPr lang="fr-FR" sz="2000" b="1" err="1">
                <a:latin typeface="Times New Roman" panose="02020603050405020304" pitchFamily="18" charset="0"/>
                <a:ea typeface="Calibri" panose="020F0502020204030204" pitchFamily="34" charset="0"/>
                <a:cs typeface="Times New Roman" panose="02020603050405020304" pitchFamily="18" charset="0"/>
              </a:rPr>
              <a:t>sau</a:t>
            </a:r>
            <a:r>
              <a:rPr lang="fr-FR" sz="2000" b="1">
                <a:latin typeface="Times New Roman" panose="02020603050405020304" pitchFamily="18" charset="0"/>
                <a:ea typeface="Calibri" panose="020F0502020204030204" pitchFamily="34" charset="0"/>
                <a:cs typeface="Times New Roman" panose="02020603050405020304" pitchFamily="18" charset="0"/>
              </a:rPr>
              <a:t> khi HH qua KVGS</a:t>
            </a:r>
            <a:endParaRPr lang="en-US" sz="2000" b="1">
              <a:ea typeface="Calibri" panose="020F0502020204030204" pitchFamily="34" charset="0"/>
              <a:cs typeface="Times New Roman" panose="02020603050405020304" pitchFamily="18"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VN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p:cNvSpPr>
            <a:spLocks noGrp="1"/>
          </p:cNvSpPr>
          <p:nvPr>
            <p:ph type="title"/>
          </p:nvPr>
        </p:nvSpPr>
        <p:spPr>
          <a:xfrm>
            <a:off x="419100" y="850900"/>
            <a:ext cx="8305800" cy="381000"/>
          </a:xfrm>
        </p:spPr>
        <p:txBody>
          <a:bodyPr/>
          <a:lstStyle/>
          <a:p>
            <a:pPr>
              <a:lnSpc>
                <a:spcPct val="107000"/>
              </a:lnSpc>
              <a:spcAft>
                <a:spcPts val="800"/>
              </a:spcAft>
            </a:pPr>
            <a:r>
              <a:rPr lang="en-US" altLang="en-US" sz="3200" b="1" smtClean="0">
                <a:latin typeface="Times New Roman" pitchFamily="18" charset="0"/>
                <a:ea typeface="Calibri" pitchFamily="34" charset="0"/>
                <a:cs typeface="Times New Roman" pitchFamily="18" charset="0"/>
              </a:rPr>
              <a:t>XÁC NHẬN HÀNG QUA KV GIÁM SÁT</a:t>
            </a:r>
            <a:endParaRPr lang="en-US" altLang="en-US" sz="3200" smtClean="0">
              <a:ea typeface="Calibri" pitchFamily="34" charset="0"/>
              <a:cs typeface="Times New Roman" pitchFamily="18" charset="0"/>
            </a:endParaRPr>
          </a:p>
        </p:txBody>
      </p:sp>
      <p:sp>
        <p:nvSpPr>
          <p:cNvPr id="92164" name="AutoShape 4"/>
          <p:cNvSpPr>
            <a:spLocks noChangeAspect="1" noChangeArrowheads="1" noTextEdit="1"/>
          </p:cNvSpPr>
          <p:nvPr/>
        </p:nvSpPr>
        <p:spPr bwMode="gray">
          <a:xfrm flipH="1">
            <a:off x="4876800" y="32766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21" name="Rectangle 3"/>
          <p:cNvSpPr txBox="1">
            <a:spLocks noChangeArrowheads="1"/>
          </p:cNvSpPr>
          <p:nvPr/>
        </p:nvSpPr>
        <p:spPr bwMode="auto">
          <a:xfrm>
            <a:off x="331788" y="1447800"/>
            <a:ext cx="8455025" cy="45593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a:lnSpc>
                <a:spcPct val="107000"/>
              </a:lnSpc>
              <a:spcBef>
                <a:spcPts val="0"/>
              </a:spcBef>
              <a:spcAft>
                <a:spcPts val="800"/>
              </a:spcAft>
              <a:defRPr/>
            </a:pPr>
            <a:r>
              <a:rPr lang="fr-FR" sz="2400" b="1">
                <a:latin typeface="Times New Roman" panose="02020603050405020304" pitchFamily="18" charset="0"/>
                <a:ea typeface="Calibri" panose="020F0502020204030204" pitchFamily="34" charset="0"/>
                <a:cs typeface="Times New Roman" panose="02020603050405020304" pitchFamily="18" charset="0"/>
              </a:rPr>
              <a:t>4/ </a:t>
            </a:r>
            <a:r>
              <a:rPr lang="fr-FR" sz="2400" b="1" err="1">
                <a:latin typeface="Times New Roman" panose="02020603050405020304" pitchFamily="18" charset="0"/>
                <a:ea typeface="Calibri" panose="020F0502020204030204" pitchFamily="34" charset="0"/>
                <a:cs typeface="Times New Roman" panose="02020603050405020304" pitchFamily="18" charset="0"/>
              </a:rPr>
              <a:t>Cảng</a:t>
            </a:r>
            <a:r>
              <a:rPr lang="fr-FR" sz="2400" b="1">
                <a:latin typeface="Times New Roman" panose="02020603050405020304" pitchFamily="18" charset="0"/>
                <a:ea typeface="Calibri" panose="020F0502020204030204" pitchFamily="34" charset="0"/>
                <a:cs typeface="Times New Roman" panose="02020603050405020304" pitchFamily="18" charset="0"/>
              </a:rPr>
              <a:t> CHƯA </a:t>
            </a:r>
            <a:r>
              <a:rPr lang="fr-FR" sz="2400" b="1" err="1">
                <a:latin typeface="Times New Roman" panose="02020603050405020304" pitchFamily="18" charset="0"/>
                <a:ea typeface="Calibri" panose="020F0502020204030204" pitchFamily="34" charset="0"/>
                <a:cs typeface="Times New Roman" panose="02020603050405020304" pitchFamily="18" charset="0"/>
              </a:rPr>
              <a:t>kết</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nối</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Hệ</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thống</a:t>
            </a:r>
            <a:r>
              <a:rPr lang="fr-FR" sz="2400" b="1">
                <a:latin typeface="Times New Roman" panose="02020603050405020304" pitchFamily="18" charset="0"/>
                <a:ea typeface="Calibri" panose="020F0502020204030204" pitchFamily="34" charset="0"/>
                <a:cs typeface="Times New Roman" panose="02020603050405020304" pitchFamily="18" charset="0"/>
              </a:rPr>
              <a:t> HQ:</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400" b="1">
                <a:latin typeface="Times New Roman" panose="02020603050405020304" pitchFamily="18" charset="0"/>
                <a:ea typeface="Calibri" panose="020F0502020204030204" pitchFamily="34" charset="0"/>
                <a:cs typeface="Times New Roman" panose="02020603050405020304" pitchFamily="18" charset="0"/>
              </a:rPr>
              <a:t>DN XNK </a:t>
            </a:r>
            <a:r>
              <a:rPr lang="fr-FR" sz="2400" b="1" err="1">
                <a:latin typeface="Times New Roman" panose="02020603050405020304" pitchFamily="18" charset="0"/>
                <a:ea typeface="Calibri" panose="020F0502020204030204" pitchFamily="34" charset="0"/>
                <a:cs typeface="Times New Roman" panose="02020603050405020304" pitchFamily="18" charset="0"/>
              </a:rPr>
              <a:t>xuất</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trình</a:t>
            </a:r>
            <a:r>
              <a:rPr lang="fr-FR" sz="2400" b="1">
                <a:latin typeface="Times New Roman" panose="02020603050405020304" pitchFamily="18" charset="0"/>
                <a:ea typeface="Calibri" panose="020F0502020204030204" pitchFamily="34" charset="0"/>
                <a:cs typeface="Times New Roman" panose="02020603050405020304" pitchFamily="18" charset="0"/>
              </a:rPr>
              <a:t> DS </a:t>
            </a:r>
            <a:r>
              <a:rPr lang="fr-FR" sz="2400" b="1" err="1">
                <a:latin typeface="Times New Roman" panose="02020603050405020304" pitchFamily="18" charset="0"/>
                <a:ea typeface="Calibri" panose="020F0502020204030204" pitchFamily="34" charset="0"/>
                <a:cs typeface="Times New Roman" panose="02020603050405020304" pitchFamily="18" charset="0"/>
              </a:rPr>
              <a:t>conatiner</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có</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mã</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vạch</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cho</a:t>
            </a:r>
            <a:r>
              <a:rPr lang="fr-FR" sz="2400" b="1">
                <a:latin typeface="Times New Roman" panose="02020603050405020304" pitchFamily="18" charset="0"/>
                <a:ea typeface="Calibri" panose="020F0502020204030204" pitchFamily="34" charset="0"/>
                <a:cs typeface="Times New Roman" panose="02020603050405020304" pitchFamily="18" charset="0"/>
              </a:rPr>
              <a:t> HQGS </a:t>
            </a:r>
            <a:r>
              <a:rPr lang="fr-FR" sz="2400" b="1" err="1">
                <a:latin typeface="Times New Roman" panose="02020603050405020304" pitchFamily="18" charset="0"/>
                <a:ea typeface="Calibri" panose="020F0502020204030204" pitchFamily="34" charset="0"/>
                <a:cs typeface="Times New Roman" panose="02020603050405020304" pitchFamily="18" charset="0"/>
              </a:rPr>
              <a:t>cảng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400" b="1">
                <a:latin typeface="Times New Roman" panose="02020603050405020304" pitchFamily="18" charset="0"/>
                <a:ea typeface="Calibri" panose="020F0502020204030204" pitchFamily="34" charset="0"/>
                <a:cs typeface="Times New Roman" panose="02020603050405020304" pitchFamily="18" charset="0"/>
              </a:rPr>
              <a:t>HQGS </a:t>
            </a:r>
            <a:r>
              <a:rPr lang="fr-FR" sz="2400" b="1" err="1">
                <a:latin typeface="Times New Roman" panose="02020603050405020304" pitchFamily="18" charset="0"/>
                <a:ea typeface="Calibri" panose="020F0502020204030204" pitchFamily="34" charset="0"/>
                <a:cs typeface="Times New Roman" panose="02020603050405020304" pitchFamily="18" charset="0"/>
              </a:rPr>
              <a:t>cảng</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kiểm</a:t>
            </a:r>
            <a:r>
              <a:rPr lang="fr-FR" sz="2400" b="1">
                <a:latin typeface="Times New Roman" panose="02020603050405020304" pitchFamily="18" charset="0"/>
                <a:ea typeface="Calibri" panose="020F0502020204030204" pitchFamily="34" charset="0"/>
                <a:cs typeface="Times New Roman" panose="02020603050405020304" pitchFamily="18" charset="0"/>
              </a:rPr>
              <a:t> tra, </a:t>
            </a:r>
            <a:r>
              <a:rPr lang="fr-FR" sz="2400" b="1" err="1">
                <a:latin typeface="Times New Roman" panose="02020603050405020304" pitchFamily="18" charset="0"/>
                <a:ea typeface="Calibri" panose="020F0502020204030204" pitchFamily="34" charset="0"/>
                <a:cs typeface="Times New Roman" panose="02020603050405020304" pitchFamily="18" charset="0"/>
              </a:rPr>
              <a:t>ký</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đóng</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dấu</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trên</a:t>
            </a:r>
            <a:r>
              <a:rPr lang="fr-FR" sz="2400" b="1">
                <a:latin typeface="Times New Roman" panose="02020603050405020304" pitchFamily="18" charset="0"/>
                <a:ea typeface="Calibri" panose="020F0502020204030204" pitchFamily="34" charset="0"/>
                <a:cs typeface="Times New Roman" panose="02020603050405020304" pitchFamily="18" charset="0"/>
              </a:rPr>
              <a:t> DS container </a:t>
            </a:r>
            <a:r>
              <a:rPr lang="fr-FR" sz="2400" b="1" err="1">
                <a:latin typeface="Times New Roman" panose="02020603050405020304" pitchFamily="18" charset="0"/>
                <a:ea typeface="Calibri" panose="020F0502020204030204" pitchFamily="34" charset="0"/>
                <a:cs typeface="Times New Roman" panose="02020603050405020304" pitchFamily="18" charset="0"/>
              </a:rPr>
              <a:t>và</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trả</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cho</a:t>
            </a:r>
            <a:r>
              <a:rPr lang="fr-FR" sz="2400" b="1">
                <a:latin typeface="Times New Roman" panose="02020603050405020304" pitchFamily="18" charset="0"/>
                <a:ea typeface="Calibri" panose="020F0502020204030204" pitchFamily="34" charset="0"/>
                <a:cs typeface="Times New Roman" panose="02020603050405020304" pitchFamily="18" charset="0"/>
              </a:rPr>
              <a:t> DNXNK</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400" b="1">
                <a:latin typeface="Times New Roman" panose="02020603050405020304" pitchFamily="18" charset="0"/>
                <a:ea typeface="Calibri" panose="020F0502020204030204" pitchFamily="34" charset="0"/>
                <a:cs typeface="Times New Roman" panose="02020603050405020304" pitchFamily="18" charset="0"/>
              </a:rPr>
              <a:t>DNXNK </a:t>
            </a:r>
            <a:r>
              <a:rPr lang="fr-FR" sz="2400" b="1" err="1">
                <a:latin typeface="Times New Roman" panose="02020603050405020304" pitchFamily="18" charset="0"/>
                <a:ea typeface="Calibri" panose="020F0502020204030204" pitchFamily="34" charset="0"/>
                <a:cs typeface="Times New Roman" panose="02020603050405020304" pitchFamily="18" charset="0"/>
              </a:rPr>
              <a:t>xuất</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trình</a:t>
            </a:r>
            <a:r>
              <a:rPr lang="fr-FR" sz="2400" b="1">
                <a:latin typeface="Times New Roman" panose="02020603050405020304" pitchFamily="18" charset="0"/>
                <a:ea typeface="Calibri" panose="020F0502020204030204" pitchFamily="34" charset="0"/>
                <a:cs typeface="Times New Roman" panose="02020603050405020304" pitchFamily="18" charset="0"/>
              </a:rPr>
              <a:t> DS container </a:t>
            </a:r>
            <a:r>
              <a:rPr lang="fr-FR" sz="2400" b="1" err="1">
                <a:latin typeface="Times New Roman" panose="02020603050405020304" pitchFamily="18" charset="0"/>
                <a:ea typeface="Calibri" panose="020F0502020204030204" pitchFamily="34" charset="0"/>
                <a:cs typeface="Times New Roman" panose="02020603050405020304" pitchFamily="18" charset="0"/>
              </a:rPr>
              <a:t>cho</a:t>
            </a:r>
            <a:r>
              <a:rPr lang="fr-FR" sz="2400" b="1">
                <a:latin typeface="Times New Roman" panose="02020603050405020304" pitchFamily="18" charset="0"/>
                <a:ea typeface="Calibri" panose="020F0502020204030204" pitchFamily="34" charset="0"/>
                <a:cs typeface="Times New Roman" panose="02020603050405020304" pitchFamily="18" charset="0"/>
              </a:rPr>
              <a:t> DN </a:t>
            </a:r>
            <a:r>
              <a:rPr lang="fr-FR" sz="2400" b="1" err="1">
                <a:latin typeface="Times New Roman" panose="02020603050405020304" pitchFamily="18" charset="0"/>
                <a:ea typeface="Calibri" panose="020F0502020204030204" pitchFamily="34" charset="0"/>
                <a:cs typeface="Times New Roman" panose="02020603050405020304" pitchFamily="18" charset="0"/>
              </a:rPr>
              <a:t>cảng</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Wingdings" panose="05000000000000000000" pitchFamily="2" charset="2"/>
              <a:buChar char=""/>
              <a:tabLst>
                <a:tab pos="457200" algn="l"/>
              </a:tabLst>
              <a:defRPr/>
            </a:pPr>
            <a:r>
              <a:rPr lang="fr-FR" sz="2400" b="1">
                <a:latin typeface="Times New Roman" panose="02020603050405020304" pitchFamily="18" charset="0"/>
                <a:ea typeface="Calibri" panose="020F0502020204030204" pitchFamily="34" charset="0"/>
                <a:cs typeface="Times New Roman" panose="02020603050405020304" pitchFamily="18" charset="0"/>
              </a:rPr>
              <a:t>DN </a:t>
            </a:r>
            <a:r>
              <a:rPr lang="fr-FR" sz="2400" b="1" err="1">
                <a:latin typeface="Times New Roman" panose="02020603050405020304" pitchFamily="18" charset="0"/>
                <a:ea typeface="Calibri" panose="020F0502020204030204" pitchFamily="34" charset="0"/>
                <a:cs typeface="Times New Roman" panose="02020603050405020304" pitchFamily="18" charset="0"/>
              </a:rPr>
              <a:t>cảng</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cho</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phép</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hàng</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hoá</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đưa</a:t>
            </a:r>
            <a:r>
              <a:rPr lang="fr-FR" sz="2400" b="1">
                <a:latin typeface="Times New Roman" panose="02020603050405020304" pitchFamily="18" charset="0"/>
                <a:ea typeface="Calibri" panose="020F0502020204030204" pitchFamily="34" charset="0"/>
                <a:cs typeface="Times New Roman" panose="02020603050405020304" pitchFamily="18" charset="0"/>
              </a:rPr>
              <a:t> </a:t>
            </a:r>
            <a:r>
              <a:rPr lang="fr-FR" sz="2400" b="1" err="1">
                <a:latin typeface="Times New Roman" panose="02020603050405020304" pitchFamily="18" charset="0"/>
                <a:ea typeface="Calibri" panose="020F0502020204030204" pitchFamily="34" charset="0"/>
                <a:cs typeface="Times New Roman" panose="02020603050405020304" pitchFamily="18" charset="0"/>
              </a:rPr>
              <a:t>vào</a:t>
            </a:r>
            <a:r>
              <a:rPr lang="fr-FR" sz="2400" b="1">
                <a:latin typeface="Times New Roman" panose="02020603050405020304" pitchFamily="18" charset="0"/>
                <a:ea typeface="Calibri" panose="020F0502020204030204" pitchFamily="34" charset="0"/>
                <a:cs typeface="Times New Roman" panose="02020603050405020304" pitchFamily="18" charset="0"/>
              </a:rPr>
              <a:t>, ra </a:t>
            </a:r>
            <a:r>
              <a:rPr lang="fr-FR" sz="2400" b="1" err="1">
                <a:latin typeface="Times New Roman" panose="02020603050405020304" pitchFamily="18" charset="0"/>
                <a:ea typeface="Calibri" panose="020F0502020204030204" pitchFamily="34" charset="0"/>
                <a:cs typeface="Times New Roman" panose="02020603050405020304" pitchFamily="18" charset="0"/>
              </a:rPr>
              <a:t>cảng</a:t>
            </a:r>
            <a:endParaRPr lang="en-US" sz="2400" b="1">
              <a:ea typeface="Calibri" panose="020F0502020204030204" pitchFamily="34" charset="0"/>
              <a:cs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5057</TotalTime>
  <Words>9134</Words>
  <Application>Microsoft Office PowerPoint</Application>
  <PresentationFormat>On-screen Show (4:3)</PresentationFormat>
  <Paragraphs>708</Paragraphs>
  <Slides>108</Slides>
  <Notes>1</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PowerPoint Presentation</vt:lpstr>
      <vt:lpstr>NỘI DUNG CHÍNH</vt:lpstr>
      <vt:lpstr>1. CƠ SỞ PHÁP LÝ</vt:lpstr>
      <vt:lpstr>1. CƠ SỞ PHÁP LÝ (tiếp)</vt:lpstr>
      <vt:lpstr>2. NGUYÊN TẮC QUẢN LÝ HẢI QUAN</vt:lpstr>
      <vt:lpstr>ÁP DỤNG QUẢN LÝ RỦI RO</vt:lpstr>
      <vt:lpstr>3. THỦ TỤC HẢI QUAN</vt:lpstr>
      <vt:lpstr>3. THỦ TỤC HẢI QUAN (tiếp)</vt:lpstr>
      <vt:lpstr>3.1 KHAI BÁO HẢI QUAN</vt:lpstr>
      <vt:lpstr>3.1.1 CÁC HỆ THỐNG KHAI BÁO ĐIỆN TỬ</vt:lpstr>
      <vt:lpstr>3.1.2 ĐỊA ĐIỂM LÀM THỦ TỤC HẢI QUAN</vt:lpstr>
      <vt:lpstr>3.1.2 ĐỊA ĐIỂM LÀM THỦ TỤC HẢI QUAN</vt:lpstr>
      <vt:lpstr>3.1.2 ĐỊA ĐIỂM LÀM THỦ TỤC HẢI QUAN</vt:lpstr>
      <vt:lpstr>3.1.2 ĐỊA ĐIỂM LÀM THỦ TỤC HẢI QUAN</vt:lpstr>
      <vt:lpstr>3.1.3 HÌNH THỨC KHAI HẢI QUAN</vt:lpstr>
      <vt:lpstr>3.1.4 NGƯỜI KHAI HẢI QUAN</vt:lpstr>
      <vt:lpstr>3.1.5 THỜI HẠN KHAI NỘP TỜ KHAI HQ</vt:lpstr>
      <vt:lpstr>3.1.6 NGUYÊN TẮC KHAI HẢI QUAN</vt:lpstr>
      <vt:lpstr>3.1.6 NGUYÊN TẮC KHAI HẢI QUAN</vt:lpstr>
      <vt:lpstr>3.1.6 NGUYÊN TẮC KHAI HẢI QUAN</vt:lpstr>
      <vt:lpstr>3.1.6 NGUYÊN TẮC KHAI HẢI QUAN</vt:lpstr>
      <vt:lpstr>3.1.6 NGUYÊN TẮC KHAI HẢI QUAN</vt:lpstr>
      <vt:lpstr>3.1.6 NGUYÊN TẮC KHAI HẢI QUAN</vt:lpstr>
      <vt:lpstr>3.1.6 NGUYÊN TẮC KHAI HẢI QUAN</vt:lpstr>
      <vt:lpstr>3.1.6 NGUYÊN TẮC KHAI HẢI QUAN</vt:lpstr>
      <vt:lpstr>Về từ chối nhận hàng </vt:lpstr>
      <vt:lpstr>Về từ chối nhận hàng </vt:lpstr>
      <vt:lpstr>Thủ tục HQ khi từ chối nhận hàng </vt:lpstr>
      <vt:lpstr>Thủ tục HQ khi từ chối nhận hàng </vt:lpstr>
      <vt:lpstr>3.1.6 NGUYÊN TẮC KHAI HẢI QUAN</vt:lpstr>
      <vt:lpstr>3.1.6 NGUYÊN TẮC KHAI HẢI QUAN</vt:lpstr>
      <vt:lpstr>3.1.6 NGUYÊN TẮC KHAI HẢI QUAN</vt:lpstr>
      <vt:lpstr>3.2 ĐĂNG KÝ TỜ KHAI HẢI QUAN</vt:lpstr>
      <vt:lpstr>3.2 ĐĂNG KÝ TỜ KHAI HẢI QUAN</vt:lpstr>
      <vt:lpstr>3.3 PHÂN LUỒNG TỜ KHAI HẢI QUAN</vt:lpstr>
      <vt:lpstr>3.3 PHÂN LUỒNG TỜ KHAI HẢI QUAN</vt:lpstr>
      <vt:lpstr>3.4 HỒ SƠ HẢI QUAN</vt:lpstr>
      <vt:lpstr>HỒ SƠ HẢI QUAN PHẢI NỘP, XUẤT TRÌNH</vt:lpstr>
      <vt:lpstr>HỒ SƠ HẢI QUAN PHẢI NỘP, XUẤT TRÌNH</vt:lpstr>
      <vt:lpstr>HỒ SƠ HẢI QUAN PHẢI NỘP, XUẤT TRÌNH</vt:lpstr>
      <vt:lpstr>HỒ SƠ HẢI QUAN PHẢI NỘP, XUẤT TRÌNH</vt:lpstr>
      <vt:lpstr>HỒ SƠ HẢI QUAN PHẢI NỘP, XUẤT TRÌNH</vt:lpstr>
      <vt:lpstr>HỒ SƠ HẢI QUAN PHẢI NỘP, XUẤT TRÌNH</vt:lpstr>
      <vt:lpstr>HỒ SƠ HẢI QUAN PHẢI NỘP, XUẤT TRÌNH</vt:lpstr>
      <vt:lpstr>HỒ SƠ HẢI QUAN PHẢI NỘP, XUẤT TRÌNH</vt:lpstr>
      <vt:lpstr>HỒ SƠ HẢI QUAN PHẢI NỘP, XUẤT TRÌNH</vt:lpstr>
      <vt:lpstr>HỒ SƠ HẢI QUAN PHẢI NỘP, XUẤT TRÌNH</vt:lpstr>
      <vt:lpstr>HỒ SƠ HẢI QUAN - LƯU</vt:lpstr>
      <vt:lpstr>HỒ SƠ HẢI QUAN - LƯU</vt:lpstr>
      <vt:lpstr>HỒ SƠ HẢI QUAN - LƯU</vt:lpstr>
      <vt:lpstr>3.5 KIỂM TRA HẢI QUAN</vt:lpstr>
      <vt:lpstr>3.5.1 NGUYÊN TẮC KIỂM TRA HẢI QUAN</vt:lpstr>
      <vt:lpstr>3.5.2 THỜI GIAN KIỂM TRA</vt:lpstr>
      <vt:lpstr>3.5.3 NỘI DUNG KIỂM TRA</vt:lpstr>
      <vt:lpstr>3.5.3.1 KIỂM TRA TÊN HÀNG, MÃ SỐ</vt:lpstr>
      <vt:lpstr>CĂN CỨ KIỂM TRA TÊN HÀNG, MÃ SỐ</vt:lpstr>
      <vt:lpstr>TÊN HÀNG</vt:lpstr>
      <vt:lpstr>CÁC QUY TẮC PHÂN LOẠI HÀNG HÓA</vt:lpstr>
      <vt:lpstr>3.5.3.2 KIỂM TRA TRỊ GIÁ HẢI QUAN </vt:lpstr>
      <vt:lpstr>3.5.3.2 KIỂM TRA TRỊ GIÁ HẢI QUAN </vt:lpstr>
      <vt:lpstr>CÁC NỘI DUNG KIỂM TRA KHÁC</vt:lpstr>
      <vt:lpstr>Một số vướng mắc liên quan kiểm tra hồ sơ HQ</vt:lpstr>
      <vt:lpstr>Hướng dẫn của TCHQ</vt:lpstr>
      <vt:lpstr>Hướng dẫn của TCHQ một số hàng hóa cụ thê</vt:lpstr>
      <vt:lpstr>KIỂM TRA TRONG QUÁ TRÌNH XẾP DỠ</vt:lpstr>
      <vt:lpstr>KIỂM TRA TRONG QUÁ TRÌNH XẾP DỠ</vt:lpstr>
      <vt:lpstr>KIỂM TRA TRƯỚC HÀNG NHẬP KHẨU</vt:lpstr>
      <vt:lpstr>KIỂM TRA SAU HÀNG XUẤT KHẨU</vt:lpstr>
      <vt:lpstr>KIỂM TRA KHI LÀM THỦ TỤC HQ</vt:lpstr>
      <vt:lpstr>KIỂM TRA KHI LÀM THỦ TỤC HQ </vt:lpstr>
      <vt:lpstr>KIỂM TRA KHI LÀM THỦ TỤC HQ </vt:lpstr>
      <vt:lpstr>KTTTHH theo đề nghị của CCHQ đăng ký TKHQ (kiểm hóa hộ) </vt:lpstr>
      <vt:lpstr>XÁC ĐỊNH TRƯỚC MÃ SỐ</vt:lpstr>
      <vt:lpstr>XÁC ĐỊNH TRƯỚC MÃ SỐ</vt:lpstr>
      <vt:lpstr>PHÂN TÍCH ĐỂ PHÂN LOẠI </vt:lpstr>
      <vt:lpstr>PHÂN TÍCH ĐỂ PHÂN LOẠI </vt:lpstr>
      <vt:lpstr>PHÂN TÍCH ĐỂ PHÂN LOẠI </vt:lpstr>
      <vt:lpstr>KHÔNG PHÂN TÍCH ĐỂ PHÂN LOẠI </vt:lpstr>
      <vt:lpstr>GIÁM ĐỊNH ĐỂ PHÂN LOẠI </vt:lpstr>
      <vt:lpstr>GIÁM ĐỊNH ĐỂ PHÂN LOẠI </vt:lpstr>
      <vt:lpstr>3.7 THU NỘP THUẾ, LỆ PHÍ HẢI QUAN</vt:lpstr>
      <vt:lpstr>3.8 XỬ LÝ KẾT QUẢ KIỂM TRA HQ</vt:lpstr>
      <vt:lpstr>3.8.1 GIẢI PHÓNG HÀNG</vt:lpstr>
      <vt:lpstr>THỦ TỤC GIẢI PHÓNG HÀNG</vt:lpstr>
      <vt:lpstr>3.8.2 ĐƯA HÀNG VỀ BẢO QUẢN</vt:lpstr>
      <vt:lpstr>THỦ TỤC ĐƯA HÀNG VỀ BẢO QUẢN</vt:lpstr>
      <vt:lpstr>THỦ TỤC ĐƯA HÀNG VỀ BẢO QUẢN</vt:lpstr>
      <vt:lpstr>THỦ TỤC ĐƯA HÀNG VỀ BẢO QUẢN</vt:lpstr>
      <vt:lpstr>THỦ TỤC ĐƯA HÀNG VỀ BẢO QUẢN</vt:lpstr>
      <vt:lpstr>THỦ TỤC ĐƯA HÀNG VỀ BẢO QUẢN</vt:lpstr>
      <vt:lpstr>KHÔNG ĐƯỢC ĐƯA VỀ BẢO QUẢN</vt:lpstr>
      <vt:lpstr>LẤY MẪU KIỂM TRA CHUYÊN NGÀNH</vt:lpstr>
      <vt:lpstr>3.8.3 THÔNG QUAN</vt:lpstr>
      <vt:lpstr>3.8.3 THÔNG QUAN</vt:lpstr>
      <vt:lpstr>DỪNG THÔNG QUAN</vt:lpstr>
      <vt:lpstr>3.9 XÁC NHẬN HÀNG QUA KV GIÁM SÁT</vt:lpstr>
      <vt:lpstr>XÁC NHẬN HÀNG QUA KV GIÁM SÁT</vt:lpstr>
      <vt:lpstr>XÁC NHẬN HÀNG QUA KV GIÁM SÁT</vt:lpstr>
      <vt:lpstr>XÁC NHẬN HÀNG QUA KV GIÁM SÁT</vt:lpstr>
      <vt:lpstr> KHAI BỔ SUNG </vt:lpstr>
      <vt:lpstr>KHAI BỔ SUNG </vt:lpstr>
      <vt:lpstr>THỦ TỤC KHAI BỔ SUNG </vt:lpstr>
      <vt:lpstr>THỦ TỤC KHAI BỔ SUNG </vt:lpstr>
      <vt:lpstr>TIÊU CHÍ KHÔNG ĐƯỢC KHAI BỔ SUNG </vt:lpstr>
      <vt:lpstr>HỦY TỜ KHAI HẢI QUAN </vt:lpstr>
      <vt:lpstr>HỦY TỜ KHAI HẢI QUAN </vt:lpstr>
      <vt:lpstr>HỦY TỜ KHAI HẢI QUAN </vt:lpstr>
      <vt:lpstr>TRÂN TRỌNG CẢM ƠN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pccn</cp:lastModifiedBy>
  <cp:revision>260</cp:revision>
  <dcterms:created xsi:type="dcterms:W3CDTF">2014-11-04T06:27:40Z</dcterms:created>
  <dcterms:modified xsi:type="dcterms:W3CDTF">2024-03-09T03:11:01Z</dcterms:modified>
</cp:coreProperties>
</file>